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3" r:id="rId1"/>
  </p:sldMasterIdLst>
  <p:notesMasterIdLst>
    <p:notesMasterId r:id="rId119"/>
  </p:notesMasterIdLst>
  <p:handoutMasterIdLst>
    <p:handoutMasterId r:id="rId120"/>
  </p:handoutMasterIdLst>
  <p:sldIdLst>
    <p:sldId id="256" r:id="rId2"/>
    <p:sldId id="563" r:id="rId3"/>
    <p:sldId id="430" r:id="rId4"/>
    <p:sldId id="553" r:id="rId5"/>
    <p:sldId id="551" r:id="rId6"/>
    <p:sldId id="552" r:id="rId7"/>
    <p:sldId id="550" r:id="rId8"/>
    <p:sldId id="772" r:id="rId9"/>
    <p:sldId id="612" r:id="rId10"/>
    <p:sldId id="613" r:id="rId11"/>
    <p:sldId id="761" r:id="rId12"/>
    <p:sldId id="260" r:id="rId13"/>
    <p:sldId id="771" r:id="rId14"/>
    <p:sldId id="775" r:id="rId15"/>
    <p:sldId id="763" r:id="rId16"/>
    <p:sldId id="621" r:id="rId17"/>
    <p:sldId id="524" r:id="rId18"/>
    <p:sldId id="615" r:id="rId19"/>
    <p:sldId id="463" r:id="rId20"/>
    <p:sldId id="556" r:id="rId21"/>
    <p:sldId id="305" r:id="rId22"/>
    <p:sldId id="300" r:id="rId23"/>
    <p:sldId id="545" r:id="rId24"/>
    <p:sldId id="557" r:id="rId25"/>
    <p:sldId id="547" r:id="rId26"/>
    <p:sldId id="496" r:id="rId27"/>
    <p:sldId id="494" r:id="rId28"/>
    <p:sldId id="617" r:id="rId29"/>
    <p:sldId id="673" r:id="rId30"/>
    <p:sldId id="517" r:id="rId31"/>
    <p:sldId id="543" r:id="rId32"/>
    <p:sldId id="773" r:id="rId33"/>
    <p:sldId id="618" r:id="rId34"/>
    <p:sldId id="669" r:id="rId35"/>
    <p:sldId id="498" r:id="rId36"/>
    <p:sldId id="667" r:id="rId37"/>
    <p:sldId id="668" r:id="rId38"/>
    <p:sldId id="766" r:id="rId39"/>
    <p:sldId id="767" r:id="rId40"/>
    <p:sldId id="671" r:id="rId41"/>
    <p:sldId id="672" r:id="rId42"/>
    <p:sldId id="619" r:id="rId43"/>
    <p:sldId id="620" r:id="rId44"/>
    <p:sldId id="724" r:id="rId45"/>
    <p:sldId id="631" r:id="rId46"/>
    <p:sldId id="632" r:id="rId47"/>
    <p:sldId id="633" r:id="rId48"/>
    <p:sldId id="634" r:id="rId49"/>
    <p:sldId id="635" r:id="rId50"/>
    <p:sldId id="636" r:id="rId51"/>
    <p:sldId id="726" r:id="rId52"/>
    <p:sldId id="727" r:id="rId53"/>
    <p:sldId id="638" r:id="rId54"/>
    <p:sldId id="639" r:id="rId55"/>
    <p:sldId id="641" r:id="rId56"/>
    <p:sldId id="640" r:id="rId57"/>
    <p:sldId id="774" r:id="rId58"/>
    <p:sldId id="644" r:id="rId59"/>
    <p:sldId id="645" r:id="rId60"/>
    <p:sldId id="646" r:id="rId61"/>
    <p:sldId id="643" r:id="rId62"/>
    <p:sldId id="649" r:id="rId63"/>
    <p:sldId id="650" r:id="rId64"/>
    <p:sldId id="652" r:id="rId65"/>
    <p:sldId id="653" r:id="rId66"/>
    <p:sldId id="654" r:id="rId67"/>
    <p:sldId id="655" r:id="rId68"/>
    <p:sldId id="769" r:id="rId69"/>
    <p:sldId id="656" r:id="rId70"/>
    <p:sldId id="737" r:id="rId71"/>
    <p:sldId id="651" r:id="rId72"/>
    <p:sldId id="657" r:id="rId73"/>
    <p:sldId id="658" r:id="rId74"/>
    <p:sldId id="660" r:id="rId75"/>
    <p:sldId id="661" r:id="rId76"/>
    <p:sldId id="662" r:id="rId77"/>
    <p:sldId id="659" r:id="rId78"/>
    <p:sldId id="764" r:id="rId79"/>
    <p:sldId id="776" r:id="rId80"/>
    <p:sldId id="674" r:id="rId81"/>
    <p:sldId id="684" r:id="rId82"/>
    <p:sldId id="685" r:id="rId83"/>
    <p:sldId id="686" r:id="rId84"/>
    <p:sldId id="730" r:id="rId85"/>
    <p:sldId id="732" r:id="rId86"/>
    <p:sldId id="736" r:id="rId87"/>
    <p:sldId id="733" r:id="rId88"/>
    <p:sldId id="734" r:id="rId89"/>
    <p:sldId id="729" r:id="rId90"/>
    <p:sldId id="728" r:id="rId91"/>
    <p:sldId id="682" r:id="rId92"/>
    <p:sldId id="681" r:id="rId93"/>
    <p:sldId id="683" r:id="rId94"/>
    <p:sldId id="731" r:id="rId95"/>
    <p:sldId id="721" r:id="rId96"/>
    <p:sldId id="723" r:id="rId97"/>
    <p:sldId id="740" r:id="rId98"/>
    <p:sldId id="745" r:id="rId99"/>
    <p:sldId id="746" r:id="rId100"/>
    <p:sldId id="747" r:id="rId101"/>
    <p:sldId id="752" r:id="rId102"/>
    <p:sldId id="750" r:id="rId103"/>
    <p:sldId id="751" r:id="rId104"/>
    <p:sldId id="749" r:id="rId105"/>
    <p:sldId id="748" r:id="rId106"/>
    <p:sldId id="770" r:id="rId107"/>
    <p:sldId id="753" r:id="rId108"/>
    <p:sldId id="754" r:id="rId109"/>
    <p:sldId id="755" r:id="rId110"/>
    <p:sldId id="756" r:id="rId111"/>
    <p:sldId id="757" r:id="rId112"/>
    <p:sldId id="741" r:id="rId113"/>
    <p:sldId id="742" r:id="rId114"/>
    <p:sldId id="743" r:id="rId115"/>
    <p:sldId id="758" r:id="rId116"/>
    <p:sldId id="760" r:id="rId117"/>
    <p:sldId id="759" r:id="rId118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9933"/>
    <a:srgbClr val="FF99CC"/>
    <a:srgbClr val="CC00FF"/>
    <a:srgbClr val="0000FF"/>
    <a:srgbClr val="00CC00"/>
    <a:srgbClr val="CC3300"/>
    <a:srgbClr val="FF0000"/>
    <a:srgbClr val="EBF00A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80" autoAdjust="0"/>
    <p:restoredTop sz="92403" autoAdjust="0"/>
  </p:normalViewPr>
  <p:slideViewPr>
    <p:cSldViewPr>
      <p:cViewPr>
        <p:scale>
          <a:sx n="100" d="100"/>
          <a:sy n="100" d="100"/>
        </p:scale>
        <p:origin x="-13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2" d="100"/>
        <a:sy n="52" d="100"/>
      </p:scale>
      <p:origin x="0" y="22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157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157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157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EF9BB9B2-B907-4CFA-B473-8954E7F9D65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523910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25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29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5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525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25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7CA75A82-6611-438C-BE77-336A94B8961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250865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A75A82-6611-438C-BE77-336A94B8961A}" type="slidenum">
              <a:rPr lang="en-US" altLang="zh-TW" smtClean="0"/>
              <a:pPr>
                <a:defRPr/>
              </a:pPr>
              <a:t>1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D7666B-7E47-4E5E-8870-69A3FC1E6282}" type="slidenum">
              <a:rPr lang="en-US" altLang="zh-TW"/>
              <a:pPr/>
              <a:t>69</a:t>
            </a:fld>
            <a:endParaRPr lang="en-US" altLang="zh-TW"/>
          </a:p>
        </p:txBody>
      </p:sp>
      <p:sp>
        <p:nvSpPr>
          <p:cNvPr id="64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A75A82-6611-438C-BE77-336A94B8961A}" type="slidenum">
              <a:rPr lang="en-US" altLang="zh-TW" smtClean="0"/>
              <a:pPr>
                <a:defRPr/>
              </a:pPr>
              <a:t>2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50AEB1-1EC5-41D0-9626-5CC48D2D9E5A}" type="slidenum">
              <a:rPr lang="en-US" altLang="zh-TW"/>
              <a:pPr/>
              <a:t>4</a:t>
            </a:fld>
            <a:endParaRPr lang="en-US" altLang="zh-TW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C28526-BC81-40C3-B0D5-421F0F0B4E5C}" type="slidenum">
              <a:rPr lang="en-US" altLang="zh-TW"/>
              <a:pPr/>
              <a:t>5</a:t>
            </a:fld>
            <a:endParaRPr lang="en-US" altLang="zh-TW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66B415-A031-485A-92E2-D763EB4F028C}" type="slidenum">
              <a:rPr lang="en-US" altLang="zh-TW"/>
              <a:pPr/>
              <a:t>6</a:t>
            </a:fld>
            <a:endParaRPr lang="en-US" altLang="zh-TW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2B1ECB-7EA7-41FF-8F0B-DBD371E6699F}" type="slidenum">
              <a:rPr lang="en-US" altLang="zh-TW"/>
              <a:pPr/>
              <a:t>7</a:t>
            </a:fld>
            <a:endParaRPr lang="en-US" altLang="zh-TW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zh-TW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這只是要告訴大家</a:t>
            </a:r>
            <a:r>
              <a:rPr lang="en-US" altLang="zh-TW" dirty="0" smtClean="0"/>
              <a:t>…</a:t>
            </a:r>
            <a:r>
              <a:rPr lang="zh-TW" altLang="en-US" dirty="0" smtClean="0"/>
              <a:t>沒有受到監控的飼料</a:t>
            </a:r>
            <a:r>
              <a:rPr lang="en-US" altLang="zh-TW" dirty="0" smtClean="0"/>
              <a:t>.</a:t>
            </a:r>
            <a:r>
              <a:rPr lang="zh-TW" altLang="en-US" dirty="0" smtClean="0"/>
              <a:t>飲用水</a:t>
            </a:r>
            <a:r>
              <a:rPr lang="en-US" altLang="zh-TW" dirty="0" smtClean="0"/>
              <a:t>,</a:t>
            </a:r>
            <a:r>
              <a:rPr lang="zh-TW" altLang="en-US" dirty="0" smtClean="0"/>
              <a:t>給予動物食用後會造成動物生病</a:t>
            </a:r>
            <a:r>
              <a:rPr lang="en-US" altLang="zh-TW" dirty="0" smtClean="0"/>
              <a:t>.</a:t>
            </a:r>
            <a:r>
              <a:rPr lang="zh-TW" altLang="en-US" dirty="0" smtClean="0"/>
              <a:t>甚至死亡</a:t>
            </a:r>
            <a:r>
              <a:rPr lang="en-US" altLang="zh-TW" dirty="0" smtClean="0"/>
              <a:t>,</a:t>
            </a:r>
          </a:p>
          <a:p>
            <a:r>
              <a:rPr lang="zh-TW" altLang="en-US" dirty="0" smtClean="0"/>
              <a:t>這其實是會影響到各位的實驗的</a:t>
            </a:r>
            <a:r>
              <a:rPr lang="en-US" altLang="zh-TW" dirty="0" smtClean="0"/>
              <a:t>…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A75A82-6611-438C-BE77-336A94B8961A}" type="slidenum">
              <a:rPr lang="en-US" altLang="zh-TW" smtClean="0"/>
              <a:pPr>
                <a:defRPr/>
              </a:pPr>
              <a:t>9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A75A82-6611-438C-BE77-336A94B8961A}" type="slidenum">
              <a:rPr lang="en-US" altLang="zh-TW" smtClean="0"/>
              <a:pPr>
                <a:defRPr/>
              </a:pPr>
              <a:t>11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C694A3-875B-410C-AA33-9813CDC14F8F}" type="slidenum">
              <a:rPr lang="en-US" altLang="zh-TW"/>
              <a:pPr/>
              <a:t>20</a:t>
            </a:fld>
            <a:endParaRPr lang="en-US" altLang="zh-TW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角三角形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標題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7" name="副標題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grpSp>
        <p:nvGrpSpPr>
          <p:cNvPr id="2" name="群組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手繪多邊形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手繪多邊形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手繪多邊形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email">
                <a:alphaModFix amt="50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直線接點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日期版面配置區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19" name="頁尾版面配置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27" name="投影片編號版面配置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7FE417BE-949E-4E7D-B6F8-072AAE178D4F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77D67E2-16D1-4FDA-B6D2-D23A3092B8F4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1D2AA67-9E15-44E3-B4BC-32A53F65A5AA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14B6DE-77F0-471E-90EA-6684155FED1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r>
              <a:rPr lang="zh-TW" altLang="en-US" noProof="0" smtClean="0"/>
              <a:t>按一下圖示以新增表格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54FB2D-52E0-4DCA-A25B-475A6B5CD69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EBC0A8F-5EE3-4468-9EA9-0352A6C076C1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4246B27-A784-4729-AD6F-171A9D44A961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＞形箭號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＞形箭號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8074386-29CE-41A7-9C29-30C98DA9E500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20FD228-F362-4088-ADD4-C3AC14C99C3C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A6DC16C-703E-4A9B-A807-993FEB39180A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F534AC8-E366-4E49-915A-D60F35FA328C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FCCB921-8E7B-4BD7-BE0C-2425EC999E91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F427826E-7930-41C9-95C6-FADF9233C742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8" name="手繪多邊形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手繪多邊形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直角三角形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email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直線接點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＞形箭號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＞形箭號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手繪多邊形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手繪多邊形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直角三角形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5" cstate="email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直線接點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標題版面配置區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0" name="文字版面配置區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22" name="頁尾版面配置區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E83E7BAC-3FF2-446D-B8E5-FC1BEF09F6BE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  <p:sldLayoutId id="2147483805" r:id="rId12"/>
    <p:sldLayoutId id="2147483806" r:id="rId13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gif"/><Relationship Id="rId5" Type="http://schemas.openxmlformats.org/officeDocument/2006/relationships/slide" Target="slide2.xml"/><Relationship Id="rId4" Type="http://schemas.openxmlformats.org/officeDocument/2006/relationships/image" Target="../media/image9.wmf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7" Type="http://schemas.openxmlformats.org/officeDocument/2006/relationships/image" Target="../media/image94.jpe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jpeg"/><Relationship Id="rId5" Type="http://schemas.openxmlformats.org/officeDocument/2006/relationships/image" Target="../media/image92.jpeg"/><Relationship Id="rId4" Type="http://schemas.openxmlformats.org/officeDocument/2006/relationships/image" Target="../media/image91.jpeg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13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8.png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hyperlink" Target="http://animal.coa.gov.tw/html/index_04_3_3.html" TargetMode="External"/><Relationship Id="rId2" Type="http://schemas.openxmlformats.org/officeDocument/2006/relationships/hyperlink" Target="animal_02.wmv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9.png"/><Relationship Id="rId4" Type="http://schemas.openxmlformats.org/officeDocument/2006/relationships/hyperlink" Target="https://www.youtube.com/watch?v=niTVnEAHOko" TargetMode="Externa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image" Target="../media/image11.jpeg"/><Relationship Id="rId3" Type="http://schemas.openxmlformats.org/officeDocument/2006/relationships/slide" Target="slide17.xml"/><Relationship Id="rId7" Type="http://schemas.openxmlformats.org/officeDocument/2006/relationships/slide" Target="slide27.xml"/><Relationship Id="rId12" Type="http://schemas.openxmlformats.org/officeDocument/2006/relationships/slide" Target="slide83.xml"/><Relationship Id="rId2" Type="http://schemas.openxmlformats.org/officeDocument/2006/relationships/hyperlink" Target="file:///\\23709a015\shareddocs\ALL\&#21205;&#29289;&#23526;&#39511;&#23529;&#26597;&#34920;.doc" TargetMode="External"/><Relationship Id="rId1" Type="http://schemas.openxmlformats.org/officeDocument/2006/relationships/slideLayout" Target="../slideLayouts/slideLayout2.xml"/><Relationship Id="rId6" Type="http://schemas.openxmlformats.org/officeDocument/2006/relationships/slide" Target="slide25.xml"/><Relationship Id="rId11" Type="http://schemas.openxmlformats.org/officeDocument/2006/relationships/slide" Target="slide20.xml"/><Relationship Id="rId5" Type="http://schemas.openxmlformats.org/officeDocument/2006/relationships/slide" Target="slide21.xml"/><Relationship Id="rId10" Type="http://schemas.openxmlformats.org/officeDocument/2006/relationships/slide" Target="slide16.xml"/><Relationship Id="rId4" Type="http://schemas.openxmlformats.org/officeDocument/2006/relationships/hyperlink" Target="file:///\\23709a015\shareddocs\ALL\&#20195;&#39178;&#34920;.doc" TargetMode="External"/><Relationship Id="rId9" Type="http://schemas.openxmlformats.org/officeDocument/2006/relationships/image" Target="../media/image10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9.xml"/><Relationship Id="rId3" Type="http://schemas.openxmlformats.org/officeDocument/2006/relationships/slide" Target="slide3.xml"/><Relationship Id="rId7" Type="http://schemas.openxmlformats.org/officeDocument/2006/relationships/slide" Target="slide8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1.xml"/><Relationship Id="rId11" Type="http://schemas.openxmlformats.org/officeDocument/2006/relationships/slide" Target="slide97.xml"/><Relationship Id="rId5" Type="http://schemas.openxmlformats.org/officeDocument/2006/relationships/slide" Target="slide42.xml"/><Relationship Id="rId10" Type="http://schemas.openxmlformats.org/officeDocument/2006/relationships/slide" Target="slide95.xml"/><Relationship Id="rId4" Type="http://schemas.openxmlformats.org/officeDocument/2006/relationships/slide" Target="slide12.xml"/><Relationship Id="rId9" Type="http://schemas.openxmlformats.org/officeDocument/2006/relationships/slide" Target="slide9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iolasco.com.tw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lac.org.tw(w3/" TargetMode="External"/><Relationship Id="rId7" Type="http://schemas.openxmlformats.org/officeDocument/2006/relationships/image" Target="../media/image16.wmf"/><Relationship Id="rId2" Type="http://schemas.openxmlformats.org/officeDocument/2006/relationships/hyperlink" Target="http://www.nlac.gov.tw/" TargetMode="External"/><Relationship Id="rId1" Type="http://schemas.openxmlformats.org/officeDocument/2006/relationships/slideLayout" Target="../slideLayouts/slideLayout12.xml"/><Relationship Id="rId6" Type="http://schemas.openxmlformats.org/officeDocument/2006/relationships/slide" Target="slide12.xml"/><Relationship Id="rId5" Type="http://schemas.openxmlformats.org/officeDocument/2006/relationships/hyperlink" Target="file:///\\23709a015\shareddocs\96\&#19978;&#21320;\&#27138;&#26031;&#31185;&#35330;&#21934;&#20351;&#29992;&#26041;&#24335;.pdf" TargetMode="External"/><Relationship Id="rId4" Type="http://schemas.openxmlformats.org/officeDocument/2006/relationships/hyperlink" Target="http://www.biolasco.com.tw/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mmhanimal@ms2.mmh.org.tw" TargetMode="External"/><Relationship Id="rId2" Type="http://schemas.openxmlformats.org/officeDocument/2006/relationships/hyperlink" Target="http://www.mmh.org.tw/research/MRDLab_3709_About.html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wmf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slide" Target="slide45.xml"/><Relationship Id="rId7" Type="http://schemas.openxmlformats.org/officeDocument/2006/relationships/slide" Target="slide72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3.xml"/><Relationship Id="rId5" Type="http://schemas.openxmlformats.org/officeDocument/2006/relationships/slide" Target="slide52.xml"/><Relationship Id="rId4" Type="http://schemas.openxmlformats.org/officeDocument/2006/relationships/slide" Target="slide49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slide" Target="slide4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slide" Target="slide43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slide" Target="slide34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wmf"/><Relationship Id="rId5" Type="http://schemas.openxmlformats.org/officeDocument/2006/relationships/slide" Target="slide43.xml"/><Relationship Id="rId4" Type="http://schemas.openxmlformats.org/officeDocument/2006/relationships/image" Target="../media/image51.jpe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wmf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7" Type="http://schemas.openxmlformats.org/officeDocument/2006/relationships/image" Target="../media/image70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jpeg"/><Relationship Id="rId5" Type="http://schemas.openxmlformats.org/officeDocument/2006/relationships/image" Target="../media/image16.wmf"/><Relationship Id="rId4" Type="http://schemas.openxmlformats.org/officeDocument/2006/relationships/slide" Target="slide4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0.png"/><Relationship Id="rId4" Type="http://schemas.openxmlformats.org/officeDocument/2006/relationships/image" Target="../media/image79.jpeg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wmf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wmf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wmf"/><Relationship Id="rId4" Type="http://schemas.openxmlformats.org/officeDocument/2006/relationships/slide" Target="slide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wmf"/><Relationship Id="rId2" Type="http://schemas.openxmlformats.org/officeDocument/2006/relationships/image" Target="../media/image84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7.jpeg"/><Relationship Id="rId4" Type="http://schemas.openxmlformats.org/officeDocument/2006/relationships/image" Target="../media/image16.wmf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hyperlink" Target="&#28961;&#27611;&#21312;&#25505;&#34880;.wmv" TargetMode="External"/><Relationship Id="rId2" Type="http://schemas.openxmlformats.org/officeDocument/2006/relationships/hyperlink" Target="animal_02.wmv" TargetMode="Externa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0825" y="2348880"/>
            <a:ext cx="8893175" cy="147002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zh-TW" altLang="en-US" sz="7200" dirty="0" smtClean="0">
                <a:ea typeface="標楷體" pitchFamily="65" charset="-120"/>
              </a:rPr>
              <a:t>動物中心</a:t>
            </a:r>
            <a:br>
              <a:rPr lang="zh-TW" altLang="en-US" sz="7200" dirty="0" smtClean="0">
                <a:ea typeface="標楷體" pitchFamily="65" charset="-120"/>
              </a:rPr>
            </a:br>
            <a:r>
              <a:rPr lang="zh-TW" altLang="en-US" sz="7200" dirty="0" smtClean="0">
                <a:ea typeface="標楷體" pitchFamily="65" charset="-120"/>
              </a:rPr>
              <a:t>教育訓練課程</a:t>
            </a:r>
          </a:p>
        </p:txBody>
      </p:sp>
      <p:sp>
        <p:nvSpPr>
          <p:cNvPr id="3075" name="Text Box 4"/>
          <p:cNvSpPr txBox="1">
            <a:spLocks noChangeArrowheads="1"/>
          </p:cNvSpPr>
          <p:nvPr/>
        </p:nvSpPr>
        <p:spPr bwMode="auto">
          <a:xfrm>
            <a:off x="3059832" y="3933056"/>
            <a:ext cx="3097213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陳旭照醫師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pPr algn="ctr">
              <a:spcBef>
                <a:spcPct val="50000"/>
              </a:spcBef>
            </a:pP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王意菁</a:t>
            </a:r>
            <a:endParaRPr lang="zh-TW" altLang="en-US" sz="3200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-1"/>
            <a:ext cx="4176464" cy="687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96" y="0"/>
            <a:ext cx="438488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49275"/>
            <a:ext cx="7786688" cy="57594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TW" altLang="en-US" sz="2400" b="1" dirty="0" smtClean="0">
                <a:solidFill>
                  <a:schemeClr val="folHlink"/>
                </a:solidFill>
              </a:rPr>
              <a:t>麻醉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 sz="2400" dirty="0" smtClean="0"/>
              <a:t>1. </a:t>
            </a:r>
            <a:r>
              <a:rPr lang="zh-TW" altLang="en-US" sz="2400" b="1" dirty="0" smtClean="0">
                <a:solidFill>
                  <a:srgbClr val="00CC00"/>
                </a:solidFill>
              </a:rPr>
              <a:t>吸入性麻醉劑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sz="2400" dirty="0" smtClean="0"/>
              <a:t>    </a:t>
            </a:r>
            <a:r>
              <a:rPr lang="en-US" altLang="zh-TW" sz="2400" dirty="0" err="1" smtClean="0">
                <a:solidFill>
                  <a:srgbClr val="FF6600"/>
                </a:solidFill>
              </a:rPr>
              <a:t>Isoflurane</a:t>
            </a:r>
            <a:r>
              <a:rPr lang="en-US" altLang="zh-TW" sz="2400" dirty="0" smtClean="0">
                <a:solidFill>
                  <a:srgbClr val="FF6600"/>
                </a:solidFill>
              </a:rPr>
              <a:t> (</a:t>
            </a:r>
            <a:r>
              <a:rPr lang="zh-TW" altLang="en-US" sz="2400" dirty="0" smtClean="0">
                <a:solidFill>
                  <a:srgbClr val="FF6600"/>
                </a:solidFill>
              </a:rPr>
              <a:t>需搭配小動物麻醉機</a:t>
            </a:r>
            <a:r>
              <a:rPr lang="en-US" altLang="zh-TW" sz="2400" dirty="0" smtClean="0">
                <a:solidFill>
                  <a:srgbClr val="FF6600"/>
                </a:solidFill>
              </a:rPr>
              <a:t>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 sz="2400" dirty="0" smtClean="0"/>
              <a:t>    </a:t>
            </a:r>
            <a:r>
              <a:rPr lang="zh-TW" altLang="en-US" sz="2400" dirty="0" smtClean="0"/>
              <a:t>誘導及恢復期快</a:t>
            </a:r>
            <a:r>
              <a:rPr lang="en-US" altLang="zh-TW" sz="2400" dirty="0" smtClean="0"/>
              <a:t>,</a:t>
            </a:r>
            <a:r>
              <a:rPr lang="zh-TW" altLang="en-US" sz="2400" dirty="0" smtClean="0"/>
              <a:t>肝毒性小</a:t>
            </a:r>
            <a:r>
              <a:rPr lang="en-US" altLang="zh-TW" sz="2400" dirty="0" smtClean="0"/>
              <a:t>,</a:t>
            </a:r>
            <a:r>
              <a:rPr lang="zh-TW" altLang="en-US" sz="2400" dirty="0" smtClean="0"/>
              <a:t>對肝腎影響小</a:t>
            </a:r>
            <a:r>
              <a:rPr lang="en-US" altLang="zh-TW" sz="2400" dirty="0" smtClean="0"/>
              <a:t>,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 sz="2400" dirty="0" smtClean="0"/>
              <a:t>    </a:t>
            </a:r>
            <a:r>
              <a:rPr lang="zh-TW" altLang="en-US" sz="2400" dirty="0" smtClean="0"/>
              <a:t>適合藥物代謝或毒理試驗時使用。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 sz="2400" dirty="0" smtClean="0"/>
              <a:t>2. </a:t>
            </a:r>
            <a:r>
              <a:rPr lang="zh-TW" altLang="en-US" sz="2400" b="1" dirty="0" smtClean="0">
                <a:solidFill>
                  <a:srgbClr val="00CC00"/>
                </a:solidFill>
              </a:rPr>
              <a:t>動物用 麻醉劑</a:t>
            </a:r>
            <a:r>
              <a:rPr lang="zh-TW" altLang="en-US" sz="2400" dirty="0" smtClean="0"/>
              <a:t>          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sz="2400" dirty="0" smtClean="0"/>
              <a:t>    </a:t>
            </a:r>
            <a:r>
              <a:rPr lang="zh-TW" altLang="en-US" sz="2400" dirty="0" smtClean="0">
                <a:solidFill>
                  <a:srgbClr val="FF6600"/>
                </a:solidFill>
              </a:rPr>
              <a:t>舒泰 </a:t>
            </a:r>
            <a:r>
              <a:rPr lang="en-US" altLang="zh-TW" sz="2400" dirty="0" err="1" smtClean="0">
                <a:solidFill>
                  <a:srgbClr val="FF6600"/>
                </a:solidFill>
              </a:rPr>
              <a:t>Zoletil</a:t>
            </a:r>
            <a:r>
              <a:rPr lang="en-US" altLang="zh-TW" sz="2400" dirty="0" smtClean="0">
                <a:solidFill>
                  <a:srgbClr val="FF6600"/>
                </a:solidFill>
              </a:rPr>
              <a:t> 50</a:t>
            </a:r>
            <a:r>
              <a:rPr lang="zh-TW" altLang="en-US" sz="2400" dirty="0" smtClean="0">
                <a:solidFill>
                  <a:srgbClr val="FF6600"/>
                </a:solidFill>
              </a:rPr>
              <a:t> </a:t>
            </a:r>
            <a:r>
              <a:rPr lang="en-US" altLang="zh-TW" sz="2400" dirty="0" smtClean="0">
                <a:solidFill>
                  <a:srgbClr val="FF6600"/>
                </a:solidFill>
              </a:rPr>
              <a:t>(</a:t>
            </a:r>
            <a:r>
              <a:rPr lang="en-US" altLang="zh-TW" sz="2400" dirty="0" err="1" smtClean="0">
                <a:solidFill>
                  <a:srgbClr val="FF6600"/>
                </a:solidFill>
              </a:rPr>
              <a:t>Tiletamine</a:t>
            </a:r>
            <a:r>
              <a:rPr lang="en-US" altLang="zh-TW" sz="2400" dirty="0" smtClean="0">
                <a:solidFill>
                  <a:srgbClr val="FF6600"/>
                </a:solidFill>
              </a:rPr>
              <a:t> + </a:t>
            </a:r>
            <a:r>
              <a:rPr lang="en-US" altLang="zh-TW" sz="2400" dirty="0" err="1" smtClean="0">
                <a:solidFill>
                  <a:srgbClr val="FF6600"/>
                </a:solidFill>
              </a:rPr>
              <a:t>Zolezepam</a:t>
            </a:r>
            <a:r>
              <a:rPr lang="en-US" altLang="zh-TW" sz="2400" dirty="0" smtClean="0">
                <a:solidFill>
                  <a:srgbClr val="FF6600"/>
                </a:solidFill>
              </a:rPr>
              <a:t>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 sz="2400" dirty="0" smtClean="0"/>
              <a:t>3. </a:t>
            </a:r>
            <a:r>
              <a:rPr lang="zh-TW" altLang="en-US" sz="2400" b="1" dirty="0" smtClean="0">
                <a:solidFill>
                  <a:srgbClr val="00CC00"/>
                </a:solidFill>
              </a:rPr>
              <a:t>注射性麻醉劑</a:t>
            </a:r>
          </a:p>
          <a:p>
            <a:pPr>
              <a:lnSpc>
                <a:spcPct val="90000"/>
              </a:lnSpc>
              <a:buNone/>
            </a:pPr>
            <a:r>
              <a:rPr lang="zh-TW" altLang="en-US" sz="2400" dirty="0" smtClean="0"/>
              <a:t>       </a:t>
            </a:r>
            <a:r>
              <a:rPr lang="en-US" altLang="zh-TW" sz="2400" dirty="0" smtClean="0"/>
              <a:t>a. </a:t>
            </a:r>
            <a:r>
              <a:rPr lang="en-US" altLang="zh-TW" sz="2400" dirty="0" smtClean="0">
                <a:solidFill>
                  <a:srgbClr val="FF6600"/>
                </a:solidFill>
              </a:rPr>
              <a:t>Barbiturates: Pentobarbital (</a:t>
            </a:r>
            <a:r>
              <a:rPr lang="en-US" altLang="zh-TW" sz="2400" dirty="0" err="1" smtClean="0">
                <a:solidFill>
                  <a:srgbClr val="FF6600"/>
                </a:solidFill>
              </a:rPr>
              <a:t>Somnotol</a:t>
            </a:r>
            <a:r>
              <a:rPr lang="en-US" altLang="zh-TW" sz="2400" dirty="0" smtClean="0">
                <a:solidFill>
                  <a:srgbClr val="FF6600"/>
                </a:solidFill>
              </a:rPr>
              <a:t>)</a:t>
            </a:r>
          </a:p>
          <a:p>
            <a:pPr>
              <a:lnSpc>
                <a:spcPct val="90000"/>
              </a:lnSpc>
              <a:buNone/>
            </a:pPr>
            <a:r>
              <a:rPr lang="en-US" altLang="zh-TW" sz="2400" dirty="0" smtClean="0"/>
              <a:t>           </a:t>
            </a:r>
            <a:r>
              <a:rPr lang="zh-TW" altLang="en-US" sz="2400" dirty="0" smtClean="0"/>
              <a:t>全身麻醉</a:t>
            </a:r>
            <a:r>
              <a:rPr lang="en-US" altLang="zh-TW" sz="2400" dirty="0" smtClean="0"/>
              <a:t>.</a:t>
            </a:r>
            <a:r>
              <a:rPr lang="zh-TW" altLang="en-US" sz="2400" dirty="0" smtClean="0"/>
              <a:t>抗痙攣性佳</a:t>
            </a:r>
            <a:r>
              <a:rPr lang="en-US" altLang="zh-TW" sz="2400" dirty="0" smtClean="0"/>
              <a:t>,</a:t>
            </a:r>
            <a:r>
              <a:rPr lang="zh-TW" altLang="en-US" sz="2400" dirty="0" smtClean="0"/>
              <a:t>作用時間長</a:t>
            </a:r>
          </a:p>
          <a:p>
            <a:pPr>
              <a:lnSpc>
                <a:spcPct val="90000"/>
              </a:lnSpc>
              <a:buNone/>
            </a:pPr>
            <a:r>
              <a:rPr lang="zh-TW" altLang="en-US" sz="2400" dirty="0" smtClean="0"/>
              <a:t>           有嚴重的呼吸</a:t>
            </a:r>
            <a:r>
              <a:rPr lang="en-US" altLang="zh-TW" sz="2400" dirty="0" smtClean="0"/>
              <a:t>.</a:t>
            </a:r>
            <a:r>
              <a:rPr lang="zh-TW" altLang="en-US" sz="2400" dirty="0" smtClean="0"/>
              <a:t>心血管抑制作用</a:t>
            </a:r>
          </a:p>
          <a:p>
            <a:pPr>
              <a:lnSpc>
                <a:spcPct val="90000"/>
              </a:lnSpc>
              <a:buNone/>
            </a:pPr>
            <a:r>
              <a:rPr lang="zh-TW" altLang="en-US" sz="2400" dirty="0" smtClean="0"/>
              <a:t>       </a:t>
            </a:r>
            <a:r>
              <a:rPr lang="en-US" altLang="zh-TW" sz="2400" dirty="0" smtClean="0"/>
              <a:t>b. </a:t>
            </a:r>
            <a:r>
              <a:rPr lang="zh-TW" altLang="en-US" sz="2400" dirty="0" smtClean="0">
                <a:solidFill>
                  <a:srgbClr val="FF6600"/>
                </a:solidFill>
              </a:rPr>
              <a:t>解離型麻醉劑</a:t>
            </a:r>
            <a:r>
              <a:rPr lang="en-US" altLang="zh-TW" sz="2400" dirty="0" smtClean="0">
                <a:solidFill>
                  <a:srgbClr val="FF6600"/>
                </a:solidFill>
              </a:rPr>
              <a:t>: </a:t>
            </a:r>
            <a:r>
              <a:rPr lang="en-US" altLang="zh-TW" sz="2400" dirty="0" err="1" smtClean="0">
                <a:solidFill>
                  <a:srgbClr val="FF6600"/>
                </a:solidFill>
              </a:rPr>
              <a:t>Ketamine</a:t>
            </a:r>
            <a:r>
              <a:rPr lang="en-US" altLang="zh-TW" sz="2400" dirty="0" smtClean="0">
                <a:solidFill>
                  <a:srgbClr val="FF6600"/>
                </a:solidFill>
              </a:rPr>
              <a:t> (</a:t>
            </a:r>
            <a:r>
              <a:rPr lang="zh-TW" altLang="en-US" sz="2400" dirty="0" smtClean="0">
                <a:solidFill>
                  <a:srgbClr val="FF6600"/>
                </a:solidFill>
              </a:rPr>
              <a:t>與</a:t>
            </a:r>
            <a:r>
              <a:rPr lang="en-US" altLang="zh-TW" sz="2400" dirty="0" err="1" smtClean="0">
                <a:solidFill>
                  <a:srgbClr val="FF6600"/>
                </a:solidFill>
              </a:rPr>
              <a:t>Xylazine</a:t>
            </a:r>
            <a:r>
              <a:rPr lang="zh-TW" altLang="en-US" sz="2400" dirty="0" smtClean="0">
                <a:solidFill>
                  <a:srgbClr val="FF6600"/>
                </a:solidFill>
              </a:rPr>
              <a:t>混用</a:t>
            </a:r>
            <a:r>
              <a:rPr lang="en-US" altLang="zh-TW" sz="2400" dirty="0" smtClean="0">
                <a:solidFill>
                  <a:srgbClr val="FF6600"/>
                </a:solidFill>
              </a:rPr>
              <a:t>)</a:t>
            </a:r>
          </a:p>
          <a:p>
            <a:pPr>
              <a:lnSpc>
                <a:spcPct val="90000"/>
              </a:lnSpc>
              <a:buNone/>
            </a:pPr>
            <a:r>
              <a:rPr lang="en-US" altLang="zh-TW" sz="2400" dirty="0" smtClean="0"/>
              <a:t>           </a:t>
            </a:r>
            <a:r>
              <a:rPr lang="zh-TW" altLang="en-US" sz="2400" dirty="0" smtClean="0"/>
              <a:t>單獨使用有肌肉僵直反應</a:t>
            </a:r>
          </a:p>
          <a:p>
            <a:pPr>
              <a:lnSpc>
                <a:spcPct val="90000"/>
              </a:lnSpc>
              <a:buNone/>
            </a:pPr>
            <a:r>
              <a:rPr lang="zh-TW" altLang="en-US" sz="2400" dirty="0" smtClean="0"/>
              <a:t>           有呼吸不規則及過度流涎現象</a:t>
            </a:r>
            <a:endParaRPr lang="en-US" altLang="zh-TW" sz="2400" dirty="0" smtClean="0">
              <a:solidFill>
                <a:srgbClr val="FF6600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 sz="2400" dirty="0" smtClean="0"/>
              <a:t>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麻醉量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b="1" smtClean="0">
                <a:solidFill>
                  <a:srgbClr val="00CC00"/>
                </a:solidFill>
                <a:latin typeface="標楷體" pitchFamily="65" charset="-120"/>
                <a:ea typeface="標楷體" pitchFamily="65" charset="-120"/>
              </a:rPr>
              <a:t>非管制藥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484313"/>
            <a:ext cx="8136135" cy="4320951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zh-TW" sz="2400" b="1" dirty="0" err="1" smtClean="0">
                <a:solidFill>
                  <a:srgbClr val="9900FF"/>
                </a:solidFill>
              </a:rPr>
              <a:t>Isoflurane</a:t>
            </a:r>
            <a:r>
              <a:rPr lang="en-US" altLang="zh-TW" sz="2400" b="1" dirty="0" smtClean="0">
                <a:solidFill>
                  <a:srgbClr val="9900FF"/>
                </a:solidFill>
              </a:rPr>
              <a:t>: </a:t>
            </a:r>
            <a:r>
              <a:rPr lang="en-US" altLang="zh-TW" sz="2400" dirty="0" smtClean="0"/>
              <a:t>(</a:t>
            </a:r>
            <a:r>
              <a:rPr lang="zh-TW" altLang="en-US" sz="2400" dirty="0" smtClean="0"/>
              <a:t>需搭配小動物麻醉機</a:t>
            </a:r>
            <a:r>
              <a:rPr lang="en-US" altLang="zh-TW" sz="2400" dirty="0" smtClean="0"/>
              <a:t>+</a:t>
            </a:r>
            <a:r>
              <a:rPr lang="zh-TW" altLang="en-US" sz="2400" dirty="0" smtClean="0"/>
              <a:t>抽氣櫃</a:t>
            </a:r>
            <a:r>
              <a:rPr lang="en-US" altLang="zh-TW" sz="2400" dirty="0" smtClean="0"/>
              <a:t>)</a:t>
            </a:r>
          </a:p>
          <a:p>
            <a:pPr>
              <a:lnSpc>
                <a:spcPct val="80000"/>
              </a:lnSpc>
              <a:buNone/>
            </a:pPr>
            <a:r>
              <a:rPr lang="zh-TW" altLang="en-US" sz="2400" dirty="0" smtClean="0"/>
              <a:t>     </a:t>
            </a:r>
            <a:r>
              <a:rPr lang="en-US" altLang="zh-TW" sz="2400" dirty="0" smtClean="0">
                <a:solidFill>
                  <a:srgbClr val="CC3300"/>
                </a:solidFill>
              </a:rPr>
              <a:t>※</a:t>
            </a:r>
            <a:r>
              <a:rPr lang="zh-TW" altLang="en-US" sz="2400" dirty="0" smtClean="0">
                <a:solidFill>
                  <a:srgbClr val="CC3300"/>
                </a:solidFill>
              </a:rPr>
              <a:t>存活性手術需要給予術前止痛劑</a:t>
            </a:r>
            <a:endParaRPr lang="en-US" altLang="zh-TW" sz="2400" dirty="0" smtClean="0">
              <a:solidFill>
                <a:srgbClr val="CC3300"/>
              </a:solidFill>
            </a:endParaRPr>
          </a:p>
          <a:p>
            <a:pPr>
              <a:lnSpc>
                <a:spcPct val="80000"/>
              </a:lnSpc>
              <a:buNone/>
            </a:pPr>
            <a:r>
              <a:rPr lang="en-US" altLang="zh-TW" sz="2400" dirty="0" smtClean="0">
                <a:solidFill>
                  <a:srgbClr val="CC3300"/>
                </a:solidFill>
              </a:rPr>
              <a:t>     ※</a:t>
            </a:r>
            <a:r>
              <a:rPr lang="zh-TW" altLang="en-US" sz="2400" dirty="0" smtClean="0">
                <a:solidFill>
                  <a:srgbClr val="CC3300"/>
                </a:solidFill>
              </a:rPr>
              <a:t>依手術疼痛程度調整濃度</a:t>
            </a:r>
            <a:r>
              <a:rPr lang="en-US" altLang="zh-TW" sz="2400" dirty="0" smtClean="0">
                <a:solidFill>
                  <a:srgbClr val="CC3300"/>
                </a:solidFill>
              </a:rPr>
              <a:t>    </a:t>
            </a:r>
          </a:p>
          <a:p>
            <a:pPr>
              <a:lnSpc>
                <a:spcPct val="80000"/>
              </a:lnSpc>
              <a:buNone/>
            </a:pPr>
            <a:r>
              <a:rPr lang="en-US" altLang="zh-TW" sz="2400" dirty="0" smtClean="0">
                <a:solidFill>
                  <a:srgbClr val="CC3300"/>
                </a:solidFill>
              </a:rPr>
              <a:t>                       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2400" dirty="0" smtClean="0"/>
              <a:t>    1. </a:t>
            </a:r>
            <a:r>
              <a:rPr lang="zh-TW" altLang="en-US" sz="2400" dirty="0" smtClean="0"/>
              <a:t>打開呼吸調節鈕至最大</a:t>
            </a:r>
            <a:r>
              <a:rPr lang="en-US" altLang="zh-TW" sz="2400" dirty="0" smtClean="0"/>
              <a:t>, </a:t>
            </a:r>
            <a:r>
              <a:rPr lang="zh-TW" altLang="en-US" sz="2400" dirty="0" smtClean="0"/>
              <a:t>將氣體送入</a:t>
            </a:r>
            <a:r>
              <a:rPr lang="en-US" altLang="zh-TW" sz="2400" dirty="0" smtClean="0"/>
              <a:t>chamber 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2400" dirty="0" smtClean="0"/>
              <a:t>    2. </a:t>
            </a:r>
            <a:r>
              <a:rPr lang="zh-TW" altLang="en-US" sz="2400" dirty="0" smtClean="0"/>
              <a:t>將動物放入密閉</a:t>
            </a:r>
            <a:r>
              <a:rPr lang="en-US" altLang="zh-TW" sz="2400" dirty="0" smtClean="0"/>
              <a:t>chamber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2400" dirty="0" smtClean="0"/>
              <a:t>    3. </a:t>
            </a:r>
            <a:r>
              <a:rPr lang="zh-TW" altLang="en-US" sz="2400" dirty="0" smtClean="0"/>
              <a:t>等動物呈麻醉狀態</a:t>
            </a:r>
            <a:r>
              <a:rPr lang="en-US" altLang="zh-TW" sz="2400" dirty="0" smtClean="0"/>
              <a:t>, </a:t>
            </a:r>
            <a:r>
              <a:rPr lang="zh-TW" altLang="en-US" sz="2400" dirty="0" smtClean="0"/>
              <a:t>將動物抓出</a:t>
            </a:r>
            <a:r>
              <a:rPr lang="en-US" altLang="zh-TW" sz="2400" dirty="0" smtClean="0"/>
              <a:t>,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2400" dirty="0" smtClean="0"/>
              <a:t>        </a:t>
            </a:r>
            <a:r>
              <a:rPr lang="zh-TW" altLang="en-US" sz="2400" dirty="0" smtClean="0"/>
              <a:t>用</a:t>
            </a:r>
            <a:r>
              <a:rPr lang="en-US" altLang="zh-TW" sz="2400" dirty="0" smtClean="0"/>
              <a:t>mask</a:t>
            </a:r>
            <a:r>
              <a:rPr lang="zh-TW" altLang="en-US" sz="2400" dirty="0" smtClean="0"/>
              <a:t>罩住口鼻</a:t>
            </a:r>
            <a:r>
              <a:rPr lang="en-US" altLang="zh-TW" sz="2400" dirty="0" smtClean="0"/>
              <a:t>,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2400" dirty="0" smtClean="0"/>
              <a:t>    4. </a:t>
            </a:r>
            <a:r>
              <a:rPr lang="zh-TW" altLang="en-US" sz="2400" dirty="0" smtClean="0"/>
              <a:t>依疼痛狀況</a:t>
            </a:r>
            <a:r>
              <a:rPr lang="en-US" altLang="zh-TW" sz="2400" dirty="0" smtClean="0"/>
              <a:t>, </a:t>
            </a:r>
            <a:r>
              <a:rPr lang="zh-TW" altLang="en-US" sz="2400" dirty="0" smtClean="0"/>
              <a:t>調整</a:t>
            </a:r>
            <a:r>
              <a:rPr lang="en-US" altLang="zh-TW" sz="2400" dirty="0" err="1" smtClean="0"/>
              <a:t>Isoflurane</a:t>
            </a:r>
            <a:r>
              <a:rPr lang="zh-TW" altLang="en-US" sz="2400" dirty="0" smtClean="0"/>
              <a:t>大小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zh-TW" altLang="en-US" sz="2400" dirty="0" smtClean="0"/>
              <a:t>    </a:t>
            </a:r>
            <a:r>
              <a:rPr lang="en-US" altLang="zh-TW" sz="2400" dirty="0" smtClean="0"/>
              <a:t>5. </a:t>
            </a:r>
            <a:r>
              <a:rPr lang="zh-TW" altLang="en-US" sz="2400" dirty="0" smtClean="0"/>
              <a:t>避免失溫</a:t>
            </a:r>
            <a:r>
              <a:rPr lang="en-US" altLang="zh-TW" sz="2400" dirty="0" smtClean="0"/>
              <a:t>,</a:t>
            </a:r>
            <a:r>
              <a:rPr lang="zh-TW" altLang="en-US" sz="2400" dirty="0" smtClean="0"/>
              <a:t>可使用檯燈</a:t>
            </a:r>
            <a:r>
              <a:rPr lang="en-US" altLang="zh-TW" sz="2400" dirty="0" smtClean="0"/>
              <a:t>.</a:t>
            </a:r>
            <a:r>
              <a:rPr lang="zh-TW" altLang="en-US" sz="2400" dirty="0" smtClean="0"/>
              <a:t>保溫毯或暖暖包</a:t>
            </a:r>
            <a:r>
              <a:rPr lang="en-US" altLang="zh-TW" sz="2400" dirty="0" smtClean="0"/>
              <a:t>(</a:t>
            </a:r>
            <a:r>
              <a:rPr lang="zh-TW" altLang="en-US" sz="2400" dirty="0" smtClean="0"/>
              <a:t>小面巾包裹</a:t>
            </a:r>
            <a:r>
              <a:rPr lang="en-US" altLang="zh-TW" sz="2400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麻醉量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b="1" dirty="0" smtClean="0">
                <a:solidFill>
                  <a:srgbClr val="00CC00"/>
                </a:solidFill>
                <a:latin typeface="標楷體" pitchFamily="65" charset="-120"/>
                <a:ea typeface="標楷體" pitchFamily="65" charset="-120"/>
              </a:rPr>
              <a:t>非管制藥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1295400"/>
            <a:ext cx="7776666" cy="5446713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舒泰 </a:t>
            </a:r>
            <a:r>
              <a:rPr lang="en-US" altLang="zh-TW" sz="2800" b="1" dirty="0" err="1" smtClean="0">
                <a:latin typeface="標楷體" pitchFamily="65" charset="-120"/>
                <a:ea typeface="標楷體" pitchFamily="65" charset="-120"/>
              </a:rPr>
              <a:t>Zoletil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2800" b="1" dirty="0" smtClean="0">
                <a:latin typeface="標楷體" pitchFamily="65" charset="-120"/>
                <a:ea typeface="標楷體" pitchFamily="65" charset="-120"/>
              </a:rPr>
              <a:t>50: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(50mg/ml)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  與鎮靜劑</a:t>
            </a:r>
            <a:r>
              <a:rPr lang="en-US" altLang="zh-TW" sz="2800" dirty="0" err="1" smtClean="0">
                <a:latin typeface="標楷體" pitchFamily="65" charset="-120"/>
                <a:ea typeface="標楷體" pitchFamily="65" charset="-120"/>
              </a:rPr>
              <a:t>Xylazine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en-US" altLang="zh-TW" sz="2800" dirty="0" err="1" smtClean="0">
                <a:latin typeface="標楷體" pitchFamily="65" charset="-120"/>
                <a:ea typeface="標楷體" pitchFamily="65" charset="-120"/>
              </a:rPr>
              <a:t>Ropum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混合使用   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   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zh-TW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Rat: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   0.1ml  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舒泰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50/ 100g BW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 + 0.05ml </a:t>
            </a:r>
            <a:r>
              <a:rPr lang="en-US" altLang="zh-TW" sz="2800" dirty="0" err="1" smtClean="0">
                <a:latin typeface="標楷體" pitchFamily="65" charset="-120"/>
                <a:ea typeface="標楷體" pitchFamily="65" charset="-120"/>
              </a:rPr>
              <a:t>Rompun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/ 100g BW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IP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 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zh-TW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Mice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（約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20g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）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上述劑量，稀釋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5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倍再使用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   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0.1ml  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舒泰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50/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隻   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 + 0.05ml </a:t>
            </a:r>
            <a:r>
              <a:rPr lang="en-US" altLang="zh-TW" sz="2800" dirty="0" err="1" smtClean="0">
                <a:latin typeface="標楷體" pitchFamily="65" charset="-120"/>
                <a:ea typeface="標楷體" pitchFamily="65" charset="-120"/>
              </a:rPr>
              <a:t>Rompun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隻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IP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2800" b="1" dirty="0" smtClean="0">
                <a:solidFill>
                  <a:srgbClr val="9900FF"/>
                </a:solidFill>
                <a:latin typeface="標楷體" pitchFamily="65" charset="-120"/>
                <a:ea typeface="標楷體" pitchFamily="65" charset="-120"/>
              </a:rPr>
              <a:t>Rabbit:  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80000"/>
              </a:lnSpc>
              <a:buNone/>
            </a:pPr>
            <a:r>
              <a:rPr lang="en-US" altLang="zh-TW" sz="2400" dirty="0" smtClean="0"/>
              <a:t>     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1 ml 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舒泰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50/3kg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腎毒性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 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80000"/>
              </a:lnSpc>
              <a:buNone/>
            </a:pP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 + 0.6ml </a:t>
            </a:r>
            <a:r>
              <a:rPr lang="en-US" altLang="zh-TW" sz="2400" dirty="0" err="1" smtClean="0">
                <a:latin typeface="標楷體" pitchFamily="65" charset="-120"/>
                <a:ea typeface="標楷體" pitchFamily="65" charset="-120"/>
              </a:rPr>
              <a:t>Rompun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/3kg        IM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    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   </a:t>
            </a:r>
            <a:endParaRPr lang="en-US" altLang="zh-TW" sz="1800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80000"/>
              </a:lnSpc>
              <a:buNone/>
            </a:pPr>
            <a:r>
              <a:rPr lang="zh-TW" altLang="en-US" sz="2800" b="1" dirty="0" smtClean="0">
                <a:solidFill>
                  <a:srgbClr val="9900FF"/>
                </a:solidFill>
                <a:latin typeface="標楷體" pitchFamily="65" charset="-120"/>
                <a:ea typeface="標楷體" pitchFamily="65" charset="-120"/>
              </a:rPr>
              <a:t>    </a:t>
            </a:r>
            <a:endParaRPr lang="en-US" altLang="zh-TW" sz="1800" b="1" dirty="0" smtClean="0">
              <a:solidFill>
                <a:srgbClr val="00B05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zh-TW" sz="2800" b="1" dirty="0" smtClean="0">
                <a:solidFill>
                  <a:srgbClr val="9900FF"/>
                </a:solidFill>
                <a:latin typeface="標楷體" pitchFamily="65" charset="-120"/>
                <a:ea typeface="標楷體" pitchFamily="65" charset="-120"/>
              </a:rPr>
              <a:t>Swine: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2800" b="1" dirty="0" smtClean="0">
                <a:solidFill>
                  <a:srgbClr val="9900FF"/>
                </a:solidFill>
                <a:latin typeface="標楷體" pitchFamily="65" charset="-120"/>
                <a:ea typeface="標楷體" pitchFamily="65" charset="-120"/>
              </a:rPr>
              <a:t>  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1.2ml/10kg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   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 </a:t>
            </a:r>
            <a:endParaRPr lang="en-US" altLang="zh-TW" sz="1800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右大括弧 3"/>
          <p:cNvSpPr/>
          <p:nvPr/>
        </p:nvSpPr>
        <p:spPr>
          <a:xfrm>
            <a:off x="5652120" y="4437112"/>
            <a:ext cx="216024" cy="64807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6012160" y="458112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麻醉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1hr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971600" y="5085184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1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或</a:t>
            </a:r>
            <a:r>
              <a:rPr lang="en-US" altLang="zh-TW" b="1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1/3</a:t>
            </a:r>
            <a:r>
              <a:rPr lang="zh-TW" altLang="en-US" b="1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量</a:t>
            </a:r>
            <a:r>
              <a:rPr lang="en-US" altLang="zh-TW" b="1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+</a:t>
            </a:r>
            <a:r>
              <a:rPr lang="zh-TW" altLang="en-US" b="1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氣麻</a:t>
            </a:r>
            <a:r>
              <a:rPr lang="en-US" altLang="zh-TW" b="1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Rat </a:t>
            </a:r>
            <a:r>
              <a:rPr lang="zh-TW" altLang="en-US" smtClean="0"/>
              <a:t>＆</a:t>
            </a:r>
            <a:r>
              <a:rPr lang="en-US" altLang="zh-TW" smtClean="0"/>
              <a:t>Mice</a:t>
            </a:r>
            <a:endParaRPr lang="zh-TW" altLang="en-US" smtClean="0"/>
          </a:p>
        </p:txBody>
      </p:sp>
      <p:sp>
        <p:nvSpPr>
          <p:cNvPr id="16387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/>
              <a:t> </a:t>
            </a:r>
            <a:r>
              <a:rPr lang="zh-TW" altLang="en-US" dirty="0" smtClean="0"/>
              <a:t>舒泰</a:t>
            </a:r>
            <a:r>
              <a:rPr lang="en-US" altLang="zh-TW" dirty="0" smtClean="0"/>
              <a:t>50 + </a:t>
            </a:r>
            <a:r>
              <a:rPr lang="en-US" altLang="zh-TW" dirty="0" err="1" smtClean="0"/>
              <a:t>Ropum</a:t>
            </a:r>
            <a:r>
              <a:rPr lang="en-US" altLang="zh-TW" dirty="0" smtClean="0"/>
              <a:t> </a:t>
            </a:r>
            <a:r>
              <a:rPr lang="zh-TW" altLang="en-US" dirty="0" smtClean="0"/>
              <a:t>劑量</a:t>
            </a:r>
            <a:endParaRPr lang="en-US" altLang="zh-TW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altLang="zh-TW" dirty="0" smtClean="0"/>
              <a:t>     7</a:t>
            </a:r>
            <a:r>
              <a:rPr lang="zh-TW" altLang="en-US" dirty="0" smtClean="0"/>
              <a:t>成→ 麻醉</a:t>
            </a:r>
            <a:r>
              <a:rPr lang="en-US" altLang="zh-TW" dirty="0" smtClean="0"/>
              <a:t>3hr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zh-TW" dirty="0" smtClean="0"/>
              <a:t>     8</a:t>
            </a:r>
            <a:r>
              <a:rPr lang="zh-TW" altLang="en-US" dirty="0" smtClean="0"/>
              <a:t>成→ 麻醉</a:t>
            </a:r>
            <a:r>
              <a:rPr lang="en-US" altLang="zh-TW" dirty="0" smtClean="0"/>
              <a:t>4hr</a:t>
            </a:r>
          </a:p>
          <a:p>
            <a:pPr eaLnBrk="1" hangingPunct="1">
              <a:buFont typeface="Wingdings" pitchFamily="2" charset="2"/>
              <a:buNone/>
            </a:pPr>
            <a:r>
              <a:rPr lang="zh-TW" altLang="en-US" dirty="0" smtClean="0"/>
              <a:t>     </a:t>
            </a:r>
            <a:r>
              <a:rPr lang="en-US" altLang="zh-TW" dirty="0" smtClean="0"/>
              <a:t>9</a:t>
            </a:r>
            <a:r>
              <a:rPr lang="zh-TW" altLang="en-US" dirty="0" smtClean="0"/>
              <a:t>成→ 麻醉</a:t>
            </a:r>
            <a:r>
              <a:rPr lang="en-US" altLang="zh-TW" dirty="0" smtClean="0"/>
              <a:t>5hr</a:t>
            </a:r>
          </a:p>
          <a:p>
            <a:pPr eaLnBrk="1" hangingPunct="1">
              <a:buFont typeface="Wingdings" pitchFamily="2" charset="2"/>
              <a:buNone/>
            </a:pPr>
            <a:r>
              <a:rPr lang="zh-TW" altLang="en-US" dirty="0" smtClean="0"/>
              <a:t>    </a:t>
            </a:r>
            <a:r>
              <a:rPr lang="en-US" altLang="zh-TW" dirty="0" smtClean="0"/>
              <a:t>10</a:t>
            </a:r>
            <a:r>
              <a:rPr lang="zh-TW" altLang="en-US" dirty="0" smtClean="0"/>
              <a:t>成→ 麻醉</a:t>
            </a:r>
            <a:r>
              <a:rPr lang="en-US" altLang="zh-TW" dirty="0" smtClean="0"/>
              <a:t>6hr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zh-TW" dirty="0" smtClean="0"/>
              <a:t>※</a:t>
            </a:r>
            <a:r>
              <a:rPr lang="zh-TW" altLang="en-US" dirty="0" smtClean="0"/>
              <a:t> </a:t>
            </a:r>
            <a:r>
              <a:rPr lang="en-US" altLang="zh-TW" dirty="0" smtClean="0"/>
              <a:t>10</a:t>
            </a:r>
            <a:r>
              <a:rPr lang="zh-TW" altLang="en-US" dirty="0" smtClean="0"/>
              <a:t>成→</a:t>
            </a:r>
            <a:r>
              <a:rPr lang="en-US" altLang="zh-TW" dirty="0" smtClean="0"/>
              <a:t>SCID mice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zh-TW" dirty="0" smtClean="0"/>
              <a:t>              Nude mice</a:t>
            </a:r>
            <a:endParaRPr lang="zh-TW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46075"/>
            <a:ext cx="8229600" cy="850900"/>
          </a:xfrm>
        </p:spPr>
        <p:txBody>
          <a:bodyPr/>
          <a:lstStyle/>
          <a:p>
            <a:pPr eaLnBrk="1" hangingPunct="1"/>
            <a:r>
              <a:rPr lang="zh-TW" altLang="en-US" b="1" smtClean="0">
                <a:ea typeface="標楷體" pitchFamily="65" charset="-120"/>
              </a:rPr>
              <a:t>麻醉量</a:t>
            </a:r>
            <a:r>
              <a:rPr lang="en-US" altLang="zh-TW" b="1" smtClean="0">
                <a:ea typeface="標楷體" pitchFamily="65" charset="-120"/>
              </a:rPr>
              <a:t>-</a:t>
            </a:r>
            <a:r>
              <a:rPr lang="zh-TW" altLang="en-US" b="1" smtClean="0">
                <a:solidFill>
                  <a:srgbClr val="00CC00"/>
                </a:solidFill>
                <a:ea typeface="標楷體" pitchFamily="65" charset="-120"/>
              </a:rPr>
              <a:t>管制藥</a:t>
            </a:r>
            <a:r>
              <a:rPr lang="en-US" altLang="zh-TW" b="1" smtClean="0">
                <a:solidFill>
                  <a:srgbClr val="FF0000"/>
                </a:solidFill>
                <a:ea typeface="標楷體" pitchFamily="65" charset="-120"/>
              </a:rPr>
              <a:t>(Mice)</a:t>
            </a:r>
            <a:endParaRPr lang="zh-TW" altLang="en-US" b="1" smtClean="0">
              <a:solidFill>
                <a:srgbClr val="FF0000"/>
              </a:solidFill>
              <a:ea typeface="標楷體" pitchFamily="65" charset="-12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485900"/>
            <a:ext cx="8064500" cy="47513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zh-TW" sz="2800" b="1" smtClean="0"/>
              <a:t>Pentobarbitol + Saline</a:t>
            </a:r>
            <a:r>
              <a:rPr lang="en-US" altLang="zh-TW" sz="2800" smtClean="0"/>
              <a:t>: </a:t>
            </a:r>
            <a:r>
              <a:rPr lang="en-US" altLang="zh-TW" sz="2000" smtClean="0"/>
              <a:t>0.1+0.5= 0.6 ml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2000" smtClean="0"/>
              <a:t>                                                             </a:t>
            </a:r>
            <a:r>
              <a:rPr lang="zh-TW" altLang="en-US" sz="2000" smtClean="0"/>
              <a:t>每隻給予</a:t>
            </a:r>
            <a:r>
              <a:rPr lang="en-US" altLang="zh-TW" sz="2000" smtClean="0"/>
              <a:t>0.1ml (IP)</a:t>
            </a:r>
            <a:endParaRPr lang="en-US" altLang="zh-TW" sz="2000" b="1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zh-TW" sz="2800" b="1" smtClean="0"/>
          </a:p>
          <a:p>
            <a:pPr eaLnBrk="1" hangingPunct="1">
              <a:lnSpc>
                <a:spcPct val="80000"/>
              </a:lnSpc>
            </a:pPr>
            <a:r>
              <a:rPr lang="en-US" altLang="zh-TW" sz="2800" b="1" smtClean="0"/>
              <a:t>Ketamine + Xylazine (Ropum)    IP</a:t>
            </a:r>
            <a:endParaRPr lang="en-US" altLang="zh-TW" sz="28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2800" smtClean="0"/>
              <a:t>    </a:t>
            </a:r>
            <a:r>
              <a:rPr lang="zh-TW" altLang="en-US" sz="1600" smtClean="0"/>
              <a:t>原始濃度</a:t>
            </a:r>
            <a:r>
              <a:rPr lang="en-US" altLang="zh-TW" sz="1600" smtClean="0"/>
              <a:t>(50mg/ml)      (20mg/ml)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2000" smtClean="0">
                <a:cs typeface="Arial" charset="0"/>
              </a:rPr>
              <a:t>     →</a:t>
            </a:r>
            <a:r>
              <a:rPr lang="en-US" altLang="zh-TW" sz="2000" smtClean="0"/>
              <a:t> </a:t>
            </a:r>
            <a:r>
              <a:rPr lang="en-US" altLang="zh-TW" sz="2400" smtClean="0"/>
              <a:t>( 100 mg/kg ketamine and 10 mg/kg xylazine 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zh-TW" sz="8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1800" smtClean="0"/>
              <a:t>     </a:t>
            </a:r>
            <a:r>
              <a:rPr lang="en-US" altLang="zh-TW" sz="2000" smtClean="0"/>
              <a:t>1. </a:t>
            </a:r>
            <a:r>
              <a:rPr lang="zh-TW" altLang="en-US" sz="2000" smtClean="0"/>
              <a:t>取</a:t>
            </a:r>
            <a:r>
              <a:rPr lang="en-US" altLang="zh-TW" sz="2000" smtClean="0">
                <a:solidFill>
                  <a:schemeClr val="folHlink"/>
                </a:solidFill>
              </a:rPr>
              <a:t>2 ml Ketamine</a:t>
            </a:r>
            <a:r>
              <a:rPr lang="en-US" altLang="zh-TW" sz="2000" smtClean="0"/>
              <a:t> + </a:t>
            </a:r>
            <a:r>
              <a:rPr lang="en-US" altLang="zh-TW" sz="2000" smtClean="0">
                <a:solidFill>
                  <a:schemeClr val="folHlink"/>
                </a:solidFill>
              </a:rPr>
              <a:t>0.5 ml Xylazine</a:t>
            </a:r>
            <a:r>
              <a:rPr lang="en-US" altLang="zh-TW" sz="2000" smtClean="0"/>
              <a:t>, </a:t>
            </a:r>
            <a:r>
              <a:rPr lang="zh-TW" altLang="en-US" sz="2000" smtClean="0"/>
              <a:t>加滅菌水</a:t>
            </a:r>
            <a:r>
              <a:rPr lang="zh-TW" altLang="en-US" sz="2000" b="1" smtClean="0">
                <a:solidFill>
                  <a:srgbClr val="FF0000"/>
                </a:solidFill>
              </a:rPr>
              <a:t>至</a:t>
            </a:r>
            <a:r>
              <a:rPr lang="en-US" altLang="zh-TW" sz="2000" smtClean="0">
                <a:solidFill>
                  <a:schemeClr val="folHlink"/>
                </a:solidFill>
              </a:rPr>
              <a:t>10ml</a:t>
            </a:r>
            <a:r>
              <a:rPr lang="en-US" altLang="zh-TW" sz="2000" smtClean="0"/>
              <a:t>, </a:t>
            </a:r>
            <a:r>
              <a:rPr lang="zh-TW" altLang="en-US" sz="2000" smtClean="0"/>
              <a:t>混勻</a:t>
            </a:r>
            <a:endParaRPr lang="zh-TW" altLang="en-US" sz="1800" u="sng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zh-TW" altLang="en-US" sz="2000" smtClean="0"/>
              <a:t>     </a:t>
            </a:r>
            <a:r>
              <a:rPr lang="en-US" altLang="zh-TW" sz="2000" smtClean="0"/>
              <a:t>2. </a:t>
            </a:r>
            <a:r>
              <a:rPr lang="zh-TW" altLang="en-US" sz="2000" smtClean="0"/>
              <a:t>標明於管上</a:t>
            </a:r>
            <a:r>
              <a:rPr lang="en-US" altLang="zh-TW" sz="2000" smtClean="0"/>
              <a:t>(Ketamine+Xylazine), </a:t>
            </a:r>
            <a:r>
              <a:rPr lang="en-US" altLang="zh-TW" sz="2000" smtClean="0">
                <a:solidFill>
                  <a:schemeClr val="folHlink"/>
                </a:solidFill>
              </a:rPr>
              <a:t>0.1 ml/ 10g</a:t>
            </a:r>
            <a:r>
              <a:rPr lang="en-US" altLang="zh-TW" sz="2000" smtClean="0"/>
              <a:t>,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2000" smtClean="0"/>
              <a:t>         </a:t>
            </a:r>
            <a:r>
              <a:rPr lang="zh-TW" altLang="en-US" sz="2000" smtClean="0"/>
              <a:t>配藥時間</a:t>
            </a:r>
            <a:r>
              <a:rPr lang="en-US" altLang="zh-TW" sz="2000" smtClean="0"/>
              <a:t>, </a:t>
            </a:r>
            <a:r>
              <a:rPr lang="zh-TW" altLang="en-US" sz="2000" smtClean="0"/>
              <a:t>有效期間</a:t>
            </a:r>
            <a:r>
              <a:rPr lang="en-US" altLang="zh-TW" sz="1800" smtClean="0"/>
              <a:t>(</a:t>
            </a:r>
            <a:r>
              <a:rPr lang="zh-TW" altLang="en-US" sz="1800" smtClean="0"/>
              <a:t>以最早過期的藥為基準</a:t>
            </a:r>
            <a:r>
              <a:rPr lang="en-US" altLang="zh-TW" sz="1800" smtClean="0"/>
              <a:t>,</a:t>
            </a:r>
            <a:r>
              <a:rPr lang="zh-TW" altLang="en-US" sz="1800" smtClean="0"/>
              <a:t>最久不超過</a:t>
            </a:r>
            <a:r>
              <a:rPr lang="en-US" altLang="zh-TW" sz="1800" smtClean="0"/>
              <a:t>3</a:t>
            </a:r>
            <a:r>
              <a:rPr lang="zh-TW" altLang="en-US" sz="1800" smtClean="0"/>
              <a:t>個月</a:t>
            </a:r>
            <a:r>
              <a:rPr lang="en-US" altLang="zh-TW" sz="1800" smtClean="0"/>
              <a:t>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2000" smtClean="0"/>
              <a:t>     3. </a:t>
            </a:r>
            <a:r>
              <a:rPr lang="zh-TW" altLang="en-US" sz="2000" smtClean="0"/>
              <a:t>避光</a:t>
            </a:r>
            <a:r>
              <a:rPr lang="en-US" altLang="zh-TW" sz="2000" smtClean="0"/>
              <a:t>, </a:t>
            </a:r>
            <a:r>
              <a:rPr lang="zh-TW" altLang="en-US" sz="2000" smtClean="0"/>
              <a:t>放冰箱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zh-TW" altLang="en-US" sz="2000" smtClean="0"/>
              <a:t>     </a:t>
            </a:r>
            <a:r>
              <a:rPr lang="en-US" altLang="zh-TW" sz="2000" smtClean="0"/>
              <a:t>4. </a:t>
            </a:r>
            <a:r>
              <a:rPr lang="zh-TW" altLang="en-US" sz="2000" smtClean="0"/>
              <a:t>給予</a:t>
            </a:r>
            <a:r>
              <a:rPr lang="en-US" altLang="zh-TW" sz="2000" smtClean="0"/>
              <a:t>0.1ml/ 10g, IP; </a:t>
            </a:r>
            <a:r>
              <a:rPr lang="zh-TW" altLang="en-US" sz="2000" smtClean="0"/>
              <a:t>需要追加時</a:t>
            </a:r>
            <a:r>
              <a:rPr lang="en-US" altLang="zh-TW" sz="2000" smtClean="0"/>
              <a:t>, </a:t>
            </a:r>
            <a:r>
              <a:rPr lang="zh-TW" altLang="en-US" sz="2000" smtClean="0"/>
              <a:t>給予</a:t>
            </a:r>
            <a:r>
              <a:rPr lang="en-US" altLang="zh-TW" sz="2000" smtClean="0"/>
              <a:t>1/3-1/2 </a:t>
            </a:r>
            <a:r>
              <a:rPr lang="zh-TW" altLang="en-US" sz="2000" smtClean="0"/>
              <a:t>劑量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zh-TW" altLang="en-US" sz="2000" smtClean="0"/>
              <a:t>     </a:t>
            </a:r>
            <a:r>
              <a:rPr lang="en-US" altLang="zh-TW" sz="2000" smtClean="0"/>
              <a:t>5. </a:t>
            </a:r>
            <a:r>
              <a:rPr lang="zh-TW" altLang="en-US" sz="2000" smtClean="0"/>
              <a:t>避免失溫</a:t>
            </a:r>
            <a:r>
              <a:rPr lang="en-US" altLang="zh-TW" sz="2000" smtClean="0"/>
              <a:t>,</a:t>
            </a:r>
            <a:r>
              <a:rPr lang="zh-TW" altLang="en-US" sz="2000" smtClean="0"/>
              <a:t>可使用檯燈</a:t>
            </a:r>
            <a:r>
              <a:rPr lang="en-US" altLang="zh-TW" sz="2000" smtClean="0"/>
              <a:t>,</a:t>
            </a:r>
            <a:r>
              <a:rPr lang="zh-TW" altLang="en-US" sz="2000" smtClean="0"/>
              <a:t>照燈或小面巾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zh-TW" altLang="en-US" sz="1800" smtClean="0"/>
              <a:t>          </a:t>
            </a:r>
            <a:r>
              <a:rPr lang="en-US" altLang="zh-TW" sz="1800" smtClean="0"/>
              <a:t>P.S. (</a:t>
            </a:r>
            <a:r>
              <a:rPr lang="zh-TW" altLang="en-US" sz="1800" smtClean="0"/>
              <a:t>紅單</a:t>
            </a:r>
            <a:r>
              <a:rPr lang="en-US" altLang="zh-TW" sz="1800" smtClean="0"/>
              <a:t>57088: 10CC</a:t>
            </a:r>
            <a:r>
              <a:rPr lang="zh-TW" altLang="en-US" sz="1800" smtClean="0"/>
              <a:t>滅菌空瓶</a:t>
            </a:r>
            <a:r>
              <a:rPr lang="en-US" altLang="zh-TW" sz="1800" smtClean="0"/>
              <a:t>; 57089: 20</a:t>
            </a:r>
            <a:r>
              <a:rPr lang="zh-TW" altLang="en-US" sz="1800" smtClean="0"/>
              <a:t>滅菌空瓶</a:t>
            </a:r>
            <a:r>
              <a:rPr lang="en-US" altLang="zh-TW" sz="180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17513"/>
            <a:ext cx="8229600" cy="850900"/>
          </a:xfrm>
        </p:spPr>
        <p:txBody>
          <a:bodyPr/>
          <a:lstStyle/>
          <a:p>
            <a:pPr eaLnBrk="1" hangingPunct="1"/>
            <a:r>
              <a:rPr lang="zh-TW" altLang="en-US" b="1" smtClean="0">
                <a:ea typeface="標楷體" pitchFamily="65" charset="-120"/>
              </a:rPr>
              <a:t>麻醉量</a:t>
            </a:r>
            <a:r>
              <a:rPr lang="en-US" altLang="zh-TW" b="1" smtClean="0">
                <a:ea typeface="標楷體" pitchFamily="65" charset="-120"/>
              </a:rPr>
              <a:t>-</a:t>
            </a:r>
            <a:r>
              <a:rPr lang="zh-TW" altLang="en-US" b="1" smtClean="0">
                <a:solidFill>
                  <a:srgbClr val="00CC00"/>
                </a:solidFill>
                <a:ea typeface="標楷體" pitchFamily="65" charset="-120"/>
              </a:rPr>
              <a:t>管制藥</a:t>
            </a:r>
            <a:r>
              <a:rPr lang="en-US" altLang="zh-TW" b="1" smtClean="0">
                <a:solidFill>
                  <a:srgbClr val="FF0000"/>
                </a:solidFill>
                <a:ea typeface="標楷體" pitchFamily="65" charset="-120"/>
              </a:rPr>
              <a:t>(Rat)</a:t>
            </a:r>
            <a:endParaRPr lang="zh-TW" altLang="en-US" b="1" smtClean="0">
              <a:solidFill>
                <a:srgbClr val="FF0000"/>
              </a:solidFill>
              <a:ea typeface="標楷體" pitchFamily="65" charset="-12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4650" y="1412875"/>
            <a:ext cx="8769350" cy="48958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zh-TW" sz="2800" dirty="0" smtClean="0"/>
              <a:t> </a:t>
            </a:r>
            <a:r>
              <a:rPr lang="en-US" altLang="zh-TW" sz="2800" b="1" dirty="0" err="1" smtClean="0"/>
              <a:t>Pentobarbitol</a:t>
            </a:r>
            <a:r>
              <a:rPr lang="en-US" altLang="zh-TW" sz="2800" b="1" dirty="0" smtClean="0"/>
              <a:t>:</a:t>
            </a:r>
            <a:r>
              <a:rPr lang="en-US" altLang="zh-TW" sz="2800" dirty="0" smtClean="0"/>
              <a:t> </a:t>
            </a:r>
            <a:r>
              <a:rPr lang="en-US" altLang="zh-TW" sz="2400" b="1" dirty="0" smtClean="0"/>
              <a:t>♂- </a:t>
            </a:r>
            <a:r>
              <a:rPr lang="en-US" altLang="zh-TW" sz="2400" dirty="0" smtClean="0"/>
              <a:t>0.08 ml/ 100g (IP)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2400" dirty="0" smtClean="0"/>
              <a:t>        </a:t>
            </a:r>
            <a:r>
              <a:rPr lang="en-US" altLang="zh-TW" sz="2000" dirty="0" smtClean="0"/>
              <a:t>(65mg/ml)</a:t>
            </a:r>
            <a:r>
              <a:rPr lang="en-US" altLang="zh-TW" sz="2400" b="1" dirty="0" smtClean="0"/>
              <a:t>         ♀- </a:t>
            </a:r>
            <a:r>
              <a:rPr lang="en-US" altLang="zh-TW" sz="2400" dirty="0" smtClean="0"/>
              <a:t>0.07 ml/ 100g (IP)</a:t>
            </a:r>
            <a:r>
              <a:rPr lang="en-US" altLang="zh-TW" sz="2800" dirty="0" smtClean="0"/>
              <a:t>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2400" dirty="0" smtClean="0"/>
              <a:t> </a:t>
            </a:r>
            <a:endParaRPr lang="en-US" altLang="zh-TW" sz="2800" dirty="0" smtClean="0">
              <a:cs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zh-TW" b="1" dirty="0" err="1" smtClean="0"/>
              <a:t>Ketamine</a:t>
            </a:r>
            <a:r>
              <a:rPr lang="en-US" altLang="zh-TW" b="1" dirty="0" smtClean="0"/>
              <a:t> + </a:t>
            </a:r>
            <a:r>
              <a:rPr lang="en-US" altLang="zh-TW" b="1" dirty="0" err="1" smtClean="0"/>
              <a:t>Xylazine</a:t>
            </a:r>
            <a:r>
              <a:rPr lang="en-US" altLang="zh-TW" b="1" dirty="0" smtClean="0"/>
              <a:t>(</a:t>
            </a:r>
            <a:r>
              <a:rPr lang="en-US" altLang="zh-TW" b="1" dirty="0" err="1" smtClean="0"/>
              <a:t>Ropum</a:t>
            </a:r>
            <a:r>
              <a:rPr lang="en-US" altLang="zh-TW" b="1" dirty="0" smtClean="0"/>
              <a:t>)     IP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2800" dirty="0" smtClean="0"/>
              <a:t>    </a:t>
            </a:r>
            <a:r>
              <a:rPr lang="zh-TW" altLang="en-US" sz="2000" dirty="0" smtClean="0"/>
              <a:t>原始濃度</a:t>
            </a:r>
            <a:r>
              <a:rPr lang="en-US" altLang="zh-TW" sz="2000" dirty="0" smtClean="0"/>
              <a:t>(50mg/ml)    (20mg/ml)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2000" dirty="0" smtClean="0">
                <a:cs typeface="Arial" charset="0"/>
              </a:rPr>
              <a:t>    →</a:t>
            </a:r>
            <a:r>
              <a:rPr lang="en-US" altLang="zh-TW" sz="2400" dirty="0" smtClean="0"/>
              <a:t>( 75-100 mg/kg </a:t>
            </a:r>
            <a:r>
              <a:rPr lang="en-US" altLang="zh-TW" sz="2400" dirty="0" err="1" smtClean="0"/>
              <a:t>ketamine</a:t>
            </a:r>
            <a:r>
              <a:rPr lang="en-US" altLang="zh-TW" sz="2400" dirty="0" smtClean="0"/>
              <a:t> and 10 mg/kg</a:t>
            </a:r>
            <a:r>
              <a:rPr lang="zh-TW" altLang="en-US" sz="2400" dirty="0" smtClean="0"/>
              <a:t> </a:t>
            </a:r>
            <a:r>
              <a:rPr lang="en-US" altLang="zh-TW" sz="2400" dirty="0" err="1" smtClean="0"/>
              <a:t>xylazine</a:t>
            </a:r>
            <a:r>
              <a:rPr lang="en-US" altLang="zh-TW" sz="2400" dirty="0" smtClean="0"/>
              <a:t> )</a:t>
            </a:r>
            <a:endParaRPr lang="en-US" altLang="zh-TW" sz="2400" dirty="0" smtClean="0">
              <a:cs typeface="Arial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2400" dirty="0" smtClean="0"/>
              <a:t>    </a:t>
            </a:r>
            <a:r>
              <a:rPr lang="en-US" altLang="zh-TW" sz="2000" dirty="0" smtClean="0"/>
              <a:t>1. </a:t>
            </a:r>
            <a:r>
              <a:rPr lang="zh-TW" altLang="en-US" sz="2000" dirty="0" smtClean="0"/>
              <a:t>取</a:t>
            </a:r>
            <a:r>
              <a:rPr lang="en-US" altLang="zh-TW" sz="2000" dirty="0" smtClean="0">
                <a:solidFill>
                  <a:schemeClr val="folHlink"/>
                </a:solidFill>
              </a:rPr>
              <a:t>7.5 ml </a:t>
            </a:r>
            <a:r>
              <a:rPr lang="en-US" altLang="zh-TW" sz="2000" dirty="0" err="1" smtClean="0">
                <a:solidFill>
                  <a:schemeClr val="folHlink"/>
                </a:solidFill>
              </a:rPr>
              <a:t>Ketamine</a:t>
            </a:r>
            <a:r>
              <a:rPr lang="en-US" altLang="zh-TW" sz="2000" dirty="0" smtClean="0"/>
              <a:t> + </a:t>
            </a:r>
            <a:r>
              <a:rPr lang="en-US" altLang="zh-TW" sz="2000" dirty="0" smtClean="0">
                <a:solidFill>
                  <a:schemeClr val="folHlink"/>
                </a:solidFill>
              </a:rPr>
              <a:t>2.5 ml </a:t>
            </a:r>
            <a:r>
              <a:rPr lang="en-US" altLang="zh-TW" sz="2000" dirty="0" err="1" smtClean="0">
                <a:solidFill>
                  <a:schemeClr val="folHlink"/>
                </a:solidFill>
              </a:rPr>
              <a:t>Xylazine</a:t>
            </a:r>
            <a:r>
              <a:rPr lang="en-US" altLang="zh-TW" sz="2000" dirty="0" smtClean="0">
                <a:solidFill>
                  <a:schemeClr val="folHlink"/>
                </a:solidFill>
              </a:rPr>
              <a:t> </a:t>
            </a:r>
            <a:r>
              <a:rPr lang="zh-TW" altLang="en-US" sz="2000" dirty="0" smtClean="0"/>
              <a:t>放入玻璃瓶</a:t>
            </a:r>
            <a:r>
              <a:rPr lang="en-US" altLang="zh-TW" sz="2000" dirty="0" smtClean="0"/>
              <a:t>, </a:t>
            </a:r>
            <a:r>
              <a:rPr lang="zh-TW" altLang="en-US" sz="2000" dirty="0" smtClean="0"/>
              <a:t>混勻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zh-TW" altLang="en-US" sz="2000" dirty="0" smtClean="0"/>
              <a:t>     </a:t>
            </a:r>
            <a:r>
              <a:rPr lang="en-US" altLang="zh-TW" sz="2000" dirty="0" smtClean="0"/>
              <a:t>2. </a:t>
            </a:r>
            <a:r>
              <a:rPr lang="zh-TW" altLang="en-US" sz="2000" dirty="0" smtClean="0"/>
              <a:t>標明於管上</a:t>
            </a:r>
            <a:r>
              <a:rPr lang="en-US" altLang="zh-TW" sz="2000" dirty="0" smtClean="0"/>
              <a:t>(</a:t>
            </a:r>
            <a:r>
              <a:rPr lang="en-US" altLang="zh-TW" sz="2000" dirty="0" err="1" smtClean="0"/>
              <a:t>Ketamine+Xylazine</a:t>
            </a:r>
            <a:r>
              <a:rPr lang="en-US" altLang="zh-TW" sz="2000" dirty="0" smtClean="0"/>
              <a:t>), </a:t>
            </a:r>
            <a:r>
              <a:rPr lang="en-US" altLang="zh-TW" sz="2000" dirty="0" smtClean="0">
                <a:solidFill>
                  <a:schemeClr val="folHlink"/>
                </a:solidFill>
              </a:rPr>
              <a:t>0.2 ml/ 100g</a:t>
            </a:r>
            <a:r>
              <a:rPr lang="en-US" altLang="zh-TW" sz="2000" dirty="0" smtClean="0"/>
              <a:t>,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2000" dirty="0" smtClean="0"/>
              <a:t>         </a:t>
            </a:r>
            <a:r>
              <a:rPr lang="zh-TW" altLang="en-US" sz="2000" dirty="0" smtClean="0"/>
              <a:t>配藥時間</a:t>
            </a:r>
            <a:r>
              <a:rPr lang="en-US" altLang="zh-TW" sz="2000" dirty="0" smtClean="0"/>
              <a:t>, </a:t>
            </a:r>
            <a:r>
              <a:rPr lang="zh-TW" altLang="en-US" sz="2000" dirty="0" smtClean="0"/>
              <a:t>有效期間</a:t>
            </a:r>
            <a:r>
              <a:rPr lang="en-US" altLang="zh-TW" sz="2000" dirty="0" smtClean="0"/>
              <a:t>(</a:t>
            </a:r>
            <a:r>
              <a:rPr lang="zh-TW" altLang="en-US" sz="2000" dirty="0" smtClean="0"/>
              <a:t>以最早過期的藥為基準</a:t>
            </a:r>
            <a:r>
              <a:rPr lang="en-US" altLang="zh-TW" sz="2000" dirty="0" smtClean="0"/>
              <a:t>,</a:t>
            </a:r>
            <a:r>
              <a:rPr lang="zh-TW" altLang="en-US" sz="2000" dirty="0" smtClean="0"/>
              <a:t>最久不超過</a:t>
            </a:r>
            <a:r>
              <a:rPr lang="en-US" altLang="zh-TW" sz="2000" dirty="0" smtClean="0"/>
              <a:t>3</a:t>
            </a:r>
            <a:r>
              <a:rPr lang="zh-TW" altLang="en-US" sz="2000" dirty="0" smtClean="0"/>
              <a:t>個月</a:t>
            </a:r>
            <a:r>
              <a:rPr lang="en-US" altLang="zh-TW" sz="2000" dirty="0" smtClean="0"/>
              <a:t>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2000" dirty="0" smtClean="0"/>
              <a:t>     3. </a:t>
            </a:r>
            <a:r>
              <a:rPr lang="zh-TW" altLang="en-US" sz="2000" dirty="0" smtClean="0"/>
              <a:t>避光</a:t>
            </a:r>
            <a:r>
              <a:rPr lang="en-US" altLang="zh-TW" sz="2000" dirty="0" smtClean="0"/>
              <a:t>, </a:t>
            </a:r>
            <a:r>
              <a:rPr lang="zh-TW" altLang="en-US" sz="2000" dirty="0" smtClean="0"/>
              <a:t>放冰箱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zh-TW" altLang="en-US" sz="2000" dirty="0" smtClean="0"/>
              <a:t>     </a:t>
            </a:r>
            <a:r>
              <a:rPr lang="en-US" altLang="zh-TW" sz="2000" dirty="0" smtClean="0"/>
              <a:t>4. </a:t>
            </a:r>
            <a:r>
              <a:rPr lang="zh-TW" altLang="en-US" sz="2000" dirty="0" smtClean="0"/>
              <a:t>給予</a:t>
            </a:r>
            <a:r>
              <a:rPr lang="en-US" altLang="zh-TW" sz="2000" dirty="0" smtClean="0"/>
              <a:t>0.2ml/ 100g, IP; </a:t>
            </a:r>
            <a:r>
              <a:rPr lang="zh-TW" altLang="en-US" sz="2000" dirty="0" smtClean="0"/>
              <a:t>需要追加時</a:t>
            </a:r>
            <a:r>
              <a:rPr lang="en-US" altLang="zh-TW" sz="2000" dirty="0" smtClean="0"/>
              <a:t>,</a:t>
            </a:r>
            <a:r>
              <a:rPr lang="zh-TW" altLang="en-US" sz="2000" dirty="0" smtClean="0"/>
              <a:t>給予</a:t>
            </a:r>
            <a:r>
              <a:rPr lang="en-US" altLang="zh-TW" sz="2000" dirty="0" smtClean="0"/>
              <a:t>1/3 - 1/2</a:t>
            </a:r>
            <a:r>
              <a:rPr lang="zh-TW" altLang="en-US" sz="2000" dirty="0" smtClean="0"/>
              <a:t>劑量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zh-TW" altLang="en-US" sz="2000" dirty="0" smtClean="0"/>
              <a:t>     </a:t>
            </a:r>
            <a:r>
              <a:rPr lang="en-US" altLang="zh-TW" sz="2000" dirty="0" smtClean="0"/>
              <a:t>5. </a:t>
            </a:r>
            <a:r>
              <a:rPr lang="zh-TW" altLang="en-US" sz="2000" dirty="0" smtClean="0"/>
              <a:t>避免失溫</a:t>
            </a:r>
            <a:r>
              <a:rPr lang="en-US" altLang="zh-TW" sz="2000" dirty="0" smtClean="0"/>
              <a:t>,</a:t>
            </a:r>
            <a:r>
              <a:rPr lang="zh-TW" altLang="en-US" sz="2000" dirty="0" smtClean="0"/>
              <a:t>可使用檯燈</a:t>
            </a:r>
            <a:r>
              <a:rPr lang="en-US" altLang="zh-TW" sz="2000" dirty="0" smtClean="0"/>
              <a:t>,</a:t>
            </a:r>
            <a:r>
              <a:rPr lang="zh-TW" altLang="en-US" sz="2000" dirty="0" smtClean="0"/>
              <a:t>照燈或小面巾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zh-TW" altLang="en-US" sz="2000" dirty="0" smtClean="0"/>
              <a:t>           </a:t>
            </a:r>
            <a:r>
              <a:rPr lang="en-US" altLang="zh-TW" sz="2000" dirty="0" smtClean="0"/>
              <a:t>P.S. (</a:t>
            </a:r>
            <a:r>
              <a:rPr lang="zh-TW" altLang="en-US" sz="2000" dirty="0" smtClean="0"/>
              <a:t>紅單</a:t>
            </a:r>
            <a:r>
              <a:rPr lang="en-US" altLang="zh-TW" sz="2000" dirty="0" smtClean="0"/>
              <a:t>57088: 10CC</a:t>
            </a:r>
            <a:r>
              <a:rPr lang="zh-TW" altLang="en-US" sz="2000" dirty="0" smtClean="0"/>
              <a:t>滅菌空瓶</a:t>
            </a:r>
            <a:r>
              <a:rPr lang="en-US" altLang="zh-TW" sz="2000" dirty="0" smtClean="0"/>
              <a:t>; 57089: 20</a:t>
            </a:r>
            <a:r>
              <a:rPr lang="zh-TW" altLang="en-US" sz="2000" dirty="0" smtClean="0"/>
              <a:t>滅菌空瓶</a:t>
            </a:r>
            <a:r>
              <a:rPr lang="en-US" altLang="zh-TW" sz="2000" dirty="0" smtClean="0"/>
              <a:t>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zh-TW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17513"/>
            <a:ext cx="8229600" cy="850900"/>
          </a:xfrm>
        </p:spPr>
        <p:txBody>
          <a:bodyPr/>
          <a:lstStyle/>
          <a:p>
            <a:pPr eaLnBrk="1" hangingPunct="1"/>
            <a:r>
              <a:rPr lang="zh-TW" altLang="en-US" b="1" dirty="0" smtClean="0">
                <a:ea typeface="標楷體" pitchFamily="65" charset="-120"/>
              </a:rPr>
              <a:t>麻醉量</a:t>
            </a:r>
            <a:r>
              <a:rPr lang="en-US" altLang="zh-TW" b="1" dirty="0" smtClean="0">
                <a:ea typeface="標楷體" pitchFamily="65" charset="-120"/>
              </a:rPr>
              <a:t>-</a:t>
            </a:r>
            <a:r>
              <a:rPr lang="zh-TW" altLang="en-US" b="1" dirty="0" smtClean="0">
                <a:solidFill>
                  <a:srgbClr val="00CC00"/>
                </a:solidFill>
                <a:ea typeface="標楷體" pitchFamily="65" charset="-120"/>
              </a:rPr>
              <a:t>管制藥</a:t>
            </a:r>
            <a:r>
              <a:rPr lang="en-US" altLang="zh-TW" b="1" dirty="0" smtClean="0">
                <a:solidFill>
                  <a:srgbClr val="FF0000"/>
                </a:solidFill>
                <a:ea typeface="標楷體" pitchFamily="65" charset="-120"/>
              </a:rPr>
              <a:t>(Rabbit)</a:t>
            </a:r>
            <a:endParaRPr lang="zh-TW" altLang="en-US" b="1" dirty="0" smtClean="0">
              <a:solidFill>
                <a:srgbClr val="FF0000"/>
              </a:solidFill>
              <a:ea typeface="標楷體" pitchFamily="65" charset="-12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4650" y="1412875"/>
            <a:ext cx="8769350" cy="48958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zh-TW" b="1" dirty="0" err="1" smtClean="0"/>
              <a:t>Ketamine</a:t>
            </a:r>
            <a:r>
              <a:rPr lang="en-US" altLang="zh-TW" b="1" dirty="0" smtClean="0"/>
              <a:t> + </a:t>
            </a:r>
            <a:r>
              <a:rPr lang="en-US" altLang="zh-TW" b="1" dirty="0" err="1" smtClean="0"/>
              <a:t>Xylazine</a:t>
            </a:r>
            <a:r>
              <a:rPr lang="en-US" altLang="zh-TW" b="1" dirty="0" smtClean="0"/>
              <a:t>(</a:t>
            </a:r>
            <a:r>
              <a:rPr lang="en-US" altLang="zh-TW" b="1" dirty="0" err="1" smtClean="0"/>
              <a:t>Ropum</a:t>
            </a:r>
            <a:r>
              <a:rPr lang="en-US" altLang="zh-TW" b="1" dirty="0" smtClean="0"/>
              <a:t>)  </a:t>
            </a:r>
            <a:r>
              <a:rPr lang="en-US" altLang="zh-TW" sz="2400" dirty="0" smtClean="0"/>
              <a:t>SC or IM </a:t>
            </a:r>
            <a:endParaRPr lang="en-US" altLang="zh-TW" b="1" dirty="0" smtClean="0"/>
          </a:p>
          <a:p>
            <a:pPr>
              <a:lnSpc>
                <a:spcPct val="80000"/>
              </a:lnSpc>
              <a:buNone/>
            </a:pPr>
            <a:r>
              <a:rPr lang="en-US" altLang="zh-TW" sz="2800" dirty="0" smtClean="0"/>
              <a:t>  </a:t>
            </a:r>
          </a:p>
          <a:p>
            <a:pPr>
              <a:lnSpc>
                <a:spcPct val="80000"/>
              </a:lnSpc>
              <a:buNone/>
            </a:pPr>
            <a:r>
              <a:rPr lang="en-US" altLang="zh-TW" sz="2800" dirty="0" smtClean="0"/>
              <a:t> </a:t>
            </a:r>
            <a:r>
              <a:rPr lang="en-US" altLang="zh-TW" sz="2800" dirty="0" err="1" smtClean="0"/>
              <a:t>Ketamine</a:t>
            </a:r>
            <a:r>
              <a:rPr lang="en-US" altLang="zh-TW" sz="2800" dirty="0" smtClean="0"/>
              <a:t> 35-44mg/kg+ </a:t>
            </a:r>
            <a:r>
              <a:rPr lang="en-US" altLang="zh-TW" sz="2800" dirty="0" err="1" smtClean="0"/>
              <a:t>Xylazine</a:t>
            </a:r>
            <a:r>
              <a:rPr lang="en-US" altLang="zh-TW" sz="2800" dirty="0" smtClean="0"/>
              <a:t> 5-10mg/kg </a:t>
            </a:r>
          </a:p>
          <a:p>
            <a:pPr>
              <a:lnSpc>
                <a:spcPct val="80000"/>
              </a:lnSpc>
              <a:buNone/>
            </a:pPr>
            <a:r>
              <a:rPr lang="en-US" altLang="zh-TW" sz="1800" dirty="0" smtClean="0"/>
              <a:t>      (</a:t>
            </a:r>
            <a:r>
              <a:rPr lang="zh-TW" altLang="en-US" sz="1800" dirty="0" smtClean="0"/>
              <a:t>追補劑量為</a:t>
            </a:r>
            <a:r>
              <a:rPr lang="en-US" altLang="zh-TW" sz="1800" dirty="0" smtClean="0"/>
              <a:t>1/3-1/4 dose) </a:t>
            </a:r>
            <a:r>
              <a:rPr lang="en-US" altLang="zh-TW" sz="2800" dirty="0" smtClean="0"/>
              <a:t>	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2800" dirty="0" smtClean="0"/>
              <a:t>   </a:t>
            </a:r>
            <a:r>
              <a:rPr lang="zh-TW" altLang="en-US" sz="2000" dirty="0" smtClean="0"/>
              <a:t>原始濃度</a:t>
            </a:r>
            <a:r>
              <a:rPr lang="en-US" altLang="zh-TW" sz="2000" dirty="0" smtClean="0"/>
              <a:t>(50mg/ml)    </a:t>
            </a:r>
            <a:r>
              <a:rPr lang="zh-TW" altLang="en-US" sz="2000" dirty="0" smtClean="0"/>
              <a:t>                     </a:t>
            </a:r>
            <a:r>
              <a:rPr lang="en-US" altLang="zh-TW" sz="2000" dirty="0" smtClean="0"/>
              <a:t>(20mg/ml)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2400" dirty="0" smtClean="0"/>
              <a:t>    </a:t>
            </a:r>
            <a:endParaRPr lang="en-US" altLang="zh-TW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b="1" smtClean="0">
                <a:ea typeface="標楷體" pitchFamily="65" charset="-120"/>
              </a:rPr>
              <a:t>術中注意事項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 smtClean="0">
                <a:solidFill>
                  <a:schemeClr val="folHlink"/>
                </a:solidFill>
              </a:rPr>
              <a:t>動物準備</a:t>
            </a:r>
            <a:r>
              <a:rPr lang="en-US" altLang="zh-TW" smtClean="0">
                <a:solidFill>
                  <a:schemeClr val="folHlink"/>
                </a:solidFill>
              </a:rPr>
              <a:t>: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zh-TW" smtClean="0"/>
              <a:t>   </a:t>
            </a:r>
            <a:r>
              <a:rPr lang="zh-TW" altLang="en-US" smtClean="0"/>
              <a:t>動物麻醉</a:t>
            </a:r>
            <a:r>
              <a:rPr lang="en-US" altLang="zh-TW" smtClean="0"/>
              <a:t>. </a:t>
            </a:r>
            <a:r>
              <a:rPr lang="zh-TW" altLang="en-US" smtClean="0"/>
              <a:t>剃毛</a:t>
            </a:r>
            <a:r>
              <a:rPr lang="en-US" altLang="zh-TW" smtClean="0"/>
              <a:t>.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zh-TW" smtClean="0"/>
              <a:t>   </a:t>
            </a:r>
            <a:r>
              <a:rPr lang="zh-TW" altLang="en-US" smtClean="0"/>
              <a:t>擦拭碘液或</a:t>
            </a:r>
            <a:r>
              <a:rPr lang="en-US" altLang="zh-TW" smtClean="0"/>
              <a:t>70%</a:t>
            </a:r>
            <a:r>
              <a:rPr lang="zh-TW" altLang="en-US" smtClean="0"/>
              <a:t>酒精</a:t>
            </a:r>
            <a:r>
              <a:rPr lang="en-US" altLang="zh-TW" smtClean="0"/>
              <a:t>(</a:t>
            </a:r>
            <a:r>
              <a:rPr lang="zh-TW" altLang="en-US" smtClean="0"/>
              <a:t>由內往外消毒</a:t>
            </a:r>
            <a:r>
              <a:rPr lang="en-US" altLang="zh-TW" smtClean="0"/>
              <a:t>)</a:t>
            </a:r>
          </a:p>
          <a:p>
            <a:pPr eaLnBrk="1" hangingPunct="1"/>
            <a:r>
              <a:rPr lang="zh-TW" altLang="en-US" smtClean="0">
                <a:solidFill>
                  <a:schemeClr val="folHlink"/>
                </a:solidFill>
              </a:rPr>
              <a:t>器械準備</a:t>
            </a:r>
            <a:r>
              <a:rPr lang="en-US" altLang="zh-TW" smtClean="0">
                <a:solidFill>
                  <a:schemeClr val="folHlink"/>
                </a:solidFill>
              </a:rPr>
              <a:t>: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zh-TW" smtClean="0"/>
              <a:t>   </a:t>
            </a:r>
            <a:r>
              <a:rPr lang="zh-TW" altLang="en-US" smtClean="0"/>
              <a:t>預先至動物組借用</a:t>
            </a:r>
          </a:p>
          <a:p>
            <a:pPr eaLnBrk="1" hangingPunct="1">
              <a:buFont typeface="Wingdings" pitchFamily="2" charset="2"/>
              <a:buNone/>
            </a:pPr>
            <a:r>
              <a:rPr lang="zh-TW" altLang="en-US" smtClean="0"/>
              <a:t>   </a:t>
            </a:r>
            <a:r>
              <a:rPr lang="en-US" altLang="zh-TW" smtClean="0"/>
              <a:t>3</a:t>
            </a:r>
            <a:r>
              <a:rPr lang="zh-TW" altLang="en-US" smtClean="0"/>
              <a:t>號刀柄</a:t>
            </a:r>
            <a:r>
              <a:rPr lang="en-US" altLang="zh-TW" smtClean="0"/>
              <a:t>- </a:t>
            </a:r>
            <a:r>
              <a:rPr lang="en-US" altLang="zh-TW" smtClean="0">
                <a:solidFill>
                  <a:srgbClr val="FF6600"/>
                </a:solidFill>
              </a:rPr>
              <a:t>10~19</a:t>
            </a:r>
            <a:r>
              <a:rPr lang="zh-TW" altLang="en-US" smtClean="0"/>
              <a:t>號系列刀片</a:t>
            </a:r>
          </a:p>
          <a:p>
            <a:pPr eaLnBrk="1" hangingPunct="1">
              <a:buFont typeface="Wingdings" pitchFamily="2" charset="2"/>
              <a:buNone/>
            </a:pPr>
            <a:r>
              <a:rPr lang="zh-TW" altLang="en-US" smtClean="0"/>
              <a:t>   </a:t>
            </a:r>
            <a:r>
              <a:rPr lang="en-US" altLang="zh-TW" smtClean="0"/>
              <a:t>4</a:t>
            </a:r>
            <a:r>
              <a:rPr lang="zh-TW" altLang="en-US" smtClean="0"/>
              <a:t>號刀柄</a:t>
            </a:r>
            <a:r>
              <a:rPr lang="en-US" altLang="zh-TW" smtClean="0"/>
              <a:t>- </a:t>
            </a:r>
            <a:r>
              <a:rPr lang="en-US" altLang="zh-TW" smtClean="0">
                <a:solidFill>
                  <a:srgbClr val="FF6600"/>
                </a:solidFill>
              </a:rPr>
              <a:t>20~29</a:t>
            </a:r>
            <a:r>
              <a:rPr lang="zh-TW" altLang="en-US" smtClean="0"/>
              <a:t>號系列刀片 </a:t>
            </a:r>
          </a:p>
          <a:p>
            <a:pPr eaLnBrk="1" hangingPunct="1">
              <a:buFont typeface="Wingdings" pitchFamily="2" charset="2"/>
              <a:buNone/>
            </a:pPr>
            <a:endParaRPr lang="en-US" altLang="zh-TW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08050"/>
            <a:ext cx="8229600" cy="59499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zh-TW" altLang="en-US" sz="2800" smtClean="0"/>
              <a:t>傷口縫合</a:t>
            </a:r>
            <a:r>
              <a:rPr lang="en-US" altLang="zh-TW" sz="2800" smtClean="0"/>
              <a:t>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2800" smtClean="0"/>
              <a:t>   1. </a:t>
            </a:r>
            <a:r>
              <a:rPr lang="zh-TW" altLang="en-US" sz="2800" smtClean="0">
                <a:solidFill>
                  <a:schemeClr val="folHlink"/>
                </a:solidFill>
              </a:rPr>
              <a:t>縫針</a:t>
            </a:r>
            <a:r>
              <a:rPr lang="en-US" altLang="zh-TW" sz="2800" smtClean="0"/>
              <a:t>- </a:t>
            </a:r>
            <a:r>
              <a:rPr lang="zh-TW" altLang="en-US" sz="2800" smtClean="0"/>
              <a:t>一體成型式</a:t>
            </a:r>
            <a:r>
              <a:rPr lang="en-US" altLang="zh-TW" sz="2800" smtClean="0"/>
              <a:t>(swaged)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2800" smtClean="0"/>
              <a:t>   2. </a:t>
            </a:r>
            <a:r>
              <a:rPr lang="zh-TW" altLang="en-US" sz="2800" smtClean="0">
                <a:solidFill>
                  <a:schemeClr val="folHlink"/>
                </a:solidFill>
              </a:rPr>
              <a:t>縫線</a:t>
            </a:r>
            <a:r>
              <a:rPr lang="en-US" altLang="zh-TW" sz="2800" smtClean="0"/>
              <a:t>-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2800" smtClean="0"/>
              <a:t>      a. </a:t>
            </a:r>
            <a:r>
              <a:rPr lang="zh-TW" altLang="en-US" sz="2800" smtClean="0"/>
              <a:t>可吸收線</a:t>
            </a:r>
            <a:r>
              <a:rPr lang="en-US" altLang="zh-TW" sz="2800" smtClean="0"/>
              <a:t>(absorbable thread).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2800" smtClean="0"/>
              <a:t>          </a:t>
            </a:r>
            <a:r>
              <a:rPr lang="zh-TW" altLang="en-US" sz="2800" smtClean="0"/>
              <a:t>不可吸收線</a:t>
            </a:r>
            <a:r>
              <a:rPr lang="en-US" altLang="zh-TW" sz="2800" smtClean="0"/>
              <a:t>(non-absorbable thread)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2800" smtClean="0"/>
              <a:t>      b. </a:t>
            </a:r>
            <a:r>
              <a:rPr lang="zh-TW" altLang="en-US" sz="2800" smtClean="0"/>
              <a:t>單股</a:t>
            </a:r>
            <a:r>
              <a:rPr lang="en-US" altLang="zh-TW" sz="2800" smtClean="0"/>
              <a:t>(monofilament).</a:t>
            </a:r>
            <a:r>
              <a:rPr lang="zh-TW" altLang="en-US" sz="2800" smtClean="0"/>
              <a:t>多股</a:t>
            </a:r>
            <a:r>
              <a:rPr lang="en-US" altLang="zh-TW" sz="2800" smtClean="0"/>
              <a:t>(braided)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2800" smtClean="0"/>
              <a:t>      c. </a:t>
            </a:r>
            <a:r>
              <a:rPr lang="zh-TW" altLang="en-US" sz="2800" smtClean="0"/>
              <a:t>線的大小</a:t>
            </a:r>
            <a:r>
              <a:rPr lang="en-US" altLang="zh-TW" sz="2800" smtClean="0"/>
              <a:t>-  0~7/0,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2800" smtClean="0"/>
              <a:t>          0</a:t>
            </a:r>
            <a:r>
              <a:rPr lang="zh-TW" altLang="en-US" sz="2800" smtClean="0"/>
              <a:t>越多直徑越細</a:t>
            </a:r>
            <a:r>
              <a:rPr lang="en-US" altLang="zh-TW" sz="2800" smtClean="0"/>
              <a:t>,</a:t>
            </a:r>
            <a:r>
              <a:rPr lang="zh-TW" altLang="en-US" sz="2800" smtClean="0"/>
              <a:t>大鼠一般用</a:t>
            </a:r>
            <a:r>
              <a:rPr lang="en-US" altLang="zh-TW" sz="2800" smtClean="0"/>
              <a:t>3/0</a:t>
            </a:r>
            <a:r>
              <a:rPr lang="zh-TW" altLang="en-US" sz="2800" smtClean="0"/>
              <a:t>或</a:t>
            </a:r>
            <a:r>
              <a:rPr lang="en-US" altLang="zh-TW" sz="2800" smtClean="0"/>
              <a:t>4/0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2800" smtClean="0"/>
              <a:t>   3. </a:t>
            </a:r>
            <a:r>
              <a:rPr lang="zh-TW" altLang="en-US" sz="2800" smtClean="0">
                <a:solidFill>
                  <a:schemeClr val="folHlink"/>
                </a:solidFill>
              </a:rPr>
              <a:t>縫合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zh-TW" altLang="en-US" sz="2800" smtClean="0"/>
              <a:t>      </a:t>
            </a:r>
            <a:r>
              <a:rPr lang="en-US" altLang="zh-TW" sz="2800" smtClean="0"/>
              <a:t>a. </a:t>
            </a:r>
            <a:r>
              <a:rPr lang="zh-TW" altLang="en-US" sz="2800" smtClean="0"/>
              <a:t>連續縫合</a:t>
            </a:r>
            <a:r>
              <a:rPr lang="en-US" altLang="zh-TW" sz="2800" smtClean="0"/>
              <a:t>, </a:t>
            </a:r>
            <a:r>
              <a:rPr lang="zh-TW" altLang="en-US" sz="2800" smtClean="0"/>
              <a:t>適合內臟及皮下組織縫合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zh-TW" altLang="en-US" sz="2800" smtClean="0"/>
              <a:t>      </a:t>
            </a:r>
            <a:r>
              <a:rPr lang="en-US" altLang="zh-TW" sz="2800" smtClean="0"/>
              <a:t>b. </a:t>
            </a:r>
            <a:r>
              <a:rPr lang="zh-TW" altLang="en-US" sz="2800" smtClean="0"/>
              <a:t>間斷縫合</a:t>
            </a:r>
            <a:r>
              <a:rPr lang="en-US" altLang="zh-TW" sz="2800" smtClean="0"/>
              <a:t>, </a:t>
            </a:r>
            <a:r>
              <a:rPr lang="zh-TW" altLang="en-US" sz="2800" smtClean="0"/>
              <a:t>適用皮膚縫合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zh-TW" altLang="en-US" sz="2800" smtClean="0"/>
              <a:t>      </a:t>
            </a:r>
            <a:r>
              <a:rPr lang="en-US" altLang="zh-TW" sz="2800" smtClean="0"/>
              <a:t>c. </a:t>
            </a:r>
            <a:r>
              <a:rPr lang="zh-TW" altLang="en-US" sz="2800" smtClean="0"/>
              <a:t>結</a:t>
            </a:r>
            <a:r>
              <a:rPr lang="en-US" altLang="zh-TW" sz="2800" smtClean="0"/>
              <a:t>(knot)- </a:t>
            </a:r>
            <a:r>
              <a:rPr lang="zh-TW" altLang="en-US" sz="2800" smtClean="0"/>
              <a:t>釘書針</a:t>
            </a:r>
            <a:r>
              <a:rPr lang="en-US" altLang="zh-TW" sz="2800" smtClean="0"/>
              <a:t>, </a:t>
            </a:r>
            <a:r>
              <a:rPr lang="zh-TW" altLang="en-US" sz="2800" smtClean="0"/>
              <a:t>適合鼠類皮膚縫合方法</a:t>
            </a:r>
            <a:r>
              <a:rPr lang="en-US" altLang="zh-TW" sz="2800" smtClean="0"/>
              <a:t>,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2800" smtClean="0"/>
              <a:t>                         </a:t>
            </a:r>
            <a:r>
              <a:rPr lang="zh-TW" altLang="en-US" sz="2800" smtClean="0"/>
              <a:t>一般需</a:t>
            </a:r>
            <a:r>
              <a:rPr lang="en-US" altLang="zh-TW" sz="2800" smtClean="0"/>
              <a:t>8</a:t>
            </a:r>
            <a:r>
              <a:rPr lang="zh-TW" altLang="en-US" sz="2800" smtClean="0"/>
              <a:t>天內拆掉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TW" altLang="zh-TW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TW" altLang="zh-TW" smtClean="0"/>
          </a:p>
        </p:txBody>
      </p:sp>
      <p:pic>
        <p:nvPicPr>
          <p:cNvPr id="20484" name="Picture 6" descr="DSCN76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988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Text Box 7"/>
          <p:cNvSpPr txBox="1">
            <a:spLocks noChangeArrowheads="1"/>
          </p:cNvSpPr>
          <p:nvPr/>
        </p:nvSpPr>
        <p:spPr bwMode="auto">
          <a:xfrm>
            <a:off x="7812088" y="333375"/>
            <a:ext cx="1006475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5400" b="1">
                <a:ea typeface="標楷體" pitchFamily="65" charset="-120"/>
              </a:rPr>
              <a:t>手術室二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橢圓 1"/>
          <p:cNvSpPr/>
          <p:nvPr/>
        </p:nvSpPr>
        <p:spPr>
          <a:xfrm>
            <a:off x="2771775" y="2420938"/>
            <a:ext cx="3024188" cy="2736850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5123" name="文字方塊 2"/>
          <p:cNvSpPr txBox="1">
            <a:spLocks noChangeArrowheads="1"/>
          </p:cNvSpPr>
          <p:nvPr/>
        </p:nvSpPr>
        <p:spPr bwMode="auto">
          <a:xfrm>
            <a:off x="3276600" y="3860800"/>
            <a:ext cx="20161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TW" sz="2400" b="1">
                <a:solidFill>
                  <a:srgbClr val="0000FF"/>
                </a:solidFill>
              </a:rPr>
              <a:t>Barrier</a:t>
            </a:r>
            <a:endParaRPr lang="zh-TW" altLang="en-US" sz="2400" b="1">
              <a:solidFill>
                <a:srgbClr val="0000FF"/>
              </a:solidFill>
            </a:endParaRPr>
          </a:p>
        </p:txBody>
      </p:sp>
      <p:pic>
        <p:nvPicPr>
          <p:cNvPr id="5124" name="Picture 6" descr="j034485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4300" y="3141663"/>
            <a:ext cx="768350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直線單箭頭接點 5"/>
          <p:cNvCxnSpPr/>
          <p:nvPr/>
        </p:nvCxnSpPr>
        <p:spPr>
          <a:xfrm>
            <a:off x="2771775" y="2420938"/>
            <a:ext cx="792163" cy="576262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6" name="文字方塊 6"/>
          <p:cNvSpPr txBox="1">
            <a:spLocks noChangeArrowheads="1"/>
          </p:cNvSpPr>
          <p:nvPr/>
        </p:nvSpPr>
        <p:spPr bwMode="auto">
          <a:xfrm>
            <a:off x="1692275" y="1773238"/>
            <a:ext cx="14398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TW"/>
              <a:t>Cages.</a:t>
            </a:r>
          </a:p>
          <a:p>
            <a:pPr algn="ctr"/>
            <a:r>
              <a:rPr lang="zh-TW" altLang="en-US"/>
              <a:t>墊料</a:t>
            </a:r>
            <a:r>
              <a:rPr lang="en-US" altLang="zh-TW"/>
              <a:t>.</a:t>
            </a:r>
            <a:r>
              <a:rPr lang="zh-TW" altLang="en-US"/>
              <a:t>飼料</a:t>
            </a:r>
            <a:r>
              <a:rPr lang="en-US" altLang="zh-TW"/>
              <a:t>.</a:t>
            </a:r>
            <a:endParaRPr lang="zh-TW" altLang="en-US"/>
          </a:p>
        </p:txBody>
      </p:sp>
      <p:sp>
        <p:nvSpPr>
          <p:cNvPr id="5127" name="文字方塊 7"/>
          <p:cNvSpPr txBox="1">
            <a:spLocks noChangeArrowheads="1"/>
          </p:cNvSpPr>
          <p:nvPr/>
        </p:nvSpPr>
        <p:spPr bwMode="auto">
          <a:xfrm>
            <a:off x="2916238" y="2276475"/>
            <a:ext cx="15113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>
                <a:solidFill>
                  <a:srgbClr val="7030A0"/>
                </a:solidFill>
              </a:rPr>
              <a:t>autoclave</a:t>
            </a:r>
            <a:endParaRPr lang="zh-TW" altLang="en-US">
              <a:solidFill>
                <a:srgbClr val="7030A0"/>
              </a:solidFill>
            </a:endParaRPr>
          </a:p>
        </p:txBody>
      </p:sp>
      <p:cxnSp>
        <p:nvCxnSpPr>
          <p:cNvPr id="10" name="直線單箭頭接點 9"/>
          <p:cNvCxnSpPr/>
          <p:nvPr/>
        </p:nvCxnSpPr>
        <p:spPr>
          <a:xfrm flipH="1">
            <a:off x="5076825" y="2349500"/>
            <a:ext cx="863600" cy="719138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9" name="文字方塊 11"/>
          <p:cNvSpPr txBox="1">
            <a:spLocks noChangeArrowheads="1"/>
          </p:cNvSpPr>
          <p:nvPr/>
        </p:nvSpPr>
        <p:spPr bwMode="auto">
          <a:xfrm>
            <a:off x="5795963" y="1916113"/>
            <a:ext cx="1079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/>
              <a:t>RO</a:t>
            </a:r>
            <a:r>
              <a:rPr lang="zh-TW" altLang="en-US"/>
              <a:t> 水</a:t>
            </a:r>
          </a:p>
        </p:txBody>
      </p:sp>
      <p:sp>
        <p:nvSpPr>
          <p:cNvPr id="5130" name="文字方塊 12"/>
          <p:cNvSpPr txBox="1">
            <a:spLocks noChangeArrowheads="1"/>
          </p:cNvSpPr>
          <p:nvPr/>
        </p:nvSpPr>
        <p:spPr bwMode="auto">
          <a:xfrm>
            <a:off x="4572000" y="2205038"/>
            <a:ext cx="15128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>
                <a:solidFill>
                  <a:srgbClr val="7030A0"/>
                </a:solidFill>
              </a:rPr>
              <a:t>autoclave</a:t>
            </a:r>
            <a:endParaRPr lang="zh-TW" altLang="en-US">
              <a:solidFill>
                <a:srgbClr val="7030A0"/>
              </a:solidFill>
            </a:endParaRPr>
          </a:p>
        </p:txBody>
      </p:sp>
      <p:cxnSp>
        <p:nvCxnSpPr>
          <p:cNvPr id="15" name="直線單箭頭接點 14"/>
          <p:cNvCxnSpPr/>
          <p:nvPr/>
        </p:nvCxnSpPr>
        <p:spPr>
          <a:xfrm flipH="1">
            <a:off x="5219700" y="3716338"/>
            <a:ext cx="1296988" cy="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32" name="文字方塊 15"/>
          <p:cNvSpPr txBox="1">
            <a:spLocks noChangeArrowheads="1"/>
          </p:cNvSpPr>
          <p:nvPr/>
        </p:nvSpPr>
        <p:spPr bwMode="auto">
          <a:xfrm>
            <a:off x="5364163" y="3284538"/>
            <a:ext cx="14398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>
                <a:solidFill>
                  <a:srgbClr val="7030A0"/>
                </a:solidFill>
              </a:rPr>
              <a:t>Pass box</a:t>
            </a:r>
            <a:endParaRPr lang="zh-TW" altLang="en-US">
              <a:solidFill>
                <a:srgbClr val="7030A0"/>
              </a:solidFill>
            </a:endParaRPr>
          </a:p>
        </p:txBody>
      </p:sp>
      <p:cxnSp>
        <p:nvCxnSpPr>
          <p:cNvPr id="18" name="直線單箭頭接點 17"/>
          <p:cNvCxnSpPr/>
          <p:nvPr/>
        </p:nvCxnSpPr>
        <p:spPr>
          <a:xfrm>
            <a:off x="2124075" y="3716338"/>
            <a:ext cx="1223963" cy="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34" name="文字方塊 18"/>
          <p:cNvSpPr txBox="1">
            <a:spLocks noChangeArrowheads="1"/>
          </p:cNvSpPr>
          <p:nvPr/>
        </p:nvSpPr>
        <p:spPr bwMode="auto">
          <a:xfrm>
            <a:off x="2195513" y="3284538"/>
            <a:ext cx="10080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dirty="0">
                <a:solidFill>
                  <a:srgbClr val="7030A0"/>
                </a:solidFill>
              </a:rPr>
              <a:t>HEPA</a:t>
            </a:r>
            <a:endParaRPr lang="zh-TW" altLang="en-US" dirty="0">
              <a:solidFill>
                <a:srgbClr val="7030A0"/>
              </a:solidFill>
            </a:endParaRPr>
          </a:p>
        </p:txBody>
      </p:sp>
      <p:sp>
        <p:nvSpPr>
          <p:cNvPr id="5135" name="文字方塊 20"/>
          <p:cNvSpPr txBox="1">
            <a:spLocks noChangeArrowheads="1"/>
          </p:cNvSpPr>
          <p:nvPr/>
        </p:nvSpPr>
        <p:spPr bwMode="auto">
          <a:xfrm>
            <a:off x="1619250" y="3500438"/>
            <a:ext cx="7207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dirty="0"/>
              <a:t>Air</a:t>
            </a:r>
            <a:endParaRPr lang="zh-TW" altLang="en-US" dirty="0"/>
          </a:p>
        </p:txBody>
      </p:sp>
      <p:cxnSp>
        <p:nvCxnSpPr>
          <p:cNvPr id="22" name="直線單箭頭接點 21"/>
          <p:cNvCxnSpPr/>
          <p:nvPr/>
        </p:nvCxnSpPr>
        <p:spPr>
          <a:xfrm flipH="1" flipV="1">
            <a:off x="4787900" y="4652963"/>
            <a:ext cx="927100" cy="639762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37" name="文字方塊 23"/>
          <p:cNvSpPr txBox="1">
            <a:spLocks noChangeArrowheads="1"/>
          </p:cNvSpPr>
          <p:nvPr/>
        </p:nvSpPr>
        <p:spPr bwMode="auto">
          <a:xfrm>
            <a:off x="5724525" y="5229225"/>
            <a:ext cx="15113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/>
              <a:t>人員</a:t>
            </a:r>
          </a:p>
        </p:txBody>
      </p:sp>
      <p:sp>
        <p:nvSpPr>
          <p:cNvPr id="5138" name="文字方塊 24"/>
          <p:cNvSpPr txBox="1">
            <a:spLocks noChangeArrowheads="1"/>
          </p:cNvSpPr>
          <p:nvPr/>
        </p:nvSpPr>
        <p:spPr bwMode="auto">
          <a:xfrm>
            <a:off x="5148263" y="4581525"/>
            <a:ext cx="10795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>
                <a:solidFill>
                  <a:srgbClr val="7030A0"/>
                </a:solidFill>
              </a:rPr>
              <a:t>隔離衣</a:t>
            </a:r>
          </a:p>
        </p:txBody>
      </p:sp>
      <p:sp>
        <p:nvSpPr>
          <p:cNvPr id="5139" name="文字方塊 25"/>
          <p:cNvSpPr txBox="1">
            <a:spLocks noChangeArrowheads="1"/>
          </p:cNvSpPr>
          <p:nvPr/>
        </p:nvSpPr>
        <p:spPr bwMode="auto">
          <a:xfrm>
            <a:off x="4572000" y="4941888"/>
            <a:ext cx="9366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TW">
                <a:solidFill>
                  <a:srgbClr val="7030A0"/>
                </a:solidFill>
              </a:rPr>
              <a:t>Air shower</a:t>
            </a:r>
            <a:endParaRPr lang="zh-TW" altLang="en-US">
              <a:solidFill>
                <a:srgbClr val="7030A0"/>
              </a:solidFill>
            </a:endParaRPr>
          </a:p>
        </p:txBody>
      </p:sp>
      <p:sp>
        <p:nvSpPr>
          <p:cNvPr id="5140" name="文字方塊 27"/>
          <p:cNvSpPr txBox="1">
            <a:spLocks noChangeArrowheads="1"/>
          </p:cNvSpPr>
          <p:nvPr/>
        </p:nvSpPr>
        <p:spPr bwMode="auto">
          <a:xfrm>
            <a:off x="6588125" y="3492500"/>
            <a:ext cx="11525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/>
              <a:t>物品</a:t>
            </a:r>
          </a:p>
        </p:txBody>
      </p:sp>
      <p:sp>
        <p:nvSpPr>
          <p:cNvPr id="5141" name="文字方塊 28"/>
          <p:cNvSpPr txBox="1">
            <a:spLocks noChangeArrowheads="1"/>
          </p:cNvSpPr>
          <p:nvPr/>
        </p:nvSpPr>
        <p:spPr bwMode="auto">
          <a:xfrm>
            <a:off x="5076056" y="3789363"/>
            <a:ext cx="194421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TW" sz="1400" dirty="0">
                <a:solidFill>
                  <a:srgbClr val="7030A0"/>
                </a:solidFill>
              </a:rPr>
              <a:t>UV</a:t>
            </a:r>
            <a:r>
              <a:rPr lang="zh-TW" altLang="en-US" sz="1400" dirty="0" smtClean="0">
                <a:solidFill>
                  <a:srgbClr val="7030A0"/>
                </a:solidFill>
              </a:rPr>
              <a:t>照射</a:t>
            </a:r>
            <a:r>
              <a:rPr lang="en-US" altLang="zh-TW" sz="1400" dirty="0" smtClean="0">
                <a:solidFill>
                  <a:srgbClr val="7030A0"/>
                </a:solidFill>
              </a:rPr>
              <a:t>/75%</a:t>
            </a:r>
            <a:r>
              <a:rPr lang="zh-TW" altLang="en-US" sz="1400" dirty="0" smtClean="0">
                <a:solidFill>
                  <a:srgbClr val="7030A0"/>
                </a:solidFill>
              </a:rPr>
              <a:t> </a:t>
            </a:r>
            <a:r>
              <a:rPr lang="en-US" altLang="zh-TW" sz="1400" dirty="0" smtClean="0">
                <a:solidFill>
                  <a:srgbClr val="7030A0"/>
                </a:solidFill>
              </a:rPr>
              <a:t>Alc.</a:t>
            </a:r>
            <a:endParaRPr lang="zh-TW" altLang="en-US" sz="1400" dirty="0">
              <a:solidFill>
                <a:srgbClr val="7030A0"/>
              </a:solidFill>
            </a:endParaRPr>
          </a:p>
        </p:txBody>
      </p:sp>
      <p:cxnSp>
        <p:nvCxnSpPr>
          <p:cNvPr id="23" name="直線單箭頭接點 22"/>
          <p:cNvCxnSpPr/>
          <p:nvPr/>
        </p:nvCxnSpPr>
        <p:spPr>
          <a:xfrm flipV="1">
            <a:off x="2627784" y="4437112"/>
            <a:ext cx="944562" cy="639762"/>
          </a:xfrm>
          <a:prstGeom prst="straightConnector1">
            <a:avLst/>
          </a:prstGeom>
          <a:ln w="28575"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字方塊 18"/>
          <p:cNvSpPr txBox="1">
            <a:spLocks noChangeArrowheads="1"/>
          </p:cNvSpPr>
          <p:nvPr/>
        </p:nvSpPr>
        <p:spPr bwMode="auto">
          <a:xfrm>
            <a:off x="2411760" y="4499273"/>
            <a:ext cx="72008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TW" altLang="en-US" dirty="0" smtClean="0">
                <a:solidFill>
                  <a:srgbClr val="7030A0"/>
                </a:solidFill>
              </a:rPr>
              <a:t>來源</a:t>
            </a:r>
            <a:endParaRPr lang="zh-TW" altLang="en-US" dirty="0">
              <a:solidFill>
                <a:srgbClr val="7030A0"/>
              </a:solidFill>
            </a:endParaRPr>
          </a:p>
        </p:txBody>
      </p:sp>
      <p:sp>
        <p:nvSpPr>
          <p:cNvPr id="26" name="文字方塊 20"/>
          <p:cNvSpPr txBox="1">
            <a:spLocks noChangeArrowheads="1"/>
          </p:cNvSpPr>
          <p:nvPr/>
        </p:nvSpPr>
        <p:spPr bwMode="auto">
          <a:xfrm>
            <a:off x="2051720" y="5013176"/>
            <a:ext cx="7207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dirty="0" smtClean="0"/>
              <a:t>SPF</a:t>
            </a:r>
            <a:r>
              <a:rPr lang="zh-TW" altLang="en-US" dirty="0" smtClean="0"/>
              <a:t>等級</a:t>
            </a:r>
            <a:endParaRPr lang="zh-TW" altLang="en-US" dirty="0"/>
          </a:p>
        </p:txBody>
      </p:sp>
      <p:pic>
        <p:nvPicPr>
          <p:cNvPr id="27" name="Picture 6" descr="AG00211_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812360" y="5661248"/>
            <a:ext cx="1104900" cy="9715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b="1" smtClean="0">
                <a:ea typeface="標楷體" pitchFamily="65" charset="-120"/>
              </a:rPr>
              <a:t>術後照顧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/>
              <a:t> </a:t>
            </a:r>
            <a:r>
              <a:rPr lang="zh-TW" altLang="en-US" dirty="0" smtClean="0"/>
              <a:t>維持溫度</a:t>
            </a:r>
          </a:p>
          <a:p>
            <a:pPr eaLnBrk="1" hangingPunct="1">
              <a:buFont typeface="Wingdings" pitchFamily="2" charset="2"/>
              <a:buNone/>
            </a:pPr>
            <a:r>
              <a:rPr lang="zh-TW" altLang="en-US" dirty="0" smtClean="0"/>
              <a:t>    </a:t>
            </a:r>
            <a:r>
              <a:rPr lang="en-US" altLang="zh-TW" dirty="0" smtClean="0"/>
              <a:t>-</a:t>
            </a:r>
            <a:r>
              <a:rPr lang="zh-TW" altLang="en-US" dirty="0" smtClean="0"/>
              <a:t>燈泡</a:t>
            </a:r>
            <a:r>
              <a:rPr lang="en-US" altLang="zh-TW" dirty="0" smtClean="0"/>
              <a:t>(</a:t>
            </a:r>
            <a:r>
              <a:rPr lang="zh-TW" altLang="en-US" dirty="0" smtClean="0"/>
              <a:t>保溫燈 </a:t>
            </a:r>
            <a:r>
              <a:rPr lang="en-US" altLang="zh-TW" dirty="0" smtClean="0"/>
              <a:t>or </a:t>
            </a:r>
            <a:r>
              <a:rPr lang="zh-TW" altLang="en-US" dirty="0" smtClean="0"/>
              <a:t>檯燈</a:t>
            </a:r>
            <a:r>
              <a:rPr lang="en-US" altLang="zh-TW" dirty="0" smtClean="0"/>
              <a:t>)</a:t>
            </a:r>
            <a:r>
              <a:rPr lang="zh-TW" altLang="en-US" dirty="0" smtClean="0"/>
              <a:t> </a:t>
            </a:r>
          </a:p>
          <a:p>
            <a:pPr eaLnBrk="1" hangingPunct="1">
              <a:buFont typeface="Wingdings" pitchFamily="2" charset="2"/>
              <a:buNone/>
            </a:pPr>
            <a:r>
              <a:rPr lang="zh-TW" altLang="en-US" dirty="0" smtClean="0"/>
              <a:t>    </a:t>
            </a:r>
            <a:r>
              <a:rPr lang="en-US" altLang="zh-TW" dirty="0" smtClean="0"/>
              <a:t>-</a:t>
            </a:r>
            <a:r>
              <a:rPr lang="zh-TW" altLang="en-US" dirty="0" smtClean="0"/>
              <a:t>電毯</a:t>
            </a:r>
            <a:r>
              <a:rPr lang="en-US" altLang="zh-TW" dirty="0" smtClean="0"/>
              <a:t>(</a:t>
            </a:r>
            <a:r>
              <a:rPr lang="zh-TW" altLang="en-US" dirty="0" smtClean="0"/>
              <a:t>小面巾包裹</a:t>
            </a:r>
            <a:r>
              <a:rPr lang="en-US" altLang="zh-TW" dirty="0" smtClean="0"/>
              <a:t>)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zh-TW" dirty="0" smtClean="0"/>
              <a:t>    -</a:t>
            </a:r>
            <a:r>
              <a:rPr lang="zh-TW" altLang="en-US" dirty="0" smtClean="0"/>
              <a:t>中面巾</a:t>
            </a:r>
            <a:r>
              <a:rPr lang="en-US" altLang="zh-TW" dirty="0" smtClean="0"/>
              <a:t>.</a:t>
            </a:r>
            <a:r>
              <a:rPr lang="zh-TW" altLang="en-US" dirty="0" smtClean="0"/>
              <a:t>小面巾</a:t>
            </a:r>
          </a:p>
          <a:p>
            <a:pPr eaLnBrk="1" hangingPunct="1">
              <a:buFont typeface="Wingdings" pitchFamily="2" charset="2"/>
              <a:buNone/>
            </a:pPr>
            <a:r>
              <a:rPr lang="zh-TW" altLang="en-US" dirty="0" smtClean="0"/>
              <a:t>    </a:t>
            </a:r>
            <a:r>
              <a:rPr lang="en-US" altLang="zh-TW" dirty="0" smtClean="0"/>
              <a:t>-</a:t>
            </a:r>
            <a:r>
              <a:rPr lang="zh-TW" altLang="en-US" dirty="0" smtClean="0"/>
              <a:t>暖暖包</a:t>
            </a:r>
            <a:r>
              <a:rPr lang="en-US" altLang="zh-TW" dirty="0" smtClean="0"/>
              <a:t>(</a:t>
            </a:r>
            <a:r>
              <a:rPr lang="zh-TW" altLang="en-US" dirty="0" smtClean="0"/>
              <a:t>大紗布包裹</a:t>
            </a:r>
            <a:r>
              <a:rPr lang="en-US" altLang="zh-TW" dirty="0" smtClean="0"/>
              <a:t>)</a:t>
            </a:r>
          </a:p>
          <a:p>
            <a:pPr eaLnBrk="1" hangingPunct="1"/>
            <a:r>
              <a:rPr lang="en-US" altLang="zh-TW" dirty="0" smtClean="0"/>
              <a:t> </a:t>
            </a:r>
            <a:r>
              <a:rPr lang="zh-TW" altLang="en-US" dirty="0" smtClean="0"/>
              <a:t>頸部伸直</a:t>
            </a:r>
            <a:r>
              <a:rPr lang="en-US" altLang="zh-TW" dirty="0" smtClean="0"/>
              <a:t>.</a:t>
            </a:r>
            <a:r>
              <a:rPr lang="zh-TW" altLang="en-US" b="1" dirty="0" smtClean="0">
                <a:solidFill>
                  <a:srgbClr val="9900FF"/>
                </a:solidFill>
              </a:rPr>
              <a:t>側臥</a:t>
            </a:r>
            <a:r>
              <a:rPr lang="en-US" altLang="zh-TW" dirty="0" smtClean="0"/>
              <a:t>.</a:t>
            </a:r>
            <a:r>
              <a:rPr lang="zh-TW" altLang="en-US" dirty="0" smtClean="0"/>
              <a:t>使呼吸道暢通</a:t>
            </a:r>
            <a:endParaRPr lang="en-US" altLang="zh-TW" dirty="0" smtClean="0"/>
          </a:p>
          <a:p>
            <a:pPr eaLnBrk="1" hangingPunct="1">
              <a:buNone/>
            </a:pPr>
            <a:r>
              <a:rPr lang="en-US" altLang="zh-TW" dirty="0" smtClean="0"/>
              <a:t>    </a:t>
            </a:r>
            <a:r>
              <a:rPr lang="zh-TW" altLang="en-US" dirty="0" smtClean="0"/>
              <a:t>舌頭拉出一側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908050"/>
          </a:xfrm>
        </p:spPr>
        <p:txBody>
          <a:bodyPr/>
          <a:lstStyle/>
          <a:p>
            <a:pPr eaLnBrk="1" hangingPunct="1"/>
            <a:r>
              <a:rPr lang="zh-TW" altLang="en-US" b="1" smtClean="0">
                <a:ea typeface="標楷體" pitchFamily="65" charset="-120"/>
              </a:rPr>
              <a:t>保溫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5724525" y="1268413"/>
            <a:ext cx="3419475" cy="2438400"/>
            <a:chOff x="3515" y="799"/>
            <a:chExt cx="2154" cy="1536"/>
          </a:xfrm>
        </p:grpSpPr>
        <p:pic>
          <p:nvPicPr>
            <p:cNvPr id="25614" name="Picture 7" descr="PDVD_081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5" y="799"/>
              <a:ext cx="2018" cy="1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15" name="Picture 8" descr="PDVD_082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7" y="1887"/>
              <a:ext cx="672" cy="4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5604" name="Picture 10" descr="PDVD_08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4149725"/>
            <a:ext cx="3275012" cy="218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11" descr="PDVD_08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68413"/>
            <a:ext cx="2843213" cy="213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Text Box 15"/>
          <p:cNvSpPr txBox="1">
            <a:spLocks noChangeArrowheads="1"/>
          </p:cNvSpPr>
          <p:nvPr/>
        </p:nvSpPr>
        <p:spPr bwMode="auto">
          <a:xfrm>
            <a:off x="611188" y="3573463"/>
            <a:ext cx="17287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/>
              <a:t>保溫燈</a:t>
            </a:r>
          </a:p>
        </p:txBody>
      </p:sp>
      <p:sp>
        <p:nvSpPr>
          <p:cNvPr id="25607" name="Text Box 16"/>
          <p:cNvSpPr txBox="1">
            <a:spLocks noChangeArrowheads="1"/>
          </p:cNvSpPr>
          <p:nvPr/>
        </p:nvSpPr>
        <p:spPr bwMode="auto">
          <a:xfrm>
            <a:off x="3492500" y="3500438"/>
            <a:ext cx="1441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/>
              <a:t>檯燈</a:t>
            </a:r>
          </a:p>
        </p:txBody>
      </p:sp>
      <p:sp>
        <p:nvSpPr>
          <p:cNvPr id="25608" name="Text Box 17"/>
          <p:cNvSpPr txBox="1">
            <a:spLocks noChangeArrowheads="1"/>
          </p:cNvSpPr>
          <p:nvPr/>
        </p:nvSpPr>
        <p:spPr bwMode="auto">
          <a:xfrm>
            <a:off x="6011863" y="3789363"/>
            <a:ext cx="25923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/>
              <a:t>保溫毯 </a:t>
            </a:r>
            <a:r>
              <a:rPr lang="en-US" altLang="zh-TW"/>
              <a:t>(</a:t>
            </a:r>
            <a:r>
              <a:rPr lang="zh-TW" altLang="en-US"/>
              <a:t>用中面巾蓋上</a:t>
            </a:r>
            <a:r>
              <a:rPr lang="en-US" altLang="zh-TW"/>
              <a:t>)</a:t>
            </a:r>
          </a:p>
        </p:txBody>
      </p:sp>
      <p:sp>
        <p:nvSpPr>
          <p:cNvPr id="25609" name="Text Box 18"/>
          <p:cNvSpPr txBox="1">
            <a:spLocks noChangeArrowheads="1"/>
          </p:cNvSpPr>
          <p:nvPr/>
        </p:nvSpPr>
        <p:spPr bwMode="auto">
          <a:xfrm>
            <a:off x="4499992" y="6093296"/>
            <a:ext cx="27352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dirty="0"/>
              <a:t>暖暖包 </a:t>
            </a:r>
            <a:r>
              <a:rPr lang="en-US" altLang="zh-TW" dirty="0"/>
              <a:t>(</a:t>
            </a:r>
            <a:r>
              <a:rPr lang="zh-TW" altLang="en-US" dirty="0"/>
              <a:t>用大紗布包住</a:t>
            </a:r>
            <a:r>
              <a:rPr lang="en-US" altLang="zh-TW" dirty="0"/>
              <a:t>)</a:t>
            </a:r>
          </a:p>
        </p:txBody>
      </p:sp>
      <p:pic>
        <p:nvPicPr>
          <p:cNvPr id="25610" name="Picture 19" descr="PDVD_08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575" y="5516563"/>
            <a:ext cx="1296988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1" name="Text Box 20"/>
          <p:cNvSpPr txBox="1">
            <a:spLocks noChangeArrowheads="1"/>
          </p:cNvSpPr>
          <p:nvPr/>
        </p:nvSpPr>
        <p:spPr bwMode="auto">
          <a:xfrm>
            <a:off x="2700338" y="4292600"/>
            <a:ext cx="12969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b="1"/>
              <a:t>(</a:t>
            </a:r>
            <a:r>
              <a:rPr lang="zh-TW" altLang="en-US" sz="2000" b="1"/>
              <a:t>側 臥</a:t>
            </a:r>
            <a:r>
              <a:rPr lang="en-US" altLang="zh-TW" sz="2000" b="1"/>
              <a:t>)</a:t>
            </a:r>
          </a:p>
        </p:txBody>
      </p:sp>
      <p:pic>
        <p:nvPicPr>
          <p:cNvPr id="25612" name="Picture 22" descr="DSCN802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213" y="1268413"/>
            <a:ext cx="2881312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3" name="Text Box 23"/>
          <p:cNvSpPr txBox="1">
            <a:spLocks noChangeArrowheads="1"/>
          </p:cNvSpPr>
          <p:nvPr/>
        </p:nvSpPr>
        <p:spPr bwMode="auto">
          <a:xfrm>
            <a:off x="5219700" y="4508500"/>
            <a:ext cx="3744913" cy="101566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400" b="1" dirty="0">
                <a:solidFill>
                  <a:srgbClr val="9933FF"/>
                </a:solidFill>
              </a:rPr>
              <a:t>保溫燈</a:t>
            </a:r>
            <a:r>
              <a:rPr lang="en-US" altLang="zh-TW" sz="2400" b="1" dirty="0">
                <a:solidFill>
                  <a:srgbClr val="9933FF"/>
                </a:solidFill>
              </a:rPr>
              <a:t>. </a:t>
            </a:r>
            <a:r>
              <a:rPr lang="zh-TW" altLang="en-US" sz="2400" b="1" dirty="0">
                <a:solidFill>
                  <a:srgbClr val="9933FF"/>
                </a:solidFill>
              </a:rPr>
              <a:t>保溫毯或檯燈</a:t>
            </a:r>
            <a:r>
              <a:rPr lang="en-US" altLang="zh-TW" sz="2400" b="1" dirty="0">
                <a:solidFill>
                  <a:srgbClr val="9933FF"/>
                </a:solidFill>
              </a:rPr>
              <a:t>, </a:t>
            </a:r>
          </a:p>
          <a:p>
            <a:pPr>
              <a:spcBef>
                <a:spcPct val="50000"/>
              </a:spcBef>
            </a:pPr>
            <a:r>
              <a:rPr lang="zh-TW" altLang="en-US" sz="2400" b="1" u="sng" dirty="0">
                <a:solidFill>
                  <a:srgbClr val="9933FF"/>
                </a:solidFill>
              </a:rPr>
              <a:t>勿開整夜</a:t>
            </a:r>
            <a:r>
              <a:rPr lang="en-US" altLang="zh-TW" sz="2400" b="1" dirty="0">
                <a:solidFill>
                  <a:srgbClr val="9933FF"/>
                </a:solidFill>
              </a:rPr>
              <a:t>;</a:t>
            </a:r>
            <a:r>
              <a:rPr lang="zh-TW" altLang="en-US" sz="2400" b="1" dirty="0">
                <a:solidFill>
                  <a:srgbClr val="9933FF"/>
                </a:solidFill>
              </a:rPr>
              <a:t>可以</a:t>
            </a:r>
            <a:r>
              <a:rPr lang="zh-TW" altLang="en-US" sz="2400" b="1" u="sng" dirty="0">
                <a:solidFill>
                  <a:srgbClr val="9933FF"/>
                </a:solidFill>
              </a:rPr>
              <a:t>暖暖包</a:t>
            </a:r>
            <a:r>
              <a:rPr lang="zh-TW" altLang="en-US" sz="2400" b="1" dirty="0">
                <a:solidFill>
                  <a:srgbClr val="9933FF"/>
                </a:solidFill>
              </a:rPr>
              <a:t>替代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4800" b="1" dirty="0" smtClean="0">
                <a:ea typeface="標楷體" pitchFamily="65" charset="-120"/>
              </a:rPr>
              <a:t>注射量</a:t>
            </a:r>
          </a:p>
        </p:txBody>
      </p:sp>
      <p:graphicFrame>
        <p:nvGraphicFramePr>
          <p:cNvPr id="7253" name="Group 85"/>
          <p:cNvGraphicFramePr>
            <a:graphicFrameLocks noGrp="1"/>
          </p:cNvGraphicFramePr>
          <p:nvPr>
            <p:ph idx="1"/>
          </p:nvPr>
        </p:nvGraphicFramePr>
        <p:xfrm>
          <a:off x="457200" y="1341438"/>
          <a:ext cx="8229600" cy="5112577"/>
        </p:xfrm>
        <a:graphic>
          <a:graphicData uri="http://schemas.openxmlformats.org/drawingml/2006/table">
            <a:tbl>
              <a:tblPr/>
              <a:tblGrid>
                <a:gridCol w="1646238"/>
                <a:gridCol w="1646237"/>
                <a:gridCol w="1644650"/>
                <a:gridCol w="1646238"/>
                <a:gridCol w="1646237"/>
              </a:tblGrid>
              <a:tr h="1079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       </a:t>
                      </a:r>
                      <a:r>
                        <a:rPr kumimoji="1" lang="zh-TW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途徑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zh-TW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種類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   </a:t>
                      </a: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靜脈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   </a:t>
                      </a: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(IV)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   </a:t>
                      </a: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腹腔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   </a:t>
                      </a: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(IP)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    </a:t>
                      </a: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肌肉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    </a:t>
                      </a: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(IM)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    </a:t>
                      </a:r>
                      <a:r>
                        <a:rPr kumimoji="1" lang="zh-TW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皮下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    </a:t>
                      </a:r>
                      <a:r>
                        <a:rPr kumimoji="1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(SC)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01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   Mice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  &lt; 25G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  0.2 ml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  &lt; 21G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  2-3 ml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  &lt; 23G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  0.05 ml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  &lt; 20G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  2-3 ml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81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   Rat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  &lt; 23G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  0.5 ml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  &lt; 21G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  5-10 ml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  &lt; 21G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  0.3 ml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  &lt;20G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  5-10 ml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87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  Rabbit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   21G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   1-5 ml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   21G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50-100ml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 23, 24G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 0.5-1ml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  20G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 30-50ml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文字方塊 3"/>
          <p:cNvSpPr txBox="1"/>
          <p:nvPr/>
        </p:nvSpPr>
        <p:spPr>
          <a:xfrm>
            <a:off x="2771800" y="692696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數字愈大</a:t>
            </a:r>
            <a:r>
              <a:rPr lang="en-US" altLang="zh-TW" dirty="0" smtClean="0"/>
              <a:t>,</a:t>
            </a:r>
            <a:r>
              <a:rPr lang="zh-TW" altLang="en-US" dirty="0" smtClean="0"/>
              <a:t> 針頭愈小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4800" b="1" smtClean="0">
                <a:ea typeface="標楷體" pitchFamily="65" charset="-120"/>
              </a:rPr>
              <a:t>餵食量</a:t>
            </a:r>
          </a:p>
        </p:txBody>
      </p:sp>
      <p:graphicFrame>
        <p:nvGraphicFramePr>
          <p:cNvPr id="6170" name="Group 26"/>
          <p:cNvGraphicFramePr>
            <a:graphicFrameLocks noGrp="1"/>
          </p:cNvGraphicFramePr>
          <p:nvPr>
            <p:ph idx="1"/>
          </p:nvPr>
        </p:nvGraphicFramePr>
        <p:xfrm>
          <a:off x="395288" y="2133600"/>
          <a:ext cx="8229600" cy="4530726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1133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動物種類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Feed intake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g/100g BW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Water intake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ml/ 100g BW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1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Rabbit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4-6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10-12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3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Rat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5-6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10-12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1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Mice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12-18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169" name="Picture 28" descr="餵食管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7800" y="0"/>
            <a:ext cx="3886200" cy="198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 Box 29"/>
          <p:cNvSpPr txBox="1">
            <a:spLocks noChangeArrowheads="1"/>
          </p:cNvSpPr>
          <p:nvPr/>
        </p:nvSpPr>
        <p:spPr bwMode="auto">
          <a:xfrm>
            <a:off x="3779838" y="260350"/>
            <a:ext cx="14398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TW" altLang="zh-TW"/>
          </a:p>
        </p:txBody>
      </p:sp>
      <p:sp>
        <p:nvSpPr>
          <p:cNvPr id="6171" name="Text Box 30"/>
          <p:cNvSpPr txBox="1">
            <a:spLocks noChangeArrowheads="1"/>
          </p:cNvSpPr>
          <p:nvPr/>
        </p:nvSpPr>
        <p:spPr bwMode="auto">
          <a:xfrm>
            <a:off x="5292725" y="908050"/>
            <a:ext cx="10080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餵食管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)</a:t>
            </a:r>
          </a:p>
        </p:txBody>
      </p:sp>
      <p:sp>
        <p:nvSpPr>
          <p:cNvPr id="6172" name="Text Box 31"/>
          <p:cNvSpPr txBox="1">
            <a:spLocks noChangeArrowheads="1"/>
          </p:cNvSpPr>
          <p:nvPr/>
        </p:nvSpPr>
        <p:spPr bwMode="auto">
          <a:xfrm>
            <a:off x="900113" y="4797425"/>
            <a:ext cx="22320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/>
              <a:t>(2-3 inch) or 16</a:t>
            </a:r>
            <a:r>
              <a:rPr lang="zh-TW" altLang="en-US"/>
              <a:t>號</a:t>
            </a:r>
            <a:endParaRPr lang="en-US" altLang="zh-TW"/>
          </a:p>
        </p:txBody>
      </p:sp>
      <p:sp>
        <p:nvSpPr>
          <p:cNvPr id="6173" name="Text Box 32"/>
          <p:cNvSpPr txBox="1">
            <a:spLocks noChangeArrowheads="1"/>
          </p:cNvSpPr>
          <p:nvPr/>
        </p:nvSpPr>
        <p:spPr bwMode="auto">
          <a:xfrm>
            <a:off x="1331913" y="6021388"/>
            <a:ext cx="1152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zh-TW" altLang="zh-TW"/>
          </a:p>
        </p:txBody>
      </p:sp>
      <p:sp>
        <p:nvSpPr>
          <p:cNvPr id="6174" name="Text Box 33"/>
          <p:cNvSpPr txBox="1">
            <a:spLocks noChangeArrowheads="1"/>
          </p:cNvSpPr>
          <p:nvPr/>
        </p:nvSpPr>
        <p:spPr bwMode="auto">
          <a:xfrm>
            <a:off x="1042988" y="5949950"/>
            <a:ext cx="1655762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/>
              <a:t>(1-1&amp;1/2 inch)</a:t>
            </a:r>
          </a:p>
          <a:p>
            <a:pPr>
              <a:spcBef>
                <a:spcPct val="50000"/>
              </a:spcBef>
            </a:pPr>
            <a:r>
              <a:rPr lang="en-US" altLang="zh-TW"/>
              <a:t>or 19</a:t>
            </a:r>
            <a:r>
              <a:rPr lang="zh-TW" altLang="en-US"/>
              <a:t>、</a:t>
            </a:r>
            <a:r>
              <a:rPr lang="en-US" altLang="zh-TW"/>
              <a:t>21</a:t>
            </a:r>
            <a:r>
              <a:rPr lang="zh-TW" altLang="en-US"/>
              <a:t>號</a:t>
            </a:r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4000" b="1" smtClean="0">
                <a:latin typeface="標楷體" pitchFamily="65" charset="-120"/>
                <a:ea typeface="標楷體" pitchFamily="65" charset="-120"/>
              </a:rPr>
              <a:t>血液採集量：</a:t>
            </a:r>
            <a:endParaRPr lang="zh-TW" altLang="en-US" smtClean="0"/>
          </a:p>
        </p:txBody>
      </p:sp>
      <p:sp>
        <p:nvSpPr>
          <p:cNvPr id="7171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30725"/>
          </a:xfrm>
        </p:spPr>
        <p:txBody>
          <a:bodyPr/>
          <a:lstStyle/>
          <a:p>
            <a:pPr eaLnBrk="1" hangingPunct="1"/>
            <a:r>
              <a:rPr lang="zh-TW" altLang="en-US" dirty="0" smtClean="0"/>
              <a:t> 總血量：大約體重</a:t>
            </a:r>
            <a:r>
              <a:rPr lang="en-US" altLang="zh-TW" dirty="0" smtClean="0"/>
              <a:t>X</a:t>
            </a:r>
            <a:r>
              <a:rPr lang="zh-TW" altLang="en-US" dirty="0" smtClean="0"/>
              <a:t> </a:t>
            </a:r>
            <a:r>
              <a:rPr lang="en-US" altLang="zh-TW" dirty="0" smtClean="0">
                <a:solidFill>
                  <a:srgbClr val="9900FF"/>
                </a:solidFill>
              </a:rPr>
              <a:t>7</a:t>
            </a:r>
            <a:r>
              <a:rPr lang="zh-TW" altLang="en-US" dirty="0" smtClean="0">
                <a:solidFill>
                  <a:srgbClr val="9900FF"/>
                </a:solidFill>
              </a:rPr>
              <a:t>％ </a:t>
            </a:r>
            <a:r>
              <a:rPr lang="en-US" altLang="zh-TW" sz="1600" dirty="0" smtClean="0"/>
              <a:t>(</a:t>
            </a:r>
            <a:r>
              <a:rPr lang="zh-TW" altLang="en-US" sz="1600" dirty="0" smtClean="0"/>
              <a:t>一般</a:t>
            </a:r>
            <a:r>
              <a:rPr lang="en-US" altLang="zh-TW" sz="1600" dirty="0" smtClean="0">
                <a:solidFill>
                  <a:srgbClr val="9900FF"/>
                </a:solidFill>
              </a:rPr>
              <a:t>3-4%</a:t>
            </a:r>
            <a:r>
              <a:rPr lang="en-US" altLang="zh-TW" sz="1600" dirty="0" smtClean="0"/>
              <a:t> </a:t>
            </a:r>
            <a:r>
              <a:rPr lang="zh-TW" altLang="en-US" sz="1600" dirty="0" smtClean="0"/>
              <a:t>，補充</a:t>
            </a:r>
            <a:r>
              <a:rPr lang="en-US" altLang="zh-TW" sz="1600" dirty="0" smtClean="0"/>
              <a:t>saline</a:t>
            </a:r>
            <a:r>
              <a:rPr lang="zh-TW" altLang="en-US" sz="1600" dirty="0" smtClean="0"/>
              <a:t>可抽滿</a:t>
            </a:r>
            <a:r>
              <a:rPr lang="en-US" altLang="zh-TW" sz="1600" dirty="0" smtClean="0"/>
              <a:t>7</a:t>
            </a:r>
            <a:r>
              <a:rPr lang="zh-TW" altLang="en-US" sz="1600" dirty="0" smtClean="0"/>
              <a:t>％</a:t>
            </a:r>
            <a:r>
              <a:rPr lang="en-US" altLang="zh-TW" sz="1600" dirty="0" smtClean="0"/>
              <a:t>)</a:t>
            </a:r>
          </a:p>
          <a:p>
            <a:pPr eaLnBrk="1" hangingPunct="1"/>
            <a:r>
              <a:rPr lang="zh-TW" altLang="en-US" dirty="0" smtClean="0"/>
              <a:t> 單次採血最大量：體重</a:t>
            </a:r>
            <a:r>
              <a:rPr lang="en-US" altLang="zh-TW" dirty="0" smtClean="0"/>
              <a:t>X</a:t>
            </a:r>
            <a:r>
              <a:rPr lang="zh-TW" altLang="en-US" dirty="0" smtClean="0"/>
              <a:t> </a:t>
            </a:r>
            <a:r>
              <a:rPr lang="en-US" altLang="zh-TW" dirty="0" smtClean="0">
                <a:solidFill>
                  <a:srgbClr val="9900FF"/>
                </a:solidFill>
              </a:rPr>
              <a:t>1</a:t>
            </a:r>
            <a:r>
              <a:rPr lang="zh-TW" altLang="en-US" dirty="0" smtClean="0">
                <a:solidFill>
                  <a:srgbClr val="9900FF"/>
                </a:solidFill>
              </a:rPr>
              <a:t>％ </a:t>
            </a:r>
            <a:r>
              <a:rPr lang="en-US" altLang="zh-TW" sz="1600" dirty="0" smtClean="0"/>
              <a:t>(2wks/</a:t>
            </a:r>
            <a:r>
              <a:rPr lang="zh-TW" altLang="en-US" sz="1600" dirty="0" smtClean="0"/>
              <a:t>次</a:t>
            </a:r>
            <a:r>
              <a:rPr lang="en-US" altLang="zh-TW" sz="1600" dirty="0" smtClean="0"/>
              <a:t>)</a:t>
            </a:r>
          </a:p>
          <a:p>
            <a:pPr eaLnBrk="1" hangingPunct="1">
              <a:buFont typeface="Wingdings" pitchFamily="2" charset="2"/>
              <a:buNone/>
            </a:pPr>
            <a:r>
              <a:rPr lang="zh-TW" altLang="en-US" sz="1600" dirty="0" smtClean="0"/>
              <a:t>                                                </a:t>
            </a:r>
            <a:r>
              <a:rPr lang="zh-TW" altLang="en-US" dirty="0" smtClean="0"/>
              <a:t>體重</a:t>
            </a:r>
            <a:r>
              <a:rPr lang="en-US" altLang="zh-TW" dirty="0" smtClean="0"/>
              <a:t>X</a:t>
            </a:r>
            <a:r>
              <a:rPr lang="zh-TW" altLang="en-US" dirty="0" smtClean="0"/>
              <a:t> </a:t>
            </a:r>
            <a:r>
              <a:rPr lang="en-US" altLang="zh-TW" dirty="0" smtClean="0">
                <a:solidFill>
                  <a:srgbClr val="9900FF"/>
                </a:solidFill>
              </a:rPr>
              <a:t>0.5</a:t>
            </a:r>
            <a:r>
              <a:rPr lang="zh-TW" altLang="en-US" dirty="0" smtClean="0">
                <a:solidFill>
                  <a:srgbClr val="9900FF"/>
                </a:solidFill>
              </a:rPr>
              <a:t>％ </a:t>
            </a:r>
            <a:r>
              <a:rPr lang="en-US" altLang="zh-TW" sz="1600" dirty="0" smtClean="0"/>
              <a:t>(1wk/</a:t>
            </a:r>
            <a:r>
              <a:rPr lang="zh-TW" altLang="en-US" sz="1600" dirty="0" smtClean="0"/>
              <a:t>次</a:t>
            </a:r>
            <a:r>
              <a:rPr lang="en-US" altLang="zh-TW" sz="1600" dirty="0" smtClean="0"/>
              <a:t>)</a:t>
            </a:r>
          </a:p>
          <a:p>
            <a:pPr eaLnBrk="1" hangingPunct="1"/>
            <a:r>
              <a:rPr lang="zh-TW" altLang="en-US" dirty="0" smtClean="0"/>
              <a:t> 每日採集量：體重</a:t>
            </a:r>
            <a:r>
              <a:rPr lang="en-US" altLang="zh-TW" dirty="0" smtClean="0"/>
              <a:t>X</a:t>
            </a:r>
            <a:r>
              <a:rPr lang="zh-TW" altLang="en-US" dirty="0" smtClean="0"/>
              <a:t> </a:t>
            </a:r>
            <a:r>
              <a:rPr lang="en-US" altLang="zh-TW" dirty="0" smtClean="0">
                <a:solidFill>
                  <a:srgbClr val="9900FF"/>
                </a:solidFill>
              </a:rPr>
              <a:t>0.05</a:t>
            </a:r>
            <a:r>
              <a:rPr lang="zh-TW" altLang="en-US" dirty="0" smtClean="0">
                <a:solidFill>
                  <a:srgbClr val="9900FF"/>
                </a:solidFill>
              </a:rPr>
              <a:t>％</a:t>
            </a:r>
            <a:r>
              <a:rPr lang="zh-TW" altLang="en-US" dirty="0" smtClean="0"/>
              <a:t>以內</a:t>
            </a:r>
            <a:endParaRPr lang="en-US" altLang="zh-TW" dirty="0" smtClean="0"/>
          </a:p>
          <a:p>
            <a:pPr eaLnBrk="1" hangingPunct="1"/>
            <a:r>
              <a:rPr lang="zh-TW" altLang="en-US" dirty="0" smtClean="0"/>
              <a:t> 失去</a:t>
            </a:r>
            <a:r>
              <a:rPr lang="en-US" altLang="zh-TW" dirty="0" smtClean="0"/>
              <a:t>30</a:t>
            </a:r>
            <a:r>
              <a:rPr lang="zh-TW" altLang="en-US" dirty="0" smtClean="0"/>
              <a:t>％以上循環血量，將對動物健康構成危害：</a:t>
            </a:r>
            <a:endParaRPr lang="en-US" altLang="zh-TW" dirty="0" smtClean="0"/>
          </a:p>
          <a:p>
            <a:pPr eaLnBrk="1" hangingPunct="1">
              <a:buNone/>
            </a:pPr>
            <a:r>
              <a:rPr lang="en-US" altLang="zh-TW" dirty="0" smtClean="0"/>
              <a:t>   </a:t>
            </a:r>
            <a:r>
              <a:rPr lang="zh-TW" altLang="en-US" dirty="0" smtClean="0"/>
              <a:t>體重的</a:t>
            </a:r>
            <a:r>
              <a:rPr lang="en-US" altLang="zh-TW" dirty="0" smtClean="0"/>
              <a:t>7 </a:t>
            </a:r>
            <a:r>
              <a:rPr lang="zh-TW" altLang="en-US" dirty="0" smtClean="0"/>
              <a:t>％</a:t>
            </a:r>
            <a:r>
              <a:rPr lang="en-US" altLang="zh-TW" dirty="0" smtClean="0"/>
              <a:t>X30 </a:t>
            </a:r>
            <a:r>
              <a:rPr lang="zh-TW" altLang="en-US" dirty="0" smtClean="0"/>
              <a:t>％ ＝體重</a:t>
            </a:r>
            <a:r>
              <a:rPr lang="en-US" altLang="zh-TW" dirty="0" smtClean="0">
                <a:solidFill>
                  <a:srgbClr val="9900FF"/>
                </a:solidFill>
              </a:rPr>
              <a:t>2.1 </a:t>
            </a:r>
            <a:r>
              <a:rPr lang="zh-TW" altLang="en-US" dirty="0" smtClean="0">
                <a:solidFill>
                  <a:srgbClr val="9900FF"/>
                </a:solidFill>
              </a:rPr>
              <a:t>％</a:t>
            </a:r>
            <a:endParaRPr lang="en-US" altLang="zh-TW" dirty="0" smtClean="0">
              <a:solidFill>
                <a:srgbClr val="9900FF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zh-TW" altLang="en-US" dirty="0" smtClean="0"/>
              <a:t>每日製造血量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dirty="0" smtClean="0"/>
              <a:t>    </a:t>
            </a:r>
            <a:r>
              <a:rPr lang="en-US" altLang="zh-TW" dirty="0" smtClean="0">
                <a:solidFill>
                  <a:srgbClr val="9900FF"/>
                </a:solidFill>
              </a:rPr>
              <a:t>0.75 ~ 1.0 ml/kg/day </a:t>
            </a:r>
            <a:r>
              <a:rPr lang="en-US" altLang="zh-TW" dirty="0" smtClean="0"/>
              <a:t>of blood</a:t>
            </a:r>
          </a:p>
          <a:p>
            <a:pPr eaLnBrk="1" hangingPunct="1"/>
            <a:endParaRPr lang="zh-TW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常見動物問題</a:t>
            </a:r>
            <a:r>
              <a:rPr lang="en-US" altLang="zh-TW" b="1" dirty="0" smtClean="0"/>
              <a:t>:</a:t>
            </a:r>
            <a:endParaRPr lang="zh-TW" altLang="en-US" b="1" dirty="0"/>
          </a:p>
        </p:txBody>
      </p:sp>
      <p:pic>
        <p:nvPicPr>
          <p:cNvPr id="1027" name="Picture 3" descr="C:\Users\Ching\Desktop\動物房\每季監測\衛兵鼠95-3-1\DSCN995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5222330" y="2852936"/>
            <a:ext cx="3775584" cy="2831688"/>
          </a:xfrm>
          <a:prstGeom prst="rect">
            <a:avLst/>
          </a:prstGeom>
          <a:noFill/>
        </p:spPr>
      </p:pic>
      <p:pic>
        <p:nvPicPr>
          <p:cNvPr id="1028" name="Picture 4" descr="C:\Users\Ching\Desktop\動物房\clean區動物異常\102.3.13牙齒過長\IMG_176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99592" y="609911"/>
            <a:ext cx="3060449" cy="2039887"/>
          </a:xfrm>
          <a:prstGeom prst="rect">
            <a:avLst/>
          </a:prstGeom>
          <a:noFill/>
        </p:spPr>
      </p:pic>
      <p:sp>
        <p:nvSpPr>
          <p:cNvPr id="8" name="文字方塊 7"/>
          <p:cNvSpPr txBox="1"/>
          <p:nvPr/>
        </p:nvSpPr>
        <p:spPr>
          <a:xfrm>
            <a:off x="683568" y="1124744"/>
            <a:ext cx="3240360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2400" dirty="0" smtClean="0"/>
              <a:t>體重減輕</a:t>
            </a:r>
            <a:r>
              <a:rPr lang="en-US" altLang="zh-TW" sz="2400" dirty="0" smtClean="0"/>
              <a:t>:</a:t>
            </a:r>
            <a:r>
              <a:rPr lang="zh-TW" altLang="en-US" sz="2400" dirty="0" smtClean="0"/>
              <a:t> </a:t>
            </a:r>
            <a:endParaRPr lang="en-US" altLang="zh-TW" sz="2400" dirty="0" smtClean="0"/>
          </a:p>
          <a:p>
            <a:r>
              <a:rPr lang="en-US" altLang="zh-TW" sz="2400" dirty="0" smtClean="0"/>
              <a:t>1.</a:t>
            </a:r>
            <a:r>
              <a:rPr lang="zh-TW" altLang="en-US" sz="2400" dirty="0" smtClean="0"/>
              <a:t>被霸凌</a:t>
            </a:r>
            <a:endParaRPr lang="en-US" altLang="zh-TW" sz="2400" dirty="0" smtClean="0"/>
          </a:p>
          <a:p>
            <a:r>
              <a:rPr lang="en-US" altLang="zh-TW" sz="2400" dirty="0" smtClean="0"/>
              <a:t>2.</a:t>
            </a:r>
            <a:r>
              <a:rPr lang="zh-TW" altLang="en-US" sz="2400" dirty="0" smtClean="0"/>
              <a:t>牙齒太長</a:t>
            </a:r>
            <a:endParaRPr lang="en-US" altLang="zh-TW" sz="2400" dirty="0" smtClean="0"/>
          </a:p>
          <a:p>
            <a:r>
              <a:rPr lang="en-US" altLang="zh-TW" sz="2400" dirty="0" smtClean="0"/>
              <a:t>3.</a:t>
            </a:r>
            <a:r>
              <a:rPr lang="zh-TW" altLang="en-US" sz="2400" dirty="0" smtClean="0"/>
              <a:t>飲水問題</a:t>
            </a:r>
            <a:r>
              <a:rPr lang="en-US" altLang="zh-TW" sz="2400" dirty="0" smtClean="0"/>
              <a:t>-</a:t>
            </a:r>
            <a:r>
              <a:rPr lang="zh-TW" altLang="en-US" sz="2400" dirty="0" smtClean="0"/>
              <a:t>珠珠卡住</a:t>
            </a:r>
            <a:endParaRPr lang="en-US" altLang="zh-TW" sz="2400" dirty="0" smtClean="0"/>
          </a:p>
          <a:p>
            <a:r>
              <a:rPr lang="zh-TW" altLang="en-US" sz="2400" dirty="0" smtClean="0"/>
              <a:t>   </a:t>
            </a:r>
            <a:r>
              <a:rPr lang="en-US" altLang="zh-TW" sz="2400" dirty="0" smtClean="0"/>
              <a:t>(</a:t>
            </a:r>
            <a:r>
              <a:rPr lang="en-US" altLang="zh-TW" sz="2400" dirty="0" err="1" smtClean="0"/>
              <a:t>Rat.Rabbit</a:t>
            </a:r>
            <a:r>
              <a:rPr lang="en-US" altLang="zh-TW" sz="2400" dirty="0" smtClean="0"/>
              <a:t>)</a:t>
            </a:r>
            <a:endParaRPr lang="zh-TW" altLang="en-US" sz="24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611560" y="3212976"/>
            <a:ext cx="3744416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b="1" u="sng" dirty="0" smtClean="0"/>
              <a:t>打架受傷</a:t>
            </a:r>
            <a:r>
              <a:rPr lang="en-US" altLang="zh-TW" b="1" u="sng" dirty="0" smtClean="0"/>
              <a:t>:</a:t>
            </a:r>
          </a:p>
          <a:p>
            <a:r>
              <a:rPr lang="zh-TW" altLang="en-US" dirty="0" smtClean="0"/>
              <a:t>可申請</a:t>
            </a:r>
            <a:r>
              <a:rPr lang="en-US" altLang="zh-TW" dirty="0" smtClean="0"/>
              <a:t>Neomycin(</a:t>
            </a:r>
            <a:r>
              <a:rPr lang="zh-TW" altLang="en-US" dirty="0" smtClean="0"/>
              <a:t>資材編號</a:t>
            </a:r>
            <a:r>
              <a:rPr lang="en-US" altLang="zh-TW" dirty="0" smtClean="0"/>
              <a:t>:29309)</a:t>
            </a:r>
          </a:p>
          <a:p>
            <a:r>
              <a:rPr lang="zh-TW" altLang="en-US" dirty="0" smtClean="0"/>
              <a:t>或碘液擦拭</a:t>
            </a:r>
            <a:endParaRPr lang="en-US" altLang="zh-TW" dirty="0" smtClean="0"/>
          </a:p>
          <a:p>
            <a:r>
              <a:rPr lang="zh-TW" altLang="en-US" b="1" u="sng" dirty="0" smtClean="0"/>
              <a:t>眼眶紅腫發炎</a:t>
            </a:r>
            <a:r>
              <a:rPr lang="en-US" altLang="zh-TW" b="1" u="sng" dirty="0" smtClean="0"/>
              <a:t>:</a:t>
            </a:r>
          </a:p>
          <a:p>
            <a:r>
              <a:rPr lang="zh-TW" altLang="en-US" dirty="0" smtClean="0"/>
              <a:t>可申請眼藥膏</a:t>
            </a:r>
            <a:r>
              <a:rPr lang="en-US" altLang="zh-TW" dirty="0" err="1" smtClean="0"/>
              <a:t>Tobramycin</a:t>
            </a:r>
            <a:r>
              <a:rPr lang="en-US" altLang="zh-TW" dirty="0" smtClean="0"/>
              <a:t> 3.5g</a:t>
            </a:r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611560" y="4869160"/>
            <a:ext cx="3672408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公式計算後，</a:t>
            </a:r>
            <a:endParaRPr lang="en-US" altLang="zh-TW" dirty="0" smtClean="0"/>
          </a:p>
          <a:p>
            <a:r>
              <a:rPr lang="zh-TW" altLang="en-US" dirty="0" smtClean="0"/>
              <a:t>小</a:t>
            </a:r>
            <a:r>
              <a:rPr lang="en-US" altLang="zh-TW" dirty="0" smtClean="0"/>
              <a:t>cages → 5~</a:t>
            </a:r>
            <a:r>
              <a:rPr lang="zh-TW" altLang="en-US" dirty="0" smtClean="0"/>
              <a:t> </a:t>
            </a:r>
            <a:r>
              <a:rPr lang="en-US" altLang="zh-TW" dirty="0" smtClean="0"/>
              <a:t>6</a:t>
            </a:r>
            <a:r>
              <a:rPr lang="zh-TW" altLang="en-US" dirty="0" smtClean="0"/>
              <a:t>隻</a:t>
            </a:r>
            <a:r>
              <a:rPr lang="en-US" altLang="zh-TW" dirty="0" smtClean="0"/>
              <a:t>mice</a:t>
            </a:r>
          </a:p>
          <a:p>
            <a:r>
              <a:rPr lang="zh-TW" altLang="en-US" dirty="0" smtClean="0"/>
              <a:t>大</a:t>
            </a:r>
            <a:r>
              <a:rPr lang="en-US" altLang="zh-TW" dirty="0" smtClean="0"/>
              <a:t>cages →13~15</a:t>
            </a:r>
            <a:r>
              <a:rPr lang="zh-TW" altLang="en-US" dirty="0" smtClean="0"/>
              <a:t>隻</a:t>
            </a:r>
            <a:r>
              <a:rPr lang="en-US" altLang="zh-TW" dirty="0" smtClean="0"/>
              <a:t>mice</a:t>
            </a:r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73454" y="1011450"/>
            <a:ext cx="1868423" cy="1638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1803656"/>
          </a:xfrm>
        </p:spPr>
        <p:txBody>
          <a:bodyPr>
            <a:normAutofit fontScale="92500" lnSpcReduction="10000"/>
          </a:bodyPr>
          <a:lstStyle/>
          <a:p>
            <a:r>
              <a:rPr lang="zh-TW" altLang="en-US" dirty="0" smtClean="0">
                <a:ea typeface="標楷體" pitchFamily="65" charset="-120"/>
                <a:hlinkClick r:id="rId2" action="ppaction://hlinkfile"/>
              </a:rPr>
              <a:t>影片教學</a:t>
            </a:r>
            <a:r>
              <a:rPr lang="zh-TW" altLang="en-US" dirty="0" smtClean="0">
                <a:ea typeface="標楷體" pitchFamily="65" charset="-120"/>
              </a:rPr>
              <a:t> </a:t>
            </a:r>
            <a:r>
              <a:rPr lang="en-US" altLang="zh-TW" sz="1200" dirty="0" smtClean="0">
                <a:ea typeface="標楷體" pitchFamily="65" charset="-120"/>
                <a:hlinkClick r:id="rId3"/>
              </a:rPr>
              <a:t>http://animal.coa.gov.tw/html/index_04_3_3.html</a:t>
            </a:r>
            <a:endParaRPr lang="en-US" altLang="zh-TW" sz="1200" dirty="0" smtClean="0">
              <a:ea typeface="標楷體" pitchFamily="65" charset="-120"/>
            </a:endParaRPr>
          </a:p>
          <a:p>
            <a:pPr>
              <a:buNone/>
            </a:pPr>
            <a:r>
              <a:rPr lang="zh-TW" altLang="en-US" dirty="0" smtClean="0">
                <a:ea typeface="標楷體" pitchFamily="65" charset="-120"/>
              </a:rPr>
              <a:t>   臉部採血 </a:t>
            </a:r>
            <a:r>
              <a:rPr lang="en-US" altLang="zh-TW" sz="1900" dirty="0" smtClean="0">
                <a:ea typeface="標楷體" pitchFamily="65" charset="-120"/>
              </a:rPr>
              <a:t>0.3-0.5ml </a:t>
            </a:r>
          </a:p>
          <a:p>
            <a:pPr>
              <a:buNone/>
            </a:pPr>
            <a:r>
              <a:rPr lang="en-US" altLang="zh-TW" sz="1400" dirty="0" smtClean="0">
                <a:ea typeface="標楷體" pitchFamily="65" charset="-120"/>
                <a:hlinkClick r:id="rId4"/>
              </a:rPr>
              <a:t>      https://www.youtube.com/watch?v=niTVnEAHOko</a:t>
            </a:r>
            <a:endParaRPr lang="en-US" altLang="zh-TW" sz="1400" dirty="0" smtClean="0">
              <a:ea typeface="標楷體" pitchFamily="65" charset="-120"/>
            </a:endParaRPr>
          </a:p>
          <a:p>
            <a:pPr>
              <a:buNone/>
            </a:pPr>
            <a:r>
              <a:rPr lang="en-US" altLang="zh-TW" sz="1600" dirty="0" smtClean="0">
                <a:ea typeface="標楷體" pitchFamily="65" charset="-120"/>
              </a:rPr>
              <a:t>     </a:t>
            </a:r>
          </a:p>
          <a:p>
            <a:pPr>
              <a:buNone/>
            </a:pPr>
            <a:r>
              <a:rPr lang="en-US" altLang="zh-TW" sz="2800" dirty="0" smtClean="0">
                <a:ea typeface="標楷體" pitchFamily="65" charset="-120"/>
              </a:rPr>
              <a:t>   </a:t>
            </a:r>
            <a:r>
              <a:rPr lang="en-US" altLang="zh-TW" sz="2000" dirty="0" smtClean="0">
                <a:ea typeface="標楷體" pitchFamily="65" charset="-120"/>
              </a:rPr>
              <a:t>Rat. Mice-</a:t>
            </a:r>
            <a:r>
              <a:rPr lang="zh-TW" altLang="en-US" sz="2000" dirty="0" smtClean="0">
                <a:ea typeface="標楷體" pitchFamily="65" charset="-120"/>
              </a:rPr>
              <a:t>保定、管灌、注射、抽血</a:t>
            </a:r>
            <a:endParaRPr lang="en-US" altLang="zh-TW" sz="2000" dirty="0" smtClean="0">
              <a:ea typeface="標楷體" pitchFamily="65" charset="-120"/>
              <a:hlinkClick r:id="rId2" action="ppaction://hlinkfile"/>
            </a:endParaRPr>
          </a:p>
          <a:p>
            <a:endParaRPr lang="en-US" altLang="zh-TW" dirty="0" smtClean="0">
              <a:ea typeface="標楷體" pitchFamily="65" charset="-120"/>
              <a:hlinkClick r:id="rId2" action="ppaction://hlinkfile"/>
            </a:endParaRPr>
          </a:p>
          <a:p>
            <a:pPr>
              <a:buNone/>
            </a:pPr>
            <a:endParaRPr lang="en-US" altLang="zh-TW" sz="1800" dirty="0" smtClean="0">
              <a:ea typeface="標楷體" pitchFamily="65" charset="-120"/>
            </a:endParaRPr>
          </a:p>
          <a:p>
            <a:endParaRPr lang="en-US" altLang="zh-TW" sz="1600" dirty="0" smtClean="0">
              <a:ea typeface="標楷體" pitchFamily="65" charset="-120"/>
            </a:endParaRPr>
          </a:p>
          <a:p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400" dirty="0" smtClean="0">
                <a:latin typeface="標楷體" pitchFamily="65" charset="-120"/>
                <a:ea typeface="標楷體" pitchFamily="65" charset="-120"/>
              </a:rPr>
              <a:t>Rat</a:t>
            </a:r>
            <a:r>
              <a:rPr lang="zh-TW" altLang="en-US" sz="44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4400" dirty="0" smtClean="0">
                <a:latin typeface="標楷體" pitchFamily="65" charset="-120"/>
                <a:ea typeface="標楷體" pitchFamily="65" charset="-120"/>
              </a:rPr>
              <a:t>&amp;</a:t>
            </a:r>
            <a:r>
              <a:rPr lang="zh-TW" altLang="en-US" sz="44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4400" dirty="0" smtClean="0">
                <a:latin typeface="標楷體" pitchFamily="65" charset="-120"/>
                <a:ea typeface="標楷體" pitchFamily="65" charset="-120"/>
              </a:rPr>
              <a:t>Mice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技術</a:t>
            </a:r>
            <a:endParaRPr lang="zh-TW" altLang="en-US" sz="4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3140968"/>
            <a:ext cx="3888432" cy="371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2123728" y="4869160"/>
            <a:ext cx="2160240" cy="936104"/>
          </a:xfrm>
          <a:prstGeom prst="rect">
            <a:avLst/>
          </a:prstGeom>
          <a:noFill/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2924944"/>
            <a:ext cx="8229600" cy="1143000"/>
          </a:xfrm>
        </p:spPr>
        <p:txBody>
          <a:bodyPr/>
          <a:lstStyle/>
          <a:p>
            <a:pPr algn="ctr"/>
            <a:r>
              <a:rPr lang="en-US" altLang="zh-TW" sz="4000" b="1" dirty="0" smtClean="0">
                <a:solidFill>
                  <a:schemeClr val="tx1"/>
                </a:solidFill>
              </a:rPr>
              <a:t>Thank you for your attention!</a:t>
            </a:r>
            <a:endParaRPr lang="zh-TW" altLang="en-US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2554859" y="260350"/>
            <a:ext cx="17526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TW" altLang="en-US" sz="2000" dirty="0">
                <a:latin typeface="Times New Roman" pitchFamily="18" charset="0"/>
              </a:rPr>
              <a:t>使用者必須填寫</a:t>
            </a:r>
            <a:r>
              <a:rPr lang="zh-TW" altLang="en-US" sz="2000" u="sng" dirty="0">
                <a:solidFill>
                  <a:srgbClr val="CC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hlinkClick r:id="rId2" action="ppaction://hlinkfile"/>
              </a:rPr>
              <a:t>動物實驗審查表</a:t>
            </a:r>
            <a:endParaRPr lang="zh-TW" altLang="en-US" sz="2000" u="sng" dirty="0">
              <a:solidFill>
                <a:srgbClr val="CC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1267" name="Line 6"/>
          <p:cNvSpPr>
            <a:spLocks noChangeShapeType="1"/>
          </p:cNvSpPr>
          <p:nvPr/>
        </p:nvSpPr>
        <p:spPr bwMode="auto">
          <a:xfrm>
            <a:off x="1769046" y="685800"/>
            <a:ext cx="685800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1268" name="Line 8"/>
          <p:cNvSpPr>
            <a:spLocks noChangeShapeType="1"/>
          </p:cNvSpPr>
          <p:nvPr/>
        </p:nvSpPr>
        <p:spPr bwMode="auto">
          <a:xfrm>
            <a:off x="4436046" y="685800"/>
            <a:ext cx="423863" cy="63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1269" name="Text Box 9"/>
          <p:cNvSpPr txBox="1">
            <a:spLocks noChangeArrowheads="1"/>
          </p:cNvSpPr>
          <p:nvPr/>
        </p:nvSpPr>
        <p:spPr bwMode="auto">
          <a:xfrm>
            <a:off x="5004371" y="260648"/>
            <a:ext cx="179387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 sz="2000" u="sng" dirty="0" smtClean="0">
                <a:latin typeface="Comic Sans MS" pitchFamily="66" charset="0"/>
              </a:rPr>
              <a:t>實驗動物照護及使用</a:t>
            </a:r>
            <a:r>
              <a:rPr lang="zh-TW" altLang="en-US" sz="2000" u="sng" dirty="0" smtClean="0">
                <a:latin typeface="Times New Roman" pitchFamily="18" charset="0"/>
              </a:rPr>
              <a:t>小組 </a:t>
            </a:r>
            <a:r>
              <a:rPr lang="zh-TW" altLang="en-US" sz="2000" dirty="0" smtClean="0">
                <a:latin typeface="Times New Roman" pitchFamily="18" charset="0"/>
              </a:rPr>
              <a:t>審查</a:t>
            </a:r>
            <a:r>
              <a:rPr lang="zh-TW" altLang="en-US" sz="2000" dirty="0">
                <a:latin typeface="Times New Roman" pitchFamily="18" charset="0"/>
              </a:rPr>
              <a:t>通過</a:t>
            </a:r>
          </a:p>
        </p:txBody>
      </p:sp>
      <p:sp>
        <p:nvSpPr>
          <p:cNvPr id="11270" name="Line 10"/>
          <p:cNvSpPr>
            <a:spLocks noChangeShapeType="1"/>
          </p:cNvSpPr>
          <p:nvPr/>
        </p:nvSpPr>
        <p:spPr bwMode="auto">
          <a:xfrm>
            <a:off x="6722046" y="685800"/>
            <a:ext cx="609600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1271" name="Text Box 11"/>
          <p:cNvSpPr txBox="1">
            <a:spLocks noChangeArrowheads="1"/>
          </p:cNvSpPr>
          <p:nvPr/>
        </p:nvSpPr>
        <p:spPr bwMode="auto">
          <a:xfrm>
            <a:off x="7379990" y="344850"/>
            <a:ext cx="89986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 sz="2000" dirty="0">
                <a:latin typeface="Times New Roman" pitchFamily="18" charset="0"/>
              </a:rPr>
              <a:t>計畫通過</a:t>
            </a:r>
          </a:p>
        </p:txBody>
      </p:sp>
      <p:sp>
        <p:nvSpPr>
          <p:cNvPr id="11272" name="Line 12"/>
          <p:cNvSpPr>
            <a:spLocks noChangeShapeType="1"/>
          </p:cNvSpPr>
          <p:nvPr/>
        </p:nvSpPr>
        <p:spPr bwMode="auto">
          <a:xfrm flipH="1">
            <a:off x="6732240" y="1196752"/>
            <a:ext cx="720080" cy="504056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9229" name="Text Box 1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5364832" y="1942420"/>
            <a:ext cx="1295400" cy="707886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TW" altLang="en-US" sz="2000" b="1" dirty="0">
                <a:solidFill>
                  <a:srgbClr val="0000FF"/>
                </a:solidFill>
                <a:latin typeface="Times New Roman" pitchFamily="18" charset="0"/>
              </a:rPr>
              <a:t>管制藥品申請書</a:t>
            </a:r>
          </a:p>
        </p:txBody>
      </p:sp>
      <p:sp>
        <p:nvSpPr>
          <p:cNvPr id="9231" name="Text Box 15"/>
          <p:cNvSpPr txBox="1">
            <a:spLocks noChangeArrowheads="1"/>
          </p:cNvSpPr>
          <p:nvPr/>
        </p:nvSpPr>
        <p:spPr bwMode="auto">
          <a:xfrm>
            <a:off x="7812286" y="1700808"/>
            <a:ext cx="129614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zh-TW" altLang="en-US" sz="2000" u="sng" dirty="0">
                <a:solidFill>
                  <a:srgbClr val="CC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hlinkClick r:id="rId4" action="ppaction://hlinkfile"/>
              </a:rPr>
              <a:t>動物代養   </a:t>
            </a:r>
            <a:r>
              <a:rPr lang="zh-TW" altLang="en-US" sz="2000" u="sng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hlinkClick r:id="rId4" action="ppaction://hlinkfile"/>
              </a:rPr>
              <a:t>    申請表</a:t>
            </a:r>
            <a:r>
              <a:rPr lang="zh-TW" altLang="en-US" sz="2000" dirty="0" smtClean="0"/>
              <a:t> </a:t>
            </a:r>
            <a:r>
              <a:rPr lang="zh-TW" altLang="en-US" dirty="0" smtClean="0"/>
              <a:t>           </a:t>
            </a:r>
            <a:r>
              <a:rPr lang="en-US" altLang="zh-TW" sz="1400" u="sng" dirty="0">
                <a:solidFill>
                  <a:srgbClr val="CC00FF"/>
                </a:solidFill>
                <a:latin typeface="Times New Roman" pitchFamily="18" charset="0"/>
              </a:rPr>
              <a:t>(Mail</a:t>
            </a:r>
            <a:r>
              <a:rPr lang="zh-TW" altLang="en-US" sz="1400" u="sng" dirty="0" smtClean="0">
                <a:solidFill>
                  <a:srgbClr val="CC00FF"/>
                </a:solidFill>
                <a:latin typeface="Times New Roman" pitchFamily="18" charset="0"/>
              </a:rPr>
              <a:t>至信箱</a:t>
            </a:r>
            <a:r>
              <a:rPr lang="en-US" altLang="zh-TW" sz="1400" u="sng" dirty="0">
                <a:solidFill>
                  <a:srgbClr val="CC00FF"/>
                </a:solidFill>
                <a:latin typeface="Times New Roman" pitchFamily="18" charset="0"/>
              </a:rPr>
              <a:t>)</a:t>
            </a:r>
            <a:r>
              <a:rPr lang="en-US" altLang="zh-TW" sz="2400" u="sng" dirty="0">
                <a:solidFill>
                  <a:srgbClr val="CC00FF"/>
                </a:solidFill>
                <a:latin typeface="Times New Roman" pitchFamily="18" charset="0"/>
              </a:rPr>
              <a:t>   </a:t>
            </a:r>
          </a:p>
        </p:txBody>
      </p:sp>
      <p:sp>
        <p:nvSpPr>
          <p:cNvPr id="11276" name="Line 16"/>
          <p:cNvSpPr>
            <a:spLocks noChangeShapeType="1"/>
          </p:cNvSpPr>
          <p:nvPr/>
        </p:nvSpPr>
        <p:spPr bwMode="auto">
          <a:xfrm>
            <a:off x="8604374" y="3756025"/>
            <a:ext cx="1587" cy="393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9233" name="Text Box 17"/>
          <p:cNvSpPr txBox="1">
            <a:spLocks noChangeArrowheads="1"/>
          </p:cNvSpPr>
          <p:nvPr/>
        </p:nvSpPr>
        <p:spPr bwMode="auto">
          <a:xfrm>
            <a:off x="7812360" y="4149725"/>
            <a:ext cx="1439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TW" alt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hlinkClick r:id="rId5" action="ppaction://hlinksldjump"/>
              </a:rPr>
              <a:t>訂購動物</a:t>
            </a:r>
            <a:endParaRPr lang="zh-TW" alt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1278" name="Line 18"/>
          <p:cNvSpPr>
            <a:spLocks noChangeShapeType="1"/>
          </p:cNvSpPr>
          <p:nvPr/>
        </p:nvSpPr>
        <p:spPr bwMode="auto">
          <a:xfrm>
            <a:off x="8604374" y="4868863"/>
            <a:ext cx="1587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1279" name="Text Box 21"/>
          <p:cNvSpPr txBox="1">
            <a:spLocks noChangeArrowheads="1"/>
          </p:cNvSpPr>
          <p:nvPr/>
        </p:nvSpPr>
        <p:spPr bwMode="auto">
          <a:xfrm>
            <a:off x="8316342" y="5445224"/>
            <a:ext cx="914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400" dirty="0">
                <a:latin typeface="Times New Roman" pitchFamily="18" charset="0"/>
              </a:rPr>
              <a:t>動物接收</a:t>
            </a:r>
          </a:p>
        </p:txBody>
      </p:sp>
      <p:sp>
        <p:nvSpPr>
          <p:cNvPr id="11280" name="Line 22"/>
          <p:cNvSpPr>
            <a:spLocks noChangeShapeType="1"/>
          </p:cNvSpPr>
          <p:nvPr/>
        </p:nvSpPr>
        <p:spPr bwMode="auto">
          <a:xfrm flipH="1">
            <a:off x="6587853" y="6021388"/>
            <a:ext cx="16367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9239" name="Text Box 23"/>
          <p:cNvSpPr txBox="1">
            <a:spLocks noChangeArrowheads="1"/>
          </p:cNvSpPr>
          <p:nvPr/>
        </p:nvSpPr>
        <p:spPr bwMode="auto">
          <a:xfrm>
            <a:off x="4932090" y="5589588"/>
            <a:ext cx="16573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TW" altLang="en-US" sz="2400">
                <a:latin typeface="Times New Roman" pitchFamily="18" charset="0"/>
              </a:rPr>
              <a:t>實驗動物</a:t>
            </a:r>
            <a:r>
              <a:rPr lang="zh-TW" altLang="en-US" sz="2400" u="sng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hlinkClick r:id="rId6" action="ppaction://hlinksldjump"/>
              </a:rPr>
              <a:t>檢疫</a:t>
            </a:r>
            <a:r>
              <a:rPr lang="en-US" altLang="zh-TW" sz="2400" u="sng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hlinkClick r:id="rId6" action="ppaction://hlinksldjump"/>
              </a:rPr>
              <a:t>2-7</a:t>
            </a:r>
            <a:r>
              <a:rPr lang="zh-TW" altLang="en-US" sz="2400" u="sng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hlinkClick r:id="rId6" action="ppaction://hlinksldjump"/>
              </a:rPr>
              <a:t>天</a:t>
            </a:r>
            <a:endParaRPr lang="zh-TW" altLang="en-US" sz="2400" u="sng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1282" name="Line 24"/>
          <p:cNvSpPr>
            <a:spLocks noChangeShapeType="1"/>
          </p:cNvSpPr>
          <p:nvPr/>
        </p:nvSpPr>
        <p:spPr bwMode="auto">
          <a:xfrm flipH="1">
            <a:off x="4284390" y="6021388"/>
            <a:ext cx="533400" cy="15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1283" name="Text Box 25"/>
          <p:cNvSpPr txBox="1">
            <a:spLocks noChangeArrowheads="1"/>
          </p:cNvSpPr>
          <p:nvPr/>
        </p:nvSpPr>
        <p:spPr bwMode="auto">
          <a:xfrm>
            <a:off x="3131865" y="5661025"/>
            <a:ext cx="1219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400">
                <a:latin typeface="Times New Roman" pitchFamily="18" charset="0"/>
              </a:rPr>
              <a:t>通知  使用者</a:t>
            </a:r>
          </a:p>
        </p:txBody>
      </p:sp>
      <p:sp>
        <p:nvSpPr>
          <p:cNvPr id="11284" name="Line 26"/>
          <p:cNvSpPr>
            <a:spLocks noChangeShapeType="1"/>
          </p:cNvSpPr>
          <p:nvPr/>
        </p:nvSpPr>
        <p:spPr bwMode="auto">
          <a:xfrm flipH="1">
            <a:off x="2484165" y="6092825"/>
            <a:ext cx="609600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1285" name="Text Box 27"/>
          <p:cNvSpPr txBox="1">
            <a:spLocks noChangeArrowheads="1"/>
          </p:cNvSpPr>
          <p:nvPr/>
        </p:nvSpPr>
        <p:spPr bwMode="auto">
          <a:xfrm>
            <a:off x="1331640" y="5661025"/>
            <a:ext cx="111601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400" b="1" dirty="0">
                <a:latin typeface="Times New Roman" pitchFamily="18" charset="0"/>
                <a:hlinkClick r:id="rId7" action="ppaction://hlinksldjump"/>
              </a:rPr>
              <a:t>進入各飼育房</a:t>
            </a:r>
            <a:endParaRPr lang="zh-TW" altLang="en-US" sz="2400" b="1" dirty="0">
              <a:latin typeface="Times New Roman" pitchFamily="18" charset="0"/>
            </a:endParaRPr>
          </a:p>
        </p:txBody>
      </p:sp>
      <p:sp>
        <p:nvSpPr>
          <p:cNvPr id="11286" name="Line 28"/>
          <p:cNvSpPr>
            <a:spLocks noChangeShapeType="1"/>
          </p:cNvSpPr>
          <p:nvPr/>
        </p:nvSpPr>
        <p:spPr bwMode="auto">
          <a:xfrm>
            <a:off x="8604374" y="2924944"/>
            <a:ext cx="1587" cy="323081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1287" name="Text Box 29"/>
          <p:cNvSpPr txBox="1">
            <a:spLocks noChangeArrowheads="1"/>
          </p:cNvSpPr>
          <p:nvPr/>
        </p:nvSpPr>
        <p:spPr bwMode="auto">
          <a:xfrm>
            <a:off x="7812286" y="3259138"/>
            <a:ext cx="1511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400" dirty="0">
                <a:latin typeface="Comic Sans MS" pitchFamily="66" charset="0"/>
              </a:rPr>
              <a:t>空間安排</a:t>
            </a:r>
          </a:p>
        </p:txBody>
      </p:sp>
      <p:sp>
        <p:nvSpPr>
          <p:cNvPr id="11288" name="Line 31"/>
          <p:cNvSpPr>
            <a:spLocks noChangeShapeType="1"/>
          </p:cNvSpPr>
          <p:nvPr/>
        </p:nvSpPr>
        <p:spPr bwMode="auto">
          <a:xfrm flipH="1" flipV="1">
            <a:off x="4500290" y="5372100"/>
            <a:ext cx="431800" cy="43338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1289" name="Text Box 32"/>
          <p:cNvSpPr txBox="1">
            <a:spLocks noChangeArrowheads="1"/>
          </p:cNvSpPr>
          <p:nvPr/>
        </p:nvSpPr>
        <p:spPr bwMode="auto">
          <a:xfrm>
            <a:off x="3276328" y="4933950"/>
            <a:ext cx="1368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latin typeface="Comic Sans MS" pitchFamily="66" charset="0"/>
              </a:rPr>
              <a:t>(</a:t>
            </a:r>
            <a:r>
              <a:rPr lang="zh-TW" altLang="en-US">
                <a:latin typeface="Comic Sans MS" pitchFamily="66" charset="0"/>
              </a:rPr>
              <a:t>自行處理</a:t>
            </a:r>
            <a:r>
              <a:rPr lang="en-US" altLang="zh-TW">
                <a:latin typeface="Comic Sans MS" pitchFamily="66" charset="0"/>
              </a:rPr>
              <a:t>)</a:t>
            </a:r>
          </a:p>
        </p:txBody>
      </p:sp>
      <p:sp>
        <p:nvSpPr>
          <p:cNvPr id="11290" name="Text Box 33"/>
          <p:cNvSpPr txBox="1">
            <a:spLocks noChangeArrowheads="1"/>
          </p:cNvSpPr>
          <p:nvPr/>
        </p:nvSpPr>
        <p:spPr bwMode="auto">
          <a:xfrm>
            <a:off x="35496" y="260350"/>
            <a:ext cx="17272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000" dirty="0">
                <a:latin typeface="Comic Sans MS" pitchFamily="66" charset="0"/>
              </a:rPr>
              <a:t>申請計畫中</a:t>
            </a:r>
            <a:r>
              <a:rPr lang="en-US" altLang="zh-TW" sz="2000" dirty="0">
                <a:latin typeface="Comic Sans MS" pitchFamily="66" charset="0"/>
              </a:rPr>
              <a:t>,</a:t>
            </a:r>
            <a:r>
              <a:rPr lang="zh-TW" altLang="en-US" sz="2000" dirty="0">
                <a:latin typeface="Comic Sans MS" pitchFamily="66" charset="0"/>
              </a:rPr>
              <a:t>如需做動物實驗者</a:t>
            </a:r>
          </a:p>
        </p:txBody>
      </p:sp>
      <p:sp>
        <p:nvSpPr>
          <p:cNvPr id="11291" name="Line 35"/>
          <p:cNvSpPr>
            <a:spLocks noChangeShapeType="1"/>
          </p:cNvSpPr>
          <p:nvPr/>
        </p:nvSpPr>
        <p:spPr bwMode="auto">
          <a:xfrm flipH="1">
            <a:off x="4499992" y="2277120"/>
            <a:ext cx="792162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9252" name="Text Box 36"/>
          <p:cNvSpPr txBox="1">
            <a:spLocks noChangeArrowheads="1"/>
          </p:cNvSpPr>
          <p:nvPr/>
        </p:nvSpPr>
        <p:spPr bwMode="auto">
          <a:xfrm>
            <a:off x="3491582" y="2276475"/>
            <a:ext cx="108007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TW" altLang="en-US" sz="2000" dirty="0">
                <a:latin typeface="Comic Sans MS" pitchFamily="66" charset="0"/>
              </a:rPr>
              <a:t>通過後</a:t>
            </a:r>
            <a:r>
              <a:rPr lang="en-US" altLang="zh-TW" sz="2000" dirty="0">
                <a:latin typeface="Comic Sans MS" pitchFamily="66" charset="0"/>
              </a:rPr>
              <a:t>,  </a:t>
            </a:r>
            <a:r>
              <a:rPr lang="zh-TW" altLang="en-US" sz="2000" b="1" dirty="0">
                <a:solidFill>
                  <a:srgbClr val="CC00FF"/>
                </a:solidFill>
                <a:latin typeface="Comic Sans MS" pitchFamily="66" charset="0"/>
              </a:rPr>
              <a:t>正本</a:t>
            </a:r>
            <a:r>
              <a:rPr lang="zh-TW" altLang="en-US" sz="2000" dirty="0" smtClean="0">
                <a:latin typeface="Comic Sans MS" pitchFamily="66" charset="0"/>
              </a:rPr>
              <a:t>交給秘書</a:t>
            </a:r>
            <a:endParaRPr lang="zh-TW" altLang="en-US" sz="2000" dirty="0">
              <a:latin typeface="Comic Sans MS" pitchFamily="66" charset="0"/>
            </a:endParaRPr>
          </a:p>
        </p:txBody>
      </p:sp>
      <p:sp>
        <p:nvSpPr>
          <p:cNvPr id="11293" name="Line 37"/>
          <p:cNvSpPr>
            <a:spLocks noChangeShapeType="1"/>
          </p:cNvSpPr>
          <p:nvPr/>
        </p:nvSpPr>
        <p:spPr bwMode="auto">
          <a:xfrm flipH="1">
            <a:off x="2915816" y="2924175"/>
            <a:ext cx="5032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1294" name="Text Box 38"/>
          <p:cNvSpPr txBox="1">
            <a:spLocks noChangeArrowheads="1"/>
          </p:cNvSpPr>
          <p:nvPr/>
        </p:nvSpPr>
        <p:spPr bwMode="auto">
          <a:xfrm>
            <a:off x="1692275" y="2492375"/>
            <a:ext cx="143986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000" dirty="0">
                <a:latin typeface="Comic Sans MS" pitchFamily="66" charset="0"/>
              </a:rPr>
              <a:t>填寫藥單</a:t>
            </a:r>
            <a:r>
              <a:rPr lang="en-US" altLang="zh-TW" sz="2000" dirty="0">
                <a:latin typeface="Comic Sans MS" pitchFamily="66" charset="0"/>
              </a:rPr>
              <a:t>,</a:t>
            </a:r>
            <a:r>
              <a:rPr lang="zh-TW" altLang="en-US" sz="2000" dirty="0">
                <a:latin typeface="Comic Sans MS" pitchFamily="66" charset="0"/>
              </a:rPr>
              <a:t>訂管制麻藥</a:t>
            </a:r>
          </a:p>
        </p:txBody>
      </p:sp>
      <p:sp>
        <p:nvSpPr>
          <p:cNvPr id="11295" name="Line 39"/>
          <p:cNvSpPr>
            <a:spLocks noChangeShapeType="1"/>
          </p:cNvSpPr>
          <p:nvPr/>
        </p:nvSpPr>
        <p:spPr bwMode="auto">
          <a:xfrm flipV="1">
            <a:off x="4716190" y="5302250"/>
            <a:ext cx="0" cy="28733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1296" name="Text Box 40"/>
          <p:cNvSpPr txBox="1">
            <a:spLocks noChangeArrowheads="1"/>
          </p:cNvSpPr>
          <p:nvPr/>
        </p:nvSpPr>
        <p:spPr bwMode="auto">
          <a:xfrm>
            <a:off x="4573315" y="4933950"/>
            <a:ext cx="1079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>
                <a:latin typeface="Comic Sans MS" pitchFamily="66" charset="0"/>
              </a:rPr>
              <a:t>安樂死</a:t>
            </a:r>
          </a:p>
        </p:txBody>
      </p:sp>
      <p:sp>
        <p:nvSpPr>
          <p:cNvPr id="11297" name="Text Box 41"/>
          <p:cNvSpPr txBox="1">
            <a:spLocks noChangeArrowheads="1"/>
          </p:cNvSpPr>
          <p:nvPr/>
        </p:nvSpPr>
        <p:spPr bwMode="auto">
          <a:xfrm>
            <a:off x="4283646" y="836613"/>
            <a:ext cx="647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400" dirty="0" smtClean="0">
                <a:latin typeface="Comic Sans MS" pitchFamily="66" charset="0"/>
              </a:rPr>
              <a:t>(</a:t>
            </a:r>
            <a:r>
              <a:rPr lang="zh-TW" altLang="en-US" sz="1400" dirty="0" smtClean="0">
                <a:latin typeface="Comic Sans MS" pitchFamily="66" charset="0"/>
              </a:rPr>
              <a:t>秘書</a:t>
            </a:r>
            <a:r>
              <a:rPr lang="en-US" altLang="zh-TW" sz="1400" dirty="0" smtClean="0">
                <a:latin typeface="Comic Sans MS" pitchFamily="66" charset="0"/>
              </a:rPr>
              <a:t>)</a:t>
            </a:r>
            <a:endParaRPr lang="en-US" altLang="zh-TW" sz="1400" dirty="0">
              <a:latin typeface="Comic Sans MS" pitchFamily="66" charset="0"/>
            </a:endParaRPr>
          </a:p>
        </p:txBody>
      </p:sp>
      <p:sp>
        <p:nvSpPr>
          <p:cNvPr id="11298" name="Text Box 44"/>
          <p:cNvSpPr txBox="1">
            <a:spLocks noChangeArrowheads="1"/>
          </p:cNvSpPr>
          <p:nvPr/>
        </p:nvSpPr>
        <p:spPr bwMode="auto">
          <a:xfrm>
            <a:off x="3419574" y="3284984"/>
            <a:ext cx="1295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200"/>
              <a:t>(</a:t>
            </a:r>
            <a:r>
              <a:rPr lang="zh-TW" altLang="en-US" sz="1200"/>
              <a:t>自己</a:t>
            </a:r>
            <a:r>
              <a:rPr lang="en-US" altLang="zh-TW" sz="1200"/>
              <a:t>copy</a:t>
            </a:r>
            <a:r>
              <a:rPr lang="zh-TW" altLang="en-US" sz="1200"/>
              <a:t>一份</a:t>
            </a:r>
            <a:r>
              <a:rPr lang="en-US" altLang="zh-TW" sz="1200"/>
              <a:t>)</a:t>
            </a:r>
          </a:p>
        </p:txBody>
      </p:sp>
      <p:sp>
        <p:nvSpPr>
          <p:cNvPr id="11300" name="Text Box 46"/>
          <p:cNvSpPr txBox="1">
            <a:spLocks noChangeArrowheads="1"/>
          </p:cNvSpPr>
          <p:nvPr/>
        </p:nvSpPr>
        <p:spPr bwMode="auto">
          <a:xfrm>
            <a:off x="6876256" y="1124744"/>
            <a:ext cx="36080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b="1" dirty="0" smtClean="0">
                <a:solidFill>
                  <a:srgbClr val="FF0000"/>
                </a:solidFill>
              </a:rPr>
              <a:t>1</a:t>
            </a:r>
            <a:endParaRPr lang="en-US" altLang="zh-TW" b="1" dirty="0">
              <a:solidFill>
                <a:srgbClr val="FF0000"/>
              </a:solidFill>
            </a:endParaRPr>
          </a:p>
        </p:txBody>
      </p:sp>
      <p:sp>
        <p:nvSpPr>
          <p:cNvPr id="11301" name="Text Box 47"/>
          <p:cNvSpPr txBox="1">
            <a:spLocks noChangeArrowheads="1"/>
          </p:cNvSpPr>
          <p:nvPr/>
        </p:nvSpPr>
        <p:spPr bwMode="auto">
          <a:xfrm>
            <a:off x="8101087" y="260648"/>
            <a:ext cx="50336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600" b="1" dirty="0" smtClean="0">
                <a:solidFill>
                  <a:srgbClr val="FF0000"/>
                </a:solidFill>
              </a:rPr>
              <a:t>(3)</a:t>
            </a:r>
            <a:endParaRPr lang="en-US" altLang="zh-TW" sz="1600" b="1" dirty="0">
              <a:solidFill>
                <a:srgbClr val="FF0000"/>
              </a:solidFill>
            </a:endParaRPr>
          </a:p>
        </p:txBody>
      </p:sp>
      <p:sp>
        <p:nvSpPr>
          <p:cNvPr id="11302" name="Text Box 48"/>
          <p:cNvSpPr txBox="1">
            <a:spLocks noChangeArrowheads="1"/>
          </p:cNvSpPr>
          <p:nvPr/>
        </p:nvSpPr>
        <p:spPr bwMode="auto">
          <a:xfrm>
            <a:off x="5436096" y="2650306"/>
            <a:ext cx="1295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200" dirty="0"/>
              <a:t>(</a:t>
            </a:r>
            <a:r>
              <a:rPr lang="zh-TW" altLang="en-US" sz="1200" dirty="0"/>
              <a:t>交給亞霖</a:t>
            </a:r>
            <a:r>
              <a:rPr lang="en-US" altLang="zh-TW" sz="1200" dirty="0"/>
              <a:t>)</a:t>
            </a:r>
          </a:p>
        </p:txBody>
      </p:sp>
      <p:sp>
        <p:nvSpPr>
          <p:cNvPr id="11303" name="Text Box 49"/>
          <p:cNvSpPr txBox="1">
            <a:spLocks noChangeArrowheads="1"/>
          </p:cNvSpPr>
          <p:nvPr/>
        </p:nvSpPr>
        <p:spPr bwMode="auto">
          <a:xfrm>
            <a:off x="4499992" y="2132657"/>
            <a:ext cx="7921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200" dirty="0"/>
              <a:t>1</a:t>
            </a:r>
            <a:r>
              <a:rPr lang="zh-TW" altLang="en-US" sz="1200" dirty="0"/>
              <a:t>周</a:t>
            </a:r>
            <a:r>
              <a:rPr lang="en-US" altLang="zh-TW" sz="1200" dirty="0"/>
              <a:t>~2</a:t>
            </a:r>
            <a:r>
              <a:rPr lang="zh-TW" altLang="en-US" sz="1200" dirty="0"/>
              <a:t>月</a:t>
            </a:r>
          </a:p>
        </p:txBody>
      </p:sp>
      <p:pic>
        <p:nvPicPr>
          <p:cNvPr id="11304" name="Picture 50" descr="AG00211_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6913" y="6130925"/>
            <a:ext cx="827087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05" name="Line 55"/>
          <p:cNvSpPr>
            <a:spLocks noChangeShapeType="1"/>
          </p:cNvSpPr>
          <p:nvPr/>
        </p:nvSpPr>
        <p:spPr bwMode="auto">
          <a:xfrm flipH="1">
            <a:off x="1331913" y="2997200"/>
            <a:ext cx="4333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1306" name="Text Box 56"/>
          <p:cNvSpPr txBox="1">
            <a:spLocks noChangeArrowheads="1"/>
          </p:cNvSpPr>
          <p:nvPr/>
        </p:nvSpPr>
        <p:spPr bwMode="auto">
          <a:xfrm>
            <a:off x="0" y="2565400"/>
            <a:ext cx="147565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000" dirty="0">
                <a:latin typeface="Vladimir Script" pitchFamily="66" charset="0"/>
              </a:rPr>
              <a:t>蓋完主持人章的藥單給亞霖</a:t>
            </a:r>
          </a:p>
        </p:txBody>
      </p:sp>
      <p:sp>
        <p:nvSpPr>
          <p:cNvPr id="11307" name="Line 57"/>
          <p:cNvSpPr>
            <a:spLocks noChangeShapeType="1"/>
          </p:cNvSpPr>
          <p:nvPr/>
        </p:nvSpPr>
        <p:spPr bwMode="auto">
          <a:xfrm flipH="1" flipV="1">
            <a:off x="7235553" y="5157788"/>
            <a:ext cx="1038225" cy="5746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1308" name="Text Box 58"/>
          <p:cNvSpPr txBox="1">
            <a:spLocks noChangeArrowheads="1"/>
          </p:cNvSpPr>
          <p:nvPr/>
        </p:nvSpPr>
        <p:spPr bwMode="auto">
          <a:xfrm>
            <a:off x="7619728" y="5157788"/>
            <a:ext cx="8413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400"/>
              <a:t>Clean</a:t>
            </a:r>
            <a:r>
              <a:rPr lang="zh-TW" altLang="en-US" sz="1400"/>
              <a:t>區</a:t>
            </a:r>
          </a:p>
        </p:txBody>
      </p:sp>
      <p:sp>
        <p:nvSpPr>
          <p:cNvPr id="11309" name="Text Box 59"/>
          <p:cNvSpPr txBox="1">
            <a:spLocks noChangeArrowheads="1"/>
          </p:cNvSpPr>
          <p:nvPr/>
        </p:nvSpPr>
        <p:spPr bwMode="auto">
          <a:xfrm>
            <a:off x="7092678" y="6092825"/>
            <a:ext cx="86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400"/>
              <a:t>SPF</a:t>
            </a:r>
            <a:r>
              <a:rPr lang="zh-TW" altLang="en-US" sz="1400"/>
              <a:t>區</a:t>
            </a:r>
          </a:p>
        </p:txBody>
      </p:sp>
      <p:sp>
        <p:nvSpPr>
          <p:cNvPr id="11310" name="Text Box 60"/>
          <p:cNvSpPr txBox="1">
            <a:spLocks noChangeArrowheads="1"/>
          </p:cNvSpPr>
          <p:nvPr/>
        </p:nvSpPr>
        <p:spPr bwMode="auto">
          <a:xfrm>
            <a:off x="6227490" y="4797425"/>
            <a:ext cx="12239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dirty="0"/>
              <a:t>自行接收</a:t>
            </a:r>
          </a:p>
        </p:txBody>
      </p:sp>
      <p:sp>
        <p:nvSpPr>
          <p:cNvPr id="47" name="文字方塊 46"/>
          <p:cNvSpPr txBox="1"/>
          <p:nvPr/>
        </p:nvSpPr>
        <p:spPr>
          <a:xfrm>
            <a:off x="6659910" y="764704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 smtClean="0"/>
              <a:t>(</a:t>
            </a:r>
            <a:r>
              <a:rPr lang="zh-TW" altLang="en-US" sz="1400" dirty="0" smtClean="0"/>
              <a:t>等待期</a:t>
            </a:r>
            <a:r>
              <a:rPr lang="en-US" altLang="zh-TW" sz="1400" dirty="0" smtClean="0"/>
              <a:t>)</a:t>
            </a:r>
            <a:endParaRPr lang="zh-TW" altLang="en-US" sz="1400" dirty="0"/>
          </a:p>
        </p:txBody>
      </p:sp>
      <p:sp>
        <p:nvSpPr>
          <p:cNvPr id="49" name="Line 16"/>
          <p:cNvSpPr>
            <a:spLocks noChangeShapeType="1"/>
          </p:cNvSpPr>
          <p:nvPr/>
        </p:nvSpPr>
        <p:spPr bwMode="auto">
          <a:xfrm>
            <a:off x="683568" y="3573016"/>
            <a:ext cx="1587" cy="393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50" name="文字方塊 49"/>
          <p:cNvSpPr txBox="1"/>
          <p:nvPr/>
        </p:nvSpPr>
        <p:spPr>
          <a:xfrm>
            <a:off x="0" y="4005064"/>
            <a:ext cx="1691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使用時</a:t>
            </a:r>
            <a:r>
              <a:rPr lang="en-US" altLang="zh-TW" dirty="0" smtClean="0"/>
              <a:t>,</a:t>
            </a:r>
            <a:r>
              <a:rPr lang="zh-TW" altLang="en-US" dirty="0" smtClean="0"/>
              <a:t>找亞霖領用當天需要的量</a:t>
            </a:r>
            <a:r>
              <a:rPr lang="en-US" altLang="zh-TW" dirty="0" smtClean="0"/>
              <a:t>(</a:t>
            </a:r>
            <a:r>
              <a:rPr lang="zh-TW" altLang="en-US" b="1" u="sng" dirty="0" smtClean="0">
                <a:solidFill>
                  <a:srgbClr val="9933FF"/>
                </a:solidFill>
              </a:rPr>
              <a:t>管制藥品記錄表</a:t>
            </a:r>
            <a:r>
              <a:rPr lang="en-US" altLang="zh-TW" b="1" u="sng" dirty="0" smtClean="0">
                <a:solidFill>
                  <a:srgbClr val="9933FF"/>
                </a:solidFill>
              </a:rPr>
              <a:t>)</a:t>
            </a:r>
            <a:endParaRPr lang="zh-TW" altLang="en-US" b="1" u="sng" dirty="0">
              <a:solidFill>
                <a:srgbClr val="9933FF"/>
              </a:solidFill>
            </a:endParaRPr>
          </a:p>
        </p:txBody>
      </p:sp>
      <p:sp>
        <p:nvSpPr>
          <p:cNvPr id="51" name="文字方塊 50"/>
          <p:cNvSpPr txBox="1"/>
          <p:nvPr/>
        </p:nvSpPr>
        <p:spPr>
          <a:xfrm>
            <a:off x="4427662" y="312911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 smtClean="0"/>
              <a:t>2</a:t>
            </a:r>
            <a:r>
              <a:rPr lang="zh-TW" altLang="en-US" sz="1400" dirty="0" smtClean="0"/>
              <a:t>週</a:t>
            </a:r>
            <a:endParaRPr lang="zh-TW" altLang="en-US" sz="1400" dirty="0"/>
          </a:p>
        </p:txBody>
      </p:sp>
      <p:sp>
        <p:nvSpPr>
          <p:cNvPr id="52" name="Line 14"/>
          <p:cNvSpPr>
            <a:spLocks noChangeShapeType="1"/>
          </p:cNvSpPr>
          <p:nvPr/>
        </p:nvSpPr>
        <p:spPr bwMode="auto">
          <a:xfrm flipH="1">
            <a:off x="7668344" y="1196752"/>
            <a:ext cx="72008" cy="504056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cxnSp>
        <p:nvCxnSpPr>
          <p:cNvPr id="54" name="直線單箭頭接點 53"/>
          <p:cNvCxnSpPr/>
          <p:nvPr/>
        </p:nvCxnSpPr>
        <p:spPr>
          <a:xfrm>
            <a:off x="8029227" y="1196752"/>
            <a:ext cx="143942" cy="504056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 Box 47"/>
          <p:cNvSpPr txBox="1">
            <a:spLocks noChangeArrowheads="1"/>
          </p:cNvSpPr>
          <p:nvPr/>
        </p:nvSpPr>
        <p:spPr bwMode="auto">
          <a:xfrm>
            <a:off x="7380312" y="1259468"/>
            <a:ext cx="43135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b="1" dirty="0" smtClean="0">
                <a:solidFill>
                  <a:srgbClr val="FF0000"/>
                </a:solidFill>
              </a:rPr>
              <a:t>2</a:t>
            </a:r>
            <a:endParaRPr lang="en-US" altLang="zh-TW" b="1" dirty="0">
              <a:solidFill>
                <a:srgbClr val="FF0000"/>
              </a:solidFill>
            </a:endParaRPr>
          </a:p>
        </p:txBody>
      </p:sp>
      <p:sp>
        <p:nvSpPr>
          <p:cNvPr id="57" name="文字方塊 56"/>
          <p:cNvSpPr txBox="1"/>
          <p:nvPr/>
        </p:nvSpPr>
        <p:spPr>
          <a:xfrm>
            <a:off x="7920880" y="3789040"/>
            <a:ext cx="10436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dirty="0" smtClean="0"/>
              <a:t>回覆</a:t>
            </a:r>
            <a:r>
              <a:rPr lang="en-US" altLang="zh-TW" sz="1200" dirty="0" smtClean="0"/>
              <a:t>ok</a:t>
            </a:r>
            <a:endParaRPr lang="zh-TW" altLang="en-US" sz="1200" dirty="0"/>
          </a:p>
        </p:txBody>
      </p:sp>
      <p:sp>
        <p:nvSpPr>
          <p:cNvPr id="59" name="文字方塊 58">
            <a:hlinkClick r:id="rId10" action="ppaction://hlinksldjump"/>
          </p:cNvPr>
          <p:cNvSpPr txBox="1"/>
          <p:nvPr/>
        </p:nvSpPr>
        <p:spPr>
          <a:xfrm>
            <a:off x="7380312" y="1796623"/>
            <a:ext cx="432048" cy="1200329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rgbClr val="0000FF"/>
                </a:solidFill>
              </a:rPr>
              <a:t>門禁考試</a:t>
            </a:r>
            <a:endParaRPr lang="zh-TW" altLang="en-US" b="1" dirty="0">
              <a:solidFill>
                <a:srgbClr val="0000FF"/>
              </a:solidFill>
            </a:endParaRPr>
          </a:p>
        </p:txBody>
      </p:sp>
      <p:sp>
        <p:nvSpPr>
          <p:cNvPr id="61" name="文字方塊 60">
            <a:hlinkClick r:id="rId11" action="ppaction://hlinksldjump"/>
          </p:cNvPr>
          <p:cNvSpPr txBox="1"/>
          <p:nvPr/>
        </p:nvSpPr>
        <p:spPr>
          <a:xfrm>
            <a:off x="5292080" y="1498178"/>
            <a:ext cx="1368152" cy="369332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rgbClr val="0000FF"/>
                </a:solidFill>
              </a:rPr>
              <a:t>非管制藥品</a:t>
            </a:r>
            <a:endParaRPr lang="zh-TW" altLang="en-US" b="1" dirty="0">
              <a:solidFill>
                <a:srgbClr val="0000FF"/>
              </a:solidFill>
            </a:endParaRPr>
          </a:p>
        </p:txBody>
      </p:sp>
      <p:cxnSp>
        <p:nvCxnSpPr>
          <p:cNvPr id="66" name="直線單箭頭接點 65"/>
          <p:cNvCxnSpPr/>
          <p:nvPr/>
        </p:nvCxnSpPr>
        <p:spPr>
          <a:xfrm flipH="1">
            <a:off x="4860032" y="1714202"/>
            <a:ext cx="432048" cy="0"/>
          </a:xfrm>
          <a:prstGeom prst="straightConnector1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文字方塊 67"/>
          <p:cNvSpPr txBox="1"/>
          <p:nvPr/>
        </p:nvSpPr>
        <p:spPr>
          <a:xfrm>
            <a:off x="3995936" y="1560894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填藥單</a:t>
            </a:r>
            <a:endParaRPr lang="zh-TW" altLang="en-US" dirty="0"/>
          </a:p>
        </p:txBody>
      </p:sp>
      <p:pic>
        <p:nvPicPr>
          <p:cNvPr id="81922" name="Picture 2" descr="https://encrypted-tbn2.gstatic.com/images?q=tbn:ANd9GcQCj6Xm5WX6zxYLf5jroSvUn4RwojcJjnmsXje9ggnnugo4Kjxk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021288"/>
            <a:ext cx="424581" cy="288032"/>
          </a:xfrm>
          <a:prstGeom prst="rect">
            <a:avLst/>
          </a:prstGeom>
          <a:noFill/>
        </p:spPr>
      </p:pic>
      <p:cxnSp>
        <p:nvCxnSpPr>
          <p:cNvPr id="58" name="直線單箭頭接點 57"/>
          <p:cNvCxnSpPr/>
          <p:nvPr/>
        </p:nvCxnSpPr>
        <p:spPr>
          <a:xfrm>
            <a:off x="8172400" y="692696"/>
            <a:ext cx="360040" cy="0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文字方塊 61"/>
          <p:cNvSpPr txBox="1"/>
          <p:nvPr/>
        </p:nvSpPr>
        <p:spPr>
          <a:xfrm>
            <a:off x="8100392" y="1196752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rgbClr val="FF0000"/>
                </a:solidFill>
              </a:rPr>
              <a:t>4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64" name="文字方塊 63"/>
          <p:cNvSpPr txBox="1"/>
          <p:nvPr/>
        </p:nvSpPr>
        <p:spPr>
          <a:xfrm>
            <a:off x="8604448" y="44624"/>
            <a:ext cx="400110" cy="1152128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vert="eaVert" wrap="square" rtlCol="0">
            <a:spAutoFit/>
          </a:bodyPr>
          <a:lstStyle/>
          <a:p>
            <a:r>
              <a:rPr lang="zh-TW" altLang="en-US" sz="1400" b="1" dirty="0" smtClean="0">
                <a:solidFill>
                  <a:srgbClr val="0000FF"/>
                </a:solidFill>
              </a:rPr>
              <a:t>動物審查編號</a:t>
            </a:r>
            <a:endParaRPr lang="zh-TW" altLang="en-US" sz="1400" b="1" dirty="0">
              <a:solidFill>
                <a:srgbClr val="0000FF"/>
              </a:solidFill>
            </a:endParaRPr>
          </a:p>
        </p:txBody>
      </p:sp>
      <p:sp>
        <p:nvSpPr>
          <p:cNvPr id="65" name="Text Box 41"/>
          <p:cNvSpPr txBox="1">
            <a:spLocks noChangeArrowheads="1"/>
          </p:cNvSpPr>
          <p:nvPr/>
        </p:nvSpPr>
        <p:spPr bwMode="auto">
          <a:xfrm>
            <a:off x="8496300" y="1196752"/>
            <a:ext cx="647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400" dirty="0" smtClean="0">
                <a:latin typeface="Comic Sans MS" pitchFamily="66" charset="0"/>
              </a:rPr>
              <a:t>(</a:t>
            </a:r>
            <a:r>
              <a:rPr lang="zh-TW" altLang="en-US" sz="1400" dirty="0" smtClean="0">
                <a:latin typeface="Comic Sans MS" pitchFamily="66" charset="0"/>
              </a:rPr>
              <a:t>鳳梅</a:t>
            </a:r>
            <a:r>
              <a:rPr lang="en-US" altLang="zh-TW" sz="1400" dirty="0" smtClean="0">
                <a:latin typeface="Comic Sans MS" pitchFamily="66" charset="0"/>
              </a:rPr>
              <a:t>)</a:t>
            </a:r>
            <a:endParaRPr lang="en-US" altLang="zh-TW" sz="1400" dirty="0">
              <a:latin typeface="Comic Sans MS" pitchFamily="66" charset="0"/>
            </a:endParaRPr>
          </a:p>
        </p:txBody>
      </p:sp>
      <p:sp>
        <p:nvSpPr>
          <p:cNvPr id="69" name="Text Box 41"/>
          <p:cNvSpPr txBox="1">
            <a:spLocks noChangeArrowheads="1"/>
          </p:cNvSpPr>
          <p:nvPr/>
        </p:nvSpPr>
        <p:spPr bwMode="auto">
          <a:xfrm>
            <a:off x="7236668" y="2980184"/>
            <a:ext cx="647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400" dirty="0" smtClean="0">
                <a:latin typeface="Comic Sans MS" pitchFamily="66" charset="0"/>
              </a:rPr>
              <a:t>(</a:t>
            </a:r>
            <a:r>
              <a:rPr lang="zh-TW" altLang="en-US" sz="1400" dirty="0" smtClean="0">
                <a:latin typeface="Comic Sans MS" pitchFamily="66" charset="0"/>
              </a:rPr>
              <a:t>秀昀</a:t>
            </a:r>
            <a:r>
              <a:rPr lang="en-US" altLang="zh-TW" sz="1400" dirty="0" smtClean="0">
                <a:latin typeface="Comic Sans MS" pitchFamily="66" charset="0"/>
              </a:rPr>
              <a:t>)</a:t>
            </a:r>
            <a:endParaRPr lang="en-US" altLang="zh-TW" sz="1400" dirty="0">
              <a:latin typeface="Comic Sans MS" pitchFamily="66" charset="0"/>
            </a:endParaRPr>
          </a:p>
        </p:txBody>
      </p:sp>
      <p:sp>
        <p:nvSpPr>
          <p:cNvPr id="63" name="Line 14"/>
          <p:cNvSpPr>
            <a:spLocks noChangeShapeType="1"/>
          </p:cNvSpPr>
          <p:nvPr/>
        </p:nvSpPr>
        <p:spPr bwMode="auto">
          <a:xfrm flipH="1">
            <a:off x="7487455" y="3307593"/>
            <a:ext cx="0" cy="20044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" name="文字方塊 1"/>
          <p:cNvSpPr txBox="1"/>
          <p:nvPr/>
        </p:nvSpPr>
        <p:spPr>
          <a:xfrm>
            <a:off x="7293645" y="3508038"/>
            <a:ext cx="461665" cy="104560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dirty="0" smtClean="0"/>
              <a:t>申請單</a:t>
            </a:r>
            <a:endParaRPr lang="zh-TW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256" y="260648"/>
            <a:ext cx="8924240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4265" y="2348881"/>
            <a:ext cx="8784975" cy="2762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24744"/>
            <a:ext cx="8375818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88728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2915816" y="3140968"/>
            <a:ext cx="1008112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4644008" y="3049796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b="1" dirty="0" smtClean="0">
                <a:solidFill>
                  <a:srgbClr val="00B050"/>
                </a:solidFill>
              </a:rPr>
              <a:t>6</a:t>
            </a:r>
            <a:r>
              <a:rPr lang="zh-TW" altLang="en-US" sz="1400" b="1" dirty="0" smtClean="0">
                <a:solidFill>
                  <a:srgbClr val="00B050"/>
                </a:solidFill>
              </a:rPr>
              <a:t>天前提出</a:t>
            </a:r>
            <a:r>
              <a:rPr lang="en-US" altLang="zh-TW" sz="1400" b="1" dirty="0" smtClean="0">
                <a:solidFill>
                  <a:srgbClr val="00B050"/>
                </a:solidFill>
              </a:rPr>
              <a:t>:</a:t>
            </a:r>
            <a:r>
              <a:rPr lang="zh-TW" altLang="en-US" sz="1400" b="1" dirty="0" smtClean="0">
                <a:solidFill>
                  <a:srgbClr val="00B050"/>
                </a:solidFill>
              </a:rPr>
              <a:t> 國動週</a:t>
            </a:r>
            <a:r>
              <a:rPr lang="en-US" altLang="zh-TW" sz="1400" b="1" dirty="0" smtClean="0">
                <a:solidFill>
                  <a:srgbClr val="00B050"/>
                </a:solidFill>
              </a:rPr>
              <a:t>4</a:t>
            </a:r>
            <a:r>
              <a:rPr lang="zh-TW" altLang="en-US" sz="1400" b="1" dirty="0" smtClean="0">
                <a:solidFill>
                  <a:srgbClr val="00B050"/>
                </a:solidFill>
              </a:rPr>
              <a:t>前</a:t>
            </a:r>
            <a:endParaRPr lang="en-US" altLang="zh-TW" sz="1400" b="1" dirty="0" smtClean="0">
              <a:solidFill>
                <a:srgbClr val="00B050"/>
              </a:solidFill>
            </a:endParaRPr>
          </a:p>
          <a:p>
            <a:r>
              <a:rPr lang="zh-TW" altLang="en-US" sz="1400" b="1" dirty="0" smtClean="0">
                <a:solidFill>
                  <a:srgbClr val="00B050"/>
                </a:solidFill>
              </a:rPr>
              <a:t>                   樂斯科週</a:t>
            </a:r>
            <a:r>
              <a:rPr lang="en-US" altLang="zh-TW" sz="1400" b="1" dirty="0" smtClean="0">
                <a:solidFill>
                  <a:srgbClr val="00B050"/>
                </a:solidFill>
              </a:rPr>
              <a:t>2</a:t>
            </a:r>
            <a:r>
              <a:rPr lang="zh-TW" altLang="en-US" sz="1400" b="1" dirty="0" smtClean="0">
                <a:solidFill>
                  <a:srgbClr val="00B050"/>
                </a:solidFill>
              </a:rPr>
              <a:t>前</a:t>
            </a:r>
            <a:endParaRPr lang="zh-TW" altLang="en-US" sz="1400" b="1" dirty="0">
              <a:solidFill>
                <a:srgbClr val="00B050"/>
              </a:solidFill>
            </a:endParaRPr>
          </a:p>
        </p:txBody>
      </p:sp>
      <p:cxnSp>
        <p:nvCxnSpPr>
          <p:cNvPr id="8" name="直線單箭頭接點 7"/>
          <p:cNvCxnSpPr/>
          <p:nvPr/>
        </p:nvCxnSpPr>
        <p:spPr>
          <a:xfrm>
            <a:off x="4067944" y="3212976"/>
            <a:ext cx="576064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2843808" y="1628800"/>
            <a:ext cx="2880320" cy="504056"/>
          </a:xfrm>
          <a:prstGeom prst="rect">
            <a:avLst/>
          </a:prstGeom>
          <a:noFill/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2843808" y="2204864"/>
            <a:ext cx="1800200" cy="720080"/>
          </a:xfrm>
          <a:prstGeom prst="rect">
            <a:avLst/>
          </a:prstGeom>
          <a:noFill/>
          <a:ln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/>
          <p:cNvSpPr/>
          <p:nvPr/>
        </p:nvSpPr>
        <p:spPr>
          <a:xfrm>
            <a:off x="2915816" y="3429000"/>
            <a:ext cx="1224136" cy="21602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8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549275"/>
            <a:ext cx="8229600" cy="6308725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zh-TW" altLang="en-US" sz="4400" b="1" dirty="0">
                <a:solidFill>
                  <a:schemeClr val="folHlink"/>
                </a:solidFill>
                <a:latin typeface="標楷體" pitchFamily="65" charset="-120"/>
                <a:ea typeface="標楷體" pitchFamily="65" charset="-120"/>
              </a:rPr>
              <a:t>門禁</a:t>
            </a:r>
          </a:p>
          <a:p>
            <a:r>
              <a:rPr lang="zh-TW" altLang="en-US" sz="2800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操作動物實驗之人員，皆需接受訓練課程</a:t>
            </a:r>
            <a:r>
              <a:rPr lang="en-US" altLang="zh-TW" sz="28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en-US" sz="28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小時</a:t>
            </a:r>
            <a:r>
              <a:rPr lang="zh-TW" altLang="en-US" sz="2800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，並</a:t>
            </a:r>
            <a:r>
              <a:rPr lang="zh-TW" altLang="en-US" sz="28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通過測驗</a:t>
            </a:r>
            <a:r>
              <a:rPr lang="zh-TW" altLang="en-US" sz="2800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，才得以申請通行卡。</a:t>
            </a:r>
          </a:p>
          <a:p>
            <a:pPr>
              <a:buNone/>
            </a:pPr>
            <a:r>
              <a:rPr lang="zh-TW" altLang="en-US" sz="18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   </a:t>
            </a:r>
            <a:endParaRPr lang="zh-TW" altLang="en-US" sz="2800" dirty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未接受訓練之新進人員，僅能在</a:t>
            </a:r>
            <a:r>
              <a:rPr lang="zh-TW" altLang="en-US" sz="2800" u="sng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已接受訓練之人員</a:t>
            </a:r>
            <a:r>
              <a:rPr lang="zh-TW" altLang="en-US" sz="2800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陪同下才得以進出動物室。</a:t>
            </a:r>
            <a:r>
              <a:rPr lang="zh-TW" altLang="en-US" sz="28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嚴禁</a:t>
            </a:r>
            <a:r>
              <a:rPr lang="zh-TW" altLang="en-US" sz="2800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借用他人通行卡</a:t>
            </a:r>
            <a:r>
              <a:rPr lang="en-US" altLang="zh-TW" sz="2800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,</a:t>
            </a:r>
            <a:r>
              <a:rPr lang="zh-TW" altLang="en-US" sz="2800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進出動物室。</a:t>
            </a:r>
          </a:p>
          <a:p>
            <a:pPr>
              <a:buFont typeface="Wingdings" pitchFamily="2" charset="2"/>
              <a:buNone/>
            </a:pPr>
            <a:endParaRPr lang="zh-TW" altLang="en-US" sz="2800" dirty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欲進入</a:t>
            </a:r>
            <a:r>
              <a:rPr lang="en-US" altLang="zh-TW" sz="28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SPF</a:t>
            </a:r>
            <a:r>
              <a:rPr lang="zh-TW" altLang="en-US" sz="28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區</a:t>
            </a:r>
            <a:r>
              <a:rPr lang="zh-TW" altLang="en-US" sz="2800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進行動物實驗之人員，須先有上述資格外，並加強</a:t>
            </a:r>
            <a:r>
              <a:rPr lang="en-US" altLang="zh-TW" sz="2800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SPF</a:t>
            </a:r>
            <a:r>
              <a:rPr lang="zh-TW" altLang="en-US" sz="2800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區訓練課程，了解進出動線後，方可申請</a:t>
            </a:r>
            <a:r>
              <a:rPr lang="en-US" altLang="zh-TW" sz="2800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SPF</a:t>
            </a:r>
            <a:r>
              <a:rPr lang="zh-TW" altLang="en-US" sz="2800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區通行卡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。</a:t>
            </a:r>
            <a:r>
              <a:rPr lang="en-US" altLang="zh-TW" sz="16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1600" dirty="0" smtClean="0">
                <a:latin typeface="標楷體" pitchFamily="65" charset="-120"/>
                <a:ea typeface="標楷體" pitchFamily="65" charset="-120"/>
              </a:rPr>
              <a:t>洽秀琪</a:t>
            </a:r>
            <a:r>
              <a:rPr lang="en-US" altLang="zh-TW" sz="1600" dirty="0" smtClean="0">
                <a:latin typeface="標楷體" pitchFamily="65" charset="-120"/>
                <a:ea typeface="標楷體" pitchFamily="65" charset="-120"/>
              </a:rPr>
              <a:t>)</a:t>
            </a:r>
          </a:p>
        </p:txBody>
      </p:sp>
      <p:pic>
        <p:nvPicPr>
          <p:cNvPr id="3" name="Picture 4" descr="AN01125_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6913" y="6191250"/>
            <a:ext cx="827087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468313" y="1628775"/>
            <a:ext cx="8675687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arenBoth"/>
            </a:pPr>
            <a:r>
              <a:rPr lang="zh-TW" altLang="en-US" sz="3200" b="1" dirty="0">
                <a:latin typeface="標楷體" pitchFamily="65" charset="-120"/>
                <a:ea typeface="標楷體" pitchFamily="65" charset="-120"/>
              </a:rPr>
              <a:t>醫藥教育研究試驗計畫使用</a:t>
            </a:r>
            <a:r>
              <a:rPr lang="zh-TW" altLang="en-US" sz="3200" b="1" dirty="0">
                <a:solidFill>
                  <a:schemeClr val="folHlink"/>
                </a:solidFill>
                <a:latin typeface="標楷體" pitchFamily="65" charset="-120"/>
                <a:ea typeface="標楷體" pitchFamily="65" charset="-120"/>
              </a:rPr>
              <a:t>管制藥品申請書</a:t>
            </a:r>
          </a:p>
          <a:p>
            <a:pPr marL="342900" indent="-342900"/>
            <a:r>
              <a:rPr lang="en-US" altLang="zh-TW" sz="3200" b="1" dirty="0">
                <a:latin typeface="標楷體" pitchFamily="65" charset="-120"/>
                <a:ea typeface="標楷體" pitchFamily="65" charset="-120"/>
              </a:rPr>
              <a:t>(2)</a:t>
            </a:r>
            <a:r>
              <a:rPr lang="zh-TW" altLang="en-US" sz="3200" b="1" dirty="0">
                <a:latin typeface="標楷體" pitchFamily="65" charset="-120"/>
                <a:ea typeface="標楷體" pitchFamily="65" charset="-120"/>
              </a:rPr>
              <a:t>計劃主持人身分證明文件</a:t>
            </a:r>
            <a:r>
              <a:rPr lang="en-US" altLang="zh-TW" sz="3200" b="1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200" b="1" dirty="0">
                <a:solidFill>
                  <a:schemeClr val="folHlink"/>
                </a:solidFill>
                <a:latin typeface="標楷體" pitchFamily="65" charset="-120"/>
                <a:ea typeface="標楷體" pitchFamily="65" charset="-120"/>
              </a:rPr>
              <a:t>身分證影本</a:t>
            </a:r>
            <a:r>
              <a:rPr lang="en-US" altLang="zh-TW" sz="3200" b="1" dirty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marL="342900" indent="-342900"/>
            <a:r>
              <a:rPr lang="en-US" altLang="zh-TW" sz="3200" b="1" dirty="0">
                <a:latin typeface="標楷體" pitchFamily="65" charset="-120"/>
                <a:ea typeface="標楷體" pitchFamily="65" charset="-120"/>
              </a:rPr>
              <a:t>(3)</a:t>
            </a:r>
            <a:r>
              <a:rPr lang="zh-TW" altLang="en-US" sz="3200" b="1" dirty="0">
                <a:solidFill>
                  <a:schemeClr val="folHlink"/>
                </a:solidFill>
                <a:latin typeface="標楷體" pitchFamily="65" charset="-120"/>
                <a:ea typeface="標楷體" pitchFamily="65" charset="-120"/>
              </a:rPr>
              <a:t>研究計畫書</a:t>
            </a:r>
            <a:endParaRPr lang="zh-TW" altLang="en-US" sz="3200" b="1" dirty="0">
              <a:latin typeface="標楷體" pitchFamily="65" charset="-120"/>
              <a:ea typeface="標楷體" pitchFamily="65" charset="-120"/>
            </a:endParaRPr>
          </a:p>
          <a:p>
            <a:pPr marL="342900" indent="-342900"/>
            <a:r>
              <a:rPr lang="en-US" altLang="zh-TW" sz="3200" b="1" dirty="0">
                <a:latin typeface="標楷體" pitchFamily="65" charset="-120"/>
                <a:ea typeface="標楷體" pitchFamily="65" charset="-120"/>
              </a:rPr>
              <a:t>(4)</a:t>
            </a:r>
            <a:r>
              <a:rPr lang="zh-TW" altLang="en-US" sz="3200" b="1" dirty="0">
                <a:latin typeface="標楷體" pitchFamily="65" charset="-120"/>
                <a:ea typeface="標楷體" pitchFamily="65" charset="-120"/>
              </a:rPr>
              <a:t>管制藥品之</a:t>
            </a:r>
            <a:r>
              <a:rPr lang="zh-TW" altLang="en-US" sz="3200" b="1" dirty="0">
                <a:solidFill>
                  <a:schemeClr val="folHlink"/>
                </a:solidFill>
                <a:latin typeface="標楷體" pitchFamily="65" charset="-120"/>
                <a:ea typeface="標楷體" pitchFamily="65" charset="-120"/>
              </a:rPr>
              <a:t>用法</a:t>
            </a:r>
            <a:r>
              <a:rPr lang="zh-TW" altLang="en-US" sz="3200" b="1" dirty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3200" b="1" dirty="0">
                <a:solidFill>
                  <a:schemeClr val="folHlink"/>
                </a:solidFill>
                <a:latin typeface="標楷體" pitchFamily="65" charset="-120"/>
                <a:ea typeface="標楷體" pitchFamily="65" charset="-120"/>
              </a:rPr>
              <a:t>用量</a:t>
            </a:r>
            <a:r>
              <a:rPr lang="zh-TW" altLang="en-US" sz="3200" b="1" dirty="0">
                <a:latin typeface="標楷體" pitchFamily="65" charset="-120"/>
                <a:ea typeface="標楷體" pitchFamily="65" charset="-120"/>
              </a:rPr>
              <a:t>及</a:t>
            </a:r>
            <a:r>
              <a:rPr lang="zh-TW" altLang="en-US" sz="3200" b="1" dirty="0">
                <a:solidFill>
                  <a:schemeClr val="folHlink"/>
                </a:solidFill>
                <a:latin typeface="標楷體" pitchFamily="65" charset="-120"/>
                <a:ea typeface="標楷體" pitchFamily="65" charset="-120"/>
              </a:rPr>
              <a:t>需用數量</a:t>
            </a:r>
          </a:p>
          <a:p>
            <a:pPr marL="342900" indent="-342900"/>
            <a:r>
              <a:rPr lang="zh-TW" altLang="en-US" sz="3200" b="1" dirty="0">
                <a:latin typeface="標楷體" pitchFamily="65" charset="-120"/>
                <a:ea typeface="標楷體" pitchFamily="65" charset="-120"/>
              </a:rPr>
              <a:t>   之估算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說明</a:t>
            </a:r>
            <a:r>
              <a:rPr lang="zh-TW" altLang="en-US" sz="3200" b="1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 </a:t>
            </a:r>
            <a:endParaRPr lang="zh-CN" altLang="en-US" sz="3200" b="1" dirty="0">
              <a:solidFill>
                <a:srgbClr val="FFFF00"/>
              </a:solidFill>
              <a:latin typeface="標楷體" pitchFamily="65" charset="-120"/>
              <a:ea typeface="標楷體" pitchFamily="65" charset="-120"/>
            </a:endParaRPr>
          </a:p>
          <a:p>
            <a:pPr marL="342900" indent="-342900"/>
            <a:endParaRPr lang="zh-TW" altLang="en-US" sz="3200" b="1" dirty="0">
              <a:latin typeface="標楷體" pitchFamily="65" charset="-120"/>
              <a:ea typeface="標楷體" pitchFamily="65" charset="-120"/>
            </a:endParaRPr>
          </a:p>
          <a:p>
            <a:pPr marL="342900" indent="-342900"/>
            <a:endParaRPr lang="en-US" altLang="zh-TW" sz="3200" b="1" dirty="0">
              <a:solidFill>
                <a:srgbClr val="FFFF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1260475" y="700088"/>
            <a:ext cx="75596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3600" b="1">
                <a:solidFill>
                  <a:schemeClr val="hlink"/>
                </a:solidFill>
                <a:latin typeface="Verdana" pitchFamily="34" charset="0"/>
                <a:ea typeface="標楷體" pitchFamily="65" charset="-120"/>
              </a:rPr>
              <a:t>研究試驗計劃申請管制藥品檢附文件</a:t>
            </a:r>
            <a:endParaRPr kumimoji="0" lang="zh-CN" altLang="en-US" sz="3600">
              <a:solidFill>
                <a:schemeClr val="hlink"/>
              </a:solidFill>
              <a:latin typeface="Verdana" pitchFamily="34" charset="0"/>
              <a:ea typeface="標楷體" pitchFamily="65" charset="-120"/>
            </a:endParaRPr>
          </a:p>
        </p:txBody>
      </p:sp>
      <p:cxnSp>
        <p:nvCxnSpPr>
          <p:cNvPr id="5" name="直線單箭頭接點 4"/>
          <p:cNvCxnSpPr/>
          <p:nvPr/>
        </p:nvCxnSpPr>
        <p:spPr>
          <a:xfrm>
            <a:off x="1259632" y="4509120"/>
            <a:ext cx="50405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字方塊 6"/>
          <p:cNvSpPr txBox="1"/>
          <p:nvPr/>
        </p:nvSpPr>
        <p:spPr>
          <a:xfrm>
            <a:off x="1835696" y="4293096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rgbClr val="0000FF"/>
                </a:solidFill>
              </a:rPr>
              <a:t>洽亞霖</a:t>
            </a:r>
            <a:endParaRPr lang="zh-TW" altLang="en-US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755576" y="188640"/>
            <a:ext cx="439320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sz="3600" b="1" u="sng" dirty="0" smtClean="0">
                <a:solidFill>
                  <a:srgbClr val="FF0000"/>
                </a:solidFill>
                <a:ea typeface="標楷體" pitchFamily="65" charset="-120"/>
              </a:rPr>
              <a:t>管制</a:t>
            </a:r>
            <a:r>
              <a:rPr lang="zh-TW" altLang="en-US" sz="3600" b="1" dirty="0" smtClean="0">
                <a:ea typeface="標楷體" pitchFamily="65" charset="-120"/>
              </a:rPr>
              <a:t>麻醉藥品</a:t>
            </a:r>
            <a:r>
              <a:rPr lang="en-US" altLang="zh-TW" sz="3600" b="1" dirty="0" smtClean="0">
                <a:ea typeface="標楷體" pitchFamily="65" charset="-120"/>
              </a:rPr>
              <a:t>:</a:t>
            </a:r>
            <a:endParaRPr lang="zh-TW" altLang="en-US" sz="3600" b="1" u="sng" dirty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56" name="表格 55"/>
          <p:cNvGraphicFramePr>
            <a:graphicFrameLocks noGrp="1"/>
          </p:cNvGraphicFramePr>
          <p:nvPr/>
        </p:nvGraphicFramePr>
        <p:xfrm>
          <a:off x="755576" y="908720"/>
          <a:ext cx="7344816" cy="52206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8163"/>
                <a:gridCol w="4356653"/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管制藥品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err="1" smtClean="0">
                          <a:latin typeface="Times New Roman" pitchFamily="18" charset="0"/>
                        </a:rPr>
                        <a:t>Ketamine</a:t>
                      </a:r>
                      <a:r>
                        <a:rPr lang="zh-TW" altLang="en-US" sz="1800" dirty="0" smtClean="0">
                          <a:latin typeface="Times New Roman" pitchFamily="18" charset="0"/>
                        </a:rPr>
                        <a:t> </a:t>
                      </a:r>
                      <a:r>
                        <a:rPr lang="en-US" altLang="zh-TW" sz="1200" dirty="0" smtClean="0">
                          <a:latin typeface="Comic Sans MS" pitchFamily="66" charset="0"/>
                        </a:rPr>
                        <a:t>(50mg/ml)</a:t>
                      </a:r>
                      <a:r>
                        <a:rPr lang="en-US" altLang="zh-TW" sz="1800" dirty="0" smtClean="0">
                          <a:latin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altLang="zh-TW" sz="1800" dirty="0" smtClean="0">
                          <a:latin typeface="Times New Roman" pitchFamily="18" charset="0"/>
                        </a:rPr>
                        <a:t>(10ml/</a:t>
                      </a:r>
                      <a:r>
                        <a:rPr lang="zh-TW" altLang="en-US" sz="1800" dirty="0" smtClean="0">
                          <a:latin typeface="Times New Roman" pitchFamily="18" charset="0"/>
                        </a:rPr>
                        <a:t>瓶</a:t>
                      </a:r>
                      <a:r>
                        <a:rPr lang="en-US" altLang="zh-TW" sz="1800" dirty="0" smtClean="0">
                          <a:latin typeface="Times New Roman" pitchFamily="18" charset="0"/>
                        </a:rPr>
                        <a:t>)</a:t>
                      </a:r>
                      <a:endParaRPr lang="zh-TW" altLang="en-US" dirty="0"/>
                    </a:p>
                  </a:txBody>
                  <a:tcPr/>
                </a:tc>
              </a:tr>
              <a:tr h="1722533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作用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Bef>
                          <a:spcPct val="50000"/>
                        </a:spcBef>
                      </a:pPr>
                      <a:r>
                        <a:rPr lang="zh-TW" altLang="en-US" sz="1800" dirty="0" smtClean="0">
                          <a:latin typeface="標楷體" pitchFamily="65" charset="-120"/>
                          <a:ea typeface="標楷體" pitchFamily="65" charset="-120"/>
                        </a:rPr>
                        <a:t>解離型麻醉劑</a:t>
                      </a:r>
                      <a:r>
                        <a:rPr lang="en-US" altLang="zh-TW" sz="1800" dirty="0" smtClean="0">
                          <a:latin typeface="標楷體" pitchFamily="65" charset="-120"/>
                          <a:ea typeface="標楷體" pitchFamily="65" charset="-120"/>
                        </a:rPr>
                        <a:t>,</a:t>
                      </a:r>
                      <a:r>
                        <a:rPr lang="zh-TW" altLang="en-US" sz="1800" dirty="0" smtClean="0">
                          <a:latin typeface="標楷體" pitchFamily="65" charset="-120"/>
                          <a:ea typeface="標楷體" pitchFamily="65" charset="-120"/>
                        </a:rPr>
                        <a:t>單獨使用時</a:t>
                      </a:r>
                      <a:r>
                        <a:rPr lang="en-US" altLang="zh-TW" sz="1800" dirty="0" smtClean="0">
                          <a:latin typeface="標楷體" pitchFamily="65" charset="-120"/>
                          <a:ea typeface="標楷體" pitchFamily="65" charset="-120"/>
                        </a:rPr>
                        <a:t>,</a:t>
                      </a:r>
                      <a:r>
                        <a:rPr lang="zh-TW" altLang="en-US" sz="1800" dirty="0" smtClean="0">
                          <a:latin typeface="標楷體" pitchFamily="65" charset="-120"/>
                          <a:ea typeface="標楷體" pitchFamily="65" charset="-120"/>
                        </a:rPr>
                        <a:t>有肌肉僵直反應</a:t>
                      </a:r>
                      <a:r>
                        <a:rPr lang="en-US" altLang="zh-TW" sz="1800" dirty="0" smtClean="0">
                          <a:latin typeface="標楷體" pitchFamily="65" charset="-120"/>
                          <a:ea typeface="標楷體" pitchFamily="65" charset="-120"/>
                        </a:rPr>
                        <a:t>(</a:t>
                      </a:r>
                      <a:r>
                        <a:rPr lang="zh-TW" altLang="en-US" sz="1800" dirty="0" smtClean="0">
                          <a:latin typeface="標楷體" pitchFamily="65" charset="-120"/>
                          <a:ea typeface="標楷體" pitchFamily="65" charset="-120"/>
                        </a:rPr>
                        <a:t>可與</a:t>
                      </a:r>
                      <a:r>
                        <a:rPr lang="en-US" altLang="zh-TW" sz="1800" dirty="0" err="1" smtClean="0">
                          <a:latin typeface="標楷體" pitchFamily="65" charset="-120"/>
                          <a:ea typeface="標楷體" pitchFamily="65" charset="-120"/>
                        </a:rPr>
                        <a:t>Xylazine</a:t>
                      </a:r>
                      <a:r>
                        <a:rPr lang="zh-TW" altLang="en-US" sz="1800" dirty="0" smtClean="0">
                          <a:latin typeface="標楷體" pitchFamily="65" charset="-120"/>
                          <a:ea typeface="標楷體" pitchFamily="65" charset="-120"/>
                        </a:rPr>
                        <a:t>共用</a:t>
                      </a:r>
                      <a:r>
                        <a:rPr lang="en-US" altLang="zh-TW" sz="1800" dirty="0" smtClean="0">
                          <a:latin typeface="標楷體" pitchFamily="65" charset="-120"/>
                          <a:ea typeface="標楷體" pitchFamily="65" charset="-120"/>
                        </a:rPr>
                        <a:t>).(</a:t>
                      </a:r>
                      <a:r>
                        <a:rPr lang="en-US" altLang="zh-TW" sz="1800" b="1" dirty="0" err="1" smtClean="0">
                          <a:solidFill>
                            <a:srgbClr val="0000FF"/>
                          </a:solidFill>
                          <a:latin typeface="SimHei" pitchFamily="49" charset="-122"/>
                          <a:ea typeface="SimHei" pitchFamily="49" charset="-122"/>
                        </a:rPr>
                        <a:t>Ropum</a:t>
                      </a:r>
                      <a:r>
                        <a:rPr lang="en-US" altLang="zh-TW" sz="1800" dirty="0" smtClean="0">
                          <a:latin typeface="標楷體" pitchFamily="65" charset="-120"/>
                          <a:ea typeface="標楷體" pitchFamily="65" charset="-120"/>
                        </a:rPr>
                        <a:t>)</a:t>
                      </a:r>
                    </a:p>
                    <a:p>
                      <a:pPr algn="l">
                        <a:spcBef>
                          <a:spcPct val="50000"/>
                        </a:spcBef>
                      </a:pPr>
                      <a:r>
                        <a:rPr lang="zh-TW" altLang="en-US" sz="1800" dirty="0" smtClean="0">
                          <a:latin typeface="標楷體" pitchFamily="65" charset="-120"/>
                          <a:ea typeface="標楷體" pitchFamily="65" charset="-120"/>
                        </a:rPr>
                        <a:t>有呼吸不規則及過度流涎現象</a:t>
                      </a:r>
                      <a:r>
                        <a:rPr lang="en-US" altLang="zh-TW" sz="1800" dirty="0" smtClean="0">
                          <a:latin typeface="標楷體" pitchFamily="65" charset="-120"/>
                          <a:ea typeface="標楷體" pitchFamily="65" charset="-120"/>
                        </a:rPr>
                        <a:t>.</a:t>
                      </a:r>
                    </a:p>
                    <a:p>
                      <a:pPr algn="l">
                        <a:spcBef>
                          <a:spcPct val="50000"/>
                        </a:spcBef>
                      </a:pPr>
                      <a:r>
                        <a:rPr lang="zh-TW" altLang="en-US" sz="1800" dirty="0" smtClean="0">
                          <a:latin typeface="標楷體" pitchFamily="65" charset="-120"/>
                          <a:ea typeface="標楷體" pitchFamily="65" charset="-120"/>
                        </a:rPr>
                        <a:t>麻醉中動物眼瞼不閉合</a:t>
                      </a:r>
                    </a:p>
                    <a:p>
                      <a:pPr algn="ctr"/>
                      <a:endParaRPr lang="zh-TW" altLang="en-US" dirty="0"/>
                    </a:p>
                  </a:txBody>
                  <a:tcPr/>
                </a:tc>
              </a:tr>
              <a:tr h="121483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u="sng" dirty="0" smtClean="0"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mouse</a:t>
                      </a:r>
                    </a:p>
                    <a:p>
                      <a:pPr algn="ctr"/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latin typeface="Comic Sans MS" pitchFamily="66" charset="0"/>
                        </a:rPr>
                        <a:t>2.5 mg/100g BW           IV</a:t>
                      </a:r>
                    </a:p>
                    <a:p>
                      <a:pPr algn="ctr"/>
                      <a:r>
                        <a:rPr lang="en-US" altLang="zh-TW" sz="1800" dirty="0" smtClean="0">
                          <a:latin typeface="Comic Sans MS" pitchFamily="66" charset="0"/>
                        </a:rPr>
                        <a:t>10 mg/100g BW            IP</a:t>
                      </a:r>
                    </a:p>
                    <a:p>
                      <a:pPr algn="ctr"/>
                      <a:r>
                        <a:rPr lang="en-US" altLang="zh-TW" sz="1800" dirty="0" smtClean="0">
                          <a:latin typeface="Comic Sans MS" pitchFamily="66" charset="0"/>
                        </a:rPr>
                        <a:t>2.2-4.4 mg/100g BW     IM</a:t>
                      </a:r>
                    </a:p>
                  </a:txBody>
                  <a:tcPr/>
                </a:tc>
              </a:tr>
              <a:tr h="72142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u="sng" dirty="0" smtClean="0"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Rat</a:t>
                      </a:r>
                    </a:p>
                    <a:p>
                      <a:pPr algn="ctr"/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latin typeface="Comic Sans MS" pitchFamily="66" charset="0"/>
                        </a:rPr>
                        <a:t>2.2 mg/100g BW        IM</a:t>
                      </a:r>
                    </a:p>
                    <a:p>
                      <a:pPr algn="ctr"/>
                      <a:r>
                        <a:rPr lang="en-US" altLang="zh-TW" sz="1800" dirty="0" smtClean="0">
                          <a:latin typeface="Comic Sans MS" pitchFamily="66" charset="0"/>
                        </a:rPr>
                        <a:t>2.0 mg/100g BW        IP</a:t>
                      </a:r>
                      <a:endParaRPr lang="zh-TW" altLang="en-US" dirty="0"/>
                    </a:p>
                  </a:txBody>
                  <a:tcPr/>
                </a:tc>
              </a:tr>
              <a:tr h="90690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u="sng" dirty="0" smtClean="0"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Rabbit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latin typeface="Comic Sans MS" pitchFamily="66" charset="0"/>
                        </a:rPr>
                        <a:t>22 mg/100g BW      IM</a:t>
                      </a:r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zh-TW" altLang="en-US" smtClean="0">
                <a:ea typeface="標楷體" pitchFamily="65" charset="-120"/>
              </a:rPr>
              <a:t>受管制藥品務必提出申請</a:t>
            </a:r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zh-TW" altLang="en-US" smtClean="0">
                <a:ea typeface="標楷體" pitchFamily="65" charset="-120"/>
              </a:rPr>
              <a:t>需計劃核准始可提出申請</a:t>
            </a:r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zh-TW" altLang="en-US" smtClean="0">
                <a:ea typeface="標楷體" pitchFamily="65" charset="-120"/>
              </a:rPr>
              <a:t>麻醉藥品須與計劃書內容相同</a:t>
            </a:r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zh-TW" altLang="en-US" smtClean="0">
                <a:ea typeface="標楷體" pitchFamily="65" charset="-120"/>
              </a:rPr>
              <a:t>申請至核准需預留使用日期</a:t>
            </a:r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zh-TW" altLang="en-US" smtClean="0">
                <a:ea typeface="標楷體" pitchFamily="65" charset="-120"/>
              </a:rPr>
              <a:t>請注意核准時限</a:t>
            </a:r>
          </a:p>
        </p:txBody>
      </p:sp>
      <p:sp>
        <p:nvSpPr>
          <p:cNvPr id="394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b="1" smtClean="0">
                <a:ea typeface="標楷體" pitchFamily="65" charset="-120"/>
              </a:rPr>
              <a:t>麻醉藥申請注意事項</a:t>
            </a:r>
          </a:p>
        </p:txBody>
      </p:sp>
      <p:pic>
        <p:nvPicPr>
          <p:cNvPr id="16388" name="Picture 4" descr="j034485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55013" y="5805488"/>
            <a:ext cx="788987" cy="105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731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268413"/>
            <a:ext cx="8065591" cy="5329237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內容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: (3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小時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9:10~10:00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sz="28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hlinkClick r:id="rId3" action="ppaction://hlinksldjump"/>
              </a:rPr>
              <a:t>動物中心簡介</a:t>
            </a:r>
            <a:r>
              <a:rPr lang="en-US" altLang="zh-TW" sz="28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hlinkClick r:id="rId3" action="ppaction://hlinksldjump"/>
              </a:rPr>
              <a:t>-</a:t>
            </a:r>
            <a:endParaRPr lang="zh-TW" altLang="en-US" sz="2800" b="1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90000"/>
              </a:lnSpc>
              <a:buNone/>
              <a:defRPr/>
            </a:pPr>
            <a:r>
              <a:rPr lang="zh-TW" altLang="en-US" sz="28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              </a:t>
            </a:r>
            <a:r>
              <a:rPr lang="zh-TW" altLang="en-US" sz="28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hlinkClick r:id="rId4" action="ppaction://hlinksldjump"/>
              </a:rPr>
              <a:t>申請動物實驗</a:t>
            </a:r>
            <a:r>
              <a:rPr lang="zh-TW" altLang="en-US" sz="28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hlinkClick r:id="rId4" action="ppaction://hlinksldjump"/>
              </a:rPr>
              <a:t>須知</a:t>
            </a:r>
            <a:r>
              <a:rPr lang="en-US" altLang="zh-TW" sz="28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hlinkClick r:id="rId4" action="ppaction://hlinksldjump"/>
              </a:rPr>
              <a:t>-</a:t>
            </a:r>
            <a:endParaRPr lang="en-US" altLang="zh-TW" sz="2800" b="1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90000"/>
              </a:lnSpc>
              <a:buNone/>
              <a:defRPr/>
            </a:pP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              </a:t>
            </a:r>
            <a:r>
              <a:rPr lang="zh-TW" altLang="en-US" sz="2100" dirty="0" smtClean="0">
                <a:latin typeface="標楷體" pitchFamily="65" charset="-120"/>
                <a:ea typeface="標楷體" pitchFamily="65" charset="-120"/>
              </a:rPr>
              <a:t>動物實驗審查</a:t>
            </a:r>
            <a:r>
              <a:rPr lang="en-US" altLang="zh-TW" sz="2100" dirty="0" smtClean="0"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2100" dirty="0" smtClean="0">
                <a:latin typeface="標楷體" pitchFamily="65" charset="-120"/>
                <a:ea typeface="標楷體" pitchFamily="65" charset="-120"/>
              </a:rPr>
              <a:t>麻醉藥申請</a:t>
            </a:r>
            <a:r>
              <a:rPr lang="en-US" altLang="zh-TW" sz="2100" dirty="0" smtClean="0"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2100" dirty="0" smtClean="0">
                <a:latin typeface="標楷體" pitchFamily="65" charset="-120"/>
                <a:ea typeface="標楷體" pitchFamily="65" charset="-120"/>
              </a:rPr>
              <a:t>代養申請</a:t>
            </a:r>
            <a:r>
              <a:rPr lang="en-US" altLang="zh-TW" sz="2100" dirty="0" smtClean="0"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2100" dirty="0" smtClean="0">
                <a:latin typeface="標楷體" pitchFamily="65" charset="-120"/>
                <a:ea typeface="標楷體" pitchFamily="65" charset="-120"/>
              </a:rPr>
              <a:t>訂購動物</a:t>
            </a:r>
            <a:r>
              <a:rPr lang="en-US" altLang="zh-TW" sz="2100" dirty="0" smtClean="0"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2100" dirty="0" smtClean="0">
                <a:latin typeface="標楷體" pitchFamily="65" charset="-120"/>
                <a:ea typeface="標楷體" pitchFamily="65" charset="-120"/>
              </a:rPr>
              <a:t>檢疫報告</a:t>
            </a:r>
            <a:r>
              <a:rPr lang="en-US" altLang="zh-TW" sz="2100" dirty="0" smtClean="0">
                <a:latin typeface="標楷體" pitchFamily="65" charset="-120"/>
                <a:ea typeface="標楷體" pitchFamily="65" charset="-120"/>
              </a:rPr>
              <a:t>.</a:t>
            </a:r>
            <a:endParaRPr lang="en-US" altLang="zh-TW" sz="2800" b="1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90000"/>
              </a:lnSpc>
              <a:buNone/>
              <a:defRPr/>
            </a:pPr>
            <a:r>
              <a:rPr lang="zh-TW" altLang="en-US" sz="2100" dirty="0" smtClean="0">
                <a:latin typeface="標楷體" pitchFamily="65" charset="-120"/>
                <a:ea typeface="標楷體" pitchFamily="65" charset="-120"/>
              </a:rPr>
              <a:t>                   門禁申請</a:t>
            </a:r>
            <a:r>
              <a:rPr lang="en-US" altLang="zh-TW" sz="2100" dirty="0" smtClean="0"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2100" dirty="0" smtClean="0">
                <a:latin typeface="標楷體" pitchFamily="65" charset="-120"/>
                <a:ea typeface="標楷體" pitchFamily="65" charset="-120"/>
              </a:rPr>
              <a:t>接收動物</a:t>
            </a:r>
            <a:r>
              <a:rPr lang="en-US" altLang="zh-TW" sz="21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100" dirty="0" smtClean="0">
                <a:latin typeface="標楷體" pitchFamily="65" charset="-120"/>
                <a:ea typeface="標楷體" pitchFamily="65" charset="-120"/>
              </a:rPr>
              <a:t>登記</a:t>
            </a:r>
            <a:r>
              <a:rPr lang="en-US" altLang="zh-TW" sz="2100" dirty="0" smtClean="0"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2100" dirty="0" smtClean="0">
                <a:latin typeface="標楷體" pitchFamily="65" charset="-120"/>
                <a:ea typeface="標楷體" pitchFamily="65" charset="-120"/>
              </a:rPr>
              <a:t>送入</a:t>
            </a:r>
            <a:r>
              <a:rPr lang="en-US" altLang="zh-TW" sz="21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100" dirty="0" smtClean="0">
                <a:latin typeface="標楷體" pitchFamily="65" charset="-120"/>
                <a:ea typeface="標楷體" pitchFamily="65" charset="-120"/>
              </a:rPr>
              <a:t>＆代養費</a:t>
            </a:r>
            <a:r>
              <a:rPr lang="en-US" altLang="zh-TW" sz="2100" dirty="0" smtClean="0">
                <a:latin typeface="標楷體" pitchFamily="65" charset="-120"/>
                <a:ea typeface="標楷體" pitchFamily="65" charset="-120"/>
              </a:rPr>
              <a:t>(10</a:t>
            </a:r>
            <a:r>
              <a:rPr lang="zh-TW" altLang="en-US" sz="2100" dirty="0" smtClean="0">
                <a:latin typeface="標楷體" pitchFamily="65" charset="-120"/>
                <a:ea typeface="標楷體" pitchFamily="65" charset="-120"/>
              </a:rPr>
              <a:t>號前交</a:t>
            </a:r>
            <a:r>
              <a:rPr lang="en-US" altLang="zh-TW" sz="2100" dirty="0" smtClean="0">
                <a:latin typeface="標楷體" pitchFamily="65" charset="-120"/>
                <a:ea typeface="標楷體" pitchFamily="65" charset="-120"/>
              </a:rPr>
              <a:t>).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zh-TW" altLang="en-US" sz="2100" dirty="0" smtClean="0">
                <a:latin typeface="標楷體" pitchFamily="65" charset="-120"/>
                <a:ea typeface="標楷體" pitchFamily="65" charset="-120"/>
              </a:rPr>
              <a:t>                   </a:t>
            </a:r>
            <a:r>
              <a:rPr lang="zh-TW" altLang="en-US" sz="2900" b="1" dirty="0" smtClean="0">
                <a:latin typeface="標楷體" pitchFamily="65" charset="-120"/>
                <a:ea typeface="標楷體" pitchFamily="65" charset="-120"/>
                <a:hlinkClick r:id="rId5" action="ppaction://hlinksldjump"/>
              </a:rPr>
              <a:t>實驗室</a:t>
            </a:r>
            <a:r>
              <a:rPr lang="zh-TW" altLang="en-US" sz="2900" b="1" dirty="0">
                <a:latin typeface="標楷體" pitchFamily="65" charset="-120"/>
                <a:ea typeface="標楷體" pitchFamily="65" charset="-120"/>
                <a:hlinkClick r:id="rId5" action="ppaction://hlinksldjump"/>
              </a:rPr>
              <a:t>使用須知</a:t>
            </a:r>
            <a:r>
              <a:rPr lang="en-US" altLang="zh-TW" sz="2900" b="1" dirty="0" smtClean="0">
                <a:latin typeface="標楷體" pitchFamily="65" charset="-120"/>
                <a:ea typeface="標楷體" pitchFamily="65" charset="-120"/>
                <a:hlinkClick r:id="rId5" action="ppaction://hlinksldjump"/>
              </a:rPr>
              <a:t>-</a:t>
            </a:r>
            <a:endParaRPr lang="en-US" altLang="zh-TW" sz="2900" b="1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90000"/>
              </a:lnSpc>
              <a:buNone/>
              <a:defRPr/>
            </a:pPr>
            <a:r>
              <a:rPr lang="zh-TW" altLang="en-US" sz="2900" b="1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900" b="1" dirty="0" smtClean="0">
                <a:latin typeface="標楷體" pitchFamily="65" charset="-120"/>
                <a:ea typeface="標楷體" pitchFamily="65" charset="-120"/>
              </a:rPr>
              <a:t>             </a:t>
            </a:r>
            <a:r>
              <a:rPr lang="zh-TW" altLang="en-US" sz="2100" dirty="0" smtClean="0">
                <a:latin typeface="標楷體" pitchFamily="65" charset="-120"/>
                <a:ea typeface="標楷體" pitchFamily="65" charset="-120"/>
              </a:rPr>
              <a:t>動物房規則</a:t>
            </a:r>
            <a:r>
              <a:rPr lang="en-US" altLang="zh-TW" sz="2100" dirty="0" smtClean="0"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2100" dirty="0" smtClean="0">
                <a:latin typeface="標楷體" pitchFamily="65" charset="-120"/>
                <a:ea typeface="標楷體" pitchFamily="65" charset="-120"/>
              </a:rPr>
              <a:t>安樂死操作說明</a:t>
            </a:r>
            <a:r>
              <a:rPr lang="en-US" altLang="zh-TW" sz="2100" dirty="0" smtClean="0"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2100" dirty="0" smtClean="0">
                <a:latin typeface="標楷體" pitchFamily="65" charset="-120"/>
                <a:ea typeface="標楷體" pitchFamily="65" charset="-120"/>
              </a:rPr>
              <a:t>一般</a:t>
            </a:r>
            <a:r>
              <a:rPr lang="en-US" altLang="zh-TW" sz="2100" dirty="0" smtClean="0">
                <a:latin typeface="標楷體" pitchFamily="65" charset="-120"/>
                <a:ea typeface="標楷體" pitchFamily="65" charset="-120"/>
              </a:rPr>
              <a:t>&amp;</a:t>
            </a:r>
            <a:r>
              <a:rPr lang="zh-TW" altLang="en-US" sz="2100" dirty="0" smtClean="0">
                <a:latin typeface="標楷體" pitchFamily="65" charset="-120"/>
                <a:ea typeface="標楷體" pitchFamily="65" charset="-120"/>
              </a:rPr>
              <a:t>感染性廢棄物處理</a:t>
            </a:r>
            <a:r>
              <a:rPr lang="en-US" altLang="zh-TW" sz="2100" dirty="0" smtClean="0">
                <a:latin typeface="標楷體" pitchFamily="65" charset="-120"/>
                <a:ea typeface="標楷體" pitchFamily="65" charset="-120"/>
              </a:rPr>
              <a:t>.</a:t>
            </a:r>
          </a:p>
          <a:p>
            <a:pPr>
              <a:lnSpc>
                <a:spcPct val="90000"/>
              </a:lnSpc>
              <a:buNone/>
              <a:defRPr/>
            </a:pPr>
            <a:endParaRPr lang="en-US" altLang="zh-TW" sz="2100" b="1" u="sng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90000"/>
              </a:lnSpc>
              <a:buNone/>
              <a:defRPr/>
            </a:pP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10:10~11:00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8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hlinkClick r:id="rId6" action="ppaction://hlinksldjump"/>
              </a:rPr>
              <a:t>回籠區規定</a:t>
            </a:r>
            <a:r>
              <a:rPr lang="en-US" altLang="zh-TW" sz="28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hlinkClick r:id="rId6" action="ppaction://hlinksldjump"/>
              </a:rPr>
              <a:t>.</a:t>
            </a:r>
            <a:r>
              <a:rPr lang="zh-TW" altLang="en-US" sz="28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hlinkClick r:id="rId6" action="ppaction://hlinksldjump"/>
              </a:rPr>
              <a:t>魚房相關規定</a:t>
            </a:r>
            <a:endParaRPr lang="en-US" altLang="zh-TW" sz="2800" b="1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90000"/>
              </a:lnSpc>
              <a:buNone/>
              <a:defRPr/>
            </a:pPr>
            <a:r>
              <a:rPr lang="zh-TW" altLang="en-US" sz="28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              </a:t>
            </a:r>
            <a:r>
              <a:rPr lang="zh-TW" altLang="en-US" sz="32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hlinkClick r:id="rId7" action="ppaction://hlinksldjump"/>
              </a:rPr>
              <a:t>動線說明</a:t>
            </a:r>
            <a:r>
              <a:rPr lang="en-US" altLang="zh-TW" sz="32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hlinkClick r:id="rId7" action="ppaction://hlinksldjump"/>
              </a:rPr>
              <a:t>-</a:t>
            </a:r>
            <a:r>
              <a:rPr lang="zh-TW" altLang="en-US" sz="2100" dirty="0" smtClean="0">
                <a:latin typeface="標楷體" pitchFamily="65" charset="-120"/>
                <a:ea typeface="標楷體" pitchFamily="65" charset="-120"/>
              </a:rPr>
              <a:t>人流</a:t>
            </a:r>
            <a:r>
              <a:rPr lang="en-US" altLang="zh-TW" sz="2100" dirty="0" smtClean="0"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2100" dirty="0" smtClean="0">
                <a:latin typeface="標楷體" pitchFamily="65" charset="-120"/>
                <a:ea typeface="標楷體" pitchFamily="65" charset="-120"/>
              </a:rPr>
              <a:t>物流</a:t>
            </a:r>
            <a:r>
              <a:rPr lang="en-US" altLang="zh-TW" sz="2100" dirty="0" smtClean="0"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2100" dirty="0" smtClean="0">
                <a:latin typeface="標楷體" pitchFamily="65" charset="-120"/>
                <a:ea typeface="標楷體" pitchFamily="65" charset="-120"/>
              </a:rPr>
              <a:t>氣流</a:t>
            </a:r>
            <a:endParaRPr lang="en-US" altLang="zh-TW" sz="2100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90000"/>
              </a:lnSpc>
              <a:buNone/>
              <a:defRPr/>
            </a:pP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              </a:t>
            </a:r>
            <a:r>
              <a:rPr lang="zh-TW" altLang="en-US" sz="28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hlinkClick r:id="rId8" action="ppaction://hlinksldjump"/>
              </a:rPr>
              <a:t>逃生動線＆消防設備</a:t>
            </a:r>
            <a:r>
              <a:rPr lang="en-US" altLang="zh-TW" sz="2800" b="1" dirty="0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en-US" altLang="zh-TW" sz="2100" dirty="0" smtClean="0">
                <a:latin typeface="標楷體" pitchFamily="65" charset="-120"/>
                <a:ea typeface="標楷體" pitchFamily="65" charset="-120"/>
              </a:rPr>
              <a:t>1F.B1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              </a:t>
            </a:r>
            <a:r>
              <a:rPr lang="zh-TW" altLang="en-US" sz="28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hlinkClick r:id="rId9" action="ppaction://hlinksldjump"/>
              </a:rPr>
              <a:t>特殊事件</a:t>
            </a:r>
            <a:r>
              <a:rPr lang="en-US" altLang="zh-TW" sz="28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hlinkClick r:id="rId9" action="ppaction://hlinksldjump"/>
              </a:rPr>
              <a:t>-</a:t>
            </a:r>
            <a:r>
              <a:rPr lang="zh-TW" altLang="en-US" sz="2100" dirty="0" smtClean="0">
                <a:latin typeface="標楷體" pitchFamily="65" charset="-120"/>
                <a:ea typeface="標楷體" pitchFamily="65" charset="-120"/>
              </a:rPr>
              <a:t>動物咬傷處理、廣播系統＆錄影系統</a:t>
            </a:r>
            <a:endParaRPr lang="en-US" altLang="zh-TW" sz="2100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90000"/>
              </a:lnSpc>
              <a:buNone/>
              <a:defRPr/>
            </a:pPr>
            <a:r>
              <a:rPr lang="zh-TW" altLang="en-US" sz="2100" dirty="0" smtClean="0">
                <a:latin typeface="標楷體" pitchFamily="65" charset="-120"/>
                <a:ea typeface="標楷體" pitchFamily="65" charset="-120"/>
              </a:rPr>
              <a:t>                   </a:t>
            </a:r>
            <a:r>
              <a:rPr lang="zh-TW" altLang="en-US" sz="29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hlinkClick r:id="rId10" action="ppaction://hlinksldjump"/>
              </a:rPr>
              <a:t>罰則</a:t>
            </a:r>
            <a:r>
              <a:rPr lang="en-US" altLang="zh-TW" sz="29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hlinkClick r:id="rId10" action="ppaction://hlinksldjump"/>
              </a:rPr>
              <a:t>-</a:t>
            </a:r>
            <a:endParaRPr lang="zh-TW" altLang="en-US" sz="2900" b="1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altLang="zh-TW" sz="1900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90000"/>
              </a:lnSpc>
              <a:buNone/>
              <a:defRPr/>
            </a:pPr>
            <a:r>
              <a:rPr lang="zh-TW" altLang="en-US" sz="1900" dirty="0" smtClean="0">
                <a:latin typeface="標楷體" pitchFamily="65" charset="-120"/>
                <a:ea typeface="標楷體" pitchFamily="65" charset="-120"/>
              </a:rPr>
              <a:t>   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11:10~12:00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8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hlinkClick r:id="rId11" action="ppaction://hlinksldjump"/>
              </a:rPr>
              <a:t>人道管理</a:t>
            </a:r>
            <a:r>
              <a:rPr lang="en-US" altLang="zh-TW" sz="28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hlinkClick r:id="rId11" action="ppaction://hlinksldjump"/>
              </a:rPr>
              <a:t>-</a:t>
            </a:r>
            <a:r>
              <a:rPr lang="zh-TW" altLang="en-US" sz="2100" dirty="0" smtClean="0">
                <a:latin typeface="標楷體" pitchFamily="65" charset="-120"/>
                <a:ea typeface="標楷體" pitchFamily="65" charset="-120"/>
              </a:rPr>
              <a:t>麻醉劑量＆</a:t>
            </a:r>
            <a:r>
              <a:rPr lang="en-US" altLang="zh-TW" sz="21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100" dirty="0" smtClean="0">
                <a:latin typeface="標楷體" pitchFamily="65" charset="-120"/>
                <a:ea typeface="標楷體" pitchFamily="65" charset="-120"/>
              </a:rPr>
              <a:t>止痛劑＆抗生素</a:t>
            </a:r>
            <a:r>
              <a:rPr lang="en-US" altLang="zh-TW" sz="2100" dirty="0" smtClean="0">
                <a:latin typeface="標楷體" pitchFamily="65" charset="-120"/>
                <a:ea typeface="標楷體" pitchFamily="65" charset="-120"/>
              </a:rPr>
              <a:t>)</a:t>
            </a:r>
            <a:endParaRPr lang="en-US" altLang="zh-TW" sz="2800" b="1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90000"/>
              </a:lnSpc>
              <a:buNone/>
              <a:defRPr/>
            </a:pPr>
            <a:r>
              <a:rPr lang="zh-TW" altLang="en-US" sz="28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              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術</a:t>
            </a: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前、中、後注意事項</a:t>
            </a:r>
            <a:endParaRPr lang="en-US" altLang="zh-TW" sz="2800" b="1" dirty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90000"/>
              </a:lnSpc>
              <a:buNone/>
              <a:defRPr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              影片教學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—</a:t>
            </a:r>
            <a:r>
              <a:rPr lang="zh-TW" altLang="en-US" sz="2100" dirty="0" smtClean="0">
                <a:latin typeface="標楷體" pitchFamily="65" charset="-120"/>
                <a:ea typeface="標楷體" pitchFamily="65" charset="-120"/>
              </a:rPr>
              <a:t>保定、管灌、採血、注射</a:t>
            </a:r>
            <a:endParaRPr lang="en-US" altLang="zh-TW" sz="2100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90000"/>
              </a:lnSpc>
              <a:buNone/>
              <a:defRPr/>
            </a:pP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             </a:t>
            </a:r>
            <a:r>
              <a:rPr lang="en-US" altLang="zh-TW" sz="2600" b="1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600" b="1" dirty="0" smtClean="0">
                <a:latin typeface="標楷體" pitchFamily="65" charset="-120"/>
                <a:ea typeface="標楷體" pitchFamily="65" charset="-120"/>
              </a:rPr>
              <a:t>網頁</a:t>
            </a:r>
            <a:r>
              <a:rPr lang="en-US" altLang="zh-TW" sz="2600" b="1" dirty="0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en-US" altLang="zh-TW" sz="2600" dirty="0">
                <a:latin typeface="標楷體" pitchFamily="65" charset="-120"/>
                <a:ea typeface="標楷體" pitchFamily="65" charset="-120"/>
              </a:rPr>
              <a:t>Rat</a:t>
            </a:r>
            <a:r>
              <a:rPr lang="zh-TW" altLang="en-US" sz="2600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2600" dirty="0">
                <a:latin typeface="標楷體" pitchFamily="65" charset="-120"/>
                <a:ea typeface="標楷體" pitchFamily="65" charset="-120"/>
              </a:rPr>
              <a:t>&amp;</a:t>
            </a:r>
            <a:r>
              <a:rPr lang="zh-TW" altLang="en-US" sz="2600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2600" dirty="0">
                <a:latin typeface="標楷體" pitchFamily="65" charset="-120"/>
                <a:ea typeface="標楷體" pitchFamily="65" charset="-120"/>
              </a:rPr>
              <a:t>Mice</a:t>
            </a:r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技術＆</a:t>
            </a:r>
            <a:r>
              <a:rPr lang="en-US" altLang="zh-TW" sz="2600" dirty="0">
                <a:latin typeface="標楷體" pitchFamily="65" charset="-120"/>
                <a:ea typeface="標楷體" pitchFamily="65" charset="-120"/>
              </a:rPr>
              <a:t>Rabbit </a:t>
            </a:r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技術</a:t>
            </a:r>
            <a:r>
              <a:rPr lang="en-US" altLang="zh-TW" sz="26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600" dirty="0" smtClean="0">
                <a:solidFill>
                  <a:srgbClr val="9933FF"/>
                </a:solidFill>
                <a:latin typeface="標楷體" pitchFamily="65" charset="-120"/>
                <a:ea typeface="標楷體" pitchFamily="65" charset="-120"/>
              </a:rPr>
              <a:t> </a:t>
            </a:r>
            <a:endParaRPr lang="en-US" altLang="zh-TW" sz="2600" dirty="0">
              <a:solidFill>
                <a:srgbClr val="9933FF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90000"/>
              </a:lnSpc>
              <a:buNone/>
              <a:defRPr/>
            </a:pP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測驗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: 12:00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進行 答案皆在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slide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中 請各位注意</a:t>
            </a: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聽講 </a:t>
            </a:r>
            <a:endParaRPr lang="zh-TW" altLang="en-US" sz="2800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85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z="4500" dirty="0" smtClean="0">
                <a:ea typeface="標楷體" pitchFamily="65" charset="-120"/>
              </a:rPr>
              <a:t>課程安排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idx="1"/>
          </p:nvPr>
        </p:nvSpPr>
        <p:spPr>
          <a:xfrm>
            <a:off x="205680" y="1481328"/>
            <a:ext cx="8686800" cy="4525963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</a:pPr>
            <a:r>
              <a:rPr lang="zh-TW" altLang="en-US" sz="4200" b="1" u="sng" dirty="0" smtClean="0">
                <a:latin typeface="Times New Roman" pitchFamily="18" charset="0"/>
                <a:ea typeface="標楷體" pitchFamily="65" charset="-120"/>
              </a:rPr>
              <a:t>氣體麻醉劑</a:t>
            </a:r>
            <a:r>
              <a:rPr lang="zh-TW" altLang="en-US" sz="4200" b="1" u="sng" dirty="0" smtClean="0">
                <a:latin typeface="Times New Roman" pitchFamily="18" charset="0"/>
              </a:rPr>
              <a:t> </a:t>
            </a:r>
            <a:r>
              <a:rPr lang="en-US" altLang="zh-TW" sz="4200" b="1" dirty="0" err="1" smtClean="0">
                <a:latin typeface="Times New Roman" pitchFamily="18" charset="0"/>
              </a:rPr>
              <a:t>Isoflurane</a:t>
            </a:r>
            <a:r>
              <a:rPr lang="zh-TW" altLang="en-US" sz="4200" b="1" dirty="0" smtClean="0">
                <a:latin typeface="Times New Roman" pitchFamily="18" charset="0"/>
              </a:rPr>
              <a:t> </a:t>
            </a:r>
            <a:r>
              <a:rPr lang="en-US" altLang="zh-TW" sz="2800" b="1" dirty="0" smtClean="0">
                <a:latin typeface="Times New Roman" pitchFamily="18" charset="0"/>
              </a:rPr>
              <a:t>(</a:t>
            </a:r>
            <a:r>
              <a:rPr lang="zh-TW" altLang="en-US" sz="2800" b="1" dirty="0" smtClean="0">
                <a:latin typeface="Times New Roman" pitchFamily="18" charset="0"/>
              </a:rPr>
              <a:t>資材： </a:t>
            </a:r>
            <a:r>
              <a:rPr lang="en-US" altLang="zh-TW" sz="2800" b="1" dirty="0" smtClean="0">
                <a:latin typeface="Times New Roman" pitchFamily="18" charset="0"/>
              </a:rPr>
              <a:t>32501) </a:t>
            </a:r>
          </a:p>
          <a:p>
            <a:pPr>
              <a:lnSpc>
                <a:spcPct val="90000"/>
              </a:lnSpc>
              <a:buNone/>
            </a:pPr>
            <a:r>
              <a:rPr lang="en-US" altLang="zh-TW" sz="6600" b="1" dirty="0" smtClean="0">
                <a:latin typeface="Times New Roman" pitchFamily="18" charset="0"/>
              </a:rPr>
              <a:t>   </a:t>
            </a:r>
            <a:r>
              <a:rPr lang="en-US" altLang="zh-TW" sz="39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900" dirty="0" smtClean="0">
                <a:latin typeface="標楷體" pitchFamily="65" charset="-120"/>
                <a:ea typeface="標楷體" pitchFamily="65" charset="-120"/>
              </a:rPr>
              <a:t>需搭配呼吸器一起使用</a:t>
            </a:r>
            <a:r>
              <a:rPr lang="en-US" altLang="zh-TW" sz="3900" dirty="0" smtClean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>
              <a:lnSpc>
                <a:spcPct val="90000"/>
              </a:lnSpc>
              <a:buNone/>
            </a:pPr>
            <a:endParaRPr lang="en-US" altLang="zh-TW" sz="3900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90000"/>
              </a:lnSpc>
              <a:buNone/>
            </a:pPr>
            <a:endParaRPr lang="en-US" altLang="zh-TW" sz="3900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90000"/>
              </a:lnSpc>
            </a:pPr>
            <a:r>
              <a:rPr lang="zh-TW" altLang="en-US" sz="4400" b="1" dirty="0" smtClean="0">
                <a:effectLst/>
                <a:ea typeface="標楷體" pitchFamily="65" charset="-120"/>
              </a:rPr>
              <a:t>舒泰</a:t>
            </a:r>
            <a:r>
              <a:rPr lang="zh-TW" altLang="en-US" sz="4400" b="1" dirty="0" smtClean="0">
                <a:effectLst/>
              </a:rPr>
              <a:t> </a:t>
            </a:r>
            <a:r>
              <a:rPr lang="en-US" altLang="zh-TW" sz="4400" b="1" dirty="0" err="1" smtClean="0">
                <a:effectLst/>
                <a:latin typeface="Times New Roman" pitchFamily="18" charset="0"/>
              </a:rPr>
              <a:t>Zoletil</a:t>
            </a:r>
            <a:r>
              <a:rPr lang="en-US" altLang="zh-TW" sz="4400" b="1" dirty="0" smtClean="0">
                <a:effectLst/>
                <a:latin typeface="Times New Roman" pitchFamily="18" charset="0"/>
              </a:rPr>
              <a:t> 50 </a:t>
            </a:r>
            <a:r>
              <a:rPr lang="en-US" altLang="zh-TW" sz="2800" b="1" dirty="0" smtClean="0">
                <a:latin typeface="Times New Roman" pitchFamily="18" charset="0"/>
              </a:rPr>
              <a:t>(</a:t>
            </a:r>
            <a:r>
              <a:rPr lang="zh-TW" altLang="en-US" sz="2800" b="1" dirty="0" smtClean="0">
                <a:latin typeface="Times New Roman" pitchFamily="18" charset="0"/>
              </a:rPr>
              <a:t>資材：</a:t>
            </a:r>
            <a:r>
              <a:rPr lang="en-US" altLang="zh-TW" sz="2800" b="1" dirty="0" smtClean="0">
                <a:latin typeface="Times New Roman" pitchFamily="18" charset="0"/>
              </a:rPr>
              <a:t>05290)</a:t>
            </a:r>
            <a:endParaRPr lang="en-US" altLang="zh-TW" sz="2800" b="1" dirty="0" smtClean="0">
              <a:effectLst/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 sz="2800" dirty="0" smtClean="0">
                <a:effectLst/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en-US" sz="2800" dirty="0" smtClean="0">
                <a:effectLst/>
                <a:latin typeface="標楷體" pitchFamily="65" charset="-120"/>
                <a:ea typeface="標楷體" pitchFamily="65" charset="-120"/>
              </a:rPr>
              <a:t>適用於豬</a:t>
            </a:r>
            <a:r>
              <a:rPr lang="en-US" altLang="zh-TW" sz="2800" dirty="0" smtClean="0">
                <a:effectLst/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2800" dirty="0" smtClean="0">
                <a:effectLst/>
                <a:latin typeface="標楷體" pitchFamily="65" charset="-120"/>
                <a:ea typeface="標楷體" pitchFamily="65" charset="-120"/>
              </a:rPr>
              <a:t>兔子</a:t>
            </a:r>
            <a:r>
              <a:rPr lang="en-US" altLang="zh-TW" sz="2800" dirty="0" smtClean="0">
                <a:effectLst/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2800" dirty="0" smtClean="0">
                <a:effectLst/>
                <a:latin typeface="標楷體" pitchFamily="65" charset="-120"/>
                <a:ea typeface="標楷體" pitchFamily="65" charset="-120"/>
              </a:rPr>
              <a:t>大鼠</a:t>
            </a:r>
            <a:r>
              <a:rPr lang="en-US" altLang="zh-TW" sz="2800" dirty="0" smtClean="0">
                <a:effectLst/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2800" dirty="0" smtClean="0">
                <a:effectLst/>
                <a:latin typeface="標楷體" pitchFamily="65" charset="-120"/>
                <a:ea typeface="標楷體" pitchFamily="65" charset="-120"/>
              </a:rPr>
              <a:t>小鼠</a:t>
            </a:r>
            <a:endParaRPr lang="en-US" altLang="zh-TW" sz="2800" dirty="0" smtClean="0">
              <a:effectLst/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2600" dirty="0" smtClean="0">
                <a:solidFill>
                  <a:srgbClr val="FF6600"/>
                </a:solidFill>
              </a:rPr>
              <a:t>      </a:t>
            </a:r>
            <a:r>
              <a:rPr lang="en-US" altLang="zh-TW" sz="2600" dirty="0" smtClean="0">
                <a:solidFill>
                  <a:srgbClr val="FF6600"/>
                </a:solidFill>
              </a:rPr>
              <a:t>-</a:t>
            </a:r>
            <a:r>
              <a:rPr lang="zh-TW" altLang="en-US" sz="1700" dirty="0" smtClean="0">
                <a:solidFill>
                  <a:srgbClr val="FF6600"/>
                </a:solidFill>
              </a:rPr>
              <a:t>用於大</a:t>
            </a:r>
            <a:r>
              <a:rPr lang="en-US" altLang="zh-TW" sz="1700" dirty="0" smtClean="0">
                <a:solidFill>
                  <a:srgbClr val="FF6600"/>
                </a:solidFill>
              </a:rPr>
              <a:t>.</a:t>
            </a:r>
            <a:r>
              <a:rPr lang="zh-TW" altLang="en-US" sz="1700" dirty="0" smtClean="0">
                <a:solidFill>
                  <a:srgbClr val="FF6600"/>
                </a:solidFill>
              </a:rPr>
              <a:t>小鼠，請與</a:t>
            </a:r>
            <a:r>
              <a:rPr lang="en-US" altLang="zh-TW" sz="1700" dirty="0" err="1" smtClean="0">
                <a:solidFill>
                  <a:srgbClr val="FF6600"/>
                </a:solidFill>
              </a:rPr>
              <a:t>Xylazine</a:t>
            </a:r>
            <a:r>
              <a:rPr lang="zh-TW" altLang="en-US" sz="1700" dirty="0" smtClean="0">
                <a:solidFill>
                  <a:srgbClr val="FF6600"/>
                </a:solidFill>
              </a:rPr>
              <a:t> </a:t>
            </a:r>
            <a:r>
              <a:rPr lang="en-US" altLang="zh-TW" sz="1700" dirty="0" smtClean="0">
                <a:solidFill>
                  <a:srgbClr val="FF6600"/>
                </a:solidFill>
              </a:rPr>
              <a:t>(</a:t>
            </a:r>
            <a:r>
              <a:rPr lang="en-US" altLang="zh-TW" sz="1700" dirty="0" err="1" smtClean="0">
                <a:solidFill>
                  <a:srgbClr val="FF6600"/>
                </a:solidFill>
              </a:rPr>
              <a:t>Rompun</a:t>
            </a:r>
            <a:r>
              <a:rPr lang="en-US" altLang="zh-TW" sz="1700" dirty="0" smtClean="0">
                <a:solidFill>
                  <a:srgbClr val="FF6600"/>
                </a:solidFill>
              </a:rPr>
              <a:t>) </a:t>
            </a:r>
            <a:r>
              <a:rPr lang="zh-TW" altLang="en-US" sz="1700" dirty="0" smtClean="0">
                <a:solidFill>
                  <a:srgbClr val="FF6600"/>
                </a:solidFill>
              </a:rPr>
              <a:t>鎮靜劑混合使用，肌肉鬆弛效果佳</a:t>
            </a:r>
            <a:endParaRPr lang="en-US" altLang="zh-TW" sz="1700" dirty="0" smtClean="0">
              <a:solidFill>
                <a:srgbClr val="FF6600"/>
              </a:solidFill>
            </a:endParaRPr>
          </a:p>
          <a:p>
            <a:pPr>
              <a:buNone/>
            </a:pPr>
            <a:r>
              <a:rPr lang="zh-TW" altLang="en-US" sz="2600" dirty="0" smtClean="0"/>
              <a:t>        </a:t>
            </a:r>
            <a:endParaRPr lang="en-US" altLang="zh-TW" sz="2600" dirty="0" smtClean="0"/>
          </a:p>
          <a:p>
            <a:pPr>
              <a:lnSpc>
                <a:spcPct val="90000"/>
              </a:lnSpc>
              <a:buNone/>
            </a:pPr>
            <a:r>
              <a:rPr lang="zh-TW" altLang="en-US" sz="4400" b="1" dirty="0" smtClean="0">
                <a:effectLst/>
                <a:latin typeface="Times New Roman" pitchFamily="18" charset="0"/>
              </a:rPr>
              <a:t> </a:t>
            </a:r>
            <a:r>
              <a:rPr lang="en-US" altLang="zh-TW" sz="2800" dirty="0" smtClean="0">
                <a:effectLst/>
                <a:latin typeface="標楷體" pitchFamily="65" charset="-120"/>
                <a:ea typeface="標楷體" pitchFamily="65" charset="-120"/>
              </a:rPr>
              <a:t>       </a:t>
            </a:r>
            <a:r>
              <a:rPr lang="en-US" altLang="zh-TW" sz="4400" b="1" dirty="0" smtClean="0">
                <a:effectLst/>
                <a:latin typeface="Times New Roman" pitchFamily="18" charset="0"/>
              </a:rPr>
              <a:t>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 sz="4400" b="1" dirty="0" smtClean="0">
                <a:effectLst/>
                <a:latin typeface="Times New Roman" pitchFamily="18" charset="0"/>
              </a:rPr>
              <a:t>    </a:t>
            </a:r>
          </a:p>
        </p:txBody>
      </p:sp>
      <p:sp>
        <p:nvSpPr>
          <p:cNvPr id="55296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u="sng" dirty="0" smtClean="0">
                <a:solidFill>
                  <a:srgbClr val="FF0000"/>
                </a:solidFill>
                <a:effectLst/>
                <a:ea typeface="標楷體" pitchFamily="65" charset="-120"/>
              </a:rPr>
              <a:t>非管制</a:t>
            </a:r>
            <a:r>
              <a:rPr lang="zh-TW" altLang="en-US" dirty="0" smtClean="0">
                <a:solidFill>
                  <a:schemeClr val="tx1"/>
                </a:solidFill>
                <a:effectLst/>
                <a:ea typeface="標楷體" pitchFamily="65" charset="-120"/>
              </a:rPr>
              <a:t>麻醉藥品</a:t>
            </a:r>
            <a:r>
              <a:rPr lang="en-US" altLang="zh-TW" dirty="0" smtClean="0">
                <a:solidFill>
                  <a:schemeClr val="tx1"/>
                </a:solidFill>
                <a:effectLst/>
                <a:ea typeface="標楷體" pitchFamily="65" charset="-120"/>
              </a:rPr>
              <a:t>:</a:t>
            </a:r>
            <a:endParaRPr lang="zh-TW" altLang="en-US" dirty="0" smtClean="0">
              <a:solidFill>
                <a:schemeClr val="tx1"/>
              </a:solidFill>
              <a:effectLst/>
              <a:ea typeface="標楷體" pitchFamily="65" charset="-120"/>
            </a:endParaRPr>
          </a:p>
        </p:txBody>
      </p:sp>
      <p:pic>
        <p:nvPicPr>
          <p:cNvPr id="15363" name="Picture 4" descr="j034485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55013" y="5805488"/>
            <a:ext cx="788987" cy="105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>
          <a:xfrm>
            <a:off x="0" y="1125538"/>
            <a:ext cx="9144000" cy="5516562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Pct val="100000"/>
              <a:buFontTx/>
              <a:buNone/>
              <a:defRPr/>
            </a:pP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Pct val="100000"/>
              <a:buFontTx/>
              <a:buChar char="•"/>
              <a:defRPr/>
            </a:pPr>
            <a:r>
              <a:rPr lang="zh-TW" altLang="en-US" sz="2800" b="1" u="sng" dirty="0" smtClean="0">
                <a:solidFill>
                  <a:schemeClr val="folHlink"/>
                </a:solidFill>
                <a:latin typeface="標楷體" pitchFamily="65" charset="-120"/>
                <a:ea typeface="標楷體" pitchFamily="65" charset="-120"/>
              </a:rPr>
              <a:t>大</a:t>
            </a:r>
            <a:r>
              <a:rPr lang="en-US" altLang="zh-TW" sz="2800" b="1" u="sng" dirty="0" smtClean="0">
                <a:solidFill>
                  <a:schemeClr val="folHlink"/>
                </a:solidFill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2800" b="1" u="sng" dirty="0" smtClean="0">
                <a:solidFill>
                  <a:schemeClr val="folHlink"/>
                </a:solidFill>
                <a:latin typeface="標楷體" pitchFamily="65" charset="-120"/>
                <a:ea typeface="標楷體" pitchFamily="65" charset="-120"/>
              </a:rPr>
              <a:t>小鼠</a:t>
            </a:r>
            <a:r>
              <a:rPr lang="en-US" altLang="zh-TW" sz="2800" dirty="0" smtClean="0">
                <a:solidFill>
                  <a:schemeClr val="folHlink"/>
                </a:solidFill>
                <a:latin typeface="標楷體" pitchFamily="65" charset="-120"/>
                <a:ea typeface="標楷體" pitchFamily="65" charset="-120"/>
              </a:rPr>
              <a:t>: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Pct val="100000"/>
              <a:buFontTx/>
              <a:buNone/>
              <a:defRPr/>
            </a:pP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國家實驗動物繁殖及研究中心 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www.nlac.org.tw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Pct val="100000"/>
              <a:buFontTx/>
              <a:buNone/>
              <a:defRPr/>
            </a:pP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樂斯科生物科技股份有限公司 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  <a:hlinkClick r:id="rId2"/>
              </a:rPr>
              <a:t>www.biolasco.com.tw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Pct val="100000"/>
              <a:buFontTx/>
              <a:buNone/>
              <a:defRPr/>
            </a:pPr>
            <a:endParaRPr lang="en-US" altLang="zh-TW" sz="2400" b="1" u="sng" dirty="0" smtClean="0">
              <a:solidFill>
                <a:schemeClr val="folHlink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Pct val="100000"/>
              <a:buFontTx/>
              <a:buChar char="•"/>
              <a:defRPr/>
            </a:pPr>
            <a:r>
              <a:rPr lang="zh-TW" altLang="en-US" sz="2800" b="1" u="sng" dirty="0" smtClean="0">
                <a:solidFill>
                  <a:schemeClr val="folHlink"/>
                </a:solidFill>
                <a:latin typeface="標楷體" pitchFamily="65" charset="-120"/>
                <a:ea typeface="標楷體" pitchFamily="65" charset="-120"/>
              </a:rPr>
              <a:t>兔子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民間繁殖場 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02-22735806 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廖先生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zh-TW" altLang="en-US" sz="2600" b="1" dirty="0" smtClean="0">
                <a:latin typeface="標楷體" pitchFamily="65" charset="-120"/>
                <a:ea typeface="標楷體" pitchFamily="65" charset="-120"/>
              </a:rPr>
              <a:t>       </a:t>
            </a:r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竹南藥檢所</a:t>
            </a:r>
            <a:r>
              <a:rPr lang="zh-TW" altLang="en-US" sz="2600" b="1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CN" sz="2600" dirty="0" smtClean="0">
                <a:latin typeface="Times New Roman" pitchFamily="18" charset="0"/>
              </a:rPr>
              <a:t>037-584811</a:t>
            </a:r>
            <a:r>
              <a:rPr lang="zh-CN" altLang="en-US" sz="2600" dirty="0" smtClean="0">
                <a:latin typeface="Times New Roman" pitchFamily="18" charset="0"/>
              </a:rPr>
              <a:t>轉</a:t>
            </a:r>
            <a:r>
              <a:rPr lang="en-US" altLang="zh-CN" sz="2600" dirty="0" smtClean="0">
                <a:latin typeface="Times New Roman" pitchFamily="18" charset="0"/>
              </a:rPr>
              <a:t>108</a:t>
            </a:r>
            <a:r>
              <a:rPr lang="zh-TW" altLang="en-US" sz="2600" dirty="0" smtClean="0">
                <a:latin typeface="Times New Roman" pitchFamily="18" charset="0"/>
              </a:rPr>
              <a:t> </a:t>
            </a:r>
            <a:r>
              <a:rPr lang="en-US" altLang="zh-TW" sz="1600" dirty="0" smtClean="0">
                <a:latin typeface="Times New Roman" pitchFamily="18" charset="0"/>
              </a:rPr>
              <a:t>(</a:t>
            </a:r>
            <a:r>
              <a:rPr lang="zh-TW" altLang="en-US" sz="1600" dirty="0" smtClean="0">
                <a:latin typeface="Times New Roman" pitchFamily="18" charset="0"/>
              </a:rPr>
              <a:t>週</a:t>
            </a:r>
            <a:r>
              <a:rPr lang="en-US" altLang="zh-TW" sz="1600" dirty="0" smtClean="0">
                <a:latin typeface="Times New Roman" pitchFamily="18" charset="0"/>
              </a:rPr>
              <a:t>4</a:t>
            </a:r>
            <a:r>
              <a:rPr lang="zh-TW" altLang="en-US" sz="1600" dirty="0" smtClean="0">
                <a:latin typeface="Times New Roman" pitchFamily="18" charset="0"/>
              </a:rPr>
              <a:t>需自己至淡水畜試所載兔子</a:t>
            </a:r>
            <a:r>
              <a:rPr lang="en-US" altLang="zh-TW" sz="1600" dirty="0" smtClean="0">
                <a:latin typeface="Times New Roman" pitchFamily="18" charset="0"/>
              </a:rPr>
              <a:t>)</a:t>
            </a:r>
            <a:endParaRPr lang="en-US" altLang="zh-TW" sz="1600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Pct val="100000"/>
              <a:buFontTx/>
              <a:buNone/>
              <a:defRPr/>
            </a:pP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Pct val="100000"/>
              <a:buFontTx/>
              <a:buChar char="•"/>
              <a:defRPr/>
            </a:pPr>
            <a:r>
              <a:rPr lang="zh-TW" altLang="en-US" sz="2800" b="1" u="sng" dirty="0" smtClean="0">
                <a:solidFill>
                  <a:schemeClr val="folHlink"/>
                </a:solidFill>
                <a:latin typeface="標楷體" pitchFamily="65" charset="-120"/>
                <a:ea typeface="標楷體" pitchFamily="65" charset="-120"/>
              </a:rPr>
              <a:t>大型豬種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1600" dirty="0" smtClean="0">
                <a:latin typeface="標楷體" pitchFamily="65" charset="-120"/>
                <a:ea typeface="標楷體" pitchFamily="65" charset="-120"/>
              </a:rPr>
              <a:t>30</a:t>
            </a:r>
            <a:r>
              <a:rPr lang="zh-TW" altLang="en-US" sz="1600" dirty="0" smtClean="0">
                <a:latin typeface="標楷體" pitchFamily="65" charset="-120"/>
                <a:ea typeface="標楷體" pitchFamily="65" charset="-120"/>
              </a:rPr>
              <a:t>公斤</a:t>
            </a:r>
            <a:r>
              <a:rPr lang="en-US" altLang="zh-TW" sz="1600" dirty="0" smtClean="0">
                <a:latin typeface="標楷體" pitchFamily="65" charset="-120"/>
                <a:ea typeface="標楷體" pitchFamily="65" charset="-120"/>
              </a:rPr>
              <a:t>----4500</a:t>
            </a:r>
            <a:r>
              <a:rPr lang="zh-TW" altLang="en-US" sz="1600" dirty="0" smtClean="0">
                <a:latin typeface="標楷體" pitchFamily="65" charset="-120"/>
                <a:ea typeface="標楷體" pitchFamily="65" charset="-120"/>
              </a:rPr>
              <a:t>元</a:t>
            </a:r>
            <a:r>
              <a:rPr lang="en-US" altLang="zh-TW" sz="1600" dirty="0" smtClean="0"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sz="1600" dirty="0" smtClean="0">
                <a:latin typeface="標楷體" pitchFamily="65" charset="-120"/>
                <a:ea typeface="標楷體" pitchFamily="65" charset="-120"/>
              </a:rPr>
              <a:t>頭</a:t>
            </a:r>
            <a:r>
              <a:rPr lang="en-US" altLang="zh-TW" sz="1600" dirty="0" smtClean="0">
                <a:latin typeface="標楷體" pitchFamily="65" charset="-120"/>
                <a:ea typeface="標楷體" pitchFamily="65" charset="-120"/>
              </a:rPr>
              <a:t>+</a:t>
            </a:r>
            <a:r>
              <a:rPr lang="zh-TW" altLang="en-US" sz="1600" dirty="0" smtClean="0">
                <a:latin typeface="標楷體" pitchFamily="65" charset="-120"/>
                <a:ea typeface="標楷體" pitchFamily="65" charset="-120"/>
              </a:rPr>
              <a:t>運費</a:t>
            </a:r>
            <a:r>
              <a:rPr lang="en-US" altLang="zh-TW" sz="1600" dirty="0" smtClean="0">
                <a:latin typeface="標楷體" pitchFamily="65" charset="-120"/>
                <a:ea typeface="標楷體" pitchFamily="65" charset="-120"/>
              </a:rPr>
              <a:t>2000</a:t>
            </a:r>
            <a:r>
              <a:rPr lang="zh-TW" altLang="en-US" sz="1600" dirty="0" smtClean="0">
                <a:latin typeface="標楷體" pitchFamily="65" charset="-120"/>
                <a:ea typeface="標楷體" pitchFamily="65" charset="-120"/>
              </a:rPr>
              <a:t>元</a:t>
            </a:r>
            <a:r>
              <a:rPr lang="en-US" altLang="zh-TW" sz="1600" dirty="0" smtClean="0"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sz="1600" dirty="0" smtClean="0">
                <a:latin typeface="標楷體" pitchFamily="65" charset="-120"/>
                <a:ea typeface="標楷體" pitchFamily="65" charset="-120"/>
              </a:rPr>
              <a:t>次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Pct val="100000"/>
              <a:buNone/>
              <a:defRPr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            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From 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八里 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02-26102411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 汪先生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Pct val="100000"/>
              <a:buFontTx/>
              <a:buChar char="•"/>
              <a:defRPr/>
            </a:pPr>
            <a:r>
              <a:rPr lang="zh-TW" altLang="en-US" sz="2800" b="1" u="sng" dirty="0" smtClean="0">
                <a:solidFill>
                  <a:schemeClr val="folHlink"/>
                </a:solidFill>
                <a:latin typeface="標楷體" pitchFamily="65" charset="-120"/>
                <a:ea typeface="標楷體" pitchFamily="65" charset="-120"/>
              </a:rPr>
              <a:t>小型豬種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蘭嶼豬 </a:t>
            </a:r>
            <a:r>
              <a:rPr lang="en-US" altLang="zh-TW" sz="1500" dirty="0" smtClean="0">
                <a:latin typeface="標楷體" pitchFamily="65" charset="-120"/>
                <a:ea typeface="標楷體" pitchFamily="65" charset="-120"/>
              </a:rPr>
              <a:t>20~25</a:t>
            </a:r>
            <a:r>
              <a:rPr lang="zh-TW" altLang="en-US" sz="1500" dirty="0" smtClean="0">
                <a:latin typeface="標楷體" pitchFamily="65" charset="-120"/>
                <a:ea typeface="標楷體" pitchFamily="65" charset="-120"/>
              </a:rPr>
              <a:t>公斤</a:t>
            </a:r>
            <a:r>
              <a:rPr lang="en-US" altLang="zh-TW" sz="1500" dirty="0" smtClean="0">
                <a:latin typeface="標楷體" pitchFamily="65" charset="-120"/>
                <a:ea typeface="標楷體" pitchFamily="65" charset="-120"/>
              </a:rPr>
              <a:t>----9000</a:t>
            </a:r>
            <a:r>
              <a:rPr lang="zh-TW" altLang="en-US" sz="1500" dirty="0" smtClean="0">
                <a:latin typeface="標楷體" pitchFamily="65" charset="-120"/>
                <a:ea typeface="標楷體" pitchFamily="65" charset="-120"/>
              </a:rPr>
              <a:t>元</a:t>
            </a:r>
            <a:r>
              <a:rPr lang="en-US" altLang="zh-TW" sz="1500" dirty="0" smtClean="0"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sz="1500" dirty="0" smtClean="0">
                <a:latin typeface="標楷體" pitchFamily="65" charset="-120"/>
                <a:ea typeface="標楷體" pitchFamily="65" charset="-120"/>
              </a:rPr>
              <a:t>頭</a:t>
            </a:r>
            <a:r>
              <a:rPr lang="en-US" altLang="zh-TW" sz="1500" dirty="0" smtClean="0">
                <a:latin typeface="標楷體" pitchFamily="65" charset="-120"/>
                <a:ea typeface="標楷體" pitchFamily="65" charset="-120"/>
              </a:rPr>
              <a:t>+12000</a:t>
            </a:r>
            <a:r>
              <a:rPr lang="zh-TW" altLang="en-US" sz="1500" dirty="0" smtClean="0">
                <a:latin typeface="標楷體" pitchFamily="65" charset="-120"/>
                <a:ea typeface="標楷體" pitchFamily="65" charset="-120"/>
              </a:rPr>
              <a:t>元</a:t>
            </a:r>
            <a:r>
              <a:rPr lang="en-US" altLang="zh-TW" sz="1500" dirty="0" smtClean="0"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sz="1500" dirty="0" smtClean="0">
                <a:latin typeface="標楷體" pitchFamily="65" charset="-120"/>
                <a:ea typeface="標楷體" pitchFamily="65" charset="-120"/>
              </a:rPr>
              <a:t>運費</a:t>
            </a:r>
            <a:endParaRPr lang="zh-TW" altLang="en-US" sz="2800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zh-TW" altLang="en-US" sz="24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             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From 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台東種畜繁殖場 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(089)224634 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分機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219</a:t>
            </a:r>
            <a:endParaRPr lang="en-US" altLang="zh-TW" sz="24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Pct val="100000"/>
              <a:buFontTx/>
              <a:buChar char="•"/>
              <a:defRPr/>
            </a:pPr>
            <a:r>
              <a:rPr lang="en-US" altLang="zh-TW" sz="2400" dirty="0" smtClean="0">
                <a:solidFill>
                  <a:srgbClr val="00B0F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400" dirty="0" smtClean="0">
                <a:solidFill>
                  <a:srgbClr val="00B0F0"/>
                </a:solidFill>
                <a:latin typeface="標楷體" pitchFamily="65" charset="-120"/>
                <a:ea typeface="標楷體" pitchFamily="65" charset="-120"/>
              </a:rPr>
              <a:t>各種動物含國外實驗動物代理進口</a:t>
            </a:r>
            <a:r>
              <a:rPr lang="en-US" altLang="zh-TW" sz="2400" dirty="0" smtClean="0">
                <a:solidFill>
                  <a:srgbClr val="00B0F0"/>
                </a:solidFill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Pct val="100000"/>
              <a:buFontTx/>
              <a:buNone/>
              <a:defRPr/>
            </a:pP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樂斯科生物科技股份有限公司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國家實驗動物繁殖及研究中心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Pct val="100000"/>
              <a:buFontTx/>
              <a:buNone/>
              <a:defRPr/>
            </a:pP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   </a:t>
            </a:r>
          </a:p>
        </p:txBody>
      </p:sp>
      <p:sp>
        <p:nvSpPr>
          <p:cNvPr id="17411" name="Text Box 4"/>
          <p:cNvSpPr txBox="1">
            <a:spLocks noChangeArrowheads="1"/>
          </p:cNvSpPr>
          <p:nvPr/>
        </p:nvSpPr>
        <p:spPr bwMode="auto">
          <a:xfrm>
            <a:off x="1331913" y="260350"/>
            <a:ext cx="6553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4400" dirty="0">
                <a:solidFill>
                  <a:srgbClr val="0000FF"/>
                </a:solidFill>
                <a:ea typeface="標楷體" pitchFamily="65" charset="-120"/>
              </a:rPr>
              <a:t>國內提供實驗動物之單位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3275856" y="1043444"/>
            <a:ext cx="2232248" cy="369332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 smtClean="0">
                <a:solidFill>
                  <a:srgbClr val="FF0000"/>
                </a:solidFill>
              </a:rPr>
              <a:t>實驗者自行訂購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981075"/>
            <a:ext cx="8893175" cy="506888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altLang="zh-TW" sz="2000" dirty="0" smtClean="0">
                <a:ea typeface="標楷體" pitchFamily="65" charset="-120"/>
              </a:rPr>
              <a:t>         </a:t>
            </a:r>
          </a:p>
          <a:p>
            <a:pPr>
              <a:lnSpc>
                <a:spcPct val="80000"/>
              </a:lnSpc>
              <a:defRPr/>
            </a:pPr>
            <a:r>
              <a:rPr lang="zh-TW" altLang="en-US" sz="2000" dirty="0" smtClean="0">
                <a:effectLst/>
                <a:latin typeface="標楷體" pitchFamily="65" charset="-120"/>
                <a:ea typeface="標楷體" pitchFamily="65" charset="-120"/>
              </a:rPr>
              <a:t>國家實驗動物中心 </a:t>
            </a:r>
            <a:r>
              <a:rPr lang="en-US" altLang="zh-TW" sz="2000" dirty="0" smtClean="0">
                <a:solidFill>
                  <a:schemeClr val="accent2"/>
                </a:solidFill>
                <a:ea typeface="標楷體" pitchFamily="65" charset="-120"/>
              </a:rPr>
              <a:t>(</a:t>
            </a:r>
            <a:r>
              <a:rPr lang="zh-TW" altLang="en-US" sz="2000" dirty="0" smtClean="0">
                <a:solidFill>
                  <a:schemeClr val="accent2"/>
                </a:solidFill>
                <a:ea typeface="標楷體" pitchFamily="65" charset="-120"/>
              </a:rPr>
              <a:t>週</a:t>
            </a:r>
            <a:r>
              <a:rPr lang="en-US" altLang="zh-TW" sz="2000" dirty="0" smtClean="0">
                <a:solidFill>
                  <a:schemeClr val="accent2"/>
                </a:solidFill>
                <a:ea typeface="標楷體" pitchFamily="65" charset="-120"/>
              </a:rPr>
              <a:t>3</a:t>
            </a:r>
            <a:r>
              <a:rPr lang="zh-TW" altLang="en-US" sz="2000" dirty="0" smtClean="0">
                <a:solidFill>
                  <a:schemeClr val="accent2"/>
                </a:solidFill>
                <a:ea typeface="標楷體" pitchFamily="65" charset="-120"/>
              </a:rPr>
              <a:t>出貨</a:t>
            </a:r>
            <a:r>
              <a:rPr lang="en-US" altLang="zh-TW" sz="2000" dirty="0" smtClean="0">
                <a:solidFill>
                  <a:schemeClr val="accent2"/>
                </a:solidFill>
                <a:ea typeface="標楷體" pitchFamily="65" charset="-120"/>
              </a:rPr>
              <a:t>)</a:t>
            </a:r>
            <a:endParaRPr lang="zh-TW" altLang="en-US" sz="2000" dirty="0" smtClean="0">
              <a:effectLst/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Pct val="100000"/>
              <a:buFontTx/>
              <a:buNone/>
              <a:defRPr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  <a:cs typeface="Arial" charset="0"/>
              </a:rPr>
              <a:t>   </a:t>
            </a:r>
            <a:r>
              <a:rPr lang="en-US" altLang="zh-TW" sz="2000" dirty="0" smtClean="0">
                <a:effectLst/>
                <a:latin typeface="標楷體" pitchFamily="65" charset="-120"/>
                <a:ea typeface="標楷體" pitchFamily="65" charset="-120"/>
                <a:cs typeface="Arial" charset="0"/>
                <a:hlinkClick r:id="rId2"/>
              </a:rPr>
              <a:t>http://www.nlac.gov.tw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  <a:cs typeface="Arial" charset="0"/>
              </a:rPr>
              <a:t> 需</a:t>
            </a:r>
            <a:r>
              <a:rPr lang="zh-TW" altLang="en-US" sz="2000" dirty="0" smtClean="0">
                <a:effectLst/>
                <a:latin typeface="標楷體" pitchFamily="65" charset="-120"/>
                <a:ea typeface="標楷體" pitchFamily="65" charset="-120"/>
              </a:rPr>
              <a:t>告知本組此批到貨日期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zh-TW" altLang="en-US" sz="2000" dirty="0" smtClean="0">
                <a:effectLst/>
                <a:latin typeface="標楷體" pitchFamily="65" charset="-120"/>
                <a:ea typeface="標楷體" pitchFamily="65" charset="-120"/>
              </a:rPr>
              <a:t>   </a:t>
            </a:r>
            <a:r>
              <a:rPr lang="en-US" altLang="zh-TW" sz="1800" b="1" dirty="0" smtClean="0">
                <a:effectLst/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1800" b="1" dirty="0" smtClean="0">
                <a:effectLst/>
                <a:latin typeface="標楷體" pitchFamily="65" charset="-120"/>
                <a:ea typeface="標楷體" pitchFamily="65" charset="-120"/>
              </a:rPr>
              <a:t>國動不再生產此</a:t>
            </a:r>
            <a:r>
              <a:rPr lang="en-US" altLang="zh-TW" sz="1800" b="1" dirty="0" smtClean="0">
                <a:effectLst/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en-US" sz="1800" b="1" dirty="0" smtClean="0">
                <a:effectLst/>
                <a:latin typeface="標楷體" pitchFamily="65" charset="-120"/>
                <a:ea typeface="標楷體" pitchFamily="65" charset="-120"/>
              </a:rPr>
              <a:t>種品系</a:t>
            </a:r>
            <a:r>
              <a:rPr lang="en-US" altLang="zh-TW" sz="1800" b="1" dirty="0" smtClean="0">
                <a:effectLst/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1800" b="1" dirty="0" smtClean="0">
                <a:solidFill>
                  <a:schemeClr val="accent2"/>
                </a:solidFill>
                <a:effectLst/>
                <a:latin typeface="標楷體" pitchFamily="65" charset="-120"/>
                <a:ea typeface="標楷體" pitchFamily="65" charset="-120"/>
              </a:rPr>
              <a:t>大鼠</a:t>
            </a:r>
            <a:r>
              <a:rPr lang="en-US" altLang="zh-TW" sz="1800" b="1" dirty="0" smtClean="0">
                <a:solidFill>
                  <a:schemeClr val="accent2"/>
                </a:solidFill>
                <a:effectLst/>
                <a:latin typeface="標楷體" pitchFamily="65" charset="-120"/>
                <a:ea typeface="標楷體" pitchFamily="65" charset="-120"/>
              </a:rPr>
              <a:t>SD </a:t>
            </a:r>
            <a:r>
              <a:rPr lang="zh-TW" altLang="en-US" sz="1800" b="1" dirty="0" smtClean="0">
                <a:solidFill>
                  <a:schemeClr val="accent2"/>
                </a:solidFill>
                <a:effectLst/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1800" b="1" dirty="0" err="1" smtClean="0">
                <a:solidFill>
                  <a:schemeClr val="accent2"/>
                </a:solidFill>
                <a:effectLst/>
                <a:latin typeface="標楷體" pitchFamily="65" charset="-120"/>
                <a:ea typeface="標楷體" pitchFamily="65" charset="-120"/>
              </a:rPr>
              <a:t>Wistar</a:t>
            </a:r>
            <a:r>
              <a:rPr lang="zh-TW" altLang="en-US" sz="1800" b="1" dirty="0" smtClean="0">
                <a:solidFill>
                  <a:schemeClr val="accent2"/>
                </a:solidFill>
                <a:effectLst/>
                <a:latin typeface="標楷體" pitchFamily="65" charset="-120"/>
                <a:ea typeface="標楷體" pitchFamily="65" charset="-120"/>
              </a:rPr>
              <a:t>及小鼠 </a:t>
            </a:r>
            <a:r>
              <a:rPr lang="en-US" altLang="zh-TW" sz="1800" b="1" dirty="0" smtClean="0">
                <a:solidFill>
                  <a:schemeClr val="accent2"/>
                </a:solidFill>
                <a:effectLst/>
                <a:latin typeface="標楷體" pitchFamily="65" charset="-120"/>
                <a:ea typeface="標楷體" pitchFamily="65" charset="-120"/>
              </a:rPr>
              <a:t>ICR</a:t>
            </a:r>
            <a:r>
              <a:rPr lang="en-US" altLang="zh-TW" sz="1800" b="1" dirty="0" smtClean="0">
                <a:effectLst/>
                <a:latin typeface="標楷體" pitchFamily="65" charset="-120"/>
                <a:ea typeface="標楷體" pitchFamily="65" charset="-120"/>
              </a:rPr>
              <a:t>)</a:t>
            </a:r>
            <a:endParaRPr lang="en-US" altLang="zh-TW" sz="1800" dirty="0" smtClean="0">
              <a:effectLst/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80000"/>
              </a:lnSpc>
              <a:buNone/>
              <a:defRPr/>
            </a:pPr>
            <a:r>
              <a:rPr lang="zh-TW" altLang="en-US" sz="1800" dirty="0" smtClean="0">
                <a:effectLst/>
              </a:rPr>
              <a:t>     科技部</a:t>
            </a:r>
            <a:r>
              <a:rPr lang="zh-TW" altLang="en-US" sz="1800" dirty="0" smtClean="0"/>
              <a:t>計畫→可訂購</a:t>
            </a:r>
            <a:r>
              <a:rPr lang="en-US" altLang="zh-TW" sz="1800" dirty="0" smtClean="0"/>
              <a:t>SD. </a:t>
            </a:r>
            <a:r>
              <a:rPr lang="en-US" altLang="zh-TW" sz="1800" dirty="0" err="1" smtClean="0"/>
              <a:t>Wistar</a:t>
            </a:r>
            <a:r>
              <a:rPr lang="en-US" altLang="zh-TW" sz="1800" dirty="0" smtClean="0"/>
              <a:t>. ICR</a:t>
            </a:r>
            <a:r>
              <a:rPr lang="zh-TW" altLang="en-US" sz="1800" dirty="0" smtClean="0"/>
              <a:t> </a:t>
            </a:r>
            <a:endParaRPr lang="en-US" altLang="zh-TW" sz="1800" dirty="0" smtClean="0"/>
          </a:p>
          <a:p>
            <a:pPr>
              <a:lnSpc>
                <a:spcPct val="80000"/>
              </a:lnSpc>
              <a:buNone/>
              <a:defRPr/>
            </a:pPr>
            <a:r>
              <a:rPr lang="zh-TW" altLang="en-US" sz="1800" dirty="0" smtClean="0"/>
              <a:t> </a:t>
            </a:r>
            <a:endParaRPr lang="en-US" altLang="zh-TW" sz="1800" dirty="0" smtClean="0">
              <a:effectLst/>
              <a:hlinkClick r:id="rId3"/>
            </a:endParaRPr>
          </a:p>
          <a:p>
            <a:pPr>
              <a:lnSpc>
                <a:spcPct val="80000"/>
              </a:lnSpc>
              <a:defRPr/>
            </a:pPr>
            <a:r>
              <a:rPr lang="zh-TW" altLang="en-US" sz="2000" dirty="0" smtClean="0">
                <a:effectLst/>
                <a:latin typeface="標楷體" pitchFamily="65" charset="-120"/>
                <a:ea typeface="標楷體" pitchFamily="65" charset="-120"/>
              </a:rPr>
              <a:t>樂斯科生物科技股份有限公司 </a:t>
            </a:r>
            <a:r>
              <a:rPr lang="en-US" altLang="zh-TW" sz="2000" dirty="0" smtClean="0">
                <a:solidFill>
                  <a:schemeClr val="accent2"/>
                </a:solidFill>
                <a:ea typeface="標楷體" pitchFamily="65" charset="-120"/>
              </a:rPr>
              <a:t>(</a:t>
            </a:r>
            <a:r>
              <a:rPr lang="zh-TW" altLang="en-US" sz="2000" dirty="0" smtClean="0">
                <a:solidFill>
                  <a:schemeClr val="accent2"/>
                </a:solidFill>
                <a:ea typeface="標楷體" pitchFamily="65" charset="-120"/>
              </a:rPr>
              <a:t>週</a:t>
            </a:r>
            <a:r>
              <a:rPr lang="en-US" altLang="zh-TW" sz="2000" dirty="0" smtClean="0">
                <a:solidFill>
                  <a:schemeClr val="accent2"/>
                </a:solidFill>
                <a:ea typeface="標楷體" pitchFamily="65" charset="-120"/>
              </a:rPr>
              <a:t>1</a:t>
            </a:r>
            <a:r>
              <a:rPr lang="zh-TW" altLang="en-US" sz="2000" dirty="0" smtClean="0">
                <a:solidFill>
                  <a:schemeClr val="accent2"/>
                </a:solidFill>
                <a:ea typeface="標楷體" pitchFamily="65" charset="-120"/>
              </a:rPr>
              <a:t>出貨</a:t>
            </a:r>
            <a:r>
              <a:rPr lang="en-US" altLang="zh-TW" sz="2000" dirty="0" smtClean="0">
                <a:solidFill>
                  <a:schemeClr val="accent2"/>
                </a:solidFill>
                <a:ea typeface="標楷體" pitchFamily="65" charset="-120"/>
              </a:rPr>
              <a:t>)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 </a:t>
            </a:r>
            <a:endParaRPr lang="zh-TW" altLang="en-US" sz="2000" dirty="0" smtClean="0">
              <a:effectLst/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Pct val="100000"/>
              <a:buFontTx/>
              <a:buNone/>
              <a:defRPr/>
            </a:pPr>
            <a:r>
              <a:rPr lang="zh-TW" altLang="en-US" sz="2000" dirty="0" smtClean="0">
                <a:effectLst/>
                <a:ea typeface="標楷體" pitchFamily="65" charset="-120"/>
              </a:rPr>
              <a:t>    網路訂購 </a:t>
            </a:r>
            <a:r>
              <a:rPr lang="en-US" altLang="zh-TW" sz="2000" dirty="0" smtClean="0">
                <a:effectLst/>
                <a:ea typeface="標楷體" pitchFamily="65" charset="-120"/>
                <a:hlinkClick r:id="rId4"/>
              </a:rPr>
              <a:t>www.biolasco.com.tw</a:t>
            </a:r>
            <a:endParaRPr lang="en-US" altLang="zh-TW" sz="2000" dirty="0" smtClean="0">
              <a:effectLst/>
              <a:ea typeface="標楷體" pitchFamily="65" charset="-12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altLang="zh-TW" sz="2000" dirty="0" smtClean="0">
                <a:effectLst/>
              </a:rPr>
              <a:t>      </a:t>
            </a:r>
            <a:r>
              <a:rPr lang="en-US" altLang="zh-TW" sz="2000" dirty="0" smtClean="0">
                <a:effectLst/>
                <a:ea typeface="標楷體" pitchFamily="65" charset="-120"/>
                <a:hlinkClick r:id="rId5" action="ppaction://hlinkfile"/>
              </a:rPr>
              <a:t>      </a:t>
            </a:r>
            <a:endParaRPr lang="en-US" altLang="zh-TW" sz="2000" dirty="0" smtClean="0">
              <a:effectLst/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zh-TW" altLang="en-US" sz="2000" dirty="0" smtClean="0">
                <a:effectLst/>
                <a:latin typeface="標楷體" pitchFamily="65" charset="-120"/>
                <a:ea typeface="標楷體" pitchFamily="65" charset="-120"/>
              </a:rPr>
              <a:t>為避免感染，本動物中心僅同意訂購來源為</a:t>
            </a:r>
            <a:r>
              <a:rPr lang="en-US" altLang="zh-TW" sz="2000" dirty="0" smtClean="0">
                <a:effectLst/>
                <a:latin typeface="標楷體" pitchFamily="65" charset="-120"/>
                <a:ea typeface="標楷體" pitchFamily="65" charset="-120"/>
              </a:rPr>
              <a:t>SPF</a:t>
            </a:r>
            <a:r>
              <a:rPr lang="zh-TW" altLang="en-US" sz="2000" dirty="0" smtClean="0">
                <a:effectLst/>
                <a:latin typeface="標楷體" pitchFamily="65" charset="-120"/>
                <a:ea typeface="標楷體" pitchFamily="65" charset="-120"/>
              </a:rPr>
              <a:t>之大、小鼠。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zh-TW" altLang="en-US" sz="2000" dirty="0" smtClean="0">
              <a:effectLst/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8435" name="Text Box 8"/>
          <p:cNvSpPr txBox="1">
            <a:spLocks noChangeArrowheads="1"/>
          </p:cNvSpPr>
          <p:nvPr/>
        </p:nvSpPr>
        <p:spPr bwMode="auto">
          <a:xfrm>
            <a:off x="539750" y="260350"/>
            <a:ext cx="53292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4000" b="1">
                <a:solidFill>
                  <a:srgbClr val="CC00FF"/>
                </a:solidFill>
                <a:ea typeface="標楷體" pitchFamily="65" charset="-120"/>
              </a:rPr>
              <a:t>訂購動物</a:t>
            </a:r>
            <a:r>
              <a:rPr lang="en-US" altLang="zh-TW" sz="4000" b="1">
                <a:solidFill>
                  <a:srgbClr val="CC00FF"/>
                </a:solidFill>
                <a:ea typeface="標楷體" pitchFamily="65" charset="-120"/>
                <a:sym typeface="Wingdings" pitchFamily="2" charset="2"/>
              </a:rPr>
              <a:t>: (</a:t>
            </a:r>
            <a:r>
              <a:rPr lang="zh-TW" altLang="en-US" sz="4000" b="1">
                <a:solidFill>
                  <a:srgbClr val="CC00FF"/>
                </a:solidFill>
                <a:ea typeface="標楷體" pitchFamily="65" charset="-120"/>
                <a:sym typeface="Wingdings" pitchFamily="2" charset="2"/>
              </a:rPr>
              <a:t>大</a:t>
            </a:r>
            <a:r>
              <a:rPr lang="en-US" altLang="zh-TW" sz="4000" b="1">
                <a:solidFill>
                  <a:srgbClr val="CC00FF"/>
                </a:solidFill>
                <a:ea typeface="標楷體" pitchFamily="65" charset="-120"/>
                <a:sym typeface="Wingdings" pitchFamily="2" charset="2"/>
              </a:rPr>
              <a:t>.</a:t>
            </a:r>
            <a:r>
              <a:rPr lang="zh-TW" altLang="en-US" sz="4000" b="1">
                <a:solidFill>
                  <a:srgbClr val="CC00FF"/>
                </a:solidFill>
                <a:ea typeface="標楷體" pitchFamily="65" charset="-120"/>
                <a:sym typeface="Wingdings" pitchFamily="2" charset="2"/>
              </a:rPr>
              <a:t>小鼠</a:t>
            </a:r>
            <a:r>
              <a:rPr lang="en-US" altLang="zh-TW" sz="4000" b="1">
                <a:solidFill>
                  <a:srgbClr val="CC00FF"/>
                </a:solidFill>
                <a:ea typeface="標楷體" pitchFamily="65" charset="-120"/>
                <a:sym typeface="Wingdings" pitchFamily="2" charset="2"/>
              </a:rPr>
              <a:t>)</a:t>
            </a:r>
            <a:endParaRPr lang="en-US" altLang="zh-TW" sz="4000" b="1">
              <a:solidFill>
                <a:srgbClr val="CC00FF"/>
              </a:solidFill>
              <a:ea typeface="標楷體" pitchFamily="65" charset="-120"/>
            </a:endParaRPr>
          </a:p>
        </p:txBody>
      </p:sp>
      <p:pic>
        <p:nvPicPr>
          <p:cNvPr id="18436" name="Picture 11" descr="AN01125_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6913" y="6191250"/>
            <a:ext cx="827087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3492500" y="476250"/>
            <a:ext cx="2016125" cy="7032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 sz="1600">
                <a:latin typeface="標楷體" pitchFamily="65" charset="-120"/>
                <a:ea typeface="標楷體" pitchFamily="65" charset="-120"/>
              </a:rPr>
              <a:t>廠商以運送箱將動物</a:t>
            </a:r>
          </a:p>
          <a:p>
            <a:pPr algn="ctr">
              <a:spcBef>
                <a:spcPct val="50000"/>
              </a:spcBef>
            </a:pPr>
            <a:r>
              <a:rPr lang="zh-TW" altLang="en-US" sz="1600">
                <a:latin typeface="標楷體" pitchFamily="65" charset="-120"/>
                <a:ea typeface="標楷體" pitchFamily="65" charset="-120"/>
              </a:rPr>
              <a:t>送達動物中心</a:t>
            </a:r>
          </a:p>
        </p:txBody>
      </p:sp>
      <p:sp>
        <p:nvSpPr>
          <p:cNvPr id="20483" name="Line 3"/>
          <p:cNvSpPr>
            <a:spLocks noChangeShapeType="1"/>
          </p:cNvSpPr>
          <p:nvPr/>
        </p:nvSpPr>
        <p:spPr bwMode="auto">
          <a:xfrm>
            <a:off x="4427538" y="1125538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3563938" y="1412875"/>
            <a:ext cx="20161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 sz="1600">
                <a:latin typeface="標楷體" pitchFamily="65" charset="-120"/>
                <a:ea typeface="標楷體" pitchFamily="65" charset="-120"/>
              </a:rPr>
              <a:t>動物中心人員簽收</a:t>
            </a: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2916238" y="2205038"/>
            <a:ext cx="1368425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TW" altLang="en-US" sz="1600" b="1" dirty="0">
                <a:solidFill>
                  <a:schemeClr val="folHlink"/>
                </a:solidFill>
                <a:latin typeface="標楷體" pitchFamily="65" charset="-120"/>
                <a:ea typeface="標楷體" pitchFamily="65" charset="-120"/>
              </a:rPr>
              <a:t>樂斯科動物</a:t>
            </a: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4427538" y="2205038"/>
            <a:ext cx="2016125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TW" altLang="en-US" sz="1600" b="1">
                <a:solidFill>
                  <a:schemeClr val="folHlink"/>
                </a:solidFill>
                <a:latin typeface="標楷體" pitchFamily="65" charset="-120"/>
                <a:ea typeface="標楷體" pitchFamily="65" charset="-120"/>
              </a:rPr>
              <a:t>國家動物中心動物</a:t>
            </a:r>
          </a:p>
        </p:txBody>
      </p:sp>
      <p:sp>
        <p:nvSpPr>
          <p:cNvPr id="20487" name="Line 7"/>
          <p:cNvSpPr>
            <a:spLocks noChangeShapeType="1"/>
          </p:cNvSpPr>
          <p:nvPr/>
        </p:nvSpPr>
        <p:spPr bwMode="auto">
          <a:xfrm>
            <a:off x="5364163" y="3573463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0488" name="Text Box 9"/>
          <p:cNvSpPr txBox="1">
            <a:spLocks noChangeArrowheads="1"/>
          </p:cNvSpPr>
          <p:nvPr/>
        </p:nvSpPr>
        <p:spPr bwMode="auto">
          <a:xfrm>
            <a:off x="4356100" y="5734050"/>
            <a:ext cx="42862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16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陽性</a:t>
            </a:r>
          </a:p>
        </p:txBody>
      </p:sp>
      <p:sp>
        <p:nvSpPr>
          <p:cNvPr id="20489" name="Text Box 10"/>
          <p:cNvSpPr txBox="1">
            <a:spLocks noChangeArrowheads="1"/>
          </p:cNvSpPr>
          <p:nvPr/>
        </p:nvSpPr>
        <p:spPr bwMode="auto">
          <a:xfrm>
            <a:off x="684213" y="0"/>
            <a:ext cx="7343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 sz="2000"/>
              <a:t>　</a:t>
            </a:r>
            <a:r>
              <a:rPr lang="zh-TW" altLang="en-US" sz="2400" b="1">
                <a:solidFill>
                  <a:schemeClr val="folHlink"/>
                </a:solidFill>
                <a:latin typeface="標楷體" pitchFamily="65" charset="-120"/>
                <a:ea typeface="標楷體" pitchFamily="65" charset="-120"/>
              </a:rPr>
              <a:t>新進動物檢疫流程圖</a:t>
            </a:r>
            <a:r>
              <a:rPr lang="en-US" altLang="zh-TW" sz="2400" b="1">
                <a:solidFill>
                  <a:schemeClr val="folHlink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400" b="1">
                <a:solidFill>
                  <a:schemeClr val="folHlink"/>
                </a:solidFill>
                <a:latin typeface="標楷體" pitchFamily="65" charset="-120"/>
                <a:ea typeface="標楷體" pitchFamily="65" charset="-120"/>
              </a:rPr>
              <a:t>樂斯科／國動）</a:t>
            </a:r>
          </a:p>
        </p:txBody>
      </p:sp>
      <p:sp>
        <p:nvSpPr>
          <p:cNvPr id="20490" name="Text Box 11"/>
          <p:cNvSpPr txBox="1">
            <a:spLocks noChangeArrowheads="1"/>
          </p:cNvSpPr>
          <p:nvPr/>
        </p:nvSpPr>
        <p:spPr bwMode="auto">
          <a:xfrm>
            <a:off x="4355976" y="4868863"/>
            <a:ext cx="237683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糞便採</a:t>
            </a:r>
            <a:r>
              <a:rPr lang="zh-TW" altLang="en-US" sz="1600" dirty="0" smtClean="0">
                <a:latin typeface="標楷體" pitchFamily="65" charset="-120"/>
                <a:ea typeface="標楷體" pitchFamily="65" charset="-120"/>
              </a:rPr>
              <a:t>樣，檢疫期</a:t>
            </a:r>
            <a:r>
              <a:rPr lang="en-US" altLang="zh-TW" sz="1600" dirty="0" smtClean="0">
                <a:latin typeface="標楷體" pitchFamily="65" charset="-120"/>
                <a:ea typeface="標楷體" pitchFamily="65" charset="-120"/>
              </a:rPr>
              <a:t>3-7</a:t>
            </a:r>
            <a:r>
              <a:rPr lang="zh-TW" altLang="en-US" sz="1600" dirty="0" smtClean="0">
                <a:latin typeface="標楷體" pitchFamily="65" charset="-120"/>
                <a:ea typeface="標楷體" pitchFamily="65" charset="-120"/>
              </a:rPr>
              <a:t>天</a:t>
            </a:r>
            <a:endParaRPr lang="zh-TW" altLang="en-US" sz="16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0491" name="Text Box 12"/>
          <p:cNvSpPr txBox="1">
            <a:spLocks noChangeArrowheads="1"/>
          </p:cNvSpPr>
          <p:nvPr/>
        </p:nvSpPr>
        <p:spPr bwMode="auto">
          <a:xfrm>
            <a:off x="6269038" y="5661025"/>
            <a:ext cx="42862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16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通過</a:t>
            </a:r>
          </a:p>
        </p:txBody>
      </p:sp>
      <p:sp>
        <p:nvSpPr>
          <p:cNvPr id="20492" name="Text Box 13"/>
          <p:cNvSpPr txBox="1">
            <a:spLocks noChangeArrowheads="1"/>
          </p:cNvSpPr>
          <p:nvPr/>
        </p:nvSpPr>
        <p:spPr bwMode="auto">
          <a:xfrm>
            <a:off x="5436096" y="6092825"/>
            <a:ext cx="179980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TW" sz="1600" b="1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1600" b="1" dirty="0" smtClean="0">
                <a:latin typeface="標楷體" pitchFamily="65" charset="-120"/>
                <a:ea typeface="標楷體" pitchFamily="65" charset="-120"/>
              </a:rPr>
              <a:t>週</a:t>
            </a:r>
            <a:r>
              <a:rPr lang="en-US" altLang="zh-TW" sz="1600" b="1" dirty="0" smtClean="0">
                <a:latin typeface="標楷體" pitchFamily="65" charset="-120"/>
                <a:ea typeface="標楷體" pitchFamily="65" charset="-120"/>
              </a:rPr>
              <a:t>1)</a:t>
            </a:r>
            <a:r>
              <a:rPr lang="zh-TW" altLang="en-US" sz="1600" dirty="0" smtClean="0">
                <a:latin typeface="標楷體" pitchFamily="65" charset="-120"/>
                <a:ea typeface="標楷體" pitchFamily="65" charset="-120"/>
              </a:rPr>
              <a:t>通知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訂購者</a:t>
            </a:r>
          </a:p>
          <a:p>
            <a:pPr algn="ctr">
              <a:spcBef>
                <a:spcPct val="50000"/>
              </a:spcBef>
            </a:pP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移入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SPF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區</a:t>
            </a:r>
          </a:p>
        </p:txBody>
      </p:sp>
      <p:sp>
        <p:nvSpPr>
          <p:cNvPr id="20493" name="Text Box 14"/>
          <p:cNvSpPr txBox="1">
            <a:spLocks noChangeArrowheads="1"/>
          </p:cNvSpPr>
          <p:nvPr/>
        </p:nvSpPr>
        <p:spPr bwMode="auto">
          <a:xfrm>
            <a:off x="3275013" y="6154738"/>
            <a:ext cx="2124075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 sz="1600">
                <a:latin typeface="標楷體" pitchFamily="65" charset="-120"/>
                <a:ea typeface="標楷體" pitchFamily="65" charset="-120"/>
              </a:rPr>
              <a:t>通知</a:t>
            </a:r>
            <a:r>
              <a:rPr lang="en-US" altLang="zh-TW" sz="1600">
                <a:latin typeface="標楷體" pitchFamily="65" charset="-120"/>
                <a:ea typeface="標楷體" pitchFamily="65" charset="-120"/>
              </a:rPr>
              <a:t>PI</a:t>
            </a:r>
            <a:r>
              <a:rPr lang="zh-TW" altLang="en-US" sz="1600">
                <a:latin typeface="標楷體" pitchFamily="65" charset="-120"/>
                <a:ea typeface="標楷體" pitchFamily="65" charset="-120"/>
              </a:rPr>
              <a:t>及</a:t>
            </a:r>
          </a:p>
          <a:p>
            <a:pPr algn="ctr">
              <a:spcBef>
                <a:spcPct val="50000"/>
              </a:spcBef>
            </a:pPr>
            <a:r>
              <a:rPr lang="zh-TW" altLang="en-US" sz="1600">
                <a:latin typeface="標楷體" pitchFamily="65" charset="-120"/>
                <a:ea typeface="標楷體" pitchFamily="65" charset="-120"/>
              </a:rPr>
              <a:t>依規定予於處置</a:t>
            </a:r>
          </a:p>
        </p:txBody>
      </p:sp>
      <p:sp>
        <p:nvSpPr>
          <p:cNvPr id="20494" name="Line 16"/>
          <p:cNvSpPr>
            <a:spLocks noChangeShapeType="1"/>
          </p:cNvSpPr>
          <p:nvPr/>
        </p:nvSpPr>
        <p:spPr bwMode="auto">
          <a:xfrm>
            <a:off x="4356100" y="1844675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0495" name="Line 17"/>
          <p:cNvSpPr>
            <a:spLocks noChangeShapeType="1"/>
          </p:cNvSpPr>
          <p:nvPr/>
        </p:nvSpPr>
        <p:spPr bwMode="auto">
          <a:xfrm>
            <a:off x="4356100" y="2565400"/>
            <a:ext cx="0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0496" name="Rectangle 22"/>
          <p:cNvSpPr>
            <a:spLocks noChangeArrowheads="1"/>
          </p:cNvSpPr>
          <p:nvPr/>
        </p:nvSpPr>
        <p:spPr bwMode="auto">
          <a:xfrm>
            <a:off x="2195513" y="3213100"/>
            <a:ext cx="20161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TW" altLang="en-US" sz="1600">
                <a:latin typeface="標楷體" pitchFamily="65" charset="-120"/>
                <a:ea typeface="標楷體" pitchFamily="65" charset="-120"/>
              </a:rPr>
              <a:t>代養申請</a:t>
            </a:r>
            <a:r>
              <a:rPr lang="en-US" altLang="zh-TW" sz="1600" b="1" u="sng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Clean </a:t>
            </a:r>
            <a:r>
              <a:rPr lang="zh-TW" altLang="en-US" sz="1600" b="1" u="sng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區</a:t>
            </a:r>
            <a:endParaRPr lang="zh-TW" altLang="en-US" sz="1600">
              <a:latin typeface="標楷體" pitchFamily="65" charset="-120"/>
              <a:ea typeface="標楷體" pitchFamily="65" charset="-120"/>
            </a:endParaRPr>
          </a:p>
          <a:p>
            <a:pPr algn="ctr"/>
            <a:endParaRPr lang="en-US" altLang="zh-TW" sz="160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0497" name="Rectangle 23"/>
          <p:cNvSpPr>
            <a:spLocks noChangeArrowheads="1"/>
          </p:cNvSpPr>
          <p:nvPr/>
        </p:nvSpPr>
        <p:spPr bwMode="auto">
          <a:xfrm>
            <a:off x="4500563" y="3213100"/>
            <a:ext cx="19256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TW" altLang="en-US" sz="1600">
                <a:latin typeface="標楷體" pitchFamily="65" charset="-120"/>
                <a:ea typeface="標楷體" pitchFamily="65" charset="-120"/>
              </a:rPr>
              <a:t>代養申請</a:t>
            </a:r>
            <a:r>
              <a:rPr lang="en-US" altLang="zh-TW" sz="1600" b="1" u="sng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SPF</a:t>
            </a:r>
            <a:r>
              <a:rPr lang="zh-TW" altLang="en-US" sz="1600" b="1" u="sng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區</a:t>
            </a:r>
            <a:endParaRPr lang="zh-TW" altLang="en-US" sz="160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0498" name="Line 24"/>
          <p:cNvSpPr>
            <a:spLocks noChangeShapeType="1"/>
          </p:cNvSpPr>
          <p:nvPr/>
        </p:nvSpPr>
        <p:spPr bwMode="auto">
          <a:xfrm>
            <a:off x="3348038" y="2852738"/>
            <a:ext cx="20161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0499" name="Line 25"/>
          <p:cNvSpPr>
            <a:spLocks noChangeShapeType="1"/>
          </p:cNvSpPr>
          <p:nvPr/>
        </p:nvSpPr>
        <p:spPr bwMode="auto">
          <a:xfrm>
            <a:off x="3348038" y="2852738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0500" name="Line 26"/>
          <p:cNvSpPr>
            <a:spLocks noChangeShapeType="1"/>
          </p:cNvSpPr>
          <p:nvPr/>
        </p:nvSpPr>
        <p:spPr bwMode="auto">
          <a:xfrm>
            <a:off x="5364163" y="2852738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0501" name="Rectangle 28"/>
          <p:cNvSpPr>
            <a:spLocks noChangeArrowheads="1"/>
          </p:cNvSpPr>
          <p:nvPr/>
        </p:nvSpPr>
        <p:spPr bwMode="auto">
          <a:xfrm>
            <a:off x="2266950" y="4005263"/>
            <a:ext cx="20161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TW" altLang="en-US" sz="1600">
                <a:latin typeface="標楷體" pitchFamily="65" charset="-120"/>
                <a:ea typeface="標楷體" pitchFamily="65" charset="-120"/>
              </a:rPr>
              <a:t>通知訂購者</a:t>
            </a:r>
          </a:p>
          <a:p>
            <a:pPr algn="ctr"/>
            <a:r>
              <a:rPr lang="zh-TW" altLang="en-US" sz="1600">
                <a:latin typeface="標楷體" pitchFamily="65" charset="-120"/>
                <a:ea typeface="標楷體" pitchFamily="65" charset="-120"/>
              </a:rPr>
              <a:t>自行移入</a:t>
            </a:r>
            <a:r>
              <a:rPr lang="en-US" altLang="zh-TW" sz="1600">
                <a:latin typeface="標楷體" pitchFamily="65" charset="-120"/>
                <a:ea typeface="標楷體" pitchFamily="65" charset="-120"/>
              </a:rPr>
              <a:t>clean</a:t>
            </a:r>
            <a:r>
              <a:rPr lang="zh-TW" altLang="en-US" sz="1600">
                <a:latin typeface="標楷體" pitchFamily="65" charset="-120"/>
                <a:ea typeface="標楷體" pitchFamily="65" charset="-120"/>
              </a:rPr>
              <a:t>區</a:t>
            </a:r>
          </a:p>
        </p:txBody>
      </p:sp>
      <p:sp>
        <p:nvSpPr>
          <p:cNvPr id="20502" name="Line 29"/>
          <p:cNvSpPr>
            <a:spLocks noChangeShapeType="1"/>
          </p:cNvSpPr>
          <p:nvPr/>
        </p:nvSpPr>
        <p:spPr bwMode="auto">
          <a:xfrm>
            <a:off x="3348038" y="3573463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0503" name="Rectangle 30"/>
          <p:cNvSpPr>
            <a:spLocks noChangeArrowheads="1"/>
          </p:cNvSpPr>
          <p:nvPr/>
        </p:nvSpPr>
        <p:spPr bwMode="auto">
          <a:xfrm>
            <a:off x="4356100" y="4005263"/>
            <a:ext cx="22320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TW" altLang="en-US" sz="1600">
                <a:latin typeface="標楷體" pitchFamily="65" charset="-120"/>
                <a:ea typeface="標楷體" pitchFamily="65" charset="-120"/>
              </a:rPr>
              <a:t>動物中心人員</a:t>
            </a:r>
            <a:r>
              <a:rPr lang="en-US" altLang="zh-TW" sz="1600">
                <a:latin typeface="標楷體" pitchFamily="65" charset="-120"/>
                <a:ea typeface="標楷體" pitchFamily="65" charset="-120"/>
              </a:rPr>
              <a:t>,</a:t>
            </a:r>
          </a:p>
          <a:p>
            <a:pPr algn="ctr"/>
            <a:r>
              <a:rPr lang="zh-TW" altLang="en-US" sz="1600">
                <a:latin typeface="標楷體" pitchFamily="65" charset="-120"/>
                <a:ea typeface="標楷體" pitchFamily="65" charset="-120"/>
              </a:rPr>
              <a:t>將動物移入檢疫區觀察</a:t>
            </a:r>
          </a:p>
        </p:txBody>
      </p:sp>
      <p:grpSp>
        <p:nvGrpSpPr>
          <p:cNvPr id="20504" name="Group 31"/>
          <p:cNvGrpSpPr>
            <a:grpSpLocks/>
          </p:cNvGrpSpPr>
          <p:nvPr/>
        </p:nvGrpSpPr>
        <p:grpSpPr bwMode="auto">
          <a:xfrm>
            <a:off x="4356100" y="5516563"/>
            <a:ext cx="1944688" cy="649287"/>
            <a:chOff x="1474" y="3385"/>
            <a:chExt cx="1225" cy="409"/>
          </a:xfrm>
        </p:grpSpPr>
        <p:sp>
          <p:nvSpPr>
            <p:cNvPr id="20506" name="Line 32"/>
            <p:cNvSpPr>
              <a:spLocks noChangeShapeType="1"/>
            </p:cNvSpPr>
            <p:nvPr/>
          </p:nvSpPr>
          <p:spPr bwMode="auto">
            <a:xfrm>
              <a:off x="1474" y="3521"/>
              <a:ext cx="0" cy="2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0507" name="Line 33"/>
            <p:cNvSpPr>
              <a:spLocks noChangeShapeType="1"/>
            </p:cNvSpPr>
            <p:nvPr/>
          </p:nvSpPr>
          <p:spPr bwMode="auto">
            <a:xfrm>
              <a:off x="2699" y="3521"/>
              <a:ext cx="0" cy="2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0508" name="Line 34"/>
            <p:cNvSpPr>
              <a:spLocks noChangeShapeType="1"/>
            </p:cNvSpPr>
            <p:nvPr/>
          </p:nvSpPr>
          <p:spPr bwMode="auto">
            <a:xfrm>
              <a:off x="1474" y="3521"/>
              <a:ext cx="12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0509" name="Line 35"/>
            <p:cNvSpPr>
              <a:spLocks noChangeShapeType="1"/>
            </p:cNvSpPr>
            <p:nvPr/>
          </p:nvSpPr>
          <p:spPr bwMode="auto">
            <a:xfrm>
              <a:off x="2109" y="3385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20505" name="Line 36"/>
          <p:cNvSpPr>
            <a:spLocks noChangeShapeType="1"/>
          </p:cNvSpPr>
          <p:nvPr/>
        </p:nvSpPr>
        <p:spPr bwMode="auto">
          <a:xfrm>
            <a:off x="5364163" y="4581525"/>
            <a:ext cx="0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30" name="文字方塊 29"/>
          <p:cNvSpPr txBox="1"/>
          <p:nvPr/>
        </p:nvSpPr>
        <p:spPr>
          <a:xfrm>
            <a:off x="3275856" y="191683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(W1)</a:t>
            </a:r>
            <a:endParaRPr lang="zh-TW" altLang="en-US" dirty="0"/>
          </a:p>
        </p:txBody>
      </p:sp>
      <p:sp>
        <p:nvSpPr>
          <p:cNvPr id="31" name="文字方塊 30"/>
          <p:cNvSpPr txBox="1"/>
          <p:nvPr/>
        </p:nvSpPr>
        <p:spPr>
          <a:xfrm>
            <a:off x="5148064" y="190754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(W3)</a:t>
            </a:r>
            <a:endParaRPr lang="zh-TW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3276600" y="476250"/>
            <a:ext cx="2376488" cy="7032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 sz="1600">
                <a:ea typeface="標楷體" pitchFamily="65" charset="-120"/>
              </a:rPr>
              <a:t>廠商以運送箱</a:t>
            </a:r>
          </a:p>
          <a:p>
            <a:pPr algn="ctr">
              <a:spcBef>
                <a:spcPct val="50000"/>
              </a:spcBef>
            </a:pPr>
            <a:r>
              <a:rPr lang="zh-TW" altLang="en-US" sz="1600">
                <a:ea typeface="標楷體" pitchFamily="65" charset="-120"/>
              </a:rPr>
              <a:t>將動物送達動物中心</a:t>
            </a:r>
          </a:p>
        </p:txBody>
      </p:sp>
      <p:sp>
        <p:nvSpPr>
          <p:cNvPr id="21507" name="Line 3"/>
          <p:cNvSpPr>
            <a:spLocks noChangeShapeType="1"/>
          </p:cNvSpPr>
          <p:nvPr/>
        </p:nvSpPr>
        <p:spPr bwMode="auto">
          <a:xfrm>
            <a:off x="4427538" y="1196975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3492500" y="1412875"/>
            <a:ext cx="21605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1600">
                <a:ea typeface="標楷體" pitchFamily="65" charset="-120"/>
              </a:rPr>
              <a:t>動物中心人員簽收</a:t>
            </a: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539750" y="2371725"/>
            <a:ext cx="32400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TW" sz="1600" b="1">
                <a:solidFill>
                  <a:schemeClr val="folHlink"/>
                </a:solidFill>
                <a:latin typeface="Times New Roman" pitchFamily="18" charset="0"/>
                <a:ea typeface="標楷體" pitchFamily="65" charset="-120"/>
              </a:rPr>
              <a:t>Charles River Lab / Jackson Lab 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5435600" y="2276475"/>
            <a:ext cx="27368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1600" b="1" u="sng">
                <a:solidFill>
                  <a:schemeClr val="folHlink"/>
                </a:solidFill>
                <a:latin typeface="標楷體" pitchFamily="65" charset="-120"/>
                <a:ea typeface="標楷體" pitchFamily="65" charset="-120"/>
              </a:rPr>
              <a:t>完整</a:t>
            </a:r>
            <a:r>
              <a:rPr lang="en-US" altLang="zh-TW" sz="1600" b="1" u="sng">
                <a:solidFill>
                  <a:schemeClr val="folHlink"/>
                </a:solidFill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sz="1600" b="1" u="sng">
                <a:solidFill>
                  <a:schemeClr val="folHlink"/>
                </a:solidFill>
                <a:latin typeface="標楷體" pitchFamily="65" charset="-120"/>
                <a:ea typeface="標楷體" pitchFamily="65" charset="-120"/>
              </a:rPr>
              <a:t>無完整</a:t>
            </a:r>
            <a:r>
              <a:rPr lang="zh-TW" altLang="en-US" sz="1600">
                <a:latin typeface="標楷體" pitchFamily="65" charset="-120"/>
                <a:ea typeface="標楷體" pitchFamily="65" charset="-120"/>
              </a:rPr>
              <a:t>之健康證明者</a:t>
            </a:r>
          </a:p>
        </p:txBody>
      </p:sp>
      <p:sp>
        <p:nvSpPr>
          <p:cNvPr id="21511" name="Line 7"/>
          <p:cNvSpPr>
            <a:spLocks noChangeShapeType="1"/>
          </p:cNvSpPr>
          <p:nvPr/>
        </p:nvSpPr>
        <p:spPr bwMode="auto">
          <a:xfrm>
            <a:off x="2124075" y="4005263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1116013" y="5445125"/>
            <a:ext cx="42862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1600">
                <a:solidFill>
                  <a:srgbClr val="FF0000"/>
                </a:solidFill>
                <a:ea typeface="標楷體" pitchFamily="65" charset="-120"/>
              </a:rPr>
              <a:t>陽性</a:t>
            </a: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684213" y="0"/>
            <a:ext cx="7343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 sz="2400" b="1">
                <a:solidFill>
                  <a:schemeClr val="folHlink"/>
                </a:solidFill>
                <a:latin typeface="標楷體" pitchFamily="65" charset="-120"/>
                <a:ea typeface="標楷體" pitchFamily="65" charset="-120"/>
              </a:rPr>
              <a:t>　新進動物檢疫流程圖</a:t>
            </a:r>
            <a:r>
              <a:rPr lang="en-US" altLang="zh-TW" sz="2400" b="1">
                <a:solidFill>
                  <a:schemeClr val="folHlink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400" b="1">
                <a:solidFill>
                  <a:schemeClr val="folHlink"/>
                </a:solidFill>
                <a:latin typeface="標楷體" pitchFamily="65" charset="-120"/>
                <a:ea typeface="標楷體" pitchFamily="65" charset="-120"/>
              </a:rPr>
              <a:t>其它動物來源）</a:t>
            </a:r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1476375" y="4437063"/>
            <a:ext cx="1511300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 sz="1600">
                <a:latin typeface="標楷體" pitchFamily="65" charset="-120"/>
                <a:ea typeface="標楷體" pitchFamily="65" charset="-120"/>
              </a:rPr>
              <a:t>糞便採樣</a:t>
            </a:r>
          </a:p>
          <a:p>
            <a:pPr algn="ctr">
              <a:spcBef>
                <a:spcPct val="50000"/>
              </a:spcBef>
            </a:pPr>
            <a:r>
              <a:rPr lang="zh-TW" altLang="en-US" sz="1600">
                <a:latin typeface="標楷體" pitchFamily="65" charset="-120"/>
                <a:ea typeface="標楷體" pitchFamily="65" charset="-120"/>
              </a:rPr>
              <a:t>檢疫期</a:t>
            </a:r>
            <a:r>
              <a:rPr lang="en-US" altLang="zh-TW" sz="1600">
                <a:latin typeface="標楷體" pitchFamily="65" charset="-120"/>
                <a:ea typeface="標楷體" pitchFamily="65" charset="-120"/>
              </a:rPr>
              <a:t>3-7</a:t>
            </a:r>
            <a:r>
              <a:rPr lang="zh-TW" altLang="en-US" sz="1600">
                <a:latin typeface="標楷體" pitchFamily="65" charset="-120"/>
                <a:ea typeface="標楷體" pitchFamily="65" charset="-120"/>
              </a:rPr>
              <a:t>天</a:t>
            </a:r>
          </a:p>
        </p:txBody>
      </p:sp>
      <p:sp>
        <p:nvSpPr>
          <p:cNvPr id="21515" name="Text Box 11"/>
          <p:cNvSpPr txBox="1">
            <a:spLocks noChangeArrowheads="1"/>
          </p:cNvSpPr>
          <p:nvPr/>
        </p:nvSpPr>
        <p:spPr bwMode="auto">
          <a:xfrm>
            <a:off x="2987675" y="5373688"/>
            <a:ext cx="428625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16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通過</a:t>
            </a:r>
          </a:p>
        </p:txBody>
      </p:sp>
      <p:sp>
        <p:nvSpPr>
          <p:cNvPr id="21516" name="Text Box 12"/>
          <p:cNvSpPr txBox="1">
            <a:spLocks noChangeArrowheads="1"/>
          </p:cNvSpPr>
          <p:nvPr/>
        </p:nvSpPr>
        <p:spPr bwMode="auto">
          <a:xfrm>
            <a:off x="2339975" y="5876925"/>
            <a:ext cx="165576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 sz="1600">
                <a:latin typeface="標楷體" pitchFamily="65" charset="-120"/>
                <a:ea typeface="標楷體" pitchFamily="65" charset="-120"/>
              </a:rPr>
              <a:t>通知訂購者移入</a:t>
            </a:r>
            <a:r>
              <a:rPr lang="en-US" altLang="zh-TW" sz="1600">
                <a:latin typeface="Times New Roman" pitchFamily="18" charset="0"/>
                <a:ea typeface="標楷體" pitchFamily="65" charset="-120"/>
              </a:rPr>
              <a:t>Clean/SPF</a:t>
            </a:r>
            <a:r>
              <a:rPr lang="zh-TW" altLang="en-US" sz="1600">
                <a:latin typeface="標楷體" pitchFamily="65" charset="-120"/>
                <a:ea typeface="標楷體" pitchFamily="65" charset="-120"/>
              </a:rPr>
              <a:t>區</a:t>
            </a:r>
          </a:p>
        </p:txBody>
      </p:sp>
      <p:sp>
        <p:nvSpPr>
          <p:cNvPr id="21517" name="Text Box 13"/>
          <p:cNvSpPr txBox="1">
            <a:spLocks noChangeArrowheads="1"/>
          </p:cNvSpPr>
          <p:nvPr/>
        </p:nvSpPr>
        <p:spPr bwMode="auto">
          <a:xfrm>
            <a:off x="5508625" y="4508500"/>
            <a:ext cx="2879725" cy="70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 sz="1600" u="sng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送實驗鼠</a:t>
            </a:r>
            <a:r>
              <a:rPr lang="zh-TW" altLang="en-US" sz="1600" dirty="0" smtClean="0">
                <a:latin typeface="標楷體" pitchFamily="65" charset="-120"/>
                <a:ea typeface="標楷體" pitchFamily="65" charset="-120"/>
              </a:rPr>
              <a:t>或</a:t>
            </a:r>
            <a:r>
              <a:rPr lang="zh-TW" altLang="en-US" sz="1600" u="sng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衛兵鼠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至</a:t>
            </a:r>
          </a:p>
          <a:p>
            <a:pPr algn="ctr">
              <a:spcBef>
                <a:spcPct val="50000"/>
              </a:spcBef>
            </a:pP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國家動物中心檢驗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,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需</a:t>
            </a:r>
            <a:r>
              <a:rPr lang="en-US" altLang="zh-TW" sz="1600" b="1" dirty="0" smtClean="0">
                <a:solidFill>
                  <a:schemeClr val="folHlink"/>
                </a:solidFill>
                <a:latin typeface="標楷體" pitchFamily="65" charset="-120"/>
                <a:ea typeface="標楷體" pitchFamily="65" charset="-120"/>
              </a:rPr>
              <a:t>10-28</a:t>
            </a:r>
            <a:r>
              <a:rPr lang="zh-TW" altLang="en-US" sz="1600" b="1" dirty="0" smtClean="0">
                <a:solidFill>
                  <a:schemeClr val="folHlink"/>
                </a:solidFill>
                <a:latin typeface="標楷體" pitchFamily="65" charset="-120"/>
                <a:ea typeface="標楷體" pitchFamily="65" charset="-120"/>
              </a:rPr>
              <a:t>天</a:t>
            </a:r>
            <a:endParaRPr lang="zh-TW" altLang="en-US" sz="1600" b="1" dirty="0">
              <a:solidFill>
                <a:schemeClr val="folHlink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1518" name="Text Box 14"/>
          <p:cNvSpPr txBox="1">
            <a:spLocks noChangeArrowheads="1"/>
          </p:cNvSpPr>
          <p:nvPr/>
        </p:nvSpPr>
        <p:spPr bwMode="auto">
          <a:xfrm>
            <a:off x="323850" y="5876925"/>
            <a:ext cx="165576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 sz="1600">
                <a:latin typeface="標楷體" pitchFamily="65" charset="-120"/>
                <a:ea typeface="標楷體" pitchFamily="65" charset="-120"/>
              </a:rPr>
              <a:t>通知</a:t>
            </a:r>
            <a:r>
              <a:rPr lang="en-US" altLang="zh-TW" sz="1600">
                <a:latin typeface="標楷體" pitchFamily="65" charset="-120"/>
                <a:ea typeface="標楷體" pitchFamily="65" charset="-120"/>
              </a:rPr>
              <a:t>PI</a:t>
            </a:r>
            <a:r>
              <a:rPr lang="zh-TW" altLang="en-US" sz="1600">
                <a:latin typeface="標楷體" pitchFamily="65" charset="-120"/>
                <a:ea typeface="標楷體" pitchFamily="65" charset="-120"/>
              </a:rPr>
              <a:t>及依規定予於處置</a:t>
            </a:r>
          </a:p>
        </p:txBody>
      </p:sp>
      <p:sp>
        <p:nvSpPr>
          <p:cNvPr id="21519" name="Line 15"/>
          <p:cNvSpPr>
            <a:spLocks noChangeShapeType="1"/>
          </p:cNvSpPr>
          <p:nvPr/>
        </p:nvSpPr>
        <p:spPr bwMode="auto">
          <a:xfrm>
            <a:off x="2124075" y="1989138"/>
            <a:ext cx="4752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1520" name="Line 16"/>
          <p:cNvSpPr>
            <a:spLocks noChangeShapeType="1"/>
          </p:cNvSpPr>
          <p:nvPr/>
        </p:nvSpPr>
        <p:spPr bwMode="auto">
          <a:xfrm>
            <a:off x="2124075" y="19891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1521" name="Line 17"/>
          <p:cNvSpPr>
            <a:spLocks noChangeShapeType="1"/>
          </p:cNvSpPr>
          <p:nvPr/>
        </p:nvSpPr>
        <p:spPr bwMode="auto">
          <a:xfrm>
            <a:off x="2124075" y="292417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1522" name="Line 18"/>
          <p:cNvSpPr>
            <a:spLocks noChangeShapeType="1"/>
          </p:cNvSpPr>
          <p:nvPr/>
        </p:nvSpPr>
        <p:spPr bwMode="auto">
          <a:xfrm>
            <a:off x="6877050" y="3933825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1523" name="Line 19"/>
          <p:cNvSpPr>
            <a:spLocks noChangeShapeType="1"/>
          </p:cNvSpPr>
          <p:nvPr/>
        </p:nvSpPr>
        <p:spPr bwMode="auto">
          <a:xfrm>
            <a:off x="6877050" y="19891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1524" name="Text Box 20"/>
          <p:cNvSpPr txBox="1">
            <a:spLocks noChangeArrowheads="1"/>
          </p:cNvSpPr>
          <p:nvPr/>
        </p:nvSpPr>
        <p:spPr bwMode="auto">
          <a:xfrm>
            <a:off x="5867400" y="5589588"/>
            <a:ext cx="42862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16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陽性</a:t>
            </a:r>
          </a:p>
        </p:txBody>
      </p:sp>
      <p:sp>
        <p:nvSpPr>
          <p:cNvPr id="21525" name="Text Box 21"/>
          <p:cNvSpPr txBox="1">
            <a:spLocks noChangeArrowheads="1"/>
          </p:cNvSpPr>
          <p:nvPr/>
        </p:nvSpPr>
        <p:spPr bwMode="auto">
          <a:xfrm>
            <a:off x="7740650" y="5516563"/>
            <a:ext cx="4286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16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通過</a:t>
            </a:r>
          </a:p>
        </p:txBody>
      </p:sp>
      <p:sp>
        <p:nvSpPr>
          <p:cNvPr id="21526" name="Rectangle 22"/>
          <p:cNvSpPr>
            <a:spLocks noChangeArrowheads="1"/>
          </p:cNvSpPr>
          <p:nvPr/>
        </p:nvSpPr>
        <p:spPr bwMode="auto">
          <a:xfrm>
            <a:off x="1116013" y="3357563"/>
            <a:ext cx="230346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TW" altLang="en-US" sz="1600">
                <a:latin typeface="標楷體" pitchFamily="65" charset="-120"/>
                <a:ea typeface="標楷體" pitchFamily="65" charset="-120"/>
              </a:rPr>
              <a:t>動物中心人員</a:t>
            </a:r>
            <a:r>
              <a:rPr lang="en-US" altLang="zh-TW" sz="1600">
                <a:latin typeface="標楷體" pitchFamily="65" charset="-120"/>
                <a:ea typeface="標楷體" pitchFamily="65" charset="-120"/>
              </a:rPr>
              <a:t>,</a:t>
            </a:r>
          </a:p>
          <a:p>
            <a:pPr algn="ctr"/>
            <a:r>
              <a:rPr lang="zh-TW" altLang="en-US" sz="1600">
                <a:latin typeface="標楷體" pitchFamily="65" charset="-120"/>
                <a:ea typeface="標楷體" pitchFamily="65" charset="-120"/>
              </a:rPr>
              <a:t>將動物移入檢疫區觀察</a:t>
            </a:r>
          </a:p>
        </p:txBody>
      </p:sp>
      <p:grpSp>
        <p:nvGrpSpPr>
          <p:cNvPr id="21527" name="Group 23"/>
          <p:cNvGrpSpPr>
            <a:grpSpLocks/>
          </p:cNvGrpSpPr>
          <p:nvPr/>
        </p:nvGrpSpPr>
        <p:grpSpPr bwMode="auto">
          <a:xfrm>
            <a:off x="1116013" y="5157788"/>
            <a:ext cx="1943100" cy="720725"/>
            <a:chOff x="703" y="3249"/>
            <a:chExt cx="1224" cy="454"/>
          </a:xfrm>
        </p:grpSpPr>
        <p:sp>
          <p:nvSpPr>
            <p:cNvPr id="21538" name="Line 24"/>
            <p:cNvSpPr>
              <a:spLocks noChangeShapeType="1"/>
            </p:cNvSpPr>
            <p:nvPr/>
          </p:nvSpPr>
          <p:spPr bwMode="auto">
            <a:xfrm>
              <a:off x="703" y="3430"/>
              <a:ext cx="0" cy="2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1539" name="Line 25"/>
            <p:cNvSpPr>
              <a:spLocks noChangeShapeType="1"/>
            </p:cNvSpPr>
            <p:nvPr/>
          </p:nvSpPr>
          <p:spPr bwMode="auto">
            <a:xfrm>
              <a:off x="1927" y="3430"/>
              <a:ext cx="0" cy="2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1540" name="Line 26"/>
            <p:cNvSpPr>
              <a:spLocks noChangeShapeType="1"/>
            </p:cNvSpPr>
            <p:nvPr/>
          </p:nvSpPr>
          <p:spPr bwMode="auto">
            <a:xfrm>
              <a:off x="703" y="3430"/>
              <a:ext cx="12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1541" name="Line 27"/>
            <p:cNvSpPr>
              <a:spLocks noChangeShapeType="1"/>
            </p:cNvSpPr>
            <p:nvPr/>
          </p:nvSpPr>
          <p:spPr bwMode="auto">
            <a:xfrm>
              <a:off x="1338" y="3249"/>
              <a:ext cx="0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21528" name="Line 28"/>
          <p:cNvSpPr>
            <a:spLocks noChangeShapeType="1"/>
          </p:cNvSpPr>
          <p:nvPr/>
        </p:nvSpPr>
        <p:spPr bwMode="auto">
          <a:xfrm>
            <a:off x="4427538" y="1844675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1529" name="Rectangle 29"/>
          <p:cNvSpPr>
            <a:spLocks noChangeArrowheads="1"/>
          </p:cNvSpPr>
          <p:nvPr/>
        </p:nvSpPr>
        <p:spPr bwMode="auto">
          <a:xfrm>
            <a:off x="5651500" y="3284538"/>
            <a:ext cx="230346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TW" altLang="en-US" sz="1600">
                <a:latin typeface="標楷體" pitchFamily="65" charset="-120"/>
                <a:ea typeface="標楷體" pitchFamily="65" charset="-120"/>
              </a:rPr>
              <a:t>動物中心人員</a:t>
            </a:r>
            <a:r>
              <a:rPr lang="en-US" altLang="zh-TW" sz="1600">
                <a:latin typeface="標楷體" pitchFamily="65" charset="-120"/>
                <a:ea typeface="標楷體" pitchFamily="65" charset="-120"/>
              </a:rPr>
              <a:t>,</a:t>
            </a:r>
          </a:p>
          <a:p>
            <a:pPr algn="ctr"/>
            <a:r>
              <a:rPr lang="zh-TW" altLang="en-US" sz="1600">
                <a:latin typeface="標楷體" pitchFamily="65" charset="-120"/>
                <a:ea typeface="標楷體" pitchFamily="65" charset="-120"/>
              </a:rPr>
              <a:t>將動物移入檢疫區觀察</a:t>
            </a:r>
          </a:p>
        </p:txBody>
      </p:sp>
      <p:sp>
        <p:nvSpPr>
          <p:cNvPr id="21530" name="Line 30"/>
          <p:cNvSpPr>
            <a:spLocks noChangeShapeType="1"/>
          </p:cNvSpPr>
          <p:nvPr/>
        </p:nvSpPr>
        <p:spPr bwMode="auto">
          <a:xfrm>
            <a:off x="6877050" y="278130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grpSp>
        <p:nvGrpSpPr>
          <p:cNvPr id="21531" name="Group 31"/>
          <p:cNvGrpSpPr>
            <a:grpSpLocks/>
          </p:cNvGrpSpPr>
          <p:nvPr/>
        </p:nvGrpSpPr>
        <p:grpSpPr bwMode="auto">
          <a:xfrm>
            <a:off x="5795963" y="5300663"/>
            <a:ext cx="1944687" cy="649287"/>
            <a:chOff x="3651" y="3339"/>
            <a:chExt cx="1225" cy="409"/>
          </a:xfrm>
        </p:grpSpPr>
        <p:sp>
          <p:nvSpPr>
            <p:cNvPr id="21534" name="Line 32"/>
            <p:cNvSpPr>
              <a:spLocks noChangeShapeType="1"/>
            </p:cNvSpPr>
            <p:nvPr/>
          </p:nvSpPr>
          <p:spPr bwMode="auto">
            <a:xfrm>
              <a:off x="3651" y="3475"/>
              <a:ext cx="12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1535" name="Line 33"/>
            <p:cNvSpPr>
              <a:spLocks noChangeShapeType="1"/>
            </p:cNvSpPr>
            <p:nvPr/>
          </p:nvSpPr>
          <p:spPr bwMode="auto">
            <a:xfrm>
              <a:off x="3651" y="3475"/>
              <a:ext cx="0" cy="2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1536" name="Line 34"/>
            <p:cNvSpPr>
              <a:spLocks noChangeShapeType="1"/>
            </p:cNvSpPr>
            <p:nvPr/>
          </p:nvSpPr>
          <p:spPr bwMode="auto">
            <a:xfrm>
              <a:off x="4876" y="3475"/>
              <a:ext cx="0" cy="2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1537" name="Line 35"/>
            <p:cNvSpPr>
              <a:spLocks noChangeShapeType="1"/>
            </p:cNvSpPr>
            <p:nvPr/>
          </p:nvSpPr>
          <p:spPr bwMode="auto">
            <a:xfrm>
              <a:off x="4332" y="3339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21532" name="Text Box 36"/>
          <p:cNvSpPr txBox="1">
            <a:spLocks noChangeArrowheads="1"/>
          </p:cNvSpPr>
          <p:nvPr/>
        </p:nvSpPr>
        <p:spPr bwMode="auto">
          <a:xfrm>
            <a:off x="6877050" y="6021388"/>
            <a:ext cx="165576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 sz="1600">
                <a:latin typeface="標楷體" pitchFamily="65" charset="-120"/>
                <a:ea typeface="標楷體" pitchFamily="65" charset="-120"/>
              </a:rPr>
              <a:t>通知訂購者移入</a:t>
            </a:r>
            <a:r>
              <a:rPr lang="en-US" altLang="zh-TW" sz="1600">
                <a:latin typeface="Times New Roman" pitchFamily="18" charset="0"/>
                <a:ea typeface="標楷體" pitchFamily="65" charset="-120"/>
              </a:rPr>
              <a:t>Clean/SPF</a:t>
            </a:r>
            <a:r>
              <a:rPr lang="zh-TW" altLang="en-US" sz="1600">
                <a:latin typeface="標楷體" pitchFamily="65" charset="-120"/>
                <a:ea typeface="標楷體" pitchFamily="65" charset="-120"/>
              </a:rPr>
              <a:t>區</a:t>
            </a:r>
          </a:p>
        </p:txBody>
      </p:sp>
      <p:sp>
        <p:nvSpPr>
          <p:cNvPr id="21533" name="Text Box 37"/>
          <p:cNvSpPr txBox="1">
            <a:spLocks noChangeArrowheads="1"/>
          </p:cNvSpPr>
          <p:nvPr/>
        </p:nvSpPr>
        <p:spPr bwMode="auto">
          <a:xfrm>
            <a:off x="4860925" y="6021388"/>
            <a:ext cx="165576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 sz="1600">
                <a:latin typeface="標楷體" pitchFamily="65" charset="-120"/>
                <a:ea typeface="標楷體" pitchFamily="65" charset="-120"/>
              </a:rPr>
              <a:t>通知</a:t>
            </a:r>
            <a:r>
              <a:rPr lang="en-US" altLang="zh-TW" sz="1600">
                <a:latin typeface="標楷體" pitchFamily="65" charset="-120"/>
                <a:ea typeface="標楷體" pitchFamily="65" charset="-120"/>
              </a:rPr>
              <a:t>PI</a:t>
            </a:r>
            <a:r>
              <a:rPr lang="zh-TW" altLang="en-US" sz="1600">
                <a:latin typeface="標楷體" pitchFamily="65" charset="-120"/>
                <a:ea typeface="標楷體" pitchFamily="65" charset="-120"/>
              </a:rPr>
              <a:t>及依規定予於處置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z="4000" smtClean="0"/>
              <a:t>新進大小鼠檢疫規定事項：</a:t>
            </a:r>
          </a:p>
        </p:txBody>
      </p:sp>
      <p:graphicFrame>
        <p:nvGraphicFramePr>
          <p:cNvPr id="523294" name="Group 30"/>
          <p:cNvGraphicFramePr>
            <a:graphicFrameLocks noGrp="1"/>
          </p:cNvGraphicFramePr>
          <p:nvPr>
            <p:ph type="tbl" idx="1"/>
          </p:nvPr>
        </p:nvGraphicFramePr>
        <p:xfrm>
          <a:off x="457200" y="1600200"/>
          <a:ext cx="8229600" cy="4572826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906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動物來源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隔離檢疫期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檢疫項目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6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國家動物中心</a:t>
                      </a: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(NLAC)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樂斯科 </a:t>
                      </a: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(</a:t>
                      </a:r>
                      <a:r>
                        <a:rPr kumimoji="1" lang="en-US" altLang="zh-TW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BioLASCO</a:t>
                      </a: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1" lang="en-US" alt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送</a:t>
                      </a: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SPF</a:t>
                      </a: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區：需檢疫一週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送</a:t>
                      </a: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Clean</a:t>
                      </a: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區：暫無須檢疫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lang="zh-TW" altLang="en-US" sz="1600" dirty="0" smtClean="0">
                          <a:latin typeface="新細明體" pitchFamily="18" charset="-120"/>
                          <a:ea typeface="新細明體" pitchFamily="18" charset="-120"/>
                        </a:rPr>
                        <a:t>糞便微生物與寄生蟲檢查</a:t>
                      </a:r>
                      <a:endParaRPr kumimoji="1" lang="en-US" alt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新細明體" pitchFamily="18" charset="-12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4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其他動物來源，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Charles River / Jackson Lab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送</a:t>
                      </a: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SPF</a:t>
                      </a: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區：需檢疫一週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送</a:t>
                      </a: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Clean</a:t>
                      </a: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區：需檢疫一週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906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其他動物來源，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完整</a:t>
                      </a: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/ </a:t>
                      </a:r>
                      <a:r>
                        <a:rPr kumimoji="1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無完整之健康證明者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7~14</a:t>
                      </a:r>
                      <a:r>
                        <a:rPr kumimoji="1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天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(</a:t>
                      </a:r>
                      <a:r>
                        <a:rPr kumimoji="1" lang="zh-TW" altLang="en-US" sz="16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記得多訂</a:t>
                      </a:r>
                      <a:r>
                        <a:rPr kumimoji="1" lang="en-US" altLang="zh-TW" sz="16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1</a:t>
                      </a:r>
                      <a:r>
                        <a:rPr kumimoji="1" lang="zh-TW" altLang="en-US" sz="16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隻檢疫用</a:t>
                      </a: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1" lang="en-US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臨床檢查血清學</a:t>
                      </a: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12</a:t>
                      </a: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項 </a:t>
                      </a: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(</a:t>
                      </a: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小鼠</a:t>
                      </a: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)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               </a:t>
                      </a: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血清學</a:t>
                      </a: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11</a:t>
                      </a: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項 </a:t>
                      </a: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(</a:t>
                      </a: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大鼠</a:t>
                      </a: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細菌學檢查</a:t>
                      </a: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3</a:t>
                      </a: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項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內寄生蟲</a:t>
                      </a: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(</a:t>
                      </a: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原蟲</a:t>
                      </a: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.</a:t>
                      </a: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蟯蟲等</a:t>
                      </a: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1" lang="en-US" alt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6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6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珍貴動物</a:t>
                      </a:r>
                      <a:r>
                        <a:rPr kumimoji="1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 或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6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免疫不全動物</a:t>
                      </a:r>
                      <a:r>
                        <a:rPr kumimoji="1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 </a:t>
                      </a: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(SCID, Nude mice),</a:t>
                      </a: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 </a:t>
                      </a:r>
                      <a:endParaRPr kumimoji="1" lang="en-US" altLang="zh-TW" sz="1600" b="0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無完整之健康證明者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21-28</a:t>
                      </a: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天 </a:t>
                      </a: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(3-4</a:t>
                      </a: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週</a:t>
                      </a: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(</a:t>
                      </a: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使用衛兵鼠</a:t>
                      </a: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)</a:t>
                      </a:r>
                      <a:b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</a:br>
                      <a:endParaRPr kumimoji="1" lang="en-US" alt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2554" name="Text Box 26"/>
          <p:cNvSpPr txBox="1">
            <a:spLocks noChangeArrowheads="1"/>
          </p:cNvSpPr>
          <p:nvPr/>
        </p:nvSpPr>
        <p:spPr bwMode="auto">
          <a:xfrm>
            <a:off x="3131840" y="6165304"/>
            <a:ext cx="33115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1400" dirty="0">
                <a:sym typeface="Wingdings 2" pitchFamily="18" charset="2"/>
              </a:rPr>
              <a:t> </a:t>
            </a:r>
            <a:r>
              <a:rPr lang="zh-TW" altLang="en-US" sz="1400" dirty="0"/>
              <a:t>衛兵鼠由訂購單位提供或支付</a:t>
            </a:r>
          </a:p>
          <a:p>
            <a:r>
              <a:rPr lang="zh-TW" altLang="en-US" sz="1400" dirty="0">
                <a:sym typeface="Wingdings 2" pitchFamily="18" charset="2"/>
              </a:rPr>
              <a:t> </a:t>
            </a:r>
            <a:r>
              <a:rPr lang="zh-TW" altLang="en-US" sz="1400" dirty="0"/>
              <a:t>車資、檢疫費由訂購單位支付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610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549275"/>
            <a:ext cx="8686800" cy="5876925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動物檢疫方式：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大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小鼠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糞便微生物與寄生蟲檢查</a:t>
            </a:r>
          </a:p>
          <a:p>
            <a:pPr>
              <a:buNone/>
              <a:defRPr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兔子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就地檢疫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觀察外觀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糞便狀況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豬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就地檢疫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觀察外觀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糞便狀況</a:t>
            </a: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827088" y="0"/>
            <a:ext cx="44656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TW" altLang="zh-TW"/>
          </a:p>
        </p:txBody>
      </p:sp>
      <p:pic>
        <p:nvPicPr>
          <p:cNvPr id="23556" name="Picture 4" descr="AN01125_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6913" y="6191250"/>
            <a:ext cx="827087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3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628775"/>
            <a:ext cx="7848103" cy="4495800"/>
          </a:xfrm>
        </p:spPr>
        <p:txBody>
          <a:bodyPr>
            <a:normAutofit/>
          </a:bodyPr>
          <a:lstStyle/>
          <a:p>
            <a:pPr lvl="0">
              <a:lnSpc>
                <a:spcPct val="90000"/>
              </a:lnSpc>
              <a:buClr>
                <a:srgbClr val="2DA2BF"/>
              </a:buClr>
              <a:buNone/>
              <a:defRPr/>
            </a:pPr>
            <a:r>
              <a:rPr lang="en-US" altLang="zh-TW" dirty="0" smtClean="0">
                <a:solidFill>
                  <a:srgbClr val="FF9900"/>
                </a:solidFill>
                <a:latin typeface="標楷體" pitchFamily="65" charset="-120"/>
                <a:ea typeface="標楷體" pitchFamily="65" charset="-120"/>
              </a:rPr>
              <a:t>★SPF</a:t>
            </a:r>
            <a:r>
              <a:rPr lang="zh-TW" altLang="en-US" dirty="0" smtClean="0">
                <a:solidFill>
                  <a:srgbClr val="FF9900"/>
                </a:solidFill>
                <a:latin typeface="標楷體" pitchFamily="65" charset="-120"/>
                <a:ea typeface="標楷體" pitchFamily="65" charset="-120"/>
              </a:rPr>
              <a:t>區</a:t>
            </a:r>
            <a:r>
              <a:rPr lang="en-US" altLang="zh-TW" dirty="0" smtClean="0">
                <a:solidFill>
                  <a:srgbClr val="FF9900"/>
                </a:solidFill>
                <a:latin typeface="標楷體" pitchFamily="65" charset="-120"/>
                <a:ea typeface="標楷體" pitchFamily="65" charset="-120"/>
              </a:rPr>
              <a:t>:</a:t>
            </a:r>
            <a:r>
              <a:rPr lang="en-US" altLang="zh-TW" sz="16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16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秀琪</a:t>
            </a:r>
            <a:r>
              <a:rPr lang="en-US" altLang="zh-TW" sz="16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)</a:t>
            </a:r>
            <a:endParaRPr lang="en-US" altLang="zh-TW" dirty="0" smtClean="0">
              <a:solidFill>
                <a:srgbClr val="FF99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altLang="zh-TW" dirty="0" smtClean="0">
                <a:solidFill>
                  <a:srgbClr val="FF9900"/>
                </a:solidFill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dirty="0" smtClean="0">
                <a:ea typeface="標楷體" pitchFamily="65" charset="-120"/>
              </a:rPr>
              <a:t>檢疫通過於</a:t>
            </a:r>
            <a:r>
              <a:rPr lang="zh-TW" altLang="en-US" dirty="0" smtClean="0">
                <a:solidFill>
                  <a:srgbClr val="CC00FF"/>
                </a:solidFill>
                <a:ea typeface="標楷體" pitchFamily="65" charset="-120"/>
              </a:rPr>
              <a:t>週一上午</a:t>
            </a:r>
            <a:r>
              <a:rPr lang="zh-TW" altLang="en-US" dirty="0" smtClean="0">
                <a:ea typeface="標楷體" pitchFamily="65" charset="-120"/>
              </a:rPr>
              <a:t>，放於</a:t>
            </a:r>
            <a:r>
              <a:rPr lang="en-US" altLang="zh-TW" dirty="0" smtClean="0">
                <a:solidFill>
                  <a:srgbClr val="CC00FF"/>
                </a:solidFill>
                <a:ea typeface="標楷體" pitchFamily="65" charset="-120"/>
              </a:rPr>
              <a:t>pass box</a:t>
            </a:r>
            <a:r>
              <a:rPr lang="zh-TW" altLang="en-US" dirty="0" smtClean="0">
                <a:ea typeface="標楷體" pitchFamily="65" charset="-120"/>
              </a:rPr>
              <a:t>由實驗者</a:t>
            </a:r>
            <a:r>
              <a:rPr lang="zh-TW" altLang="en-US" dirty="0" smtClean="0">
                <a:solidFill>
                  <a:srgbClr val="CC00FF"/>
                </a:solidFill>
                <a:ea typeface="標楷體" pitchFamily="65" charset="-120"/>
              </a:rPr>
              <a:t>自行</a:t>
            </a:r>
            <a:r>
              <a:rPr lang="zh-TW" altLang="en-US" dirty="0" smtClean="0">
                <a:ea typeface="標楷體" pitchFamily="65" charset="-120"/>
              </a:rPr>
              <a:t>帶入動物中心所安排的飼育房</a:t>
            </a:r>
            <a:endParaRPr lang="en-US" altLang="zh-TW" dirty="0" smtClean="0">
              <a:ea typeface="標楷體" pitchFamily="65" charset="-120"/>
            </a:endParaRPr>
          </a:p>
          <a:p>
            <a:pPr>
              <a:lnSpc>
                <a:spcPct val="90000"/>
              </a:lnSpc>
              <a:buNone/>
              <a:defRPr/>
            </a:pPr>
            <a:r>
              <a:rPr lang="en-US" altLang="zh-TW" dirty="0" smtClean="0">
                <a:solidFill>
                  <a:srgbClr val="FF9900"/>
                </a:solidFill>
                <a:latin typeface="標楷體" pitchFamily="65" charset="-120"/>
                <a:ea typeface="標楷體" pitchFamily="65" charset="-120"/>
              </a:rPr>
              <a:t>★Clean</a:t>
            </a:r>
            <a:r>
              <a:rPr lang="zh-TW" altLang="en-US" dirty="0" smtClean="0">
                <a:solidFill>
                  <a:srgbClr val="FF9900"/>
                </a:solidFill>
                <a:latin typeface="標楷體" pitchFamily="65" charset="-120"/>
                <a:ea typeface="標楷體" pitchFamily="65" charset="-120"/>
              </a:rPr>
              <a:t>區</a:t>
            </a:r>
            <a:r>
              <a:rPr lang="en-US" altLang="zh-TW" dirty="0" smtClean="0">
                <a:solidFill>
                  <a:srgbClr val="FF9900"/>
                </a:solidFill>
                <a:latin typeface="標楷體" pitchFamily="65" charset="-120"/>
                <a:ea typeface="標楷體" pitchFamily="65" charset="-120"/>
              </a:rPr>
              <a:t>:</a:t>
            </a:r>
            <a:r>
              <a:rPr lang="en-US" altLang="zh-TW" sz="16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1600" dirty="0" smtClean="0">
                <a:latin typeface="標楷體" pitchFamily="65" charset="-120"/>
                <a:ea typeface="標楷體" pitchFamily="65" charset="-120"/>
              </a:rPr>
              <a:t>意菁</a:t>
            </a:r>
            <a:r>
              <a:rPr lang="en-US" altLang="zh-TW" sz="1600" dirty="0" smtClean="0"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1600" dirty="0" smtClean="0">
                <a:latin typeface="標楷體" pitchFamily="65" charset="-120"/>
                <a:ea typeface="標楷體" pitchFamily="65" charset="-120"/>
              </a:rPr>
              <a:t>小鄒</a:t>
            </a:r>
            <a:r>
              <a:rPr lang="en-US" altLang="zh-TW" sz="1600" dirty="0" smtClean="0"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sz="1600" dirty="0" smtClean="0">
              <a:ea typeface="標楷體" pitchFamily="65" charset="-120"/>
            </a:endParaRPr>
          </a:p>
          <a:p>
            <a:pPr>
              <a:lnSpc>
                <a:spcPct val="90000"/>
              </a:lnSpc>
              <a:defRPr/>
            </a:pPr>
            <a:r>
              <a:rPr lang="zh-TW" altLang="en-US" dirty="0" smtClean="0">
                <a:solidFill>
                  <a:srgbClr val="CC00FF"/>
                </a:solidFill>
                <a:ea typeface="標楷體" pitchFamily="65" charset="-120"/>
              </a:rPr>
              <a:t>自行</a:t>
            </a:r>
            <a:r>
              <a:rPr lang="zh-TW" altLang="en-US" dirty="0" smtClean="0">
                <a:ea typeface="標楷體" pitchFamily="65" charset="-120"/>
              </a:rPr>
              <a:t>帶入動物中心所安排的飼育房</a:t>
            </a:r>
            <a:endParaRPr lang="en-US" altLang="zh-TW" dirty="0" smtClean="0">
              <a:ea typeface="標楷體" pitchFamily="65" charset="-12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zh-TW" altLang="en-US" dirty="0" smtClean="0">
                <a:ea typeface="標楷體" pitchFamily="65" charset="-120"/>
              </a:rPr>
              <a:t>樂斯科</a:t>
            </a:r>
            <a:r>
              <a:rPr lang="en-US" altLang="zh-TW" dirty="0" smtClean="0">
                <a:ea typeface="標楷體" pitchFamily="65" charset="-120"/>
              </a:rPr>
              <a:t>(W1); </a:t>
            </a:r>
            <a:r>
              <a:rPr lang="zh-TW" altLang="en-US" dirty="0" smtClean="0">
                <a:ea typeface="標楷體" pitchFamily="65" charset="-120"/>
              </a:rPr>
              <a:t>國家動物中心</a:t>
            </a:r>
            <a:r>
              <a:rPr lang="en-US" altLang="zh-TW" dirty="0" smtClean="0">
                <a:ea typeface="標楷體" pitchFamily="65" charset="-120"/>
              </a:rPr>
              <a:t>(W3)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zh-TW" dirty="0" smtClean="0">
              <a:ea typeface="標楷體" pitchFamily="65" charset="-120"/>
            </a:endParaRPr>
          </a:p>
          <a:p>
            <a:pPr>
              <a:lnSpc>
                <a:spcPct val="90000"/>
              </a:lnSpc>
              <a:buNone/>
              <a:defRPr/>
            </a:pPr>
            <a:r>
              <a:rPr lang="en-US" altLang="zh-TW" dirty="0" smtClean="0">
                <a:solidFill>
                  <a:srgbClr val="FF9900"/>
                </a:solidFill>
                <a:latin typeface="標楷體" pitchFamily="65" charset="-120"/>
                <a:ea typeface="標楷體" pitchFamily="65" charset="-120"/>
              </a:rPr>
              <a:t>★</a:t>
            </a:r>
            <a:r>
              <a:rPr lang="zh-TW" altLang="en-US" dirty="0">
                <a:solidFill>
                  <a:srgbClr val="FF9900"/>
                </a:solidFill>
                <a:latin typeface="標楷體" pitchFamily="65" charset="-120"/>
                <a:ea typeface="標楷體" pitchFamily="65" charset="-120"/>
              </a:rPr>
              <a:t>兔</a:t>
            </a:r>
            <a:r>
              <a:rPr lang="zh-TW" altLang="en-US" dirty="0" smtClean="0">
                <a:solidFill>
                  <a:srgbClr val="FF9900"/>
                </a:solidFill>
                <a:latin typeface="標楷體" pitchFamily="65" charset="-120"/>
                <a:ea typeface="標楷體" pitchFamily="65" charset="-120"/>
              </a:rPr>
              <a:t>房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—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阿班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; 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en-US" altLang="zh-TW" dirty="0" smtClean="0">
                <a:solidFill>
                  <a:srgbClr val="FF9900"/>
                </a:solidFill>
                <a:latin typeface="標楷體" pitchFamily="65" charset="-120"/>
                <a:ea typeface="標楷體" pitchFamily="65" charset="-120"/>
              </a:rPr>
              <a:t>★</a:t>
            </a:r>
            <a:r>
              <a:rPr lang="zh-TW" altLang="en-US" dirty="0" smtClean="0">
                <a:solidFill>
                  <a:srgbClr val="FF9900"/>
                </a:solidFill>
                <a:latin typeface="標楷體" pitchFamily="65" charset="-120"/>
                <a:ea typeface="標楷體" pitchFamily="65" charset="-120"/>
              </a:rPr>
              <a:t>豬舍</a:t>
            </a:r>
            <a:r>
              <a:rPr lang="en-US" altLang="zh-TW" dirty="0" smtClean="0">
                <a:solidFill>
                  <a:srgbClr val="FF9900"/>
                </a:solidFill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dirty="0" smtClean="0">
                <a:solidFill>
                  <a:srgbClr val="FF9900"/>
                </a:solidFill>
                <a:latin typeface="標楷體" pitchFamily="65" charset="-120"/>
                <a:ea typeface="標楷體" pitchFamily="65" charset="-120"/>
              </a:rPr>
              <a:t>魚房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—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小鄒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.(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秀昀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阿班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sz="1800" dirty="0" smtClean="0">
              <a:ea typeface="標楷體" pitchFamily="65" charset="-12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altLang="zh-TW" dirty="0" smtClean="0">
              <a:ea typeface="標楷體" pitchFamily="65" charset="-120"/>
            </a:endParaRPr>
          </a:p>
        </p:txBody>
      </p:sp>
      <p:sp>
        <p:nvSpPr>
          <p:cNvPr id="450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40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實驗動物送入飼養房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貨梯</a:t>
            </a:r>
            <a:r>
              <a:rPr lang="en-US" altLang="zh-TW" dirty="0" smtClean="0"/>
              <a:t>:</a:t>
            </a:r>
            <a:endParaRPr lang="zh-TW" altLang="en-US" dirty="0"/>
          </a:p>
        </p:txBody>
      </p:sp>
      <p:pic>
        <p:nvPicPr>
          <p:cNvPr id="1026" name="Picture 2" descr="K:\DCIM\103NIKON\DSCN630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9663" y="1259036"/>
            <a:ext cx="6924675" cy="51943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219" name="Text Box 3"/>
          <p:cNvSpPr txBox="1">
            <a:spLocks noChangeArrowheads="1"/>
          </p:cNvSpPr>
          <p:nvPr/>
        </p:nvSpPr>
        <p:spPr bwMode="auto">
          <a:xfrm>
            <a:off x="1691680" y="5661248"/>
            <a:ext cx="59039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每日動物隻數登計表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位於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B1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換鞋區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門口旁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)</a:t>
            </a:r>
            <a:endParaRPr lang="en-US" altLang="zh-TW" sz="24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9218" name="Picture 2" descr="K:\DCIM\103NIKON\DSCN630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9" y="62627"/>
            <a:ext cx="7477116" cy="560783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686800" cy="45307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zh-TW" altLang="en-US" sz="4400" dirty="0" smtClean="0">
                <a:latin typeface="標楷體" pitchFamily="65" charset="-120"/>
                <a:ea typeface="標楷體" pitchFamily="65" charset="-120"/>
              </a:rPr>
              <a:t>位置</a:t>
            </a:r>
            <a:r>
              <a:rPr lang="en-US" altLang="zh-TW" sz="4400" dirty="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4400" dirty="0" smtClean="0">
                <a:latin typeface="標楷體" pitchFamily="65" charset="-120"/>
                <a:ea typeface="標楷體" pitchFamily="65" charset="-120"/>
              </a:rPr>
              <a:t>醫研大樓</a:t>
            </a:r>
            <a:r>
              <a:rPr lang="en-US" altLang="zh-TW" sz="4400" dirty="0" smtClean="0">
                <a:latin typeface="標楷體" pitchFamily="65" charset="-120"/>
                <a:ea typeface="標楷體" pitchFamily="65" charset="-120"/>
              </a:rPr>
              <a:t>1F</a:t>
            </a:r>
            <a:r>
              <a:rPr lang="zh-TW" altLang="en-US" sz="4400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4400" dirty="0" smtClean="0">
                <a:latin typeface="標楷體" pitchFamily="65" charset="-120"/>
                <a:ea typeface="標楷體" pitchFamily="65" charset="-120"/>
              </a:rPr>
              <a:t>B1 </a:t>
            </a:r>
          </a:p>
          <a:p>
            <a:pPr eaLnBrk="1" hangingPunct="1">
              <a:defRPr/>
            </a:pPr>
            <a:r>
              <a:rPr lang="zh-TW" altLang="en-US" sz="4400" dirty="0" smtClean="0">
                <a:latin typeface="標楷體" pitchFamily="65" charset="-120"/>
                <a:ea typeface="標楷體" pitchFamily="65" charset="-120"/>
              </a:rPr>
              <a:t>面積</a:t>
            </a:r>
            <a:r>
              <a:rPr lang="en-US" altLang="zh-TW" sz="4400" dirty="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4400" dirty="0" smtClean="0">
                <a:latin typeface="標楷體" pitchFamily="65" charset="-120"/>
                <a:ea typeface="標楷體" pitchFamily="65" charset="-120"/>
              </a:rPr>
              <a:t>約</a:t>
            </a:r>
            <a:r>
              <a:rPr lang="en-US" altLang="zh-TW" sz="4400" dirty="0" smtClean="0">
                <a:latin typeface="標楷體" pitchFamily="65" charset="-120"/>
                <a:ea typeface="標楷體" pitchFamily="65" charset="-120"/>
              </a:rPr>
              <a:t>400</a:t>
            </a:r>
            <a:r>
              <a:rPr lang="zh-TW" altLang="en-US" sz="4400" dirty="0" smtClean="0">
                <a:latin typeface="標楷體" pitchFamily="65" charset="-120"/>
                <a:ea typeface="標楷體" pitchFamily="65" charset="-120"/>
              </a:rPr>
              <a:t>坪，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zh-TW" altLang="en-US" sz="4400" dirty="0" smtClean="0">
                <a:latin typeface="標楷體" pitchFamily="65" charset="-120"/>
                <a:ea typeface="標楷體" pitchFamily="65" charset="-120"/>
              </a:rPr>
              <a:t> 主要出入口及區域採門禁管制</a:t>
            </a:r>
          </a:p>
          <a:p>
            <a:pPr eaLnBrk="1" hangingPunct="1">
              <a:defRPr/>
            </a:pPr>
            <a:r>
              <a:rPr lang="zh-TW" altLang="en-US" sz="4400" dirty="0" smtClean="0">
                <a:latin typeface="標楷體" pitchFamily="65" charset="-120"/>
                <a:ea typeface="標楷體" pitchFamily="65" charset="-120"/>
              </a:rPr>
              <a:t>電話</a:t>
            </a:r>
            <a:r>
              <a:rPr lang="en-US" altLang="zh-TW" sz="4400" dirty="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4400" dirty="0" smtClean="0">
                <a:latin typeface="標楷體" pitchFamily="65" charset="-120"/>
                <a:ea typeface="標楷體" pitchFamily="65" charset="-120"/>
              </a:rPr>
              <a:t>分機</a:t>
            </a:r>
            <a:r>
              <a:rPr lang="en-US" altLang="zh-TW" sz="4400" dirty="0" smtClean="0">
                <a:latin typeface="標楷體" pitchFamily="65" charset="-120"/>
                <a:ea typeface="標楷體" pitchFamily="65" charset="-120"/>
              </a:rPr>
              <a:t>2527~30</a:t>
            </a:r>
          </a:p>
          <a:p>
            <a:pPr>
              <a:defRPr/>
            </a:pPr>
            <a:r>
              <a:rPr lang="zh-TW" altLang="en-US" sz="4400" dirty="0" smtClean="0">
                <a:latin typeface="標楷體" pitchFamily="65" charset="-120"/>
                <a:ea typeface="標楷體" pitchFamily="65" charset="-120"/>
              </a:rPr>
              <a:t>網址</a:t>
            </a:r>
            <a:r>
              <a:rPr lang="en-US" altLang="zh-TW" sz="4400" dirty="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en-US" altLang="zh-TW" sz="1600" dirty="0" smtClean="0"/>
              <a:t> </a:t>
            </a:r>
            <a:r>
              <a:rPr lang="en-US" altLang="zh-TW" sz="1600" dirty="0" smtClean="0">
                <a:hlinkClick r:id="rId2"/>
              </a:rPr>
              <a:t>http://www.mmh.org.tw/research/MRDLab_3709_About.html</a:t>
            </a:r>
            <a:endParaRPr lang="en-US" altLang="zh-TW" sz="1600" dirty="0" smtClean="0"/>
          </a:p>
          <a:p>
            <a:pPr>
              <a:defRPr/>
            </a:pPr>
            <a:r>
              <a:rPr lang="en-US" altLang="zh-TW" sz="4400" dirty="0" smtClean="0">
                <a:latin typeface="標楷體" pitchFamily="65" charset="-120"/>
                <a:ea typeface="標楷體" pitchFamily="65" charset="-120"/>
              </a:rPr>
              <a:t>E-mail: </a:t>
            </a:r>
            <a:r>
              <a:rPr lang="en-US" altLang="zh-TW" dirty="0" smtClean="0">
                <a:hlinkClick r:id="rId3"/>
              </a:rPr>
              <a:t>mmhanimal@mmh.org.tw</a:t>
            </a:r>
            <a:r>
              <a:rPr lang="en-US" altLang="zh-TW" dirty="0" smtClean="0"/>
              <a:t> </a:t>
            </a:r>
            <a:endParaRPr lang="en-US" altLang="zh-TW" dirty="0" smtClean="0">
              <a:effectLst/>
            </a:endParaRPr>
          </a:p>
        </p:txBody>
      </p:sp>
      <p:sp>
        <p:nvSpPr>
          <p:cNvPr id="330755" name="Text Box 3"/>
          <p:cNvSpPr txBox="1">
            <a:spLocks noChangeArrowheads="1"/>
          </p:cNvSpPr>
          <p:nvPr/>
        </p:nvSpPr>
        <p:spPr bwMode="auto">
          <a:xfrm>
            <a:off x="684213" y="333375"/>
            <a:ext cx="367188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TW" altLang="en-US" sz="6000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</a:rPr>
              <a:t>概況</a:t>
            </a:r>
            <a:r>
              <a:rPr lang="en-US" altLang="zh-TW" sz="6000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</a:rPr>
              <a:t>-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DSCN78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0"/>
            <a:ext cx="8243887" cy="618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AutoShape 3"/>
          <p:cNvSpPr>
            <a:spLocks noChangeArrowheads="1"/>
          </p:cNvSpPr>
          <p:nvPr/>
        </p:nvSpPr>
        <p:spPr bwMode="auto">
          <a:xfrm>
            <a:off x="3779838" y="1412875"/>
            <a:ext cx="2305050" cy="719138"/>
          </a:xfrm>
          <a:prstGeom prst="wedgeRoundRectCallout">
            <a:avLst>
              <a:gd name="adj1" fmla="val -13981"/>
              <a:gd name="adj2" fmla="val 116005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zh-TW" altLang="zh-TW"/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3779838" y="1557338"/>
            <a:ext cx="22399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400" b="1"/>
              <a:t>     </a:t>
            </a:r>
            <a:r>
              <a:rPr lang="zh-TW" altLang="en-US" sz="2400" b="1"/>
              <a:t>運送動物</a:t>
            </a: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1692275" y="6165850"/>
            <a:ext cx="61198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 sz="2800" b="1">
                <a:ea typeface="標楷體" pitchFamily="65" charset="-120"/>
              </a:rPr>
              <a:t>放在換鞋區旁</a:t>
            </a:r>
          </a:p>
        </p:txBody>
      </p:sp>
      <p:sp>
        <p:nvSpPr>
          <p:cNvPr id="25606" name="AutoShape 11"/>
          <p:cNvSpPr>
            <a:spLocks noChangeArrowheads="1"/>
          </p:cNvSpPr>
          <p:nvPr/>
        </p:nvSpPr>
        <p:spPr bwMode="auto">
          <a:xfrm>
            <a:off x="5796137" y="4652963"/>
            <a:ext cx="3024335" cy="792162"/>
          </a:xfrm>
          <a:prstGeom prst="cloudCallout">
            <a:avLst>
              <a:gd name="adj1" fmla="val -43741"/>
              <a:gd name="adj2" fmla="val 82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zh-TW" altLang="en-US" sz="2800" b="1" u="sng" dirty="0">
                <a:solidFill>
                  <a:srgbClr val="FF0000"/>
                </a:solidFill>
                <a:latin typeface="Vladimir Script" pitchFamily="66" charset="0"/>
                <a:ea typeface="標楷體" pitchFamily="65" charset="-120"/>
              </a:rPr>
              <a:t>用完請歸位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DSCN784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AutoShape 6"/>
          <p:cNvSpPr>
            <a:spLocks noChangeArrowheads="1"/>
          </p:cNvSpPr>
          <p:nvPr/>
        </p:nvSpPr>
        <p:spPr bwMode="auto">
          <a:xfrm>
            <a:off x="6300788" y="3068638"/>
            <a:ext cx="2375668" cy="936625"/>
          </a:xfrm>
          <a:prstGeom prst="wedgeRoundRectCallout">
            <a:avLst>
              <a:gd name="adj1" fmla="val -59718"/>
              <a:gd name="adj2" fmla="val 72713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kumimoji="0" lang="en-US" altLang="zh-TW" sz="2400" dirty="0">
                <a:solidFill>
                  <a:srgbClr val="FF0000"/>
                </a:solidFill>
                <a:ea typeface="標楷體" pitchFamily="65" charset="-120"/>
              </a:rPr>
              <a:t>1.</a:t>
            </a:r>
            <a:r>
              <a:rPr kumimoji="0" lang="zh-TW" altLang="en-US" sz="2000" dirty="0">
                <a:ea typeface="標楷體" pitchFamily="65" charset="-120"/>
              </a:rPr>
              <a:t>動</a:t>
            </a:r>
            <a:r>
              <a:rPr lang="zh-TW" altLang="en-US" sz="2000" dirty="0">
                <a:ea typeface="標楷體" pitchFamily="65" charset="-120"/>
              </a:rPr>
              <a:t>物</a:t>
            </a:r>
            <a:r>
              <a:rPr lang="zh-TW" altLang="en-US" sz="2000" dirty="0">
                <a:latin typeface="Vladimir Script" pitchFamily="66" charset="0"/>
                <a:ea typeface="標楷體" pitchFamily="65" charset="-120"/>
              </a:rPr>
              <a:t>放上層</a:t>
            </a:r>
            <a:r>
              <a:rPr lang="en-US" altLang="zh-TW" sz="2000" dirty="0" smtClean="0">
                <a:latin typeface="Vladimir Script" pitchFamily="66" charset="0"/>
                <a:ea typeface="標楷體" pitchFamily="65" charset="-120"/>
              </a:rPr>
              <a:t>,</a:t>
            </a:r>
            <a:r>
              <a:rPr lang="zh-TW" altLang="en-US" sz="2000" dirty="0" smtClean="0">
                <a:latin typeface="Vladimir Script" pitchFamily="66" charset="0"/>
                <a:ea typeface="標楷體" pitchFamily="65" charset="-120"/>
              </a:rPr>
              <a:t>推至</a:t>
            </a:r>
            <a:r>
              <a:rPr lang="zh-TW" altLang="en-US" sz="2000" dirty="0">
                <a:latin typeface="Vladimir Script" pitchFamily="66" charset="0"/>
                <a:ea typeface="標楷體" pitchFamily="65" charset="-120"/>
              </a:rPr>
              <a:t>動物</a:t>
            </a:r>
            <a:r>
              <a:rPr lang="zh-TW" altLang="en-US" sz="2000" dirty="0" smtClean="0">
                <a:latin typeface="Vladimir Script" pitchFamily="66" charset="0"/>
                <a:ea typeface="標楷體" pitchFamily="65" charset="-120"/>
              </a:rPr>
              <a:t>入口</a:t>
            </a:r>
            <a:r>
              <a:rPr lang="en-US" altLang="zh-TW" sz="2000" dirty="0" smtClean="0">
                <a:latin typeface="Vladimir Script" pitchFamily="66" charset="0"/>
                <a:ea typeface="標楷體" pitchFamily="65" charset="-120"/>
              </a:rPr>
              <a:t>.</a:t>
            </a:r>
            <a:r>
              <a:rPr lang="zh-TW" altLang="en-US" sz="2000" dirty="0" smtClean="0">
                <a:latin typeface="Vladimir Script" pitchFamily="66" charset="0"/>
                <a:ea typeface="標楷體" pitchFamily="65" charset="-120"/>
              </a:rPr>
              <a:t>噴</a:t>
            </a:r>
            <a:r>
              <a:rPr lang="zh-TW" altLang="en-US" sz="2000" dirty="0">
                <a:latin typeface="Vladimir Script" pitchFamily="66" charset="0"/>
                <a:ea typeface="標楷體" pitchFamily="65" charset="-120"/>
              </a:rPr>
              <a:t>酒精</a:t>
            </a:r>
          </a:p>
        </p:txBody>
      </p:sp>
      <p:sp>
        <p:nvSpPr>
          <p:cNvPr id="26628" name="AutoShape 7"/>
          <p:cNvSpPr>
            <a:spLocks noChangeArrowheads="1"/>
          </p:cNvSpPr>
          <p:nvPr/>
        </p:nvSpPr>
        <p:spPr bwMode="auto">
          <a:xfrm>
            <a:off x="1187450" y="3357563"/>
            <a:ext cx="2808288" cy="647700"/>
          </a:xfrm>
          <a:prstGeom prst="wedgeRoundRectCallout">
            <a:avLst>
              <a:gd name="adj1" fmla="val -66676"/>
              <a:gd name="adj2" fmla="val 101472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zh-TW" sz="2400" b="1">
                <a:solidFill>
                  <a:srgbClr val="FF0000"/>
                </a:solidFill>
                <a:ea typeface="標楷體" pitchFamily="65" charset="-120"/>
              </a:rPr>
              <a:t>2.</a:t>
            </a:r>
            <a:r>
              <a:rPr lang="zh-TW" altLang="en-US" sz="2400">
                <a:ea typeface="標楷體" pitchFamily="65" charset="-120"/>
              </a:rPr>
              <a:t>進入更衣室更衣</a:t>
            </a:r>
          </a:p>
          <a:p>
            <a:pPr algn="ctr"/>
            <a:r>
              <a:rPr lang="zh-TW" altLang="en-US" sz="2400">
                <a:ea typeface="標楷體" pitchFamily="65" charset="-120"/>
              </a:rPr>
              <a:t>  </a:t>
            </a:r>
          </a:p>
        </p:txBody>
      </p:sp>
      <p:sp>
        <p:nvSpPr>
          <p:cNvPr id="26629" name="AutoShape 8"/>
          <p:cNvSpPr>
            <a:spLocks noChangeArrowheads="1"/>
          </p:cNvSpPr>
          <p:nvPr/>
        </p:nvSpPr>
        <p:spPr bwMode="auto">
          <a:xfrm>
            <a:off x="5724525" y="476250"/>
            <a:ext cx="2808288" cy="792163"/>
          </a:xfrm>
          <a:prstGeom prst="wedgeRoundRectCallout">
            <a:avLst>
              <a:gd name="adj1" fmla="val -42028"/>
              <a:gd name="adj2" fmla="val 59218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kumimoji="0" lang="en-US" altLang="zh-TW" sz="2400">
                <a:solidFill>
                  <a:srgbClr val="FF0000"/>
                </a:solidFill>
                <a:ea typeface="標楷體" pitchFamily="65" charset="-120"/>
              </a:rPr>
              <a:t>3.</a:t>
            </a:r>
            <a:r>
              <a:rPr lang="zh-TW" altLang="en-US">
                <a:ea typeface="標楷體" pitchFamily="65" charset="-120"/>
              </a:rPr>
              <a:t>再到動物入口</a:t>
            </a:r>
          </a:p>
          <a:p>
            <a:r>
              <a:rPr lang="zh-TW" altLang="en-US">
                <a:ea typeface="標楷體" pitchFamily="65" charset="-120"/>
              </a:rPr>
              <a:t>    按開門鈕</a:t>
            </a:r>
            <a:r>
              <a:rPr lang="en-US" altLang="zh-TW">
                <a:ea typeface="標楷體" pitchFamily="65" charset="-120"/>
              </a:rPr>
              <a:t>,</a:t>
            </a:r>
            <a:r>
              <a:rPr lang="zh-TW" altLang="en-US">
                <a:ea typeface="標楷體" pitchFamily="65" charset="-120"/>
              </a:rPr>
              <a:t>開門取動物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179512" y="188640"/>
            <a:ext cx="1800200" cy="369332"/>
          </a:xfrm>
          <a:prstGeom prst="rect">
            <a:avLst/>
          </a:prstGeom>
          <a:noFill/>
          <a:ln>
            <a:solidFill>
              <a:srgbClr val="00CC0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rgbClr val="00CC00"/>
                </a:solidFill>
              </a:rPr>
              <a:t>★ 送入動物房</a:t>
            </a:r>
            <a:endParaRPr lang="zh-TW" altLang="en-US" b="1" dirty="0">
              <a:solidFill>
                <a:srgbClr val="00CC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DSCN784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AutoShape 6"/>
          <p:cNvSpPr>
            <a:spLocks noChangeArrowheads="1"/>
          </p:cNvSpPr>
          <p:nvPr/>
        </p:nvSpPr>
        <p:spPr bwMode="auto">
          <a:xfrm>
            <a:off x="6300788" y="3068638"/>
            <a:ext cx="2375668" cy="936625"/>
          </a:xfrm>
          <a:prstGeom prst="wedgeRoundRectCallout">
            <a:avLst>
              <a:gd name="adj1" fmla="val -59718"/>
              <a:gd name="adj2" fmla="val 72713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kumimoji="0" lang="en-US" altLang="zh-TW" sz="2400" dirty="0" smtClean="0">
                <a:solidFill>
                  <a:srgbClr val="FF9933"/>
                </a:solidFill>
                <a:ea typeface="標楷體" pitchFamily="65" charset="-120"/>
              </a:rPr>
              <a:t>3.</a:t>
            </a:r>
            <a:r>
              <a:rPr lang="zh-TW" altLang="en-US" sz="2000" dirty="0" smtClean="0">
                <a:ea typeface="標楷體" pitchFamily="65" charset="-120"/>
              </a:rPr>
              <a:t>拿取動物。</a:t>
            </a:r>
            <a:r>
              <a:rPr lang="zh-TW" altLang="en-US" sz="2000" dirty="0" smtClean="0">
                <a:latin typeface="Vladimir Script" pitchFamily="66" charset="0"/>
                <a:ea typeface="標楷體" pitchFamily="65" charset="-120"/>
              </a:rPr>
              <a:t>如有使用推車請歸位。</a:t>
            </a:r>
            <a:endParaRPr lang="zh-TW" altLang="en-US" sz="2000" dirty="0">
              <a:latin typeface="Vladimir Script" pitchFamily="66" charset="0"/>
              <a:ea typeface="標楷體" pitchFamily="65" charset="-120"/>
            </a:endParaRPr>
          </a:p>
        </p:txBody>
      </p:sp>
      <p:sp>
        <p:nvSpPr>
          <p:cNvPr id="26629" name="AutoShape 8"/>
          <p:cNvSpPr>
            <a:spLocks noChangeArrowheads="1"/>
          </p:cNvSpPr>
          <p:nvPr/>
        </p:nvSpPr>
        <p:spPr bwMode="auto">
          <a:xfrm>
            <a:off x="5724525" y="476250"/>
            <a:ext cx="2808288" cy="792163"/>
          </a:xfrm>
          <a:prstGeom prst="wedgeRoundRectCallout">
            <a:avLst>
              <a:gd name="adj1" fmla="val -42028"/>
              <a:gd name="adj2" fmla="val 59218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kumimoji="0" lang="en-US" altLang="zh-TW" sz="2400" dirty="0" smtClean="0">
                <a:solidFill>
                  <a:srgbClr val="FF9933"/>
                </a:solidFill>
                <a:ea typeface="標楷體" pitchFamily="65" charset="-120"/>
              </a:rPr>
              <a:t>1.</a:t>
            </a:r>
            <a:r>
              <a:rPr lang="zh-TW" altLang="en-US" dirty="0" smtClean="0">
                <a:ea typeface="標楷體" pitchFamily="65" charset="-120"/>
              </a:rPr>
              <a:t>按</a:t>
            </a:r>
            <a:r>
              <a:rPr lang="zh-TW" altLang="en-US" dirty="0">
                <a:ea typeface="標楷體" pitchFamily="65" charset="-120"/>
              </a:rPr>
              <a:t>開門鈕</a:t>
            </a:r>
            <a:r>
              <a:rPr lang="en-US" altLang="zh-TW" dirty="0" smtClean="0">
                <a:ea typeface="標楷體" pitchFamily="65" charset="-120"/>
              </a:rPr>
              <a:t>,</a:t>
            </a:r>
            <a:r>
              <a:rPr lang="zh-TW" altLang="en-US" dirty="0" smtClean="0">
                <a:ea typeface="標楷體" pitchFamily="65" charset="-120"/>
              </a:rPr>
              <a:t>放置動物</a:t>
            </a:r>
            <a:endParaRPr lang="zh-TW" altLang="en-US" dirty="0">
              <a:ea typeface="標楷體" pitchFamily="65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79512" y="188640"/>
            <a:ext cx="1800200" cy="369332"/>
          </a:xfrm>
          <a:prstGeom prst="rect">
            <a:avLst/>
          </a:prstGeom>
          <a:noFill/>
          <a:ln>
            <a:solidFill>
              <a:srgbClr val="00CC0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rgbClr val="00CC00"/>
                </a:solidFill>
              </a:rPr>
              <a:t>★ 帶出動物房</a:t>
            </a:r>
            <a:endParaRPr lang="zh-TW" altLang="en-US" b="1" dirty="0">
              <a:solidFill>
                <a:srgbClr val="00CC00"/>
              </a:solidFill>
            </a:endParaRPr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827584" y="4509120"/>
            <a:ext cx="2448272" cy="936625"/>
          </a:xfrm>
          <a:prstGeom prst="wedgeRoundRectCallout">
            <a:avLst>
              <a:gd name="adj1" fmla="val -85779"/>
              <a:gd name="adj2" fmla="val 18815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kumimoji="0" lang="en-US" altLang="zh-TW" sz="2400" dirty="0" smtClean="0">
                <a:solidFill>
                  <a:srgbClr val="FF9933"/>
                </a:solidFill>
                <a:ea typeface="標楷體" pitchFamily="65" charset="-120"/>
              </a:rPr>
              <a:t>2.</a:t>
            </a:r>
            <a:r>
              <a:rPr kumimoji="0" lang="zh-TW" altLang="en-US" dirty="0" smtClean="0">
                <a:ea typeface="標楷體" pitchFamily="65" charset="-120"/>
              </a:rPr>
              <a:t>人員從髒走道出來。</a:t>
            </a:r>
            <a:endParaRPr lang="zh-TW" altLang="en-US" dirty="0">
              <a:latin typeface="Vladimir Script" pitchFamily="66" charset="0"/>
              <a:ea typeface="標楷體" pitchFamily="65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空間安排</a:t>
            </a:r>
            <a:r>
              <a:rPr lang="en-US" altLang="zh-TW" dirty="0" smtClean="0"/>
              <a:t>:</a:t>
            </a:r>
            <a:r>
              <a:rPr lang="zh-TW" altLang="en-US" dirty="0" smtClean="0"/>
              <a:t> </a:t>
            </a:r>
            <a:r>
              <a:rPr lang="en-US" altLang="zh-TW" dirty="0" smtClean="0"/>
              <a:t>(</a:t>
            </a:r>
            <a:r>
              <a:rPr lang="zh-TW" altLang="en-US" dirty="0" smtClean="0"/>
              <a:t>動物入口門上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pic>
        <p:nvPicPr>
          <p:cNvPr id="2050" name="Picture 2" descr="K:\DCIM\103NIKON\DSCN631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196752"/>
            <a:ext cx="4824536" cy="3618955"/>
          </a:xfrm>
          <a:prstGeom prst="rect">
            <a:avLst/>
          </a:prstGeom>
          <a:noFill/>
        </p:spPr>
      </p:pic>
      <p:pic>
        <p:nvPicPr>
          <p:cNvPr id="5" name="Picture 62" descr="DSCN915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4" y="4077072"/>
            <a:ext cx="3563888" cy="261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向下箭號 5"/>
          <p:cNvSpPr/>
          <p:nvPr/>
        </p:nvSpPr>
        <p:spPr>
          <a:xfrm>
            <a:off x="8316416" y="3789040"/>
            <a:ext cx="288032" cy="57606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7092280" y="3356992"/>
            <a:ext cx="2016224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</a:rPr>
              <a:t>最上層，勿放動物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:\DCIM\103NIKON\DSCN623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698" y="3429000"/>
            <a:ext cx="4571302" cy="3429000"/>
          </a:xfrm>
          <a:prstGeom prst="rect">
            <a:avLst/>
          </a:prstGeom>
          <a:noFill/>
        </p:spPr>
      </p:pic>
      <p:sp>
        <p:nvSpPr>
          <p:cNvPr id="5" name="內容版面配置區 1"/>
          <p:cNvSpPr>
            <a:spLocks noGrp="1"/>
          </p:cNvSpPr>
          <p:nvPr>
            <p:ph idx="1"/>
          </p:nvPr>
        </p:nvSpPr>
        <p:spPr>
          <a:xfrm>
            <a:off x="4932040" y="692696"/>
            <a:ext cx="3563888" cy="507512"/>
          </a:xfrm>
        </p:spPr>
        <p:txBody>
          <a:bodyPr>
            <a:noAutofit/>
          </a:bodyPr>
          <a:lstStyle/>
          <a:p>
            <a:r>
              <a:rPr lang="zh-TW" altLang="en-US" sz="1800" dirty="0" smtClean="0"/>
              <a:t>水瓶、標示卡、標示卡匣、</a:t>
            </a:r>
            <a:r>
              <a:rPr lang="en-US" altLang="zh-TW" sz="1800" dirty="0" smtClean="0"/>
              <a:t>cages </a:t>
            </a:r>
            <a:r>
              <a:rPr lang="zh-TW" altLang="en-US" sz="1800" dirty="0" smtClean="0"/>
              <a:t>、鐵蓋及飼料</a:t>
            </a:r>
            <a:endParaRPr lang="zh-TW" altLang="en-US" sz="1800" dirty="0"/>
          </a:p>
        </p:txBody>
      </p:sp>
      <p:pic>
        <p:nvPicPr>
          <p:cNvPr id="5123" name="Picture 3" descr="K:\DCIM\103NIKON\DSCN631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4644008" cy="3483539"/>
          </a:xfrm>
          <a:prstGeom prst="rect">
            <a:avLst/>
          </a:prstGeom>
          <a:noFill/>
        </p:spPr>
      </p:pic>
      <p:sp>
        <p:nvSpPr>
          <p:cNvPr id="6" name="內容版面配置區 1"/>
          <p:cNvSpPr txBox="1">
            <a:spLocks/>
          </p:cNvSpPr>
          <p:nvPr/>
        </p:nvSpPr>
        <p:spPr>
          <a:xfrm>
            <a:off x="4932040" y="1844824"/>
            <a:ext cx="3563888" cy="507512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玩具</a:t>
            </a:r>
            <a:r>
              <a:rPr kumimoji="0" lang="en-US" altLang="zh-TW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r>
              <a:rPr kumimoji="0" lang="zh-TW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木條</a:t>
            </a:r>
            <a:r>
              <a:rPr kumimoji="0" lang="en-US" altLang="zh-TW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r>
              <a:rPr kumimoji="0" lang="zh-TW" altLang="en-US" dirty="0" smtClean="0">
                <a:latin typeface="+mn-lt"/>
                <a:ea typeface="+mn-ea"/>
              </a:rPr>
              <a:t>巢</a:t>
            </a:r>
            <a:r>
              <a:rPr kumimoji="0" lang="zh-TW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料片</a:t>
            </a: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4754" name="Group 98"/>
          <p:cNvGraphicFramePr>
            <a:graphicFrameLocks noGrp="1"/>
          </p:cNvGraphicFramePr>
          <p:nvPr/>
        </p:nvGraphicFramePr>
        <p:xfrm>
          <a:off x="1692275" y="260350"/>
          <a:ext cx="5651500" cy="3395664"/>
        </p:xfrm>
        <a:graphic>
          <a:graphicData uri="http://schemas.openxmlformats.org/drawingml/2006/table">
            <a:tbl>
              <a:tblPr/>
              <a:tblGrid>
                <a:gridCol w="1943100"/>
                <a:gridCol w="1800225"/>
                <a:gridCol w="1908175"/>
              </a:tblGrid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主持人</a:t>
                      </a: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:</a:t>
                      </a:r>
                      <a:endParaRPr kumimoji="1" lang="en-US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實驗者</a:t>
                      </a: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:</a:t>
                      </a:r>
                      <a:endParaRPr kumimoji="1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分機</a:t>
                      </a: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:</a:t>
                      </a:r>
                      <a:endParaRPr kumimoji="1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FF"/>
                    </a:solidFill>
                  </a:tcPr>
                </a:tc>
              </a:tr>
              <a:tr h="436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來源</a:t>
                      </a: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:</a:t>
                      </a:r>
                      <a:endParaRPr kumimoji="1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品系</a:t>
                      </a: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:</a:t>
                      </a:r>
                      <a:endParaRPr kumimoji="1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隻數</a:t>
                      </a: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:</a:t>
                      </a:r>
                      <a:endParaRPr kumimoji="1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FF"/>
                    </a:solidFill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日期</a:t>
                      </a: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出生年月日</a:t>
                      </a: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(DOB):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50838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(</a:t>
                      </a: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審查表</a:t>
                      </a: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)</a:t>
                      </a: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飼養期間</a:t>
                      </a: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:</a:t>
                      </a: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105.01.01~107.12.31</a:t>
                      </a:r>
                      <a:endParaRPr kumimoji="1" lang="en-US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73063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審查編號</a:t>
                      </a: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:</a:t>
                      </a: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MMH-A-S-105-09</a:t>
                      </a:r>
                      <a:endParaRPr kumimoji="1" lang="en-US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07950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備註</a:t>
                      </a: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:</a:t>
                      </a: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審查表寫什麼品系，就只能做什麼品系。</a:t>
                      </a:r>
                      <a:endParaRPr kumimoji="1" lang="en-US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FF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     →不同，請寫動物實驗變更申請。</a:t>
                      </a:r>
                      <a:endParaRPr kumimoji="1" lang="en-US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FF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     </a:t>
                      </a: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審查表寫什麼實驗，就只能做什麼實驗。</a:t>
                      </a:r>
                      <a:endParaRPr kumimoji="1" lang="en-US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     →不同，請寫動物實驗變更申請。</a:t>
                      </a:r>
                      <a:endParaRPr kumimoji="1" lang="en-US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1" lang="en-US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54755" name="Group 99"/>
          <p:cNvGraphicFramePr>
            <a:graphicFrameLocks noGrp="1"/>
          </p:cNvGraphicFramePr>
          <p:nvPr/>
        </p:nvGraphicFramePr>
        <p:xfrm>
          <a:off x="1692275" y="3500438"/>
          <a:ext cx="5651500" cy="3012124"/>
        </p:xfrm>
        <a:graphic>
          <a:graphicData uri="http://schemas.openxmlformats.org/drawingml/2006/table">
            <a:tbl>
              <a:tblPr/>
              <a:tblGrid>
                <a:gridCol w="1871663"/>
                <a:gridCol w="1871662"/>
                <a:gridCol w="1908175"/>
              </a:tblGrid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主持人</a:t>
                      </a: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:</a:t>
                      </a:r>
                      <a:endParaRPr kumimoji="1" lang="en-US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實驗者</a:t>
                      </a: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:</a:t>
                      </a:r>
                      <a:endParaRPr kumimoji="1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分機</a:t>
                      </a: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:</a:t>
                      </a:r>
                      <a:endParaRPr kumimoji="1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FF"/>
                    </a:solidFill>
                  </a:tcPr>
                </a:tc>
              </a:tr>
              <a:tr h="436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來源</a:t>
                      </a: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:</a:t>
                      </a:r>
                      <a:endParaRPr kumimoji="1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品系</a:t>
                      </a: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:</a:t>
                      </a:r>
                      <a:endParaRPr kumimoji="1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隻數</a:t>
                      </a: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:</a:t>
                      </a:r>
                      <a:endParaRPr kumimoji="1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FF"/>
                    </a:solidFill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日期</a:t>
                      </a: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出生年月日</a:t>
                      </a: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(DOB):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19088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飼養期間</a:t>
                      </a: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:</a:t>
                      </a:r>
                      <a:endParaRPr kumimoji="1" lang="en-US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73063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審查編號</a:t>
                      </a: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:</a:t>
                      </a: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MMH-A-S-</a:t>
                      </a:r>
                      <a:endParaRPr kumimoji="1" lang="en-US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07950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備註</a:t>
                      </a: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:</a:t>
                      </a:r>
                      <a:endParaRPr kumimoji="1" lang="en-US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7696" name="Text Box 83"/>
          <p:cNvSpPr txBox="1">
            <a:spLocks noChangeArrowheads="1"/>
          </p:cNvSpPr>
          <p:nvPr/>
        </p:nvSpPr>
        <p:spPr bwMode="auto">
          <a:xfrm>
            <a:off x="250825" y="981075"/>
            <a:ext cx="122555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9600" b="1"/>
              <a:t>♂</a:t>
            </a:r>
          </a:p>
        </p:txBody>
      </p:sp>
      <p:sp>
        <p:nvSpPr>
          <p:cNvPr id="27697" name="Text Box 86"/>
          <p:cNvSpPr txBox="1">
            <a:spLocks noChangeArrowheads="1"/>
          </p:cNvSpPr>
          <p:nvPr/>
        </p:nvSpPr>
        <p:spPr bwMode="auto">
          <a:xfrm>
            <a:off x="179388" y="3838575"/>
            <a:ext cx="1296987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9600" b="1"/>
              <a:t>♀ </a:t>
            </a:r>
          </a:p>
        </p:txBody>
      </p:sp>
      <p:sp>
        <p:nvSpPr>
          <p:cNvPr id="27698" name="Text Box 87"/>
          <p:cNvSpPr txBox="1">
            <a:spLocks noChangeArrowheads="1"/>
          </p:cNvSpPr>
          <p:nvPr/>
        </p:nvSpPr>
        <p:spPr bwMode="auto">
          <a:xfrm>
            <a:off x="7894638" y="549275"/>
            <a:ext cx="854075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4400" b="1">
                <a:latin typeface="標楷體" pitchFamily="65" charset="-120"/>
                <a:ea typeface="標楷體" pitchFamily="65" charset="-120"/>
              </a:rPr>
              <a:t>每格項目</a:t>
            </a:r>
            <a:r>
              <a:rPr lang="en-US" altLang="zh-TW" sz="4400" b="1">
                <a:latin typeface="標楷體" pitchFamily="65" charset="-120"/>
                <a:ea typeface="標楷體" pitchFamily="65" charset="-120"/>
              </a:rPr>
              <a:t>--</a:t>
            </a:r>
            <a:r>
              <a:rPr lang="zh-TW" altLang="en-US" sz="4400" b="1">
                <a:latin typeface="標楷體" pitchFamily="65" charset="-120"/>
                <a:ea typeface="標楷體" pitchFamily="65" charset="-120"/>
              </a:rPr>
              <a:t>請確實填寫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特殊實驗</a:t>
            </a:r>
            <a:r>
              <a:rPr lang="en-US" altLang="zh-TW" dirty="0" smtClean="0"/>
              <a:t>:</a:t>
            </a:r>
            <a:endParaRPr lang="zh-TW" altLang="en-US" dirty="0"/>
          </a:p>
        </p:txBody>
      </p:sp>
      <p:pic>
        <p:nvPicPr>
          <p:cNvPr id="3074" name="Picture 2" descr="K:\DCIM\103NIKON\DSCN625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7560" y="1196752"/>
            <a:ext cx="4031832" cy="3024336"/>
          </a:xfrm>
          <a:prstGeom prst="rect">
            <a:avLst/>
          </a:prstGeom>
          <a:noFill/>
        </p:spPr>
      </p:pic>
      <p:pic>
        <p:nvPicPr>
          <p:cNvPr id="2" name="Picture 2" descr="K:\DCIM\103NIKON\DSCN633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3284984"/>
            <a:ext cx="4542648" cy="340698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251520" y="0"/>
            <a:ext cx="1656184" cy="908720"/>
          </a:xfrm>
        </p:spPr>
        <p:txBody>
          <a:bodyPr/>
          <a:lstStyle/>
          <a:p>
            <a:pPr algn="ctr"/>
            <a:r>
              <a:rPr lang="zh-TW" altLang="en-US" dirty="0" smtClean="0"/>
              <a:t>玩具</a:t>
            </a:r>
            <a:r>
              <a:rPr lang="en-US" altLang="zh-TW" dirty="0" smtClean="0"/>
              <a:t>:</a:t>
            </a:r>
            <a:endParaRPr lang="zh-TW" altLang="en-US" dirty="0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052736"/>
            <a:ext cx="3674776" cy="2737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260648"/>
            <a:ext cx="3202532" cy="2400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4" name="Picture 8" descr="C:\Users\Ching\Desktop\巢料片&amp;玩具\20160902_690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112" y="2852936"/>
            <a:ext cx="2665203" cy="355520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2"/>
          <p:cNvSpPr txBox="1">
            <a:spLocks/>
          </p:cNvSpPr>
          <p:nvPr/>
        </p:nvSpPr>
        <p:spPr>
          <a:xfrm>
            <a:off x="395536" y="0"/>
            <a:ext cx="195456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1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巢料片</a:t>
            </a:r>
            <a:r>
              <a:rPr kumimoji="0" lang="en-US" altLang="zh-TW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:</a:t>
            </a:r>
            <a:endParaRPr kumimoji="0" lang="zh-TW" altLang="en-US" sz="41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099" name="Picture 3" descr="K:\DCIM\103NIKON\DSCN6323.JPG"/>
          <p:cNvPicPr>
            <a:picLocks noChangeAspect="1" noChangeArrowheads="1"/>
          </p:cNvPicPr>
          <p:nvPr/>
        </p:nvPicPr>
        <p:blipFill>
          <a:blip r:embed="rId2" cstate="email">
            <a:lum brigh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908720"/>
            <a:ext cx="2934293" cy="2201056"/>
          </a:xfrm>
          <a:prstGeom prst="rect">
            <a:avLst/>
          </a:prstGeom>
          <a:noFill/>
        </p:spPr>
      </p:pic>
      <p:pic>
        <p:nvPicPr>
          <p:cNvPr id="5122" name="Picture 2" descr="C:\Users\Ching\Desktop\巢料片&amp;玩具\20160902_455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2" y="188640"/>
            <a:ext cx="2516608" cy="3356992"/>
          </a:xfrm>
          <a:prstGeom prst="rect">
            <a:avLst/>
          </a:prstGeom>
          <a:noFill/>
        </p:spPr>
      </p:pic>
      <p:pic>
        <p:nvPicPr>
          <p:cNvPr id="5123" name="Picture 3" descr="C:\Users\Ching\Desktop\巢料片&amp;玩具\20160902_479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3501008"/>
            <a:ext cx="3368125" cy="2524954"/>
          </a:xfrm>
          <a:prstGeom prst="rect">
            <a:avLst/>
          </a:prstGeom>
          <a:noFill/>
        </p:spPr>
      </p:pic>
      <p:pic>
        <p:nvPicPr>
          <p:cNvPr id="5124" name="Picture 4" descr="C:\Users\Ching\Desktop\巢料片&amp;玩具\20160902_992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3573016"/>
            <a:ext cx="2999885" cy="309634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 descr="https://outlook.office.com/owa/service.svc/s/GetAttachmentThumbnail?id=AAMkADk0NDM5ZDE4LWFhMWMtNDRiYS04NGM5LTY5NmFjYjA4YWVmNwBGAAAAAABuvmgOl0wlSJYSGmXbbLt3BwDOKKHsGZmVSIZqskPf2FyuAAAAAAENAADOKKHsGZmVSIZqskPf2FyuAAKYPS4SAAABEgAQANQSdn6EseBHvtmTgMH%2Bxbo%3D&amp;thumbnailType=2&amp;X-OWA-CANARY=L3xnXCR_8kWX9YTmesKY-9DQF_2C7tMYIcONRGzF0aNvacQBoaMS19wjR2hwEmCf1OV7puKsi84.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6148" name="AutoShape 4" descr="https://outlook.office.com/owa/service.svc/s/GetAttachmentThumbnail?id=AAMkADk0NDM5ZDE4LWFhMWMtNDRiYS04NGM5LTY5NmFjYjA4YWVmNwBGAAAAAABuvmgOl0wlSJYSGmXbbLt3BwDOKKHsGZmVSIZqskPf2FyuAAAAAAENAADOKKHsGZmVSIZqskPf2FyuAAKYPS4SAAABEgAQANQSdn6EseBHvtmTgMH%2Bxbo%3D&amp;thumbnailType=2&amp;X-OWA-CANARY=L3xnXCR_8kWX9YTmesKY-9DQF_2C7tMYIcONRGzF0aNvacQBoaMS19wjR2hwEmCf1OV7puKsi84.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6149" name="Picture 5" descr="C:\Users\Ching\Desktop\巢料片&amp;玩具\豐富化照片\20160906164625_IMG_086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784" y="908720"/>
            <a:ext cx="3873366" cy="516448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z="6800" b="1" smtClean="0">
                <a:solidFill>
                  <a:schemeClr val="folHlink"/>
                </a:solidFill>
                <a:latin typeface="標楷體" pitchFamily="65" charset="-120"/>
                <a:ea typeface="標楷體" pitchFamily="65" charset="-120"/>
              </a:rPr>
              <a:t>環境介紹</a:t>
            </a:r>
            <a:r>
              <a:rPr lang="en-US" altLang="zh-TW" sz="6800" b="1" smtClean="0">
                <a:solidFill>
                  <a:schemeClr val="folHlink"/>
                </a:solidFill>
                <a:latin typeface="標楷體" pitchFamily="65" charset="-120"/>
                <a:ea typeface="標楷體" pitchFamily="65" charset="-120"/>
              </a:rPr>
              <a:t>-</a:t>
            </a:r>
          </a:p>
        </p:txBody>
      </p:sp>
      <p:sp>
        <p:nvSpPr>
          <p:cNvPr id="534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12738" y="1341438"/>
            <a:ext cx="8507734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主要分三大功能區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en-US" altLang="zh-TW" sz="2800" b="1" i="1" u="sng" dirty="0" smtClean="0">
                <a:solidFill>
                  <a:schemeClr val="folHlink"/>
                </a:solidFill>
                <a:latin typeface="標楷體" pitchFamily="65" charset="-120"/>
                <a:ea typeface="標楷體" pitchFamily="65" charset="-120"/>
              </a:rPr>
              <a:t>SPF</a:t>
            </a:r>
            <a:r>
              <a:rPr lang="zh-TW" altLang="en-US" sz="2800" b="1" i="1" u="sng" dirty="0" smtClean="0">
                <a:solidFill>
                  <a:schemeClr val="folHlink"/>
                </a:solidFill>
                <a:latin typeface="標楷體" pitchFamily="65" charset="-120"/>
                <a:ea typeface="標楷體" pitchFamily="65" charset="-120"/>
              </a:rPr>
              <a:t>飼養區</a:t>
            </a:r>
            <a:r>
              <a:rPr lang="en-US" altLang="zh-TW" sz="2800" b="1" i="1" u="sng" dirty="0" smtClean="0">
                <a:solidFill>
                  <a:schemeClr val="folHlink"/>
                </a:solidFill>
                <a:latin typeface="標楷體" pitchFamily="65" charset="-120"/>
                <a:ea typeface="標楷體" pitchFamily="65" charset="-120"/>
              </a:rPr>
              <a:t>(Specific Pathogen Free)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    1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間檢疫室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,1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間實驗室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,3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間飼養房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en-US" altLang="zh-TW" sz="2800" b="1" i="1" u="sng" dirty="0" smtClean="0">
                <a:solidFill>
                  <a:schemeClr val="folHlink"/>
                </a:solidFill>
                <a:latin typeface="標楷體" pitchFamily="65" charset="-120"/>
                <a:ea typeface="標楷體" pitchFamily="65" charset="-120"/>
              </a:rPr>
              <a:t>Clean</a:t>
            </a:r>
            <a:r>
              <a:rPr lang="zh-TW" altLang="en-US" sz="2800" b="1" i="1" u="sng" dirty="0" smtClean="0">
                <a:solidFill>
                  <a:schemeClr val="folHlink"/>
                </a:solidFill>
                <a:latin typeface="標楷體" pitchFamily="65" charset="-120"/>
                <a:ea typeface="標楷體" pitchFamily="65" charset="-120"/>
              </a:rPr>
              <a:t>飼養區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囓齒類飼養房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兔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*3.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大鼠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*2.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小鼠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*3)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              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鼠檢疫室 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4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間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              回籠區 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間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              豬舍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間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;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魚房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間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sz="2800" b="1" i="1" u="sng" dirty="0" smtClean="0">
                <a:solidFill>
                  <a:schemeClr val="folHlink"/>
                </a:solidFill>
                <a:latin typeface="標楷體" pitchFamily="65" charset="-120"/>
                <a:ea typeface="標楷體" pitchFamily="65" charset="-120"/>
              </a:rPr>
              <a:t>實驗區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-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  B1-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大鼠前室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小鼠前室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大小鼠實驗室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     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兔實驗室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.IVIS(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活體影像系統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實驗室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1F-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大型動物手術室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間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細菌室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心導管室 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 smtClean="0"/>
              <a:t>1.</a:t>
            </a:r>
            <a:r>
              <a:rPr lang="zh-TW" altLang="en-US" sz="2800" dirty="0" smtClean="0"/>
              <a:t>圓水瓶珠珠</a:t>
            </a:r>
            <a:r>
              <a:rPr lang="en-US" altLang="zh-TW" sz="2800" dirty="0" smtClean="0"/>
              <a:t>-</a:t>
            </a:r>
            <a:r>
              <a:rPr lang="zh-TW" altLang="en-US" sz="2800" dirty="0" smtClean="0"/>
              <a:t>觸碰一下，以免卡住</a:t>
            </a:r>
            <a:r>
              <a:rPr lang="en-US" altLang="zh-TW" sz="2800" dirty="0" smtClean="0"/>
              <a:t/>
            </a:r>
            <a:br>
              <a:rPr lang="en-US" altLang="zh-TW" sz="2800" dirty="0" smtClean="0"/>
            </a:br>
            <a:r>
              <a:rPr lang="en-US" altLang="zh-TW" sz="2800" dirty="0" smtClean="0"/>
              <a:t>2.</a:t>
            </a:r>
            <a:r>
              <a:rPr lang="zh-TW" altLang="en-US" sz="2800" dirty="0" smtClean="0"/>
              <a:t>放置位置</a:t>
            </a:r>
            <a:r>
              <a:rPr lang="en-US" altLang="zh-TW" sz="2800" dirty="0" smtClean="0"/>
              <a:t>-</a:t>
            </a:r>
            <a:r>
              <a:rPr lang="zh-TW" altLang="en-US" sz="2800" dirty="0" smtClean="0"/>
              <a:t>倒數</a:t>
            </a:r>
            <a:r>
              <a:rPr lang="en-US" altLang="zh-TW" sz="2800" dirty="0" smtClean="0"/>
              <a:t>3~4</a:t>
            </a:r>
            <a:r>
              <a:rPr lang="zh-TW" altLang="en-US" sz="2800" dirty="0" smtClean="0"/>
              <a:t>方格</a:t>
            </a:r>
            <a:endParaRPr lang="zh-TW" altLang="en-US" sz="2800" dirty="0"/>
          </a:p>
        </p:txBody>
      </p:sp>
      <p:pic>
        <p:nvPicPr>
          <p:cNvPr id="7170" name="Picture 2" descr="K:\DCIM\103NIKON\DSCN624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844824"/>
            <a:ext cx="5574763" cy="4181072"/>
          </a:xfrm>
          <a:prstGeom prst="rect">
            <a:avLst/>
          </a:prstGeom>
          <a:noFill/>
        </p:spPr>
      </p:pic>
      <p:pic>
        <p:nvPicPr>
          <p:cNvPr id="7171" name="Picture 3" descr="K:\DCIM\103NIKON\DSCN625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6136" y="3717032"/>
            <a:ext cx="3078486" cy="2308864"/>
          </a:xfrm>
          <a:prstGeom prst="rect">
            <a:avLst/>
          </a:prstGeom>
          <a:noFill/>
        </p:spPr>
      </p:pic>
      <p:pic>
        <p:nvPicPr>
          <p:cNvPr id="7172" name="Picture 4" descr="K:\DCIM\103NIKON\DSCN624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2160" y="1484784"/>
            <a:ext cx="2700719" cy="2025849"/>
          </a:xfrm>
          <a:prstGeom prst="rect">
            <a:avLst/>
          </a:prstGeom>
          <a:noFill/>
        </p:spPr>
      </p:pic>
      <p:sp>
        <p:nvSpPr>
          <p:cNvPr id="6" name="向右箭號 5"/>
          <p:cNvSpPr/>
          <p:nvPr/>
        </p:nvSpPr>
        <p:spPr>
          <a:xfrm>
            <a:off x="395536" y="4509120"/>
            <a:ext cx="1368152" cy="576064"/>
          </a:xfrm>
          <a:prstGeom prst="right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755576" y="476672"/>
            <a:ext cx="6779096" cy="1143000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/>
              <a:t>前</a:t>
            </a:r>
            <a:r>
              <a:rPr lang="en-US" altLang="zh-TW" dirty="0" smtClean="0"/>
              <a:t>.</a:t>
            </a:r>
            <a:r>
              <a:rPr lang="zh-TW" altLang="en-US" dirty="0" smtClean="0"/>
              <a:t>後卡榫卡好，以免動物逃跑。</a:t>
            </a:r>
            <a:endParaRPr lang="zh-TW" altLang="en-US" dirty="0"/>
          </a:p>
        </p:txBody>
      </p:sp>
      <p:grpSp>
        <p:nvGrpSpPr>
          <p:cNvPr id="10" name="群組 9"/>
          <p:cNvGrpSpPr/>
          <p:nvPr/>
        </p:nvGrpSpPr>
        <p:grpSpPr>
          <a:xfrm>
            <a:off x="1619672" y="1700808"/>
            <a:ext cx="5382741" cy="4037056"/>
            <a:chOff x="1619672" y="1700808"/>
            <a:chExt cx="5382741" cy="4037056"/>
          </a:xfrm>
        </p:grpSpPr>
        <p:pic>
          <p:nvPicPr>
            <p:cNvPr id="8194" name="Picture 2" descr="K:\DCIM\103NIKON\DSCN6230.JP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9672" y="1700808"/>
              <a:ext cx="5382741" cy="4037056"/>
            </a:xfrm>
            <a:prstGeom prst="rect">
              <a:avLst/>
            </a:prstGeom>
            <a:noFill/>
          </p:spPr>
        </p:pic>
        <p:sp>
          <p:nvSpPr>
            <p:cNvPr id="9" name="矩形 8"/>
            <p:cNvSpPr/>
            <p:nvPr/>
          </p:nvSpPr>
          <p:spPr>
            <a:xfrm>
              <a:off x="2627784" y="4509120"/>
              <a:ext cx="2160240" cy="648072"/>
            </a:xfrm>
            <a:prstGeom prst="rect">
              <a:avLst/>
            </a:prstGeom>
            <a:solidFill>
              <a:srgbClr val="FF99CC"/>
            </a:solidFill>
            <a:ln>
              <a:solidFill>
                <a:srgbClr val="FF99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5" name="向右箭號 4"/>
          <p:cNvSpPr/>
          <p:nvPr/>
        </p:nvSpPr>
        <p:spPr>
          <a:xfrm>
            <a:off x="539552" y="3501008"/>
            <a:ext cx="2448272" cy="1152128"/>
          </a:xfrm>
          <a:prstGeom prst="rightArrow">
            <a:avLst/>
          </a:prstGeom>
          <a:solidFill>
            <a:srgbClr val="FF000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Picture 4" descr="AN01125_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6913" y="6191250"/>
            <a:ext cx="827087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向右箭號 6"/>
          <p:cNvSpPr/>
          <p:nvPr/>
        </p:nvSpPr>
        <p:spPr>
          <a:xfrm rot="10800000">
            <a:off x="6444208" y="3212976"/>
            <a:ext cx="1224136" cy="504056"/>
          </a:xfrm>
          <a:prstGeom prst="rightArrow">
            <a:avLst/>
          </a:prstGeom>
          <a:solidFill>
            <a:srgbClr val="FF000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7812360" y="1484784"/>
            <a:ext cx="492443" cy="424847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水瓶，注意勿壓到老鼠尾巴或四肢</a:t>
            </a:r>
            <a:endParaRPr lang="zh-TW" altLang="en-US" sz="2000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556792"/>
            <a:ext cx="8893175" cy="792163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sz="5400" dirty="0" smtClean="0">
                <a:ea typeface="標楷體" pitchFamily="65" charset="-120"/>
              </a:rPr>
              <a:t>動物</a:t>
            </a:r>
            <a:r>
              <a:rPr lang="zh-TW" altLang="en-US" sz="5400" dirty="0">
                <a:ea typeface="標楷體" pitchFamily="65" charset="-120"/>
              </a:rPr>
              <a:t>實驗室使用須知</a:t>
            </a:r>
            <a:endParaRPr lang="zh-TW" altLang="en-US" sz="5400" dirty="0"/>
          </a:p>
        </p:txBody>
      </p:sp>
      <p:pic>
        <p:nvPicPr>
          <p:cNvPr id="265222" name="Picture 6" descr="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8538" y="3127375"/>
            <a:ext cx="4751387" cy="284638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7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zh-TW" altLang="en-US" dirty="0" smtClean="0">
                <a:solidFill>
                  <a:schemeClr val="folHlink"/>
                </a:solidFill>
                <a:ea typeface="標楷體" pitchFamily="65" charset="-120"/>
                <a:hlinkClick r:id="rId2" action="ppaction://hlinksldjump"/>
              </a:rPr>
              <a:t>內容：</a:t>
            </a:r>
            <a:endParaRPr lang="zh-TW" altLang="en-US" dirty="0">
              <a:solidFill>
                <a:schemeClr val="folHlink"/>
              </a:solidFill>
            </a:endParaRPr>
          </a:p>
        </p:txBody>
      </p:sp>
      <p:sp>
        <p:nvSpPr>
          <p:cNvPr id="586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81075"/>
            <a:ext cx="8229600" cy="4032101"/>
          </a:xfrm>
        </p:spPr>
        <p:txBody>
          <a:bodyPr/>
          <a:lstStyle/>
          <a:p>
            <a:r>
              <a:rPr lang="zh-TW" altLang="en-US" dirty="0" smtClean="0">
                <a:solidFill>
                  <a:schemeClr val="tx2"/>
                </a:solidFill>
                <a:ea typeface="標楷體" pitchFamily="65" charset="-120"/>
              </a:rPr>
              <a:t>更衣步驟</a:t>
            </a:r>
            <a:endParaRPr lang="zh-TW" altLang="en-US" dirty="0">
              <a:solidFill>
                <a:schemeClr val="tx2"/>
              </a:solidFill>
              <a:ea typeface="標楷體" pitchFamily="65" charset="-120"/>
            </a:endParaRPr>
          </a:p>
          <a:p>
            <a:r>
              <a:rPr lang="en-US" altLang="zh-TW" dirty="0" smtClean="0">
                <a:solidFill>
                  <a:schemeClr val="tx2"/>
                </a:solidFill>
                <a:ea typeface="標楷體" pitchFamily="65" charset="-120"/>
                <a:hlinkClick r:id="rId3" action="ppaction://hlinksldjump"/>
              </a:rPr>
              <a:t>clean</a:t>
            </a:r>
            <a:r>
              <a:rPr lang="zh-TW" altLang="en-US" dirty="0">
                <a:solidFill>
                  <a:schemeClr val="tx2"/>
                </a:solidFill>
                <a:ea typeface="標楷體" pitchFamily="65" charset="-120"/>
                <a:hlinkClick r:id="rId3" action="ppaction://hlinksldjump"/>
              </a:rPr>
              <a:t>區</a:t>
            </a:r>
            <a:r>
              <a:rPr lang="en-US" altLang="zh-TW" dirty="0">
                <a:solidFill>
                  <a:schemeClr val="tx2"/>
                </a:solidFill>
                <a:ea typeface="標楷體" pitchFamily="65" charset="-120"/>
                <a:hlinkClick r:id="rId3" action="ppaction://hlinksldjump"/>
              </a:rPr>
              <a:t>.SPF</a:t>
            </a:r>
            <a:r>
              <a:rPr lang="zh-TW" altLang="en-US" dirty="0">
                <a:solidFill>
                  <a:schemeClr val="tx2"/>
                </a:solidFill>
                <a:ea typeface="標楷體" pitchFamily="65" charset="-120"/>
                <a:hlinkClick r:id="rId3" action="ppaction://hlinksldjump"/>
              </a:rPr>
              <a:t>區使用</a:t>
            </a:r>
            <a:r>
              <a:rPr lang="zh-TW" altLang="en-US" dirty="0" smtClean="0">
                <a:solidFill>
                  <a:schemeClr val="tx2"/>
                </a:solidFill>
                <a:ea typeface="標楷體" pitchFamily="65" charset="-120"/>
                <a:hlinkClick r:id="rId3" action="ppaction://hlinksldjump"/>
              </a:rPr>
              <a:t>規定</a:t>
            </a:r>
            <a:endParaRPr lang="zh-TW" altLang="en-US" dirty="0">
              <a:solidFill>
                <a:schemeClr val="tx2"/>
              </a:solidFill>
              <a:ea typeface="標楷體" pitchFamily="65" charset="-120"/>
            </a:endParaRPr>
          </a:p>
          <a:p>
            <a:r>
              <a:rPr lang="zh-TW" altLang="en-US" dirty="0" smtClean="0">
                <a:solidFill>
                  <a:schemeClr val="tx2"/>
                </a:solidFill>
                <a:ea typeface="標楷體" pitchFamily="65" charset="-120"/>
                <a:hlinkClick r:id="rId4" action="ppaction://hlinksldjump"/>
              </a:rPr>
              <a:t>公佈欄＆實驗動物相關資訊</a:t>
            </a:r>
            <a:endParaRPr lang="en-US" altLang="zh-TW" dirty="0" smtClean="0">
              <a:solidFill>
                <a:schemeClr val="tx2"/>
              </a:solidFill>
              <a:ea typeface="標楷體" pitchFamily="65" charset="-120"/>
            </a:endParaRPr>
          </a:p>
          <a:p>
            <a:r>
              <a:rPr lang="zh-TW" altLang="en-US" dirty="0" smtClean="0">
                <a:solidFill>
                  <a:schemeClr val="tx2"/>
                </a:solidFill>
                <a:ea typeface="標楷體" pitchFamily="65" charset="-120"/>
                <a:hlinkClick r:id="rId5" action="ppaction://hlinksldjump"/>
              </a:rPr>
              <a:t>實驗室使用規定</a:t>
            </a:r>
            <a:r>
              <a:rPr lang="en-US" altLang="zh-TW" dirty="0" smtClean="0">
                <a:solidFill>
                  <a:schemeClr val="tx2"/>
                </a:solidFill>
                <a:ea typeface="標楷體" pitchFamily="65" charset="-120"/>
              </a:rPr>
              <a:t>:1F </a:t>
            </a:r>
            <a:r>
              <a:rPr lang="zh-TW" altLang="en-US" dirty="0" smtClean="0">
                <a:solidFill>
                  <a:schemeClr val="tx2"/>
                </a:solidFill>
                <a:ea typeface="標楷體" pitchFamily="65" charset="-120"/>
              </a:rPr>
              <a:t>＆</a:t>
            </a:r>
            <a:r>
              <a:rPr lang="en-US" altLang="zh-TW" dirty="0" smtClean="0">
                <a:solidFill>
                  <a:schemeClr val="tx2"/>
                </a:solidFill>
                <a:ea typeface="標楷體" pitchFamily="65" charset="-120"/>
              </a:rPr>
              <a:t>B1</a:t>
            </a:r>
            <a:endParaRPr lang="zh-TW" altLang="en-US" dirty="0">
              <a:solidFill>
                <a:schemeClr val="tx2"/>
              </a:solidFill>
              <a:ea typeface="標楷體" pitchFamily="65" charset="-120"/>
            </a:endParaRPr>
          </a:p>
          <a:p>
            <a:r>
              <a:rPr lang="zh-TW" altLang="en-US" dirty="0">
                <a:solidFill>
                  <a:schemeClr val="tx2"/>
                </a:solidFill>
                <a:ea typeface="標楷體" pitchFamily="65" charset="-120"/>
                <a:hlinkClick r:id="rId6" action="ppaction://hlinksldjump"/>
              </a:rPr>
              <a:t>垃圾分類</a:t>
            </a:r>
            <a:endParaRPr lang="zh-TW" altLang="en-US" sz="2000" dirty="0">
              <a:solidFill>
                <a:schemeClr val="tx2"/>
              </a:solidFill>
              <a:ea typeface="標楷體" pitchFamily="65" charset="-120"/>
            </a:endParaRPr>
          </a:p>
          <a:p>
            <a:r>
              <a:rPr lang="zh-TW" altLang="en-US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  <a:hlinkClick r:id="rId7" action="ppaction://hlinksldjump"/>
              </a:rPr>
              <a:t>安樂死注意事項</a:t>
            </a:r>
            <a:endParaRPr lang="zh-TW" altLang="en-US" dirty="0" smtClean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zh-TW" altLang="en-US" dirty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Picture 50" descr="AG00211_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6913" y="6130925"/>
            <a:ext cx="827087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5266928" cy="1143000"/>
          </a:xfrm>
        </p:spPr>
        <p:txBody>
          <a:bodyPr/>
          <a:lstStyle/>
          <a:p>
            <a:r>
              <a:rPr lang="zh-TW" altLang="en-US" dirty="0" smtClean="0"/>
              <a:t>更衣步驟</a:t>
            </a:r>
            <a:r>
              <a:rPr lang="en-US" altLang="zh-TW" dirty="0" smtClean="0"/>
              <a:t>: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67544" y="1268760"/>
            <a:ext cx="4040188" cy="3941763"/>
          </a:xfrm>
        </p:spPr>
        <p:txBody>
          <a:bodyPr/>
          <a:lstStyle/>
          <a:p>
            <a:r>
              <a:rPr lang="en-US" altLang="zh-TW" dirty="0" smtClean="0"/>
              <a:t>SPF</a:t>
            </a:r>
            <a:r>
              <a:rPr lang="zh-TW" altLang="en-US" dirty="0" smtClean="0"/>
              <a:t>區</a:t>
            </a:r>
            <a:r>
              <a:rPr lang="en-US" altLang="zh-TW" dirty="0" smtClean="0"/>
              <a:t>:</a:t>
            </a:r>
            <a:endParaRPr lang="zh-TW" altLang="en-US" dirty="0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4008" y="1196752"/>
            <a:ext cx="4041775" cy="3941763"/>
          </a:xfrm>
        </p:spPr>
        <p:txBody>
          <a:bodyPr/>
          <a:lstStyle/>
          <a:p>
            <a:r>
              <a:rPr lang="en-US" altLang="zh-TW" dirty="0" smtClean="0"/>
              <a:t>Clean</a:t>
            </a:r>
            <a:r>
              <a:rPr lang="zh-TW" altLang="en-US" dirty="0" smtClean="0"/>
              <a:t>區</a:t>
            </a:r>
            <a:endParaRPr lang="zh-TW" altLang="en-US" dirty="0"/>
          </a:p>
        </p:txBody>
      </p:sp>
      <p:pic>
        <p:nvPicPr>
          <p:cNvPr id="2050" name="Picture 2" descr="K:\DCIM\103NIKON\DSCN633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872208"/>
            <a:ext cx="3651870" cy="4869160"/>
          </a:xfrm>
          <a:prstGeom prst="rect">
            <a:avLst/>
          </a:prstGeom>
          <a:noFill/>
        </p:spPr>
      </p:pic>
      <p:pic>
        <p:nvPicPr>
          <p:cNvPr id="2051" name="Picture 3" descr="K:\DCIM\103NIKON\DSCN633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5488" y="1916832"/>
            <a:ext cx="3618402" cy="482453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229600" cy="1143000"/>
          </a:xfrm>
        </p:spPr>
        <p:txBody>
          <a:bodyPr/>
          <a:lstStyle/>
          <a:p>
            <a:r>
              <a:rPr lang="en-US" altLang="zh-TW" b="1">
                <a:solidFill>
                  <a:schemeClr val="folHlink"/>
                </a:solidFill>
                <a:latin typeface="標楷體" pitchFamily="65" charset="-120"/>
                <a:ea typeface="標楷體" pitchFamily="65" charset="-120"/>
              </a:rPr>
              <a:t>Clean</a:t>
            </a:r>
            <a:r>
              <a:rPr lang="zh-TW" altLang="en-US" b="1">
                <a:solidFill>
                  <a:schemeClr val="folHlink"/>
                </a:solidFill>
                <a:latin typeface="標楷體" pitchFamily="65" charset="-120"/>
                <a:ea typeface="標楷體" pitchFamily="65" charset="-120"/>
              </a:rPr>
              <a:t>區注意事項</a:t>
            </a:r>
          </a:p>
        </p:txBody>
      </p:sp>
      <p:sp>
        <p:nvSpPr>
          <p:cNvPr id="65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196975"/>
            <a:ext cx="8229600" cy="3528169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鼠房推車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台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, 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限乾淨區域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藍區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使用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,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不放髒走道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橘區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);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勿將其他推車推入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Clean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區</a:t>
            </a:r>
          </a:p>
          <a:p>
            <a:pPr>
              <a:lnSpc>
                <a:spcPct val="90000"/>
              </a:lnSpc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大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小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鼠前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室、小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動物操作室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掃把</a:t>
            </a: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90000"/>
              </a:lnSpc>
            </a:pP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酒精用完請補充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乾淨走道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W1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動物送入，用”外環境專用推車”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換鞋區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吊籠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動物帶出動物房犧牲，請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將標示卡拿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掉。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90000"/>
              </a:lnSpc>
              <a:buNone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兔子</a:t>
            </a: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大鼠</a:t>
            </a: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>
              <a:lnSpc>
                <a:spcPct val="90000"/>
              </a:lnSpc>
              <a:buNone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 吊籠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大鼠帶去做實驗，可插上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”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實驗中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”</a:t>
            </a:r>
            <a:endParaRPr lang="zh-TW" altLang="en-US" sz="2800" dirty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90000"/>
              </a:lnSpc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動物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帶出</a:t>
            </a:r>
            <a:r>
              <a:rPr lang="zh-TW" altLang="en-US" sz="2800" dirty="0">
                <a:ea typeface="標楷體" pitchFamily="65" charset="-120"/>
              </a:rPr>
              <a:t>，請加</a:t>
            </a:r>
            <a:r>
              <a:rPr lang="zh-TW" altLang="en-US" sz="2800" u="sng" dirty="0">
                <a:ea typeface="標楷體" pitchFamily="65" charset="-120"/>
              </a:rPr>
              <a:t>濾網上</a:t>
            </a:r>
            <a:r>
              <a:rPr lang="zh-TW" altLang="en-US" sz="2800" u="sng" dirty="0" smtClean="0">
                <a:ea typeface="標楷體" pitchFamily="65" charset="-120"/>
              </a:rPr>
              <a:t>蓋</a:t>
            </a:r>
            <a:r>
              <a:rPr lang="zh-TW" altLang="en-US" sz="2800" dirty="0" smtClean="0">
                <a:ea typeface="標楷體" pitchFamily="65" charset="-120"/>
              </a:rPr>
              <a:t>或用</a:t>
            </a:r>
            <a:r>
              <a:rPr lang="zh-TW" altLang="en-US" sz="2800" u="sng" dirty="0" smtClean="0">
                <a:ea typeface="標楷體" pitchFamily="65" charset="-120"/>
              </a:rPr>
              <a:t>小面巾</a:t>
            </a:r>
            <a:r>
              <a:rPr lang="zh-TW" altLang="en-US" sz="2800" dirty="0" smtClean="0">
                <a:ea typeface="標楷體" pitchFamily="65" charset="-120"/>
              </a:rPr>
              <a:t>蓋住；</a:t>
            </a:r>
            <a:endParaRPr lang="en-US" altLang="zh-TW" sz="2800" dirty="0" smtClean="0">
              <a:ea typeface="標楷體" pitchFamily="65" charset="-120"/>
            </a:endParaRPr>
          </a:p>
          <a:p>
            <a:pPr>
              <a:lnSpc>
                <a:spcPct val="90000"/>
              </a:lnSpc>
              <a:buNone/>
            </a:pPr>
            <a:r>
              <a:rPr lang="en-US" altLang="zh-TW" sz="2800" dirty="0" smtClean="0">
                <a:ea typeface="標楷體" pitchFamily="65" charset="-120"/>
              </a:rPr>
              <a:t>   </a:t>
            </a:r>
            <a:r>
              <a:rPr lang="zh-TW" altLang="en-US" sz="2800" dirty="0" smtClean="0">
                <a:ea typeface="標楷體" pitchFamily="65" charset="-120"/>
              </a:rPr>
              <a:t>如</a:t>
            </a:r>
            <a:r>
              <a:rPr lang="zh-TW" altLang="en-US" sz="2800" dirty="0">
                <a:ea typeface="標楷體" pitchFamily="65" charset="-120"/>
              </a:rPr>
              <a:t>無上蓋，可至儲藏間取用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>
                <a:solidFill>
                  <a:schemeClr val="folHlink"/>
                </a:solidFill>
                <a:latin typeface="標楷體" pitchFamily="65" charset="-120"/>
                <a:ea typeface="標楷體" pitchFamily="65" charset="-120"/>
              </a:rPr>
              <a:t>SPF</a:t>
            </a:r>
            <a:r>
              <a:rPr lang="zh-TW" altLang="en-US" b="1">
                <a:solidFill>
                  <a:schemeClr val="folHlink"/>
                </a:solidFill>
                <a:latin typeface="標楷體" pitchFamily="65" charset="-120"/>
                <a:ea typeface="標楷體" pitchFamily="65" charset="-120"/>
              </a:rPr>
              <a:t>區使用要點</a:t>
            </a:r>
            <a:r>
              <a:rPr lang="zh-TW" altLang="en-US"/>
              <a:t> </a:t>
            </a:r>
          </a:p>
        </p:txBody>
      </p:sp>
      <p:sp>
        <p:nvSpPr>
          <p:cNvPr id="65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412875"/>
            <a:ext cx="8229600" cy="4464397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 sz="28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28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進入</a:t>
            </a:r>
            <a:r>
              <a:rPr lang="zh-TW" altLang="en-US" sz="2800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前</a:t>
            </a:r>
            <a:r>
              <a:rPr lang="zh-TW" altLang="en-US" sz="28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，不可接觸</a:t>
            </a:r>
            <a:r>
              <a:rPr lang="zh-TW" altLang="en-US" sz="2800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其它實驗</a:t>
            </a:r>
            <a:r>
              <a:rPr lang="zh-TW" altLang="en-US" sz="28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動物，以免</a:t>
            </a:r>
            <a:r>
              <a:rPr lang="zh-TW" altLang="en-US" sz="2800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交叉感染。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 sz="2800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2800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進入</a:t>
            </a:r>
            <a:r>
              <a:rPr lang="en-US" altLang="zh-TW" sz="2800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SPF</a:t>
            </a:r>
            <a:r>
              <a:rPr lang="zh-TW" altLang="en-US" sz="2800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區內最好以一天一次為限。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 sz="2800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3</a:t>
            </a:r>
            <a:r>
              <a:rPr lang="en-US" altLang="zh-TW" sz="28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28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攜入之物品：</a:t>
            </a:r>
            <a:endParaRPr lang="en-US" altLang="zh-TW" sz="2800" dirty="0" smtClean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sz="28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滅菌→</a:t>
            </a:r>
            <a:r>
              <a:rPr lang="en-US" altLang="zh-TW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75</a:t>
            </a:r>
            <a:r>
              <a:rPr lang="en-US" altLang="zh-TW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﹪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酒精消毒→放入</a:t>
            </a:r>
            <a:r>
              <a:rPr lang="en-US" altLang="zh-TW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pass box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→開</a:t>
            </a:r>
            <a:r>
              <a:rPr lang="en-US" altLang="zh-TW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UV</a:t>
            </a:r>
            <a:r>
              <a:rPr lang="zh-TW" altLang="en-US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燈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8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 無法滅菌→</a:t>
            </a:r>
            <a:r>
              <a:rPr lang="en-US" altLang="zh-TW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75</a:t>
            </a:r>
            <a:r>
              <a:rPr lang="en-US" altLang="zh-TW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﹪</a:t>
            </a:r>
            <a:r>
              <a:rPr lang="zh-TW" altLang="en-US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酒精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噴灑→放入</a:t>
            </a:r>
            <a:r>
              <a:rPr lang="en-US" altLang="zh-TW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pass box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。</a:t>
            </a:r>
            <a:r>
              <a:rPr lang="en-US" altLang="zh-TW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 sz="2800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4</a:t>
            </a:r>
            <a:r>
              <a:rPr lang="en-US" altLang="zh-TW" sz="2800" b="1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2800" b="1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一次刷卡僅可進入一人</a:t>
            </a:r>
            <a:r>
              <a:rPr lang="zh-TW" altLang="en-US" sz="2800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，如</a:t>
            </a:r>
            <a:r>
              <a:rPr lang="zh-TW" altLang="en-US" sz="28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有</a:t>
            </a:r>
            <a:r>
              <a:rPr lang="en-US" altLang="zh-TW" sz="28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sz="28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人</a:t>
            </a:r>
            <a:r>
              <a:rPr lang="zh-TW" altLang="en-US" sz="2800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以上</a:t>
            </a:r>
            <a:r>
              <a:rPr lang="zh-TW" altLang="en-US" sz="28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人員</a:t>
            </a:r>
            <a:r>
              <a:rPr lang="zh-TW" altLang="en-US" sz="2800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同時</a:t>
            </a:r>
            <a:r>
              <a:rPr lang="zh-TW" altLang="en-US" sz="28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進</a:t>
            </a:r>
            <a:endParaRPr lang="en-US" altLang="zh-TW" sz="2800" dirty="0" smtClean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sz="28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  入</a:t>
            </a:r>
            <a:r>
              <a:rPr lang="zh-TW" altLang="en-US" sz="2800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，每個人皆須刷門卡</a:t>
            </a:r>
            <a:r>
              <a:rPr lang="zh-TW" altLang="en-US" sz="28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一次。</a:t>
            </a:r>
            <a:endParaRPr lang="en-US" altLang="zh-TW" sz="2800" dirty="0" smtClean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 sz="28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5.</a:t>
            </a:r>
            <a:r>
              <a:rPr lang="zh-TW" altLang="en-US" sz="28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如</a:t>
            </a:r>
            <a:r>
              <a:rPr lang="zh-TW" altLang="en-US" sz="2800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未經</a:t>
            </a:r>
            <a:r>
              <a:rPr lang="zh-TW" altLang="en-US" sz="2800" u="sng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訓練</a:t>
            </a:r>
            <a:r>
              <a:rPr lang="zh-TW" altLang="en-US" sz="2800" u="sng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課程</a:t>
            </a:r>
            <a:r>
              <a:rPr lang="zh-TW" altLang="en-US" sz="2800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並通過</a:t>
            </a:r>
            <a:r>
              <a:rPr lang="zh-TW" altLang="en-US" sz="2800" u="sng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測驗</a:t>
            </a:r>
            <a:r>
              <a:rPr lang="zh-TW" altLang="en-US" sz="2800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者一律</a:t>
            </a:r>
            <a:r>
              <a:rPr lang="zh-TW" altLang="en-US" sz="2800" b="1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不准進入</a:t>
            </a:r>
            <a:r>
              <a:rPr lang="en-US" altLang="zh-TW" sz="2800" b="1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SPF</a:t>
            </a:r>
            <a:r>
              <a:rPr lang="zh-TW" altLang="en-US" sz="2800" b="1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區</a:t>
            </a:r>
            <a:r>
              <a:rPr lang="zh-TW" altLang="en-US" sz="28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，</a:t>
            </a:r>
            <a:endParaRPr lang="en-US" altLang="zh-TW" sz="2800" dirty="0" smtClean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sz="28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  如</a:t>
            </a:r>
            <a:r>
              <a:rPr lang="zh-TW" altLang="en-US" sz="2800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有</a:t>
            </a:r>
            <a:r>
              <a:rPr lang="zh-TW" altLang="en-US" sz="28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特殊</a:t>
            </a:r>
            <a:r>
              <a:rPr lang="zh-TW" altLang="en-US" sz="2800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原因請洽動物實驗組人員。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404813"/>
            <a:ext cx="8435975" cy="5726112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5. </a:t>
            </a:r>
            <a:r>
              <a:rPr lang="zh-TW" altLang="en-US" sz="2800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取一份適當尺寸無塵袋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sz="2800" dirty="0">
                <a:solidFill>
                  <a:schemeClr val="tx2"/>
                </a:solidFill>
              </a:rPr>
              <a:t>      → </a:t>
            </a:r>
            <a:r>
              <a:rPr lang="zh-TW" altLang="en-US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著無塵衣、無塵褲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sz="2800" dirty="0">
                <a:solidFill>
                  <a:srgbClr val="FF0000"/>
                </a:solidFill>
              </a:rPr>
              <a:t>      → </a:t>
            </a:r>
            <a:r>
              <a:rPr lang="zh-TW" altLang="en-US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戴上口罩、手套、腳套、隔離帽，頭髮及耳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     朵須塞在隔離帽內不可露出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sz="2800" dirty="0">
                <a:solidFill>
                  <a:srgbClr val="FF0000"/>
                </a:solidFill>
              </a:rPr>
              <a:t>      → </a:t>
            </a:r>
            <a:r>
              <a:rPr lang="zh-TW" altLang="en-US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使用過後的</a:t>
            </a:r>
            <a:r>
              <a:rPr lang="zh-TW" altLang="en-US" sz="2800" u="sng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無塵袋</a:t>
            </a:r>
            <a:r>
              <a:rPr lang="zh-TW" altLang="en-US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請放入紅色桶中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sz="2800" dirty="0">
                <a:solidFill>
                  <a:srgbClr val="FF0000"/>
                </a:solidFill>
              </a:rPr>
              <a:t>      → </a:t>
            </a:r>
            <a:r>
              <a:rPr lang="zh-TW" altLang="en-US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以</a:t>
            </a:r>
            <a:r>
              <a:rPr lang="en-US" altLang="zh-TW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75﹪</a:t>
            </a:r>
            <a:r>
              <a:rPr lang="zh-TW" altLang="en-US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酒精噴灑手套及鞋套，及門把再進入</a:t>
            </a:r>
            <a:r>
              <a:rPr lang="zh-TW" altLang="en-US" sz="2800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。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 sz="2800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6. </a:t>
            </a:r>
            <a:r>
              <a:rPr lang="zh-TW" altLang="en-US" sz="2800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先進</a:t>
            </a:r>
            <a:r>
              <a:rPr lang="en-US" altLang="zh-TW" sz="2800" b="1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Air shower</a:t>
            </a:r>
            <a:r>
              <a:rPr lang="zh-TW" altLang="en-US" sz="2800" b="1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中吹塵</a:t>
            </a:r>
            <a:r>
              <a:rPr lang="en-US" altLang="zh-TW" sz="2800" b="1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15</a:t>
            </a:r>
            <a:r>
              <a:rPr lang="zh-TW" altLang="en-US" sz="2800" b="1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秒</a:t>
            </a:r>
            <a:r>
              <a:rPr lang="zh-TW" altLang="en-US" sz="2800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，待</a:t>
            </a:r>
            <a:r>
              <a:rPr lang="en-US" altLang="zh-TW" sz="2800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Air shower</a:t>
            </a:r>
            <a:r>
              <a:rPr lang="zh-TW" altLang="en-US" sz="2800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停止後才可進入。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 sz="2800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7. </a:t>
            </a:r>
            <a:r>
              <a:rPr lang="zh-TW" altLang="en-US" sz="2800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若需大量鼠籠請</a:t>
            </a:r>
            <a:r>
              <a:rPr lang="zh-TW" altLang="en-US" sz="2800" b="1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三天前</a:t>
            </a:r>
            <a:r>
              <a:rPr lang="zh-TW" altLang="en-US" sz="2800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跟動物中心人員登記</a:t>
            </a:r>
            <a:r>
              <a:rPr lang="zh-TW" altLang="en-US" sz="2800" b="1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zh-TW" altLang="en-US" sz="2800" dirty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 sz="2800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8. </a:t>
            </a:r>
            <a:r>
              <a:rPr lang="zh-TW" altLang="en-US" sz="28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門把：</a:t>
            </a:r>
            <a:r>
              <a:rPr lang="en-US" altLang="zh-TW" sz="2800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air </a:t>
            </a:r>
            <a:r>
              <a:rPr lang="en-US" altLang="zh-TW" sz="2800" b="1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lock</a:t>
            </a:r>
            <a:r>
              <a:rPr lang="zh-TW" altLang="en-US" sz="28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方式→將門</a:t>
            </a:r>
            <a:r>
              <a:rPr lang="zh-TW" altLang="en-US" sz="2800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把往下</a:t>
            </a:r>
            <a:r>
              <a:rPr lang="zh-TW" altLang="en-US" sz="28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壓</a:t>
            </a:r>
            <a:endParaRPr lang="en-US" altLang="zh-TW" sz="2800" dirty="0" smtClean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sz="28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   進入</a:t>
            </a:r>
            <a:r>
              <a:rPr lang="zh-TW" altLang="en-US" sz="2800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每間飼養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房前請將門把噴灑酒精。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765175"/>
            <a:ext cx="8229600" cy="3599929"/>
          </a:xfrm>
        </p:spPr>
        <p:txBody>
          <a:bodyPr/>
          <a:lstStyle/>
          <a:p>
            <a:pPr marL="609600" indent="-609600">
              <a:buFont typeface="Wingdings" pitchFamily="2" charset="2"/>
              <a:buNone/>
            </a:pP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9. </a:t>
            </a:r>
            <a:r>
              <a:rPr lang="zh-TW" altLang="en-US" sz="28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有</a:t>
            </a:r>
            <a:r>
              <a:rPr lang="en-US" altLang="zh-TW" sz="28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sz="28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台</a:t>
            </a:r>
            <a:r>
              <a:rPr lang="zh-TW" altLang="en-US" sz="2800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無菌操作台提供使用</a:t>
            </a:r>
            <a:r>
              <a:rPr lang="zh-TW" altLang="en-US" sz="28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，勿放私人用品。</a:t>
            </a:r>
            <a:endParaRPr lang="zh-TW" altLang="en-US" sz="2800" dirty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  <a:p>
            <a:pPr marL="609600" indent="-609600">
              <a:buFont typeface="Wingdings" pitchFamily="2" charset="2"/>
              <a:buNone/>
            </a:pPr>
            <a:r>
              <a:rPr lang="en-US" altLang="zh-TW" sz="2800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10.</a:t>
            </a:r>
            <a:r>
              <a:rPr lang="zh-TW" altLang="en-US" sz="2800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保定動物請戴麻布手套，避免被動物咬</a:t>
            </a:r>
            <a:r>
              <a:rPr lang="zh-TW" altLang="en-US" sz="28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傷。</a:t>
            </a:r>
            <a:endParaRPr lang="zh-TW" altLang="en-US" sz="2800" dirty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  <a:p>
            <a:pPr marL="609600" indent="-609600">
              <a:buFont typeface="Wingdings" pitchFamily="2" charset="2"/>
              <a:buNone/>
            </a:pPr>
            <a:r>
              <a:rPr lang="en-US" altLang="zh-TW" sz="2800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11</a:t>
            </a:r>
            <a:r>
              <a:rPr lang="en-US" altLang="zh-TW" sz="28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28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垃圾</a:t>
            </a:r>
            <a:r>
              <a:rPr lang="zh-TW" altLang="en-US" sz="2800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請依規定分類，自行帶出</a:t>
            </a:r>
            <a:r>
              <a:rPr lang="en-US" altLang="zh-TW" sz="2800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SFP</a:t>
            </a:r>
            <a:r>
              <a:rPr lang="zh-TW" altLang="en-US" sz="2800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區</a:t>
            </a:r>
            <a:r>
              <a:rPr lang="zh-TW" altLang="en-US" sz="28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，勿將</a:t>
            </a:r>
            <a:r>
              <a:rPr lang="zh-TW" altLang="en-US" sz="2800" b="1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垃圾留置</a:t>
            </a:r>
            <a:r>
              <a:rPr lang="en-US" altLang="zh-TW" sz="2800" b="1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SPF</a:t>
            </a:r>
            <a:r>
              <a:rPr lang="zh-TW" altLang="en-US" sz="2800" b="1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區內</a:t>
            </a:r>
            <a:r>
              <a:rPr lang="zh-TW" altLang="en-US" sz="2800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。</a:t>
            </a:r>
          </a:p>
          <a:p>
            <a:pPr marL="609600" indent="-609600">
              <a:buFont typeface="Wingdings" pitchFamily="2" charset="2"/>
              <a:buNone/>
            </a:pPr>
            <a:r>
              <a:rPr lang="en-US" altLang="zh-TW" sz="2800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12.</a:t>
            </a:r>
            <a:r>
              <a:rPr lang="zh-TW" altLang="en-US" sz="2800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地面若有因</a:t>
            </a:r>
            <a:r>
              <a:rPr lang="zh-TW" altLang="en-US" sz="2800" b="1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實驗而散落之墊料及其它物品請清理完畢，桌面請噴酒精後</a:t>
            </a:r>
            <a:r>
              <a:rPr lang="zh-TW" altLang="en-US" sz="2800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再離開</a:t>
            </a:r>
            <a:r>
              <a:rPr lang="zh-TW" altLang="en-US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。</a:t>
            </a:r>
            <a:r>
              <a:rPr lang="zh-TW" altLang="en-US" dirty="0">
                <a:solidFill>
                  <a:schemeClr val="tx2"/>
                </a:solidFill>
              </a:rPr>
              <a:t> </a:t>
            </a:r>
          </a:p>
        </p:txBody>
      </p:sp>
      <p:pic>
        <p:nvPicPr>
          <p:cNvPr id="3" name="Picture 4" descr="AN01125_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6913" y="6191250"/>
            <a:ext cx="827087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2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850900"/>
          </a:xfrm>
        </p:spPr>
        <p:txBody>
          <a:bodyPr/>
          <a:lstStyle/>
          <a:p>
            <a:r>
              <a:rPr lang="zh-TW" altLang="en-US" sz="4000">
                <a:solidFill>
                  <a:schemeClr val="folHlink"/>
                </a:solidFill>
                <a:ea typeface="標楷體" pitchFamily="65" charset="-120"/>
              </a:rPr>
              <a:t>公佈欄</a:t>
            </a:r>
            <a:r>
              <a:rPr lang="en-US" altLang="zh-TW" sz="4000">
                <a:solidFill>
                  <a:schemeClr val="folHlink"/>
                </a:solidFill>
                <a:ea typeface="標楷體" pitchFamily="65" charset="-120"/>
              </a:rPr>
              <a:t>(</a:t>
            </a:r>
            <a:r>
              <a:rPr lang="zh-TW" altLang="en-US" sz="4000">
                <a:solidFill>
                  <a:schemeClr val="folHlink"/>
                </a:solidFill>
                <a:ea typeface="標楷體" pitchFamily="65" charset="-120"/>
              </a:rPr>
              <a:t>公告事項</a:t>
            </a:r>
            <a:r>
              <a:rPr lang="en-US" altLang="zh-TW" sz="4000">
                <a:solidFill>
                  <a:schemeClr val="folHlink"/>
                </a:solidFill>
                <a:ea typeface="標楷體" pitchFamily="65" charset="-120"/>
              </a:rPr>
              <a:t>)</a:t>
            </a:r>
          </a:p>
        </p:txBody>
      </p:sp>
      <p:sp>
        <p:nvSpPr>
          <p:cNvPr id="478212" name="Text Box 4"/>
          <p:cNvSpPr txBox="1">
            <a:spLocks noChangeArrowheads="1"/>
          </p:cNvSpPr>
          <p:nvPr/>
        </p:nvSpPr>
        <p:spPr bwMode="auto">
          <a:xfrm>
            <a:off x="3059113" y="6427788"/>
            <a:ext cx="3311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400">
                <a:ea typeface="標楷體" pitchFamily="65" charset="-120"/>
              </a:rPr>
              <a:t>位於</a:t>
            </a:r>
            <a:r>
              <a:rPr lang="en-US" altLang="zh-TW" sz="2400">
                <a:ea typeface="標楷體" pitchFamily="65" charset="-120"/>
              </a:rPr>
              <a:t>1</a:t>
            </a:r>
            <a:r>
              <a:rPr lang="zh-TW" altLang="en-US" sz="2400">
                <a:ea typeface="標楷體" pitchFamily="65" charset="-120"/>
              </a:rPr>
              <a:t>樓手術室門旁</a:t>
            </a:r>
          </a:p>
        </p:txBody>
      </p:sp>
      <p:pic>
        <p:nvPicPr>
          <p:cNvPr id="478214" name="Picture 6" descr="DSCN353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550" y="944563"/>
            <a:ext cx="7416800" cy="556101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zh-TW" altLang="en-US" sz="6800" b="1" smtClean="0">
                <a:solidFill>
                  <a:schemeClr val="folHlink"/>
                </a:solidFill>
                <a:latin typeface="標楷體" pitchFamily="65" charset="-120"/>
                <a:ea typeface="標楷體" pitchFamily="65" charset="-120"/>
              </a:rPr>
              <a:t>人員介紹</a:t>
            </a:r>
            <a:r>
              <a:rPr lang="en-US" altLang="zh-TW" sz="6800" b="1" smtClean="0">
                <a:solidFill>
                  <a:schemeClr val="folHlink"/>
                </a:solidFill>
                <a:latin typeface="標楷體" pitchFamily="65" charset="-120"/>
                <a:ea typeface="標楷體" pitchFamily="65" charset="-120"/>
              </a:rPr>
              <a:t>-</a:t>
            </a:r>
          </a:p>
        </p:txBody>
      </p:sp>
      <p:sp>
        <p:nvSpPr>
          <p:cNvPr id="530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686800" cy="4530725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組        長 </a:t>
            </a:r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: </a:t>
            </a:r>
            <a:r>
              <a:rPr lang="zh-TW" altLang="en-US" sz="3600" u="sng" dirty="0" smtClean="0">
                <a:latin typeface="標楷體" pitchFamily="65" charset="-120"/>
                <a:ea typeface="標楷體" pitchFamily="65" charset="-120"/>
              </a:rPr>
              <a:t>陳旭照醫師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                 </a:t>
            </a:r>
            <a:endParaRPr lang="en-US" altLang="zh-TW" sz="3600" u="sng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zh-TW" altLang="en-US" sz="3600" u="sng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 研 究 助 理 </a:t>
            </a:r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: </a:t>
            </a:r>
            <a:r>
              <a:rPr lang="zh-TW" altLang="en-US" sz="3600" u="sng" dirty="0" smtClean="0">
                <a:latin typeface="標楷體" pitchFamily="65" charset="-120"/>
                <a:ea typeface="標楷體" pitchFamily="65" charset="-120"/>
              </a:rPr>
              <a:t>詹亞霖 張秀琪 </a:t>
            </a:r>
            <a:endParaRPr lang="en-US" altLang="zh-TW" sz="3600" u="sng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90000"/>
              </a:lnSpc>
              <a:buNone/>
              <a:defRPr/>
            </a:pP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                </a:t>
            </a:r>
            <a:r>
              <a:rPr lang="zh-TW" altLang="en-US" sz="3600" u="sng" dirty="0" smtClean="0">
                <a:latin typeface="標楷體" pitchFamily="65" charset="-120"/>
                <a:ea typeface="標楷體" pitchFamily="65" charset="-120"/>
              </a:rPr>
              <a:t>王意菁 鍾秀昀 </a:t>
            </a:r>
            <a:endParaRPr lang="en-US" altLang="zh-TW" sz="3600" u="sng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90000"/>
              </a:lnSpc>
              <a:buNone/>
              <a:defRPr/>
            </a:pP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                </a:t>
            </a:r>
            <a:r>
              <a:rPr lang="zh-TW" altLang="en-US" sz="3600" u="sng" dirty="0" smtClean="0">
                <a:latin typeface="標楷體" pitchFamily="65" charset="-120"/>
                <a:ea typeface="標楷體" pitchFamily="65" charset="-120"/>
              </a:rPr>
              <a:t>余禮儒 鄒年豪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                </a:t>
            </a:r>
          </a:p>
        </p:txBody>
      </p:sp>
      <p:pic>
        <p:nvPicPr>
          <p:cNvPr id="8196" name="Picture 4" descr="j034531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4621213"/>
            <a:ext cx="2808288" cy="2236787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235" name="Text Box 3"/>
          <p:cNvSpPr txBox="1">
            <a:spLocks noChangeArrowheads="1"/>
          </p:cNvSpPr>
          <p:nvPr/>
        </p:nvSpPr>
        <p:spPr bwMode="auto">
          <a:xfrm>
            <a:off x="2771775" y="6237288"/>
            <a:ext cx="3673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 sz="2400">
                <a:ea typeface="標楷體" pitchFamily="65" charset="-120"/>
              </a:rPr>
              <a:t>位於</a:t>
            </a:r>
            <a:r>
              <a:rPr lang="en-US" altLang="zh-TW" sz="2400">
                <a:ea typeface="標楷體" pitchFamily="65" charset="-120"/>
              </a:rPr>
              <a:t>B1</a:t>
            </a:r>
            <a:r>
              <a:rPr lang="zh-TW" altLang="en-US" sz="2400">
                <a:ea typeface="標楷體" pitchFamily="65" charset="-120"/>
              </a:rPr>
              <a:t>入口處</a:t>
            </a:r>
          </a:p>
        </p:txBody>
      </p:sp>
      <p:sp>
        <p:nvSpPr>
          <p:cNvPr id="479236" name="Text Box 4"/>
          <p:cNvSpPr txBox="1">
            <a:spLocks noChangeArrowheads="1"/>
          </p:cNvSpPr>
          <p:nvPr/>
        </p:nvSpPr>
        <p:spPr bwMode="auto">
          <a:xfrm>
            <a:off x="2484438" y="188913"/>
            <a:ext cx="38877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3600" b="1">
                <a:solidFill>
                  <a:schemeClr val="folHlink"/>
                </a:solidFill>
                <a:ea typeface="標楷體" pitchFamily="65" charset="-120"/>
              </a:rPr>
              <a:t>實驗動物相關資料</a:t>
            </a:r>
          </a:p>
        </p:txBody>
      </p:sp>
      <p:pic>
        <p:nvPicPr>
          <p:cNvPr id="479238" name="Picture 6" descr="DSCN351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0113" y="854075"/>
            <a:ext cx="7273925" cy="54546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>
                <a:solidFill>
                  <a:schemeClr val="folHlink"/>
                </a:solidFill>
                <a:ea typeface="標楷體" pitchFamily="65" charset="-120"/>
              </a:rPr>
              <a:t>動物技術相關資料</a:t>
            </a:r>
          </a:p>
        </p:txBody>
      </p:sp>
      <p:sp>
        <p:nvSpPr>
          <p:cNvPr id="66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zh-TW" altLang="en-US" sz="2000" b="1" dirty="0">
                <a:latin typeface="標楷體" pitchFamily="65" charset="-120"/>
                <a:ea typeface="標楷體" pitchFamily="65" charset="-120"/>
              </a:rPr>
              <a:t>一、 </a:t>
            </a:r>
            <a:r>
              <a:rPr lang="zh-TW" altLang="en-US" sz="2000" b="1" u="sng" dirty="0">
                <a:latin typeface="標楷體" pitchFamily="65" charset="-120"/>
                <a:ea typeface="標楷體" pitchFamily="65" charset="-120"/>
              </a:rPr>
              <a:t>書籍供借閱</a:t>
            </a:r>
            <a:r>
              <a:rPr lang="zh-TW" altLang="en-US" sz="2000" b="1" dirty="0">
                <a:latin typeface="標楷體" pitchFamily="65" charset="-120"/>
                <a:ea typeface="標楷體" pitchFamily="65" charset="-120"/>
              </a:rPr>
              <a:t>：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  </a:t>
            </a: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1.The Laboratory Rat 2.The Laboratory Rabbit 3.The Laboratory 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Swine 4.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實用臨床微生物診斷學 第</a:t>
            </a: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9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版 </a:t>
            </a: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5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小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鼠常見疾病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圖譜 </a:t>
            </a: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6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實驗小鼠遺傳彙編 </a:t>
            </a: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7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小鼠常見疾病圖譜</a:t>
            </a: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陳憲全</a:t>
            </a: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, 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梁鍾鼎</a:t>
            </a: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, 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洪昭竹編著 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8.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實驗動物技術人員訓練手冊</a:t>
            </a: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版 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9.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實驗動物技術人員訓練教材 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10.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實驗動物管理與使用指南 第</a:t>
            </a: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版</a:t>
            </a:r>
          </a:p>
          <a:p>
            <a:pPr>
              <a:lnSpc>
                <a:spcPct val="80000"/>
              </a:lnSpc>
            </a:pPr>
            <a:r>
              <a:rPr lang="zh-TW" altLang="en-US" sz="2000" b="1" dirty="0">
                <a:latin typeface="標楷體" pitchFamily="65" charset="-120"/>
                <a:ea typeface="標楷體" pitchFamily="65" charset="-120"/>
              </a:rPr>
              <a:t>二、 </a:t>
            </a:r>
            <a:r>
              <a:rPr lang="zh-TW" altLang="en-US" sz="2000" b="1" u="sng" dirty="0">
                <a:latin typeface="標楷體" pitchFamily="65" charset="-120"/>
                <a:ea typeface="標楷體" pitchFamily="65" charset="-120"/>
              </a:rPr>
              <a:t>光碟供借閱</a:t>
            </a:r>
            <a:r>
              <a:rPr lang="zh-TW" altLang="en-US" sz="2000" b="1" dirty="0">
                <a:latin typeface="標楷體" pitchFamily="65" charset="-120"/>
                <a:ea typeface="標楷體" pitchFamily="65" charset="-120"/>
              </a:rPr>
              <a:t>：</a:t>
            </a:r>
            <a:endParaRPr lang="zh-TW" altLang="en-US" sz="2000" dirty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  第</a:t>
            </a: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輯（大小鼠</a:t>
            </a: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保定、灌食、注射、採血）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  第</a:t>
            </a: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輯（大、小鼠</a:t>
            </a: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基本照護）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  第</a:t>
            </a: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輯（無菌手術）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  第</a:t>
            </a: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4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輯（大小鼠及兔麻醉與安樂死）</a:t>
            </a:r>
          </a:p>
          <a:p>
            <a:pPr>
              <a:lnSpc>
                <a:spcPct val="80000"/>
              </a:lnSpc>
            </a:pPr>
            <a:r>
              <a:rPr lang="zh-TW" altLang="en-US" sz="2000" b="1" dirty="0">
                <a:latin typeface="標楷體" pitchFamily="65" charset="-120"/>
                <a:ea typeface="標楷體" pitchFamily="65" charset="-120"/>
              </a:rPr>
              <a:t>三、 </a:t>
            </a:r>
            <a:r>
              <a:rPr lang="zh-TW" altLang="en-US" sz="2000" b="1" u="sng" dirty="0">
                <a:latin typeface="標楷體" pitchFamily="65" charset="-120"/>
                <a:ea typeface="標楷體" pitchFamily="65" charset="-120"/>
              </a:rPr>
              <a:t>網頁技術下載</a:t>
            </a:r>
            <a:r>
              <a:rPr lang="zh-TW" altLang="en-US" sz="2000" b="1" dirty="0">
                <a:latin typeface="標楷體" pitchFamily="65" charset="-120"/>
                <a:ea typeface="標楷體" pitchFamily="65" charset="-120"/>
              </a:rPr>
              <a:t>：            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zh-TW" altLang="en-US" sz="2000" b="1" dirty="0"/>
              <a:t>      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術前術後注意事項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    </a:t>
            </a: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Mice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技術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    </a:t>
            </a: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Rat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技術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    </a:t>
            </a: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Rabbit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技術</a:t>
            </a:r>
          </a:p>
        </p:txBody>
      </p:sp>
      <p:pic>
        <p:nvPicPr>
          <p:cNvPr id="5" name="Picture 4" descr="AN01125_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6913" y="6191250"/>
            <a:ext cx="827087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1520" y="1124744"/>
            <a:ext cx="8569325" cy="5257800"/>
          </a:xfrm>
        </p:spPr>
        <p:txBody>
          <a:bodyPr>
            <a:normAutofit/>
          </a:bodyPr>
          <a:lstStyle/>
          <a:p>
            <a:r>
              <a:rPr lang="zh-TW" altLang="en-US" sz="2400" u="sng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大</a:t>
            </a:r>
            <a:r>
              <a:rPr lang="en-US" altLang="zh-TW" sz="2400" u="sng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2400" u="sng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小鼠</a:t>
            </a:r>
            <a:r>
              <a:rPr lang="en-US" altLang="zh-TW" sz="2400" u="sng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鼠</a:t>
            </a:r>
            <a:r>
              <a:rPr lang="zh-TW" altLang="en-US" sz="20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房設有</a:t>
            </a:r>
            <a:r>
              <a:rPr lang="en-US" altLang="zh-TW" sz="20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en-US" sz="20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間實驗室</a:t>
            </a:r>
            <a:r>
              <a:rPr lang="en-US" altLang="zh-TW" sz="20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20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大鼠前室</a:t>
            </a:r>
            <a:r>
              <a:rPr lang="en-US" altLang="zh-TW" sz="20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20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小鼠前室</a:t>
            </a:r>
            <a:r>
              <a:rPr lang="en-US" altLang="zh-TW" sz="20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20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大小鼠</a:t>
            </a:r>
            <a:r>
              <a:rPr lang="zh-TW" altLang="en-US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實驗室</a:t>
            </a:r>
            <a:endParaRPr lang="en-US" altLang="zh-TW" sz="20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marL="109728" indent="0">
              <a:buNone/>
            </a:pPr>
            <a:r>
              <a:rPr lang="zh-TW" altLang="en-US" sz="20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          </a:t>
            </a:r>
            <a:r>
              <a:rPr lang="zh-TW" altLang="en-US" sz="24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動物</a:t>
            </a:r>
            <a:r>
              <a:rPr lang="zh-TW" altLang="en-US" sz="2400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實驗一律於</a:t>
            </a:r>
            <a:r>
              <a:rPr lang="en-US" altLang="zh-TW" sz="2400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B1</a:t>
            </a:r>
            <a:r>
              <a:rPr lang="zh-TW" altLang="en-US" sz="2400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進行</a:t>
            </a:r>
            <a:r>
              <a:rPr lang="en-US" altLang="zh-TW" sz="2400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,</a:t>
            </a:r>
            <a:r>
              <a:rPr lang="zh-TW" altLang="en-US" sz="2400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除了要安樂死</a:t>
            </a:r>
            <a:r>
              <a:rPr lang="zh-TW" altLang="zh-TW" sz="2400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2400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當天犧牲 </a:t>
            </a:r>
          </a:p>
          <a:p>
            <a:pPr>
              <a:buFont typeface="Wingdings" pitchFamily="2" charset="2"/>
              <a:buNone/>
            </a:pPr>
            <a:r>
              <a:rPr lang="zh-TW" altLang="en-US" sz="2400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          </a:t>
            </a:r>
            <a:r>
              <a:rPr lang="zh-TW" altLang="en-US" sz="24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或</a:t>
            </a:r>
            <a:r>
              <a:rPr lang="zh-TW" altLang="en-US" sz="2400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其他因素，可至</a:t>
            </a:r>
            <a:r>
              <a:rPr lang="en-US" altLang="zh-TW" sz="2400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1F</a:t>
            </a:r>
            <a:r>
              <a:rPr lang="zh-TW" altLang="en-US" sz="2400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使用</a:t>
            </a:r>
            <a:r>
              <a:rPr lang="en-US" altLang="zh-TW" sz="24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.</a:t>
            </a:r>
          </a:p>
          <a:p>
            <a:pPr>
              <a:buFont typeface="Wingdings" pitchFamily="2" charset="2"/>
              <a:buNone/>
            </a:pPr>
            <a:r>
              <a:rPr lang="zh-TW" altLang="en-US" sz="24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          帶</a:t>
            </a:r>
            <a:r>
              <a:rPr lang="zh-TW" altLang="en-US" sz="2400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出</a:t>
            </a:r>
            <a:r>
              <a:rPr lang="en-US" altLang="zh-TW" sz="2400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B1,</a:t>
            </a:r>
            <a:r>
              <a:rPr lang="zh-TW" altLang="en-US" sz="2400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請加</a:t>
            </a:r>
            <a:r>
              <a:rPr lang="en-US" altLang="zh-TW" sz="2400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Filter</a:t>
            </a:r>
            <a:r>
              <a:rPr lang="zh-TW" altLang="en-US" sz="2400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上蓋</a:t>
            </a:r>
          </a:p>
          <a:p>
            <a:pPr>
              <a:buFont typeface="Wingdings" pitchFamily="2" charset="2"/>
              <a:buNone/>
            </a:pPr>
            <a:r>
              <a:rPr lang="zh-TW" altLang="en-US" sz="2400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          </a:t>
            </a:r>
            <a:r>
              <a:rPr lang="zh-TW" altLang="en-US" sz="24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原則</a:t>
            </a:r>
            <a:r>
              <a:rPr lang="en-US" altLang="zh-TW" sz="2400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2400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動物帶出</a:t>
            </a:r>
            <a:r>
              <a:rPr lang="en-US" altLang="zh-TW" sz="2400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clean</a:t>
            </a:r>
            <a:r>
              <a:rPr lang="zh-TW" altLang="en-US" sz="2400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區飼養房</a:t>
            </a:r>
            <a:r>
              <a:rPr lang="en-US" altLang="zh-TW" sz="2400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,</a:t>
            </a:r>
            <a:r>
              <a:rPr lang="zh-TW" altLang="en-US" sz="2400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不再帶回！  </a:t>
            </a:r>
          </a:p>
          <a:p>
            <a:r>
              <a:rPr lang="zh-TW" altLang="en-US" sz="2400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400" u="sng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兔子</a:t>
            </a:r>
            <a:r>
              <a:rPr lang="en-US" altLang="zh-TW" sz="2400" u="sng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:</a:t>
            </a:r>
            <a:r>
              <a:rPr lang="en-US" altLang="zh-TW" sz="2400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400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抽血</a:t>
            </a:r>
            <a:r>
              <a:rPr lang="en-US" altLang="zh-TW" sz="2400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2400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打藥簡單處理於</a:t>
            </a:r>
            <a:r>
              <a:rPr lang="en-US" altLang="zh-TW" sz="2400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B1</a:t>
            </a:r>
            <a:r>
              <a:rPr lang="zh-TW" altLang="en-US" sz="2400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進行</a:t>
            </a:r>
          </a:p>
          <a:p>
            <a:pPr>
              <a:buFont typeface="Wingdings" pitchFamily="2" charset="2"/>
              <a:buNone/>
            </a:pPr>
            <a:r>
              <a:rPr lang="zh-TW" altLang="en-US" sz="2400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         做手術可至</a:t>
            </a:r>
            <a:r>
              <a:rPr lang="en-US" altLang="zh-TW" sz="2400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1F</a:t>
            </a:r>
            <a:r>
              <a:rPr lang="zh-TW" altLang="en-US" sz="2400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手術室進行</a:t>
            </a:r>
            <a:r>
              <a:rPr lang="en-US" altLang="zh-TW" sz="2400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,</a:t>
            </a:r>
            <a:r>
              <a:rPr lang="zh-TW" altLang="en-US" sz="2400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請用中面巾將兔子蓋上</a:t>
            </a:r>
          </a:p>
          <a:p>
            <a:r>
              <a:rPr lang="zh-TW" altLang="en-US" sz="2400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400" u="sng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豬</a:t>
            </a:r>
            <a:r>
              <a:rPr lang="en-US" altLang="zh-TW" sz="2400" u="sng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:</a:t>
            </a:r>
            <a:r>
              <a:rPr lang="en-US" altLang="zh-TW" sz="2400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400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可於</a:t>
            </a:r>
            <a:r>
              <a:rPr lang="en-US" altLang="zh-TW" sz="2400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1F</a:t>
            </a:r>
            <a:r>
              <a:rPr lang="zh-TW" altLang="en-US" sz="2400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手術室進行</a:t>
            </a:r>
          </a:p>
          <a:p>
            <a:r>
              <a:rPr lang="zh-TW" altLang="en-US" sz="2400" dirty="0">
                <a:solidFill>
                  <a:schemeClr val="tx2"/>
                </a:solidFill>
                <a:effectLst/>
                <a:latin typeface="標楷體" pitchFamily="65" charset="-120"/>
                <a:ea typeface="標楷體" pitchFamily="65" charset="-120"/>
              </a:rPr>
              <a:t>稱重儀</a:t>
            </a:r>
            <a:r>
              <a:rPr lang="en-US" altLang="zh-TW" sz="2400" dirty="0">
                <a:solidFill>
                  <a:schemeClr val="tx2"/>
                </a:solidFill>
                <a:effectLst/>
                <a:latin typeface="標楷體" pitchFamily="65" charset="-120"/>
                <a:ea typeface="標楷體" pitchFamily="65" charset="-120"/>
              </a:rPr>
              <a:t>-</a:t>
            </a:r>
          </a:p>
          <a:p>
            <a:pPr>
              <a:buFont typeface="Wingdings" pitchFamily="2" charset="2"/>
              <a:buNone/>
            </a:pPr>
            <a:r>
              <a:rPr lang="en-US" altLang="zh-TW" sz="2400" dirty="0">
                <a:solidFill>
                  <a:schemeClr val="tx2"/>
                </a:solidFill>
                <a:effectLst/>
                <a:latin typeface="標楷體" pitchFamily="65" charset="-120"/>
                <a:ea typeface="標楷體" pitchFamily="65" charset="-120"/>
              </a:rPr>
              <a:t>   1F:</a:t>
            </a:r>
            <a:r>
              <a:rPr lang="zh-TW" altLang="en-US" sz="2400" dirty="0">
                <a:solidFill>
                  <a:schemeClr val="tx2"/>
                </a:solidFill>
                <a:effectLst/>
                <a:latin typeface="標楷體" pitchFamily="65" charset="-120"/>
                <a:ea typeface="標楷體" pitchFamily="65" charset="-120"/>
              </a:rPr>
              <a:t>大台</a:t>
            </a:r>
            <a:r>
              <a:rPr lang="en-US" altLang="zh-TW" sz="2400" dirty="0" smtClean="0">
                <a:solidFill>
                  <a:schemeClr val="tx2"/>
                </a:solidFill>
                <a:effectLst/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4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灰</a:t>
            </a:r>
            <a:r>
              <a:rPr lang="en-US" altLang="zh-TW" sz="2400" dirty="0" smtClean="0">
                <a:solidFill>
                  <a:schemeClr val="tx2"/>
                </a:solidFill>
                <a:effectLst/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400" dirty="0">
                <a:solidFill>
                  <a:schemeClr val="tx2"/>
                </a:solidFill>
                <a:effectLst/>
                <a:latin typeface="標楷體" pitchFamily="65" charset="-120"/>
                <a:ea typeface="標楷體" pitchFamily="65" charset="-120"/>
              </a:rPr>
              <a:t>稱重儀 </a:t>
            </a:r>
            <a:r>
              <a:rPr lang="en-US" altLang="zh-TW" sz="1600" dirty="0">
                <a:solidFill>
                  <a:schemeClr val="tx2"/>
                </a:solidFill>
                <a:effectLst/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1600" dirty="0">
                <a:solidFill>
                  <a:schemeClr val="tx2"/>
                </a:solidFill>
                <a:effectLst/>
                <a:latin typeface="標楷體" pitchFamily="65" charset="-120"/>
                <a:ea typeface="標楷體" pitchFamily="65" charset="-120"/>
              </a:rPr>
              <a:t>秤重範圍</a:t>
            </a:r>
            <a:r>
              <a:rPr lang="en-US" altLang="zh-TW" sz="1600" dirty="0" smtClean="0">
                <a:solidFill>
                  <a:schemeClr val="tx2"/>
                </a:solidFill>
                <a:effectLst/>
                <a:latin typeface="標楷體" pitchFamily="65" charset="-120"/>
                <a:ea typeface="標楷體" pitchFamily="65" charset="-120"/>
              </a:rPr>
              <a:t>&lt;20KG</a:t>
            </a:r>
            <a:r>
              <a:rPr lang="en-US" altLang="zh-TW" sz="1600" dirty="0">
                <a:solidFill>
                  <a:schemeClr val="tx2"/>
                </a:solidFill>
                <a:effectLst/>
                <a:latin typeface="標楷體" pitchFamily="65" charset="-120"/>
                <a:ea typeface="標楷體" pitchFamily="65" charset="-120"/>
              </a:rPr>
              <a:t>) </a:t>
            </a:r>
          </a:p>
          <a:p>
            <a:pPr>
              <a:buFont typeface="Wingdings" pitchFamily="2" charset="2"/>
              <a:buNone/>
            </a:pPr>
            <a:r>
              <a:rPr lang="en-US" altLang="zh-TW" sz="2400" dirty="0">
                <a:solidFill>
                  <a:schemeClr val="tx2"/>
                </a:solidFill>
                <a:effectLst/>
                <a:latin typeface="標楷體" pitchFamily="65" charset="-120"/>
                <a:ea typeface="標楷體" pitchFamily="65" charset="-120"/>
              </a:rPr>
              <a:t>   B1:</a:t>
            </a:r>
            <a:r>
              <a:rPr lang="zh-TW" altLang="en-US" sz="2400" dirty="0">
                <a:solidFill>
                  <a:schemeClr val="tx2"/>
                </a:solidFill>
                <a:effectLst/>
                <a:latin typeface="標楷體" pitchFamily="65" charset="-120"/>
                <a:ea typeface="標楷體" pitchFamily="65" charset="-120"/>
              </a:rPr>
              <a:t>兔房</a:t>
            </a:r>
            <a:r>
              <a:rPr lang="en-US" altLang="zh-TW" sz="2400" dirty="0" smtClean="0">
                <a:solidFill>
                  <a:schemeClr val="tx2"/>
                </a:solidFill>
                <a:effectLst/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24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大台</a:t>
            </a:r>
            <a:r>
              <a:rPr lang="en-US" altLang="zh-TW" sz="24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4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灰</a:t>
            </a:r>
            <a:r>
              <a:rPr lang="en-US" altLang="zh-TW" sz="24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4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稱重儀</a:t>
            </a:r>
            <a:r>
              <a:rPr lang="en-US" altLang="zh-TW" sz="1600" dirty="0" smtClean="0">
                <a:solidFill>
                  <a:schemeClr val="tx2"/>
                </a:solidFill>
                <a:effectLst/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1600" dirty="0">
                <a:solidFill>
                  <a:schemeClr val="tx2"/>
                </a:solidFill>
                <a:effectLst/>
                <a:latin typeface="標楷體" pitchFamily="65" charset="-120"/>
                <a:ea typeface="標楷體" pitchFamily="65" charset="-120"/>
              </a:rPr>
              <a:t>秤重範圍</a:t>
            </a:r>
            <a:r>
              <a:rPr lang="en-US" altLang="zh-TW" sz="1600" dirty="0">
                <a:solidFill>
                  <a:schemeClr val="tx2"/>
                </a:solidFill>
                <a:effectLst/>
                <a:latin typeface="標楷體" pitchFamily="65" charset="-120"/>
                <a:ea typeface="標楷體" pitchFamily="65" charset="-120"/>
              </a:rPr>
              <a:t>&lt;20KG)</a:t>
            </a:r>
            <a:r>
              <a:rPr lang="en-US" altLang="zh-TW" sz="2400" dirty="0">
                <a:solidFill>
                  <a:schemeClr val="tx2"/>
                </a:solidFill>
                <a:effectLst/>
                <a:latin typeface="標楷體" pitchFamily="65" charset="-120"/>
                <a:ea typeface="標楷體" pitchFamily="65" charset="-120"/>
              </a:rPr>
              <a:t>   </a:t>
            </a:r>
          </a:p>
          <a:p>
            <a:pPr>
              <a:buFont typeface="Wingdings" pitchFamily="2" charset="2"/>
              <a:buNone/>
            </a:pPr>
            <a:r>
              <a:rPr lang="en-US" altLang="zh-TW" sz="2400" dirty="0">
                <a:solidFill>
                  <a:schemeClr val="tx2"/>
                </a:solidFill>
                <a:effectLst/>
                <a:latin typeface="標楷體" pitchFamily="65" charset="-120"/>
                <a:ea typeface="標楷體" pitchFamily="65" charset="-120"/>
              </a:rPr>
              <a:t>      </a:t>
            </a:r>
            <a:r>
              <a:rPr lang="zh-TW" altLang="en-US" sz="2400" dirty="0">
                <a:solidFill>
                  <a:schemeClr val="tx2"/>
                </a:solidFill>
                <a:effectLst/>
                <a:latin typeface="標楷體" pitchFamily="65" charset="-120"/>
                <a:ea typeface="標楷體" pitchFamily="65" charset="-120"/>
              </a:rPr>
              <a:t>鼠房</a:t>
            </a:r>
            <a:r>
              <a:rPr lang="en-US" altLang="zh-TW" sz="2400" dirty="0">
                <a:solidFill>
                  <a:schemeClr val="tx2"/>
                </a:solidFill>
                <a:effectLst/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2400" dirty="0">
                <a:solidFill>
                  <a:schemeClr val="tx2"/>
                </a:solidFill>
                <a:effectLst/>
                <a:latin typeface="標楷體" pitchFamily="65" charset="-120"/>
                <a:ea typeface="標楷體" pitchFamily="65" charset="-120"/>
              </a:rPr>
              <a:t>天平</a:t>
            </a:r>
          </a:p>
        </p:txBody>
      </p:sp>
      <p:sp>
        <p:nvSpPr>
          <p:cNvPr id="268291" name="Text Box 3"/>
          <p:cNvSpPr txBox="1">
            <a:spLocks noChangeArrowheads="1"/>
          </p:cNvSpPr>
          <p:nvPr/>
        </p:nvSpPr>
        <p:spPr bwMode="auto">
          <a:xfrm>
            <a:off x="827088" y="260350"/>
            <a:ext cx="648176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 sz="44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標楷體" pitchFamily="65" charset="-120"/>
              </a:rPr>
              <a:t>實驗</a:t>
            </a:r>
            <a:r>
              <a:rPr lang="zh-TW" altLang="en-US" sz="440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標楷體" pitchFamily="65" charset="-120"/>
              </a:rPr>
              <a:t>操作原則</a:t>
            </a:r>
            <a:endParaRPr lang="zh-TW" altLang="en-US" sz="4400" dirty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ea typeface="標楷體" pitchFamily="65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6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1520" y="476672"/>
            <a:ext cx="8569200" cy="4536231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altLang="zh-TW" sz="4400" b="1" dirty="0">
                <a:solidFill>
                  <a:schemeClr val="folHlink"/>
                </a:solidFill>
                <a:latin typeface="標楷體" pitchFamily="65" charset="-120"/>
                <a:ea typeface="標楷體" pitchFamily="65" charset="-120"/>
              </a:rPr>
              <a:t>1F</a:t>
            </a:r>
            <a:r>
              <a:rPr lang="zh-TW" altLang="en-US" sz="4400" b="1" dirty="0">
                <a:solidFill>
                  <a:schemeClr val="folHlink"/>
                </a:solidFill>
                <a:latin typeface="標楷體" pitchFamily="65" charset="-120"/>
                <a:ea typeface="標楷體" pitchFamily="65" charset="-120"/>
              </a:rPr>
              <a:t>手術室使用原則</a:t>
            </a:r>
            <a:r>
              <a:rPr lang="zh-TW" altLang="en-US" sz="4400" b="1" dirty="0">
                <a:solidFill>
                  <a:srgbClr val="FF9900"/>
                </a:solidFill>
                <a:latin typeface="標楷體" pitchFamily="65" charset="-120"/>
                <a:ea typeface="標楷體" pitchFamily="65" charset="-120"/>
              </a:rPr>
              <a:t> </a:t>
            </a:r>
            <a:endParaRPr lang="en-US" altLang="zh-TW" sz="4400" b="1" dirty="0" smtClean="0">
              <a:solidFill>
                <a:srgbClr val="FF9900"/>
              </a:solidFill>
              <a:latin typeface="標楷體" pitchFamily="65" charset="-120"/>
              <a:ea typeface="標楷體" pitchFamily="65" charset="-120"/>
            </a:endParaRPr>
          </a:p>
          <a:p>
            <a:pPr algn="ctr">
              <a:buFont typeface="Wingdings" pitchFamily="2" charset="2"/>
              <a:buNone/>
            </a:pPr>
            <a:endParaRPr lang="zh-TW" altLang="en-US" sz="1600" dirty="0">
              <a:solidFill>
                <a:srgbClr val="FF99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使用手術室規則：於使用</a:t>
            </a:r>
            <a:r>
              <a:rPr lang="zh-TW" altLang="en-US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前一週</a:t>
            </a:r>
            <a:r>
              <a:rPr lang="zh-TW" altLang="en-US" sz="2800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預約，並填寫“手術室使用登記表”；登記預約</a:t>
            </a:r>
            <a:r>
              <a:rPr lang="en-US" altLang="zh-TW" sz="2800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en-US" sz="2800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次而無故未使用，停止使用</a:t>
            </a:r>
            <a:r>
              <a:rPr lang="en-US" altLang="zh-TW" sz="2800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2800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個月</a:t>
            </a:r>
            <a:r>
              <a:rPr lang="zh-TW" altLang="en-US" sz="2800" dirty="0">
                <a:solidFill>
                  <a:schemeClr val="tx2"/>
                </a:solidFill>
                <a:ea typeface="標楷體" pitchFamily="65" charset="-120"/>
              </a:rPr>
              <a:t>。</a:t>
            </a:r>
            <a:r>
              <a:rPr lang="zh-TW" altLang="en-US" sz="2800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 </a:t>
            </a:r>
          </a:p>
          <a:p>
            <a:r>
              <a:rPr lang="zh-TW" altLang="en-US" sz="2800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手術器械借用：請向動物實驗組</a:t>
            </a:r>
            <a:r>
              <a:rPr lang="zh-TW" altLang="en-US" sz="28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人員“登記”使用</a:t>
            </a:r>
            <a:endParaRPr lang="zh-TW" altLang="en-US" sz="2800" dirty="0">
              <a:solidFill>
                <a:schemeClr val="tx2"/>
              </a:solidFill>
              <a:ea typeface="標楷體" pitchFamily="65" charset="-120"/>
            </a:endParaRPr>
          </a:p>
          <a:p>
            <a:r>
              <a:rPr kumimoji="0" lang="zh-TW" altLang="en-US" sz="2800" dirty="0">
                <a:solidFill>
                  <a:schemeClr val="tx2"/>
                </a:solidFill>
                <a:ea typeface="標楷體" pitchFamily="65" charset="-120"/>
              </a:rPr>
              <a:t>耗材借用</a:t>
            </a:r>
            <a:r>
              <a:rPr kumimoji="0" lang="en-US" altLang="zh-TW" sz="2800" dirty="0">
                <a:solidFill>
                  <a:schemeClr val="tx2"/>
                </a:solidFill>
                <a:ea typeface="標楷體" pitchFamily="65" charset="-120"/>
              </a:rPr>
              <a:t>:</a:t>
            </a:r>
            <a:r>
              <a:rPr kumimoji="0" lang="zh-TW" altLang="en-US" sz="2800" dirty="0">
                <a:solidFill>
                  <a:schemeClr val="tx2"/>
                </a:solidFill>
                <a:ea typeface="標楷體" pitchFamily="65" charset="-120"/>
              </a:rPr>
              <a:t>請洽動物組 </a:t>
            </a:r>
            <a:r>
              <a:rPr kumimoji="0" lang="en-US" altLang="zh-TW" sz="1400" dirty="0">
                <a:solidFill>
                  <a:schemeClr val="tx2"/>
                </a:solidFill>
                <a:ea typeface="標楷體" pitchFamily="65" charset="-120"/>
              </a:rPr>
              <a:t>(</a:t>
            </a:r>
            <a:r>
              <a:rPr kumimoji="0" lang="zh-TW" altLang="en-US" sz="1400" dirty="0">
                <a:solidFill>
                  <a:schemeClr val="tx2"/>
                </a:solidFill>
                <a:ea typeface="標楷體" pitchFamily="65" charset="-120"/>
              </a:rPr>
              <a:t>有借有還</a:t>
            </a:r>
            <a:r>
              <a:rPr kumimoji="0" lang="en-US" altLang="zh-TW" sz="1400" dirty="0">
                <a:solidFill>
                  <a:schemeClr val="tx2"/>
                </a:solidFill>
                <a:ea typeface="標楷體" pitchFamily="65" charset="-120"/>
              </a:rPr>
              <a:t>..</a:t>
            </a:r>
            <a:r>
              <a:rPr kumimoji="0" lang="zh-TW" altLang="en-US" sz="1400" dirty="0">
                <a:solidFill>
                  <a:schemeClr val="tx2"/>
                </a:solidFill>
                <a:ea typeface="標楷體" pitchFamily="65" charset="-120"/>
              </a:rPr>
              <a:t>再借不難</a:t>
            </a:r>
            <a:r>
              <a:rPr kumimoji="0" lang="en-US" altLang="zh-TW" sz="1400" dirty="0">
                <a:solidFill>
                  <a:schemeClr val="tx2"/>
                </a:solidFill>
                <a:ea typeface="標楷體" pitchFamily="65" charset="-120"/>
              </a:rPr>
              <a:t>)</a:t>
            </a:r>
          </a:p>
          <a:p>
            <a:r>
              <a:rPr lang="zh-TW" altLang="en-US" sz="2800" dirty="0">
                <a:solidFill>
                  <a:schemeClr val="tx2"/>
                </a:solidFill>
                <a:ea typeface="標楷體" pitchFamily="65" charset="-120"/>
              </a:rPr>
              <a:t>保定動物，請戴麻布手套，避免被實驗動物咬傷。</a:t>
            </a:r>
          </a:p>
          <a:p>
            <a:r>
              <a:rPr lang="zh-TW" altLang="en-US" sz="2800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使用完畢</a:t>
            </a:r>
            <a:r>
              <a:rPr lang="zh-TW" altLang="en-US" sz="2800" dirty="0">
                <a:solidFill>
                  <a:schemeClr val="tx2"/>
                </a:solidFill>
                <a:ea typeface="標楷體" pitchFamily="65" charset="-120"/>
              </a:rPr>
              <a:t>，清理</a:t>
            </a:r>
            <a:r>
              <a:rPr lang="zh-TW" altLang="en-US" sz="2800" dirty="0" smtClean="0">
                <a:solidFill>
                  <a:schemeClr val="tx2"/>
                </a:solidFill>
                <a:ea typeface="標楷體" pitchFamily="65" charset="-120"/>
              </a:rPr>
              <a:t>桌面、推車、秤</a:t>
            </a:r>
            <a:r>
              <a:rPr lang="zh-TW" altLang="en-US" sz="2800" dirty="0">
                <a:solidFill>
                  <a:schemeClr val="tx2"/>
                </a:solidFill>
                <a:ea typeface="標楷體" pitchFamily="65" charset="-120"/>
              </a:rPr>
              <a:t>重儀</a:t>
            </a:r>
            <a:r>
              <a:rPr lang="en-US" altLang="zh-TW" sz="2800" dirty="0">
                <a:solidFill>
                  <a:schemeClr val="tx2"/>
                </a:solidFill>
                <a:ea typeface="標楷體" pitchFamily="65" charset="-120"/>
              </a:rPr>
              <a:t>; </a:t>
            </a:r>
            <a:r>
              <a:rPr lang="zh-TW" altLang="en-US" sz="2800" dirty="0">
                <a:solidFill>
                  <a:schemeClr val="tx2"/>
                </a:solidFill>
                <a:ea typeface="標楷體" pitchFamily="65" charset="-120"/>
              </a:rPr>
              <a:t>清洗保定</a:t>
            </a:r>
            <a:r>
              <a:rPr lang="zh-TW" altLang="en-US" sz="2800" dirty="0">
                <a:ea typeface="標楷體" pitchFamily="65" charset="-120"/>
              </a:rPr>
              <a:t>器</a:t>
            </a:r>
          </a:p>
          <a:p>
            <a:endParaRPr kumimoji="0" lang="zh-TW" altLang="en-US" sz="1400" dirty="0">
              <a:ea typeface="標楷體" pitchFamily="65" charset="-120"/>
            </a:endParaRPr>
          </a:p>
          <a:p>
            <a:endParaRPr lang="en-US" altLang="zh-TW" sz="2800" dirty="0">
              <a:ea typeface="標楷體" pitchFamily="65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6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765175"/>
            <a:ext cx="8229600" cy="4530725"/>
          </a:xfrm>
        </p:spPr>
        <p:txBody>
          <a:bodyPr>
            <a:normAutofit fontScale="92500" lnSpcReduction="20000"/>
          </a:bodyPr>
          <a:lstStyle/>
          <a:p>
            <a:pPr marL="609600" indent="-609600"/>
            <a:r>
              <a:rPr lang="zh-TW" altLang="en-US" sz="2800" dirty="0">
                <a:ea typeface="標楷體" pitchFamily="65" charset="-120"/>
              </a:rPr>
              <a:t>器械使用</a:t>
            </a:r>
            <a:r>
              <a:rPr lang="zh-TW" altLang="en-US" sz="2800" dirty="0" smtClean="0">
                <a:ea typeface="標楷體" pitchFamily="65" charset="-120"/>
              </a:rPr>
              <a:t>完畢，請</a:t>
            </a:r>
            <a:r>
              <a:rPr lang="zh-TW" altLang="en-US" sz="2800" dirty="0">
                <a:ea typeface="標楷體" pitchFamily="65" charset="-120"/>
              </a:rPr>
              <a:t>清洗</a:t>
            </a:r>
            <a:r>
              <a:rPr lang="zh-TW" altLang="en-US" sz="2800" dirty="0" smtClean="0">
                <a:ea typeface="標楷體" pitchFamily="65" charset="-120"/>
              </a:rPr>
              <a:t>乾淨＆晾乾：</a:t>
            </a:r>
            <a:endParaRPr lang="en-US" altLang="zh-TW" sz="2800" dirty="0" smtClean="0">
              <a:ea typeface="標楷體" pitchFamily="65" charset="-120"/>
            </a:endParaRPr>
          </a:p>
          <a:p>
            <a:pPr marL="609600" indent="-609600">
              <a:buNone/>
            </a:pPr>
            <a:r>
              <a:rPr lang="zh-TW" altLang="en-US" sz="2800" dirty="0" smtClean="0">
                <a:ea typeface="標楷體" pitchFamily="65" charset="-120"/>
              </a:rPr>
              <a:t>      </a:t>
            </a:r>
            <a:r>
              <a:rPr lang="zh-TW" altLang="en-US" sz="1700" dirty="0" smtClean="0">
                <a:ea typeface="標楷體" pitchFamily="65" charset="-120"/>
              </a:rPr>
              <a:t>剪刀</a:t>
            </a:r>
            <a:r>
              <a:rPr lang="en-US" altLang="zh-TW" sz="1700" dirty="0">
                <a:ea typeface="標楷體" pitchFamily="65" charset="-120"/>
              </a:rPr>
              <a:t>.</a:t>
            </a:r>
            <a:r>
              <a:rPr lang="zh-TW" altLang="en-US" sz="1700" dirty="0">
                <a:ea typeface="標楷體" pitchFamily="65" charset="-120"/>
              </a:rPr>
              <a:t>持針器</a:t>
            </a:r>
            <a:r>
              <a:rPr lang="en-US" altLang="zh-TW" sz="1700" dirty="0">
                <a:ea typeface="標楷體" pitchFamily="65" charset="-120"/>
              </a:rPr>
              <a:t>.</a:t>
            </a:r>
            <a:r>
              <a:rPr lang="zh-TW" altLang="en-US" sz="1700" dirty="0">
                <a:ea typeface="標楷體" pitchFamily="65" charset="-120"/>
              </a:rPr>
              <a:t>止血鉗等</a:t>
            </a:r>
            <a:r>
              <a:rPr lang="en-US" altLang="zh-TW" sz="1700" dirty="0">
                <a:ea typeface="標楷體" pitchFamily="65" charset="-120"/>
              </a:rPr>
              <a:t>,</a:t>
            </a:r>
            <a:r>
              <a:rPr lang="zh-TW" altLang="en-US" sz="1700" dirty="0">
                <a:ea typeface="標楷體" pitchFamily="65" charset="-120"/>
              </a:rPr>
              <a:t>打開晾乾</a:t>
            </a:r>
            <a:r>
              <a:rPr lang="en-US" altLang="zh-TW" sz="1700" dirty="0">
                <a:ea typeface="標楷體" pitchFamily="65" charset="-120"/>
              </a:rPr>
              <a:t>,</a:t>
            </a:r>
            <a:r>
              <a:rPr lang="zh-TW" altLang="en-US" sz="1700" dirty="0">
                <a:ea typeface="標楷體" pitchFamily="65" charset="-120"/>
              </a:rPr>
              <a:t>避免</a:t>
            </a:r>
            <a:r>
              <a:rPr lang="zh-TW" altLang="en-US" sz="1700" dirty="0" smtClean="0">
                <a:ea typeface="標楷體" pitchFamily="65" charset="-120"/>
              </a:rPr>
              <a:t>生鏽</a:t>
            </a:r>
            <a:r>
              <a:rPr lang="zh-TW" altLang="zh-TW" sz="1700" dirty="0" smtClean="0"/>
              <a:t>，</a:t>
            </a:r>
            <a:r>
              <a:rPr lang="zh-TW" altLang="en-US" sz="1700" dirty="0">
                <a:ea typeface="標楷體" pitchFamily="65" charset="-120"/>
              </a:rPr>
              <a:t>歸還動物組</a:t>
            </a:r>
          </a:p>
          <a:p>
            <a:pPr marL="609600" indent="-609600"/>
            <a:r>
              <a:rPr lang="zh-TW" altLang="en-US" sz="2800" dirty="0">
                <a:ea typeface="標楷體" pitchFamily="65" charset="-120"/>
              </a:rPr>
              <a:t>使用過後的機器，請將電源拔掉，關燈方可離開</a:t>
            </a:r>
          </a:p>
          <a:p>
            <a:pPr marL="609600" indent="-609600"/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如需使用無菌手套、針筒、針頭、蝴蝶針、滯留針、氣管內管、刀片、紗布、無菌紗布、抗生素、食鹽水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(saline) 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及肝素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(Heparin)…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等，可向動物組借用，實驗結束後需申請歸還。</a:t>
            </a:r>
          </a:p>
          <a:p>
            <a:pPr marL="609600" indent="-609600"/>
            <a:r>
              <a:rPr lang="en-US" altLang="zh-TW" sz="2800" i="1" dirty="0">
                <a:latin typeface="標楷體" pitchFamily="65" charset="-120"/>
                <a:ea typeface="標楷體" pitchFamily="65" charset="-120"/>
              </a:rPr>
              <a:t>Free </a:t>
            </a:r>
            <a:r>
              <a:rPr lang="en-US" altLang="zh-TW" sz="1800" i="1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1800" i="1" dirty="0">
                <a:latin typeface="標楷體" pitchFamily="65" charset="-120"/>
                <a:ea typeface="標楷體" pitchFamily="65" charset="-120"/>
              </a:rPr>
              <a:t>費用由動物中心支出</a:t>
            </a:r>
            <a:r>
              <a:rPr lang="en-US" altLang="zh-TW" sz="1800" i="1" dirty="0">
                <a:latin typeface="標楷體" pitchFamily="65" charset="-120"/>
                <a:ea typeface="標楷體" pitchFamily="65" charset="-120"/>
              </a:rPr>
              <a:t>)</a:t>
            </a:r>
            <a:r>
              <a:rPr lang="en-US" altLang="zh-TW" sz="2800" i="1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過期縫線、手術衣、碘液、酒精、手套、頭帽、口罩、小方巾、小面巾、中面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巾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marL="609600" indent="-609600"/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可使用儀器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:</a:t>
            </a:r>
          </a:p>
          <a:p>
            <a:pPr marL="609600" indent="-609600">
              <a:buNone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    正立顯微鏡、大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小型麻醉機、血球分析儀、斑馬魚卵注射器、烤燈、秤重儀、冷光燈</a:t>
            </a:r>
            <a:endParaRPr lang="zh-TW" altLang="en-US" sz="2800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740" name="Text Box 4"/>
          <p:cNvSpPr txBox="1">
            <a:spLocks noChangeArrowheads="1"/>
          </p:cNvSpPr>
          <p:nvPr/>
        </p:nvSpPr>
        <p:spPr bwMode="auto">
          <a:xfrm>
            <a:off x="1692275" y="5791200"/>
            <a:ext cx="59753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 sz="3200">
                <a:ea typeface="標楷體" pitchFamily="65" charset="-120"/>
              </a:rPr>
              <a:t>手術台預約登記表                  </a:t>
            </a:r>
            <a:r>
              <a:rPr lang="en-US" altLang="zh-TW" sz="3200">
                <a:ea typeface="標楷體" pitchFamily="65" charset="-120"/>
              </a:rPr>
              <a:t>(</a:t>
            </a:r>
            <a:r>
              <a:rPr lang="zh-TW" altLang="en-US" sz="3200">
                <a:ea typeface="標楷體" pitchFamily="65" charset="-120"/>
              </a:rPr>
              <a:t>位於一樓手術室動物入口處</a:t>
            </a:r>
            <a:r>
              <a:rPr lang="en-US" altLang="zh-TW" sz="3200">
                <a:ea typeface="標楷體" pitchFamily="65" charset="-120"/>
              </a:rPr>
              <a:t>)</a:t>
            </a:r>
          </a:p>
        </p:txBody>
      </p:sp>
      <p:pic>
        <p:nvPicPr>
          <p:cNvPr id="500741" name="Picture 5" descr="DSCN987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8888" y="549275"/>
            <a:ext cx="6913562" cy="51879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62" name="Picture 2" descr="DSCN76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0"/>
            <a:ext cx="8280400" cy="6210300"/>
          </a:xfrm>
          <a:prstGeom prst="rect">
            <a:avLst/>
          </a:prstGeom>
          <a:noFill/>
        </p:spPr>
      </p:pic>
      <p:sp>
        <p:nvSpPr>
          <p:cNvPr id="501763" name="Text Box 3"/>
          <p:cNvSpPr txBox="1">
            <a:spLocks noChangeArrowheads="1"/>
          </p:cNvSpPr>
          <p:nvPr/>
        </p:nvSpPr>
        <p:spPr bwMode="auto">
          <a:xfrm>
            <a:off x="2195513" y="6237288"/>
            <a:ext cx="4897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 sz="2000" b="1"/>
              <a:t>手術室二  </a:t>
            </a:r>
            <a:r>
              <a:rPr lang="en-US" altLang="zh-TW" sz="2000" b="1"/>
              <a:t>(</a:t>
            </a:r>
            <a:r>
              <a:rPr lang="zh-TW" altLang="en-US" sz="2000" b="1"/>
              <a:t>過期縫線</a:t>
            </a:r>
            <a:r>
              <a:rPr lang="en-US" altLang="zh-TW" sz="2000" b="1"/>
              <a:t>) </a:t>
            </a:r>
            <a:r>
              <a:rPr lang="en-US" altLang="zh-TW" sz="1600" b="1"/>
              <a:t>(</a:t>
            </a:r>
            <a:r>
              <a:rPr lang="zh-TW" altLang="en-US" sz="1600" b="1"/>
              <a:t>數字越大</a:t>
            </a:r>
            <a:r>
              <a:rPr lang="en-US" altLang="zh-TW" sz="1600" b="1"/>
              <a:t>.</a:t>
            </a:r>
            <a:r>
              <a:rPr lang="zh-TW" altLang="en-US" sz="1600" b="1"/>
              <a:t>針線越小</a:t>
            </a:r>
            <a:r>
              <a:rPr lang="en-US" altLang="zh-TW" sz="1600" b="1"/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764704"/>
            <a:ext cx="7522264" cy="5642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文字方塊 4"/>
          <p:cNvSpPr txBox="1"/>
          <p:nvPr/>
        </p:nvSpPr>
        <p:spPr>
          <a:xfrm>
            <a:off x="3275856" y="404664"/>
            <a:ext cx="2324412" cy="769441"/>
          </a:xfrm>
          <a:prstGeom prst="rect">
            <a:avLst/>
          </a:prstGeom>
          <a:solidFill>
            <a:srgbClr val="FF9933"/>
          </a:solidFill>
        </p:spPr>
        <p:txBody>
          <a:bodyPr wrap="square" rtlCol="0">
            <a:spAutoFit/>
          </a:bodyPr>
          <a:lstStyle/>
          <a:p>
            <a:r>
              <a:rPr lang="en-US" altLang="zh-TW" sz="4400" dirty="0" smtClean="0"/>
              <a:t>&lt;</a:t>
            </a:r>
            <a:r>
              <a:rPr lang="zh-TW" altLang="en-US" sz="4400" dirty="0" smtClean="0"/>
              <a:t> </a:t>
            </a:r>
            <a:r>
              <a:rPr lang="en-US" altLang="zh-TW" sz="4400" dirty="0" smtClean="0"/>
              <a:t>20KG</a:t>
            </a:r>
            <a:endParaRPr lang="zh-TW" altLang="en-US" sz="4400" dirty="0"/>
          </a:p>
        </p:txBody>
      </p:sp>
    </p:spTree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981075"/>
          </a:xfrm>
        </p:spPr>
        <p:txBody>
          <a:bodyPr/>
          <a:lstStyle/>
          <a:p>
            <a:r>
              <a:rPr lang="en-US" altLang="zh-TW" sz="4000">
                <a:solidFill>
                  <a:schemeClr val="folHlink"/>
                </a:solidFill>
                <a:ea typeface="標楷體" pitchFamily="65" charset="-120"/>
              </a:rPr>
              <a:t>B1</a:t>
            </a:r>
            <a:r>
              <a:rPr lang="zh-TW" altLang="en-US" sz="4000">
                <a:solidFill>
                  <a:schemeClr val="folHlink"/>
                </a:solidFill>
                <a:ea typeface="標楷體" pitchFamily="65" charset="-120"/>
              </a:rPr>
              <a:t>注意事項</a:t>
            </a:r>
          </a:p>
        </p:txBody>
      </p:sp>
      <p:sp>
        <p:nvSpPr>
          <p:cNvPr id="64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836613"/>
            <a:ext cx="8229600" cy="5328691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zh-TW" altLang="en-US" sz="2200" dirty="0">
                <a:solidFill>
                  <a:schemeClr val="tx2"/>
                </a:solidFill>
                <a:ea typeface="標楷體" pitchFamily="65" charset="-120"/>
              </a:rPr>
              <a:t>未事先申請動物代養</a:t>
            </a:r>
            <a:r>
              <a:rPr lang="en-US" altLang="zh-TW" sz="2200" dirty="0">
                <a:solidFill>
                  <a:schemeClr val="tx2"/>
                </a:solidFill>
                <a:latin typeface="標楷體"/>
                <a:ea typeface="標楷體" pitchFamily="65" charset="-120"/>
              </a:rPr>
              <a:t>—</a:t>
            </a:r>
            <a:r>
              <a:rPr lang="en-US" altLang="zh-TW" sz="2200" dirty="0">
                <a:solidFill>
                  <a:schemeClr val="tx2"/>
                </a:solidFill>
                <a:ea typeface="標楷體" pitchFamily="65" charset="-120"/>
              </a:rPr>
              <a:t>  </a:t>
            </a:r>
            <a:r>
              <a:rPr lang="zh-TW" altLang="en-US" sz="2200" dirty="0">
                <a:solidFill>
                  <a:schemeClr val="tx2"/>
                </a:solidFill>
                <a:ea typeface="標楷體" pitchFamily="65" charset="-120"/>
              </a:rPr>
              <a:t>動物一律撲殺或當天實驗做掉</a:t>
            </a:r>
          </a:p>
          <a:p>
            <a:pPr>
              <a:lnSpc>
                <a:spcPct val="80000"/>
              </a:lnSpc>
            </a:pPr>
            <a:r>
              <a:rPr lang="en-US" altLang="zh-TW" sz="2200" dirty="0" smtClean="0">
                <a:solidFill>
                  <a:schemeClr val="tx2"/>
                </a:solidFill>
                <a:ea typeface="標楷體" pitchFamily="65" charset="-120"/>
              </a:rPr>
              <a:t>PM </a:t>
            </a:r>
            <a:r>
              <a:rPr lang="en-US" altLang="zh-TW" sz="2200" dirty="0">
                <a:solidFill>
                  <a:schemeClr val="tx2"/>
                </a:solidFill>
                <a:ea typeface="標楷體" pitchFamily="65" charset="-120"/>
              </a:rPr>
              <a:t>4:30</a:t>
            </a:r>
            <a:r>
              <a:rPr lang="zh-TW" altLang="en-US" sz="2200" dirty="0" smtClean="0">
                <a:solidFill>
                  <a:schemeClr val="tx2"/>
                </a:solidFill>
                <a:ea typeface="標楷體" pitchFamily="65" charset="-120"/>
              </a:rPr>
              <a:t>後，請</a:t>
            </a:r>
            <a:r>
              <a:rPr lang="zh-TW" altLang="en-US" sz="2200" dirty="0">
                <a:solidFill>
                  <a:schemeClr val="tx2"/>
                </a:solidFill>
                <a:ea typeface="標楷體" pitchFamily="65" charset="-120"/>
              </a:rPr>
              <a:t>隨手關燈</a:t>
            </a:r>
          </a:p>
          <a:p>
            <a:pPr>
              <a:lnSpc>
                <a:spcPct val="80000"/>
              </a:lnSpc>
            </a:pPr>
            <a:r>
              <a:rPr lang="zh-TW" altLang="en-US" sz="2200" dirty="0">
                <a:solidFill>
                  <a:schemeClr val="tx2"/>
                </a:solidFill>
                <a:ea typeface="標楷體" pitchFamily="65" charset="-120"/>
              </a:rPr>
              <a:t>飼育盒及動物嚴禁放置地板上</a:t>
            </a:r>
            <a:r>
              <a:rPr lang="en-US" altLang="zh-TW" sz="1600" dirty="0">
                <a:solidFill>
                  <a:schemeClr val="tx2"/>
                </a:solidFill>
                <a:ea typeface="標楷體" pitchFamily="65" charset="-120"/>
              </a:rPr>
              <a:t>(</a:t>
            </a:r>
            <a:r>
              <a:rPr lang="zh-TW" altLang="en-US" sz="1600" dirty="0">
                <a:solidFill>
                  <a:schemeClr val="tx2"/>
                </a:solidFill>
                <a:ea typeface="標楷體" pitchFamily="65" charset="-120"/>
              </a:rPr>
              <a:t>當天犧牲不在此限</a:t>
            </a:r>
            <a:r>
              <a:rPr lang="en-US" altLang="zh-TW" sz="1600" dirty="0">
                <a:solidFill>
                  <a:schemeClr val="tx2"/>
                </a:solidFill>
                <a:ea typeface="標楷體" pitchFamily="65" charset="-120"/>
              </a:rPr>
              <a:t>)</a:t>
            </a:r>
          </a:p>
          <a:p>
            <a:pPr>
              <a:lnSpc>
                <a:spcPct val="80000"/>
              </a:lnSpc>
            </a:pPr>
            <a:r>
              <a:rPr lang="zh-TW" altLang="en-US" sz="2200" dirty="0">
                <a:solidFill>
                  <a:srgbClr val="FF0000"/>
                </a:solidFill>
                <a:ea typeface="標楷體" pitchFamily="65" charset="-120"/>
              </a:rPr>
              <a:t>嚴禁私自將動物贈予</a:t>
            </a:r>
            <a:r>
              <a:rPr lang="zh-TW" altLang="en-US" sz="2200" dirty="0" smtClean="0">
                <a:solidFill>
                  <a:srgbClr val="FF0000"/>
                </a:solidFill>
                <a:ea typeface="標楷體" pitchFamily="65" charset="-120"/>
              </a:rPr>
              <a:t>他人</a:t>
            </a:r>
            <a:endParaRPr lang="en-US" altLang="zh-TW" sz="2200" dirty="0" smtClean="0">
              <a:solidFill>
                <a:srgbClr val="FF0000"/>
              </a:solidFill>
              <a:ea typeface="標楷體" pitchFamily="65" charset="-120"/>
            </a:endParaRPr>
          </a:p>
          <a:p>
            <a:pPr>
              <a:lnSpc>
                <a:spcPct val="80000"/>
              </a:lnSpc>
              <a:buNone/>
            </a:pPr>
            <a:r>
              <a:rPr lang="zh-TW" altLang="en-US" sz="2200" dirty="0" smtClean="0">
                <a:solidFill>
                  <a:srgbClr val="FF0000"/>
                </a:solidFill>
                <a:ea typeface="標楷體" pitchFamily="65" charset="-120"/>
              </a:rPr>
              <a:t>   </a:t>
            </a:r>
            <a:r>
              <a:rPr lang="en-US" altLang="zh-TW" sz="2200" dirty="0" smtClean="0">
                <a:solidFill>
                  <a:srgbClr val="FF0000"/>
                </a:solidFill>
                <a:ea typeface="標楷體" pitchFamily="65" charset="-120"/>
              </a:rPr>
              <a:t>(</a:t>
            </a:r>
            <a:r>
              <a:rPr lang="zh-TW" altLang="en-US" sz="2200" dirty="0">
                <a:solidFill>
                  <a:srgbClr val="FF0000"/>
                </a:solidFill>
                <a:ea typeface="標楷體" pitchFamily="65" charset="-120"/>
              </a:rPr>
              <a:t>請</a:t>
            </a:r>
            <a:r>
              <a:rPr lang="zh-TW" altLang="en-US" sz="2200" dirty="0" smtClean="0">
                <a:solidFill>
                  <a:srgbClr val="FF0000"/>
                </a:solidFill>
                <a:ea typeface="標楷體" pitchFamily="65" charset="-120"/>
              </a:rPr>
              <a:t>填寫動物轉讓</a:t>
            </a:r>
            <a:r>
              <a:rPr lang="zh-TW" altLang="en-US" sz="2200" dirty="0">
                <a:solidFill>
                  <a:srgbClr val="FF0000"/>
                </a:solidFill>
                <a:ea typeface="標楷體" pitchFamily="65" charset="-120"/>
              </a:rPr>
              <a:t>單</a:t>
            </a:r>
            <a:r>
              <a:rPr lang="en-US" altLang="zh-TW" sz="2200" dirty="0">
                <a:solidFill>
                  <a:srgbClr val="FF0000"/>
                </a:solidFill>
                <a:ea typeface="標楷體" pitchFamily="65" charset="-120"/>
              </a:rPr>
              <a:t>) (</a:t>
            </a:r>
            <a:r>
              <a:rPr lang="zh-TW" altLang="en-US" sz="2200" dirty="0">
                <a:solidFill>
                  <a:srgbClr val="FF0000"/>
                </a:solidFill>
                <a:ea typeface="標楷體" pitchFamily="65" charset="-120"/>
              </a:rPr>
              <a:t>練習技術並當天犧牲不在此限</a:t>
            </a:r>
            <a:r>
              <a:rPr lang="en-US" altLang="zh-TW" sz="2200" dirty="0">
                <a:solidFill>
                  <a:srgbClr val="FF0000"/>
                </a:solidFill>
                <a:ea typeface="標楷體" pitchFamily="65" charset="-120"/>
              </a:rPr>
              <a:t>)</a:t>
            </a:r>
          </a:p>
          <a:p>
            <a:pPr>
              <a:lnSpc>
                <a:spcPct val="80000"/>
              </a:lnSpc>
            </a:pPr>
            <a:r>
              <a:rPr lang="zh-TW" altLang="en-US" sz="2200" dirty="0">
                <a:solidFill>
                  <a:srgbClr val="FF0000"/>
                </a:solidFill>
                <a:ea typeface="標楷體" pitchFamily="65" charset="-120"/>
              </a:rPr>
              <a:t>遵守一進一出原則</a:t>
            </a:r>
            <a:r>
              <a:rPr lang="zh-TW" altLang="en-US" sz="2200" dirty="0">
                <a:solidFill>
                  <a:srgbClr val="FF0000"/>
                </a:solidFill>
              </a:rPr>
              <a:t>；</a:t>
            </a:r>
            <a:r>
              <a:rPr kumimoji="0" lang="zh-TW" altLang="en-US" sz="22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踏入污走道</a:t>
            </a:r>
            <a:r>
              <a:rPr kumimoji="0" lang="en-US" altLang="zh-TW" sz="22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kumimoji="0" lang="zh-TW" altLang="en-US" sz="22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橘色區塊</a:t>
            </a:r>
            <a:r>
              <a:rPr kumimoji="0" lang="en-US" altLang="zh-TW" sz="22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kumimoji="0" lang="zh-TW" altLang="en-US" sz="22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後</a:t>
            </a:r>
            <a:r>
              <a:rPr kumimoji="0" lang="en-US" altLang="zh-TW" sz="22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,</a:t>
            </a:r>
            <a:r>
              <a:rPr kumimoji="0" lang="zh-TW" altLang="en-US" sz="22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嚴禁回頭進入飼養區</a:t>
            </a:r>
            <a:r>
              <a:rPr kumimoji="0" lang="en-US" altLang="zh-TW" sz="22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;</a:t>
            </a:r>
            <a:r>
              <a:rPr kumimoji="0" lang="zh-TW" altLang="en-US" sz="22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如需再進入</a:t>
            </a:r>
            <a:r>
              <a:rPr kumimoji="0" lang="en-US" altLang="zh-TW" sz="22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,</a:t>
            </a:r>
            <a:r>
              <a:rPr kumimoji="0" lang="zh-TW" altLang="en-US" sz="22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請重新更衣進入</a:t>
            </a:r>
            <a:endParaRPr lang="zh-TW" altLang="en-US" sz="2200" dirty="0">
              <a:solidFill>
                <a:srgbClr val="FF0000"/>
              </a:solidFill>
              <a:ea typeface="標楷體" pitchFamily="65" charset="-120"/>
            </a:endParaRPr>
          </a:p>
          <a:p>
            <a:pPr>
              <a:lnSpc>
                <a:spcPct val="80000"/>
              </a:lnSpc>
            </a:pPr>
            <a:r>
              <a:rPr lang="zh-TW" altLang="en-US" sz="2200" dirty="0">
                <a:solidFill>
                  <a:schemeClr val="tx2"/>
                </a:solidFill>
                <a:ea typeface="標楷體" pitchFamily="65" charset="-120"/>
              </a:rPr>
              <a:t>嚴禁將門禁卡借給他人使用</a:t>
            </a:r>
          </a:p>
          <a:p>
            <a:pPr>
              <a:lnSpc>
                <a:spcPct val="80000"/>
              </a:lnSpc>
            </a:pPr>
            <a:r>
              <a:rPr lang="zh-TW" altLang="en-US" sz="2200" dirty="0">
                <a:solidFill>
                  <a:schemeClr val="tx2"/>
                </a:solidFill>
                <a:ea typeface="標楷體" pitchFamily="65" charset="-120"/>
              </a:rPr>
              <a:t>大小鼠帶離開飼育室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zh-TW" altLang="en-US" sz="2200" dirty="0">
                <a:solidFill>
                  <a:schemeClr val="tx2"/>
                </a:solidFill>
                <a:ea typeface="標楷體" pitchFamily="65" charset="-120"/>
              </a:rPr>
              <a:t>   </a:t>
            </a:r>
            <a:r>
              <a:rPr lang="en-US" altLang="zh-TW" sz="2200" dirty="0">
                <a:solidFill>
                  <a:schemeClr val="tx2"/>
                </a:solidFill>
                <a:ea typeface="標楷體" pitchFamily="65" charset="-120"/>
              </a:rPr>
              <a:t>- </a:t>
            </a:r>
            <a:r>
              <a:rPr lang="zh-TW" altLang="en-US" sz="2200" dirty="0">
                <a:solidFill>
                  <a:schemeClr val="tx2"/>
                </a:solidFill>
                <a:ea typeface="標楷體" pitchFamily="65" charset="-120"/>
              </a:rPr>
              <a:t>加濾網上蓋</a:t>
            </a:r>
            <a:r>
              <a:rPr lang="en-US" altLang="zh-TW" sz="2200" dirty="0">
                <a:solidFill>
                  <a:schemeClr val="tx2"/>
                </a:solidFill>
                <a:ea typeface="標楷體" pitchFamily="65" charset="-120"/>
              </a:rPr>
              <a:t>. </a:t>
            </a:r>
            <a:r>
              <a:rPr lang="zh-TW" altLang="en-US" sz="2200" dirty="0">
                <a:solidFill>
                  <a:schemeClr val="tx2"/>
                </a:solidFill>
                <a:ea typeface="標楷體" pitchFamily="65" charset="-120"/>
              </a:rPr>
              <a:t>標示卡拿掉</a:t>
            </a:r>
            <a:r>
              <a:rPr lang="en-US" altLang="zh-TW" sz="2200" dirty="0">
                <a:solidFill>
                  <a:schemeClr val="tx2"/>
                </a:solidFill>
                <a:ea typeface="標楷體" pitchFamily="65" charset="-120"/>
              </a:rPr>
              <a:t>(</a:t>
            </a:r>
            <a:r>
              <a:rPr lang="zh-TW" altLang="en-US" sz="2200" dirty="0">
                <a:solidFill>
                  <a:schemeClr val="tx2"/>
                </a:solidFill>
                <a:ea typeface="標楷體" pitchFamily="65" charset="-120"/>
              </a:rPr>
              <a:t>吊籠</a:t>
            </a:r>
            <a:r>
              <a:rPr lang="en-US" altLang="zh-TW" sz="2200" dirty="0">
                <a:solidFill>
                  <a:schemeClr val="tx2"/>
                </a:solidFill>
                <a:ea typeface="標楷體" pitchFamily="65" charset="-120"/>
              </a:rPr>
              <a:t>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2200" dirty="0">
                <a:solidFill>
                  <a:schemeClr val="tx2"/>
                </a:solidFill>
                <a:ea typeface="標楷體" pitchFamily="65" charset="-120"/>
              </a:rPr>
              <a:t>   - </a:t>
            </a:r>
            <a:r>
              <a:rPr lang="zh-TW" altLang="en-US" sz="2200" dirty="0">
                <a:solidFill>
                  <a:schemeClr val="tx2"/>
                </a:solidFill>
                <a:ea typeface="標楷體" pitchFamily="65" charset="-120"/>
              </a:rPr>
              <a:t>登記動物隻數</a:t>
            </a:r>
            <a:r>
              <a:rPr lang="en-US" altLang="zh-TW" sz="2200" dirty="0">
                <a:solidFill>
                  <a:schemeClr val="tx2"/>
                </a:solidFill>
                <a:ea typeface="標楷體" pitchFamily="65" charset="-120"/>
              </a:rPr>
              <a:t>(B1</a:t>
            </a:r>
            <a:r>
              <a:rPr lang="zh-TW" altLang="en-US" sz="2200" dirty="0">
                <a:solidFill>
                  <a:schemeClr val="tx2"/>
                </a:solidFill>
                <a:ea typeface="標楷體" pitchFamily="65" charset="-120"/>
              </a:rPr>
              <a:t>公布欄旁</a:t>
            </a:r>
            <a:r>
              <a:rPr lang="en-US" altLang="zh-TW" sz="2200" dirty="0">
                <a:solidFill>
                  <a:schemeClr val="tx2"/>
                </a:solidFill>
                <a:ea typeface="標楷體" pitchFamily="65" charset="-120"/>
              </a:rPr>
              <a:t>)</a:t>
            </a:r>
          </a:p>
          <a:p>
            <a:pPr>
              <a:lnSpc>
                <a:spcPct val="80000"/>
              </a:lnSpc>
            </a:pPr>
            <a:r>
              <a:rPr lang="zh-TW" altLang="en-US" sz="2200" dirty="0">
                <a:solidFill>
                  <a:schemeClr val="tx2"/>
                </a:solidFill>
                <a:ea typeface="標楷體" pitchFamily="65" charset="-120"/>
              </a:rPr>
              <a:t>勿在個人實驗室飼養</a:t>
            </a:r>
            <a:r>
              <a:rPr lang="zh-TW" altLang="en-US" sz="2200" dirty="0" smtClean="0">
                <a:solidFill>
                  <a:schemeClr val="tx2"/>
                </a:solidFill>
                <a:ea typeface="標楷體" pitchFamily="65" charset="-120"/>
              </a:rPr>
              <a:t>動物</a:t>
            </a:r>
            <a:endParaRPr lang="zh-TW" altLang="en-US" sz="2200" dirty="0">
              <a:solidFill>
                <a:schemeClr val="tx2"/>
              </a:solidFill>
              <a:ea typeface="標楷體" pitchFamily="65" charset="-120"/>
            </a:endParaRPr>
          </a:p>
          <a:p>
            <a:pPr>
              <a:lnSpc>
                <a:spcPct val="80000"/>
              </a:lnSpc>
            </a:pPr>
            <a:r>
              <a:rPr lang="zh-TW" altLang="en-US" sz="2200" dirty="0">
                <a:solidFill>
                  <a:schemeClr val="tx2"/>
                </a:solidFill>
                <a:ea typeface="標楷體" pitchFamily="65" charset="-120"/>
              </a:rPr>
              <a:t>麻布手套使用完畢，請拿至洗滌間</a:t>
            </a:r>
          </a:p>
          <a:p>
            <a:pPr>
              <a:lnSpc>
                <a:spcPct val="80000"/>
              </a:lnSpc>
            </a:pPr>
            <a:r>
              <a:rPr kumimoji="0" lang="zh-TW" altLang="en-US" sz="2200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大</a:t>
            </a:r>
            <a:r>
              <a:rPr kumimoji="0" lang="en-US" altLang="zh-TW" sz="2200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.</a:t>
            </a:r>
            <a:r>
              <a:rPr kumimoji="0" lang="zh-TW" altLang="en-US" sz="2200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小鼠區</a:t>
            </a:r>
            <a:r>
              <a:rPr kumimoji="0" lang="en-US" altLang="zh-TW" sz="2200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,</a:t>
            </a:r>
            <a:r>
              <a:rPr kumimoji="0" lang="zh-TW" altLang="en-US" sz="2200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實驗時如需用到飼養盒</a:t>
            </a:r>
            <a:r>
              <a:rPr kumimoji="0" lang="en-US" altLang="zh-TW" sz="2200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(cages),</a:t>
            </a:r>
            <a:r>
              <a:rPr kumimoji="0" lang="zh-TW" altLang="en-US" sz="2200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請至乾淨走道取用</a:t>
            </a:r>
          </a:p>
          <a:p>
            <a:pPr>
              <a:lnSpc>
                <a:spcPct val="80000"/>
              </a:lnSpc>
            </a:pPr>
            <a:r>
              <a:rPr kumimoji="0" lang="zh-TW" altLang="en-US" sz="22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小</a:t>
            </a:r>
            <a:r>
              <a:rPr kumimoji="0" lang="zh-TW" altLang="en-US" sz="2200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面巾放於更衣室</a:t>
            </a:r>
            <a:r>
              <a:rPr kumimoji="0" lang="zh-TW" altLang="en-US" sz="22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櫃子</a:t>
            </a:r>
            <a:r>
              <a:rPr kumimoji="0" lang="en-US" altLang="zh-TW" sz="22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&amp;</a:t>
            </a:r>
            <a:r>
              <a:rPr kumimoji="0" lang="zh-TW" altLang="en-US" sz="22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  <a:hlinkClick r:id="rId2" action="ppaction://hlinksldjump"/>
              </a:rPr>
              <a:t>藍色籠車</a:t>
            </a:r>
            <a:r>
              <a:rPr kumimoji="0" lang="en-US" altLang="zh-TW" sz="22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,</a:t>
            </a:r>
            <a:r>
              <a:rPr kumimoji="0" lang="zh-TW" altLang="en-US" sz="2200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請自行取</a:t>
            </a:r>
            <a:r>
              <a:rPr kumimoji="0" lang="zh-TW" altLang="en-US" sz="22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用</a:t>
            </a:r>
            <a:endParaRPr kumimoji="0" lang="en-US" altLang="zh-TW" sz="2200" dirty="0" smtClean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80000"/>
              </a:lnSpc>
            </a:pPr>
            <a:endParaRPr kumimoji="0" lang="zh-TW" altLang="en-US" sz="2200" dirty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9388" y="260350"/>
            <a:ext cx="8748712" cy="6237288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zh-TW" sz="4000" b="1" dirty="0" smtClean="0">
                <a:solidFill>
                  <a:schemeClr val="folHlink"/>
                </a:solidFill>
                <a:latin typeface="標楷體" pitchFamily="65" charset="-120"/>
                <a:ea typeface="標楷體" pitchFamily="65" charset="-120"/>
              </a:rPr>
              <a:t>B1</a:t>
            </a:r>
            <a:r>
              <a:rPr lang="zh-TW" altLang="en-US" sz="4000" b="1" dirty="0">
                <a:solidFill>
                  <a:schemeClr val="folHlink"/>
                </a:solidFill>
                <a:latin typeface="標楷體" pitchFamily="65" charset="-120"/>
                <a:ea typeface="標楷體" pitchFamily="65" charset="-120"/>
              </a:rPr>
              <a:t>實驗區使用</a:t>
            </a:r>
            <a:r>
              <a:rPr lang="zh-TW" altLang="en-US" sz="4000" b="1" dirty="0" smtClean="0">
                <a:solidFill>
                  <a:schemeClr val="folHlink"/>
                </a:solidFill>
                <a:latin typeface="標楷體" pitchFamily="65" charset="-120"/>
                <a:ea typeface="標楷體" pitchFamily="65" charset="-120"/>
              </a:rPr>
              <a:t>原則 </a:t>
            </a:r>
            <a:r>
              <a:rPr lang="en-US" altLang="zh-TW" sz="2000" dirty="0" smtClean="0">
                <a:solidFill>
                  <a:schemeClr val="folHlink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000" dirty="0">
                <a:solidFill>
                  <a:schemeClr val="folHlink"/>
                </a:solidFill>
                <a:latin typeface="標楷體" pitchFamily="65" charset="-120"/>
                <a:ea typeface="標楷體" pitchFamily="65" charset="-120"/>
              </a:rPr>
              <a:t>大</a:t>
            </a:r>
            <a:r>
              <a:rPr lang="en-US" altLang="zh-TW" sz="2000" dirty="0">
                <a:solidFill>
                  <a:schemeClr val="folHlink"/>
                </a:solidFill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2000" dirty="0">
                <a:solidFill>
                  <a:schemeClr val="folHlink"/>
                </a:solidFill>
                <a:latin typeface="標楷體" pitchFamily="65" charset="-120"/>
                <a:ea typeface="標楷體" pitchFamily="65" charset="-120"/>
              </a:rPr>
              <a:t>小鼠前室</a:t>
            </a:r>
            <a:r>
              <a:rPr lang="en-US" altLang="zh-TW" sz="2000" dirty="0" smtClean="0">
                <a:solidFill>
                  <a:schemeClr val="folHlink"/>
                </a:solidFill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2000" dirty="0" smtClean="0">
                <a:solidFill>
                  <a:schemeClr val="folHlink"/>
                </a:solidFill>
                <a:latin typeface="標楷體" pitchFamily="65" charset="-120"/>
                <a:ea typeface="標楷體" pitchFamily="65" charset="-120"/>
              </a:rPr>
              <a:t>大小</a:t>
            </a:r>
            <a:r>
              <a:rPr lang="zh-TW" altLang="en-US" sz="2000" dirty="0">
                <a:solidFill>
                  <a:schemeClr val="folHlink"/>
                </a:solidFill>
                <a:latin typeface="標楷體" pitchFamily="65" charset="-120"/>
                <a:ea typeface="標楷體" pitchFamily="65" charset="-120"/>
              </a:rPr>
              <a:t>動物操作區</a:t>
            </a:r>
            <a:r>
              <a:rPr lang="en-US" altLang="zh-TW" sz="2000" dirty="0">
                <a:solidFill>
                  <a:schemeClr val="folHlink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en-US" altLang="zh-TW" sz="2000" dirty="0">
                <a:solidFill>
                  <a:srgbClr val="FF9900"/>
                </a:solidFill>
                <a:latin typeface="標楷體" pitchFamily="65" charset="-120"/>
                <a:ea typeface="標楷體" pitchFamily="65" charset="-120"/>
              </a:rPr>
              <a:t> </a:t>
            </a:r>
            <a:endParaRPr lang="en-US" altLang="zh-TW" sz="2000" dirty="0" smtClean="0">
              <a:solidFill>
                <a:srgbClr val="FF99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None/>
            </a:pPr>
            <a:endParaRPr lang="en-US" altLang="zh-TW" sz="2000" dirty="0">
              <a:solidFill>
                <a:srgbClr val="FF99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使用手術室規則：於使用前一週預約，並填寫“實驗室使用登記表”登記預約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次而無故未使用，停止使用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個月</a:t>
            </a:r>
            <a:r>
              <a:rPr lang="zh-TW" altLang="en-US" dirty="0">
                <a:ea typeface="標楷體" pitchFamily="65" charset="-120"/>
              </a:rPr>
              <a:t>。</a:t>
            </a:r>
            <a:r>
              <a:rPr lang="en-US" altLang="zh-TW" sz="2000" dirty="0">
                <a:ea typeface="標楷體" pitchFamily="65" charset="-120"/>
              </a:rPr>
              <a:t>(B1</a:t>
            </a:r>
            <a:r>
              <a:rPr lang="zh-TW" altLang="en-US" sz="2000" dirty="0">
                <a:ea typeface="標楷體" pitchFamily="65" charset="-120"/>
              </a:rPr>
              <a:t>換鞋區門上</a:t>
            </a:r>
            <a:r>
              <a:rPr lang="en-US" altLang="zh-TW" sz="2000" dirty="0">
                <a:ea typeface="標楷體" pitchFamily="65" charset="-120"/>
              </a:rPr>
              <a:t>)</a:t>
            </a: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 </a:t>
            </a:r>
            <a:endParaRPr lang="en-US" altLang="zh-TW" sz="2000" dirty="0">
              <a:ea typeface="標楷體" pitchFamily="65" charset="-120"/>
            </a:endParaRPr>
          </a:p>
          <a:p>
            <a:r>
              <a:rPr lang="zh-TW" altLang="en-US" dirty="0">
                <a:ea typeface="標楷體" pitchFamily="65" charset="-120"/>
              </a:rPr>
              <a:t>保定動物，請戴麻布手套，避免被實驗動物咬傷。</a:t>
            </a:r>
          </a:p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使用完畢</a:t>
            </a:r>
            <a:r>
              <a:rPr lang="zh-TW" altLang="en-US" dirty="0">
                <a:ea typeface="標楷體" pitchFamily="65" charset="-120"/>
              </a:rPr>
              <a:t>，清理桌面</a:t>
            </a:r>
            <a:r>
              <a:rPr lang="en-US" altLang="en-US" dirty="0"/>
              <a:t>、</a:t>
            </a:r>
            <a:r>
              <a:rPr lang="zh-TW" altLang="en-US" dirty="0">
                <a:ea typeface="標楷體" pitchFamily="65" charset="-120"/>
              </a:rPr>
              <a:t>推車</a:t>
            </a:r>
            <a:r>
              <a:rPr lang="en-US" altLang="zh-TW" dirty="0">
                <a:ea typeface="標楷體" pitchFamily="65" charset="-120"/>
              </a:rPr>
              <a:t>; </a:t>
            </a:r>
            <a:r>
              <a:rPr lang="zh-TW" altLang="en-US" dirty="0">
                <a:ea typeface="標楷體" pitchFamily="65" charset="-120"/>
              </a:rPr>
              <a:t>清洗保定器</a:t>
            </a:r>
          </a:p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實驗室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,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前室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,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可同時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個實驗進行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.</a:t>
            </a:r>
          </a:p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小動物實驗室可用儀器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顯微操作儀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非侵入性血壓機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小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動物麻醉機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烤燈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天平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冷光燈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.</a:t>
            </a:r>
          </a:p>
          <a:p>
            <a:pPr>
              <a:buNone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IVIS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活體影像系統 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回籠區隔壁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endParaRPr lang="zh-TW" altLang="en-US" sz="2800" u="sng" dirty="0">
              <a:latin typeface="標楷體" pitchFamily="65" charset="-120"/>
              <a:ea typeface="標楷體" pitchFamily="65" charset="-120"/>
            </a:endParaRPr>
          </a:p>
          <a:p>
            <a:endParaRPr lang="en-US" altLang="zh-TW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686800" cy="4530725"/>
          </a:xfrm>
        </p:spPr>
        <p:txBody>
          <a:bodyPr>
            <a:normAutofit/>
          </a:bodyPr>
          <a:lstStyle/>
          <a:p>
            <a:pPr marL="609600" indent="-609600" eaLnBrk="1" hangingPunct="1">
              <a:lnSpc>
                <a:spcPct val="90000"/>
              </a:lnSpc>
              <a:defRPr/>
            </a:pPr>
            <a:r>
              <a:rPr lang="zh-TW" altLang="en-US" sz="2800" dirty="0" smtClean="0">
                <a:ea typeface="標楷體" pitchFamily="65" charset="-120"/>
              </a:rPr>
              <a:t>實驗動物之集中代養及管理</a:t>
            </a:r>
          </a:p>
          <a:p>
            <a:pPr marL="609600" indent="-609600" eaLnBrk="1" hangingPunct="1">
              <a:lnSpc>
                <a:spcPct val="90000"/>
              </a:lnSpc>
              <a:defRPr/>
            </a:pPr>
            <a:r>
              <a:rPr lang="zh-TW" altLang="en-US" sz="2800" dirty="0" smtClean="0">
                <a:ea typeface="標楷體" pitchFamily="65" charset="-120"/>
              </a:rPr>
              <a:t>飼養環境之維持與監測</a:t>
            </a:r>
          </a:p>
          <a:p>
            <a:pPr marL="609600" indent="-609600" eaLnBrk="1" hangingPunct="1">
              <a:lnSpc>
                <a:spcPct val="90000"/>
              </a:lnSpc>
              <a:defRPr/>
            </a:pPr>
            <a:r>
              <a:rPr lang="zh-TW" altLang="en-US" sz="2800" dirty="0" smtClean="0">
                <a:ea typeface="標楷體" pitchFamily="65" charset="-120"/>
              </a:rPr>
              <a:t>實驗動物進出之控管與檢疫監測</a:t>
            </a:r>
          </a:p>
          <a:p>
            <a:pPr marL="609600" indent="-609600" eaLnBrk="1" hangingPunct="1">
              <a:lnSpc>
                <a:spcPct val="90000"/>
              </a:lnSpc>
              <a:defRPr/>
            </a:pPr>
            <a:r>
              <a:rPr lang="zh-TW" altLang="en-US" sz="2800" dirty="0" smtClean="0">
                <a:ea typeface="標楷體" pitchFamily="65" charset="-120"/>
              </a:rPr>
              <a:t>協助教學及大型動物實驗</a:t>
            </a:r>
          </a:p>
          <a:p>
            <a:pPr marL="609600" indent="-609600" eaLnBrk="1" hangingPunct="1">
              <a:lnSpc>
                <a:spcPct val="90000"/>
              </a:lnSpc>
              <a:defRPr/>
            </a:pPr>
            <a:r>
              <a:rPr lang="zh-TW" altLang="en-US" sz="2800" dirty="0" smtClean="0">
                <a:ea typeface="標楷體" pitchFamily="65" charset="-120"/>
              </a:rPr>
              <a:t>提供實驗動物技術之諮詢服務</a:t>
            </a:r>
          </a:p>
          <a:p>
            <a:pPr marL="609600" indent="-609600" eaLnBrk="1" hangingPunct="1">
              <a:lnSpc>
                <a:spcPct val="90000"/>
              </a:lnSpc>
              <a:defRPr/>
            </a:pPr>
            <a:r>
              <a:rPr lang="zh-TW" altLang="en-US" sz="2800" dirty="0" smtClean="0">
                <a:ea typeface="標楷體" pitchFamily="65" charset="-120"/>
              </a:rPr>
              <a:t>定期辦理訓練課程</a:t>
            </a:r>
          </a:p>
          <a:p>
            <a:pPr marL="609600" indent="-609600" eaLnBrk="1" hangingPunct="1">
              <a:lnSpc>
                <a:spcPct val="90000"/>
              </a:lnSpc>
              <a:defRPr/>
            </a:pPr>
            <a:r>
              <a:rPr lang="zh-TW" altLang="en-US" sz="2800" dirty="0" smtClean="0">
                <a:ea typeface="標楷體" pitchFamily="65" charset="-120"/>
              </a:rPr>
              <a:t>審核動物實驗之科學應用計劃</a:t>
            </a:r>
          </a:p>
          <a:p>
            <a:pPr marL="609600" indent="-609600" eaLnBrk="1" hangingPunct="1">
              <a:lnSpc>
                <a:spcPct val="90000"/>
              </a:lnSpc>
              <a:defRPr/>
            </a:pPr>
            <a:r>
              <a:rPr lang="zh-TW" altLang="en-US" sz="2800" dirty="0" smtClean="0">
                <a:ea typeface="標楷體" pitchFamily="65" charset="-120"/>
              </a:rPr>
              <a:t>麻醉藥申請與管理</a:t>
            </a:r>
          </a:p>
        </p:txBody>
      </p:sp>
      <p:sp>
        <p:nvSpPr>
          <p:cNvPr id="532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zh-TW" altLang="en-US" sz="6800" b="1" smtClean="0">
                <a:solidFill>
                  <a:schemeClr val="folHlink"/>
                </a:solidFill>
                <a:latin typeface="標楷體" pitchFamily="65" charset="-120"/>
                <a:ea typeface="標楷體" pitchFamily="65" charset="-120"/>
              </a:rPr>
              <a:t>業務</a:t>
            </a:r>
            <a:r>
              <a:rPr lang="en-US" altLang="zh-TW" sz="6800" b="1" smtClean="0">
                <a:solidFill>
                  <a:schemeClr val="folHlink"/>
                </a:solidFill>
                <a:latin typeface="標楷體" pitchFamily="65" charset="-120"/>
                <a:ea typeface="標楷體" pitchFamily="65" charset="-120"/>
              </a:rPr>
              <a:t>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20713"/>
            <a:ext cx="8964613" cy="5112543"/>
          </a:xfrm>
        </p:spPr>
        <p:txBody>
          <a:bodyPr/>
          <a:lstStyle/>
          <a:p>
            <a:pPr marL="609600" indent="-609600"/>
            <a:r>
              <a:rPr kumimoji="0" lang="zh-TW" altLang="en-US" sz="2400" dirty="0">
                <a:latin typeface="標楷體" pitchFamily="65" charset="-120"/>
                <a:ea typeface="標楷體" pitchFamily="65" charset="-120"/>
              </a:rPr>
              <a:t>大</a:t>
            </a:r>
            <a:r>
              <a:rPr kumimoji="0" lang="en-US" altLang="zh-TW" sz="2400" dirty="0">
                <a:latin typeface="標楷體" pitchFamily="65" charset="-120"/>
                <a:ea typeface="標楷體" pitchFamily="65" charset="-120"/>
              </a:rPr>
              <a:t>.</a:t>
            </a:r>
            <a:r>
              <a:rPr kumimoji="0" lang="zh-TW" altLang="en-US" sz="2400" dirty="0">
                <a:latin typeface="標楷體" pitchFamily="65" charset="-120"/>
                <a:ea typeface="標楷體" pitchFamily="65" charset="-120"/>
              </a:rPr>
              <a:t>小鼠</a:t>
            </a:r>
            <a:r>
              <a:rPr kumimoji="0" lang="en-US" altLang="zh-TW" sz="2400" dirty="0">
                <a:latin typeface="標楷體" pitchFamily="65" charset="-120"/>
                <a:ea typeface="標楷體" pitchFamily="65" charset="-120"/>
              </a:rPr>
              <a:t>-W1(</a:t>
            </a:r>
            <a:r>
              <a:rPr kumimoji="0" lang="zh-TW" altLang="en-US" sz="2400" dirty="0">
                <a:latin typeface="標楷體" pitchFamily="65" charset="-120"/>
                <a:ea typeface="標楷體" pitchFamily="65" charset="-120"/>
              </a:rPr>
              <a:t>換水瓶</a:t>
            </a:r>
            <a:r>
              <a:rPr kumimoji="0" lang="en-US" altLang="zh-TW" sz="2400" dirty="0">
                <a:latin typeface="標楷體" pitchFamily="65" charset="-120"/>
                <a:ea typeface="標楷體" pitchFamily="65" charset="-120"/>
              </a:rPr>
              <a:t>.</a:t>
            </a:r>
            <a:r>
              <a:rPr kumimoji="0" lang="zh-TW" altLang="en-US" sz="2400" dirty="0">
                <a:latin typeface="標楷體" pitchFamily="65" charset="-120"/>
                <a:ea typeface="標楷體" pitchFamily="65" charset="-120"/>
              </a:rPr>
              <a:t>墊料</a:t>
            </a:r>
            <a:r>
              <a:rPr kumimoji="0" lang="en-US" altLang="zh-TW" sz="2400" dirty="0">
                <a:latin typeface="標楷體" pitchFamily="65" charset="-120"/>
                <a:ea typeface="標楷體" pitchFamily="65" charset="-120"/>
              </a:rPr>
              <a:t>.cages); </a:t>
            </a:r>
            <a:r>
              <a:rPr kumimoji="0" lang="en-US" altLang="zh-TW" sz="2400" dirty="0" smtClean="0">
                <a:latin typeface="標楷體" pitchFamily="65" charset="-120"/>
                <a:ea typeface="標楷體" pitchFamily="65" charset="-120"/>
              </a:rPr>
              <a:t>W4(</a:t>
            </a:r>
            <a:r>
              <a:rPr kumimoji="0" lang="zh-TW" altLang="en-US" sz="2400" dirty="0" smtClean="0">
                <a:latin typeface="標楷體" pitchFamily="65" charset="-120"/>
                <a:ea typeface="標楷體" pitchFamily="65" charset="-120"/>
              </a:rPr>
              <a:t>換</a:t>
            </a:r>
            <a:r>
              <a:rPr kumimoji="0" lang="zh-TW" altLang="en-US" sz="2400" dirty="0">
                <a:latin typeface="標楷體" pitchFamily="65" charset="-120"/>
                <a:ea typeface="標楷體" pitchFamily="65" charset="-120"/>
              </a:rPr>
              <a:t>墊</a:t>
            </a:r>
            <a:r>
              <a:rPr kumimoji="0" lang="zh-TW" altLang="en-US" sz="2400" dirty="0" smtClean="0">
                <a:latin typeface="標楷體" pitchFamily="65" charset="-120"/>
                <a:ea typeface="標楷體" pitchFamily="65" charset="-120"/>
              </a:rPr>
              <a:t>料</a:t>
            </a:r>
            <a:r>
              <a:rPr kumimoji="0" lang="en-US" altLang="zh-TW" sz="2400" dirty="0" smtClean="0">
                <a:latin typeface="標楷體" pitchFamily="65" charset="-120"/>
                <a:ea typeface="標楷體" pitchFamily="65" charset="-120"/>
              </a:rPr>
              <a:t>)</a:t>
            </a:r>
            <a:endParaRPr kumimoji="0" lang="en-US" altLang="zh-TW" sz="2400" dirty="0">
              <a:latin typeface="標楷體" pitchFamily="65" charset="-120"/>
              <a:ea typeface="標楷體" pitchFamily="65" charset="-120"/>
            </a:endParaRPr>
          </a:p>
          <a:p>
            <a:pPr marL="609600" indent="-609600">
              <a:buFont typeface="Wingdings" pitchFamily="2" charset="2"/>
              <a:buNone/>
            </a:pPr>
            <a:r>
              <a:rPr kumimoji="0" lang="en-US" altLang="zh-TW" sz="2400" dirty="0">
                <a:latin typeface="標楷體" pitchFamily="65" charset="-120"/>
                <a:ea typeface="標楷體" pitchFamily="65" charset="-120"/>
              </a:rPr>
              <a:t>   </a:t>
            </a:r>
            <a:r>
              <a:rPr kumimoji="0" lang="zh-TW" altLang="en-US" sz="2400" dirty="0" smtClean="0">
                <a:latin typeface="標楷體" pitchFamily="65" charset="-120"/>
                <a:ea typeface="標楷體" pitchFamily="65" charset="-120"/>
              </a:rPr>
              <a:t> 兔子</a:t>
            </a:r>
            <a:r>
              <a:rPr kumimoji="0" lang="en-US" altLang="zh-TW" sz="2400" dirty="0">
                <a:latin typeface="標楷體" pitchFamily="65" charset="-120"/>
                <a:ea typeface="標楷體" pitchFamily="65" charset="-120"/>
              </a:rPr>
              <a:t>- W2.5(</a:t>
            </a:r>
            <a:r>
              <a:rPr kumimoji="0" lang="zh-TW" altLang="en-US" sz="2400" dirty="0">
                <a:latin typeface="標楷體" pitchFamily="65" charset="-120"/>
                <a:ea typeface="標楷體" pitchFamily="65" charset="-120"/>
              </a:rPr>
              <a:t>換墊料</a:t>
            </a:r>
            <a:r>
              <a:rPr kumimoji="0" lang="en-US" altLang="zh-TW" sz="2400" dirty="0">
                <a:latin typeface="標楷體" pitchFamily="65" charset="-120"/>
                <a:ea typeface="標楷體" pitchFamily="65" charset="-120"/>
              </a:rPr>
              <a:t>) </a:t>
            </a:r>
          </a:p>
          <a:p>
            <a:pPr marL="609600" indent="-609600"/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小鼠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隻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星期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7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顆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; 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大鼠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(cages)1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隻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天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4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顆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,</a:t>
            </a:r>
          </a:p>
          <a:p>
            <a:pPr marL="609600" indent="-609600">
              <a:buFont typeface="Wingdings" pitchFamily="2" charset="2"/>
              <a:buNone/>
            </a:pP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    →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不多給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,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星期一統一丟掉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, 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給予新飼料</a:t>
            </a:r>
          </a:p>
          <a:p>
            <a:pPr marL="609600" indent="-609600"/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星期六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值班人員發現死老鼠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,W1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通知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實驗者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;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連續假日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or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春節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期間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,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屍體先冰冰箱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,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上班日通知實驗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者</a:t>
            </a:r>
            <a:endParaRPr lang="zh-TW" altLang="en-US" sz="2400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5" name="Text Box 3"/>
          <p:cNvSpPr txBox="1">
            <a:spLocks noChangeArrowheads="1"/>
          </p:cNvSpPr>
          <p:nvPr/>
        </p:nvSpPr>
        <p:spPr bwMode="auto">
          <a:xfrm>
            <a:off x="1763713" y="6035675"/>
            <a:ext cx="576103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 sz="2400">
                <a:ea typeface="標楷體" pitchFamily="65" charset="-120"/>
              </a:rPr>
              <a:t>小動物操作室及大小鼠房前室預約登記表</a:t>
            </a:r>
            <a:r>
              <a:rPr lang="en-US" altLang="zh-TW" sz="2400">
                <a:ea typeface="標楷體" pitchFamily="65" charset="-120"/>
              </a:rPr>
              <a:t>(</a:t>
            </a:r>
            <a:r>
              <a:rPr lang="zh-TW" altLang="en-US" sz="2400">
                <a:ea typeface="標楷體" pitchFamily="65" charset="-120"/>
              </a:rPr>
              <a:t>位於地下一樓動物入口處</a:t>
            </a:r>
            <a:r>
              <a:rPr lang="en-US" altLang="zh-TW" sz="2400">
                <a:ea typeface="標楷體" pitchFamily="65" charset="-120"/>
              </a:rPr>
              <a:t>)</a:t>
            </a:r>
          </a:p>
        </p:txBody>
      </p:sp>
      <p:pic>
        <p:nvPicPr>
          <p:cNvPr id="504836" name="Picture 4" descr="DSCN987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550" y="0"/>
            <a:ext cx="7777163" cy="58356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2290" name="Picture 2" descr="DSCN806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1773238"/>
            <a:ext cx="4968875" cy="3727450"/>
          </a:xfrm>
          <a:prstGeom prst="rect">
            <a:avLst/>
          </a:prstGeom>
          <a:noFill/>
        </p:spPr>
      </p:pic>
      <p:pic>
        <p:nvPicPr>
          <p:cNvPr id="652291" name="Picture 3" descr="DSCN806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1650" y="1196975"/>
            <a:ext cx="3240088" cy="4319588"/>
          </a:xfrm>
          <a:prstGeom prst="rect">
            <a:avLst/>
          </a:prstGeom>
          <a:noFill/>
        </p:spPr>
      </p:pic>
      <p:sp>
        <p:nvSpPr>
          <p:cNvPr id="652292" name="Text Box 4"/>
          <p:cNvSpPr txBox="1">
            <a:spLocks noChangeArrowheads="1"/>
          </p:cNvSpPr>
          <p:nvPr/>
        </p:nvSpPr>
        <p:spPr bwMode="auto">
          <a:xfrm>
            <a:off x="5580063" y="5661025"/>
            <a:ext cx="309562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 sz="2400" dirty="0" smtClean="0">
                <a:ea typeface="標楷體" pitchFamily="65" charset="-120"/>
              </a:rPr>
              <a:t>酒精用完</a:t>
            </a:r>
            <a:r>
              <a:rPr lang="zh-TW" altLang="en-US" sz="2400" dirty="0">
                <a:ea typeface="標楷體" pitchFamily="65" charset="-120"/>
              </a:rPr>
              <a:t>，          </a:t>
            </a:r>
            <a:endParaRPr lang="en-US" altLang="zh-TW" sz="2400" dirty="0" smtClean="0">
              <a:ea typeface="標楷體" pitchFamily="65" charset="-120"/>
            </a:endParaRPr>
          </a:p>
          <a:p>
            <a:pPr algn="ctr">
              <a:spcBef>
                <a:spcPct val="50000"/>
              </a:spcBef>
            </a:pPr>
            <a:r>
              <a:rPr lang="zh-TW" altLang="en-US" sz="2400" dirty="0" smtClean="0">
                <a:solidFill>
                  <a:schemeClr val="tx2"/>
                </a:solidFill>
                <a:ea typeface="標楷體" pitchFamily="65" charset="-120"/>
              </a:rPr>
              <a:t>請</a:t>
            </a:r>
            <a:r>
              <a:rPr lang="zh-TW" altLang="en-US" sz="2400" b="1" dirty="0">
                <a:solidFill>
                  <a:schemeClr val="tx2"/>
                </a:solidFill>
                <a:ea typeface="標楷體" pitchFamily="65" charset="-120"/>
              </a:rPr>
              <a:t>至</a:t>
            </a:r>
            <a:r>
              <a:rPr lang="zh-TW" altLang="en-US" sz="2400" dirty="0">
                <a:solidFill>
                  <a:schemeClr val="tx2"/>
                </a:solidFill>
                <a:ea typeface="標楷體" pitchFamily="65" charset="-120"/>
              </a:rPr>
              <a:t>乾淨走道補充</a:t>
            </a:r>
          </a:p>
        </p:txBody>
      </p:sp>
      <p:sp>
        <p:nvSpPr>
          <p:cNvPr id="652293" name="Text Box 5"/>
          <p:cNvSpPr txBox="1">
            <a:spLocks noChangeArrowheads="1"/>
          </p:cNvSpPr>
          <p:nvPr/>
        </p:nvSpPr>
        <p:spPr bwMode="auto">
          <a:xfrm>
            <a:off x="250825" y="5661025"/>
            <a:ext cx="4968875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 sz="2000">
                <a:ea typeface="標楷體" pitchFamily="65" charset="-120"/>
              </a:rPr>
              <a:t>麻布手套，放補充台下方，請自行取用</a:t>
            </a:r>
          </a:p>
          <a:p>
            <a:pPr algn="ctr">
              <a:spcBef>
                <a:spcPct val="50000"/>
              </a:spcBef>
            </a:pPr>
            <a:r>
              <a:rPr lang="zh-TW" altLang="en-US" sz="2000">
                <a:ea typeface="標楷體" pitchFamily="65" charset="-120"/>
              </a:rPr>
              <a:t>使用過後的麻布手套</a:t>
            </a:r>
            <a:r>
              <a:rPr lang="zh-TW" altLang="en-US" sz="2000">
                <a:solidFill>
                  <a:schemeClr val="tx2"/>
                </a:solidFill>
                <a:ea typeface="標楷體" pitchFamily="65" charset="-120"/>
              </a:rPr>
              <a:t>，請放洗滌間</a:t>
            </a:r>
          </a:p>
        </p:txBody>
      </p:sp>
      <p:pic>
        <p:nvPicPr>
          <p:cNvPr id="6" name="Picture 3" descr="K:\DCIM\103NIKON\DSCN624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8085" y="0"/>
            <a:ext cx="2219739" cy="1664804"/>
          </a:xfrm>
          <a:prstGeom prst="rect">
            <a:avLst/>
          </a:prstGeom>
          <a:noFill/>
        </p:spPr>
      </p:pic>
      <p:sp>
        <p:nvSpPr>
          <p:cNvPr id="7" name="文字方塊 6"/>
          <p:cNvSpPr txBox="1"/>
          <p:nvPr/>
        </p:nvSpPr>
        <p:spPr>
          <a:xfrm>
            <a:off x="2987824" y="404664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刀片不銳利，</a:t>
            </a:r>
            <a:endParaRPr lang="en-US" altLang="zh-TW" dirty="0" smtClean="0"/>
          </a:p>
          <a:p>
            <a:r>
              <a:rPr lang="zh-TW" altLang="en-US" dirty="0" smtClean="0"/>
              <a:t>請通知動物中心</a:t>
            </a:r>
            <a:endParaRPr lang="zh-TW" altLang="en-US" dirty="0"/>
          </a:p>
        </p:txBody>
      </p:sp>
      <p:pic>
        <p:nvPicPr>
          <p:cNvPr id="10" name="Picture 4" descr="AN01125_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6913" y="6191250"/>
            <a:ext cx="827087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>
                <a:solidFill>
                  <a:schemeClr val="folHlink"/>
                </a:solidFill>
                <a:ea typeface="標楷體" pitchFamily="65" charset="-120"/>
              </a:rPr>
              <a:t>垃圾處理方法</a:t>
            </a:r>
          </a:p>
        </p:txBody>
      </p:sp>
      <p:sp>
        <p:nvSpPr>
          <p:cNvPr id="65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84313"/>
            <a:ext cx="8229600" cy="48625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zh-TW" altLang="en-US" dirty="0">
                <a:ea typeface="標楷體" pitchFamily="65" charset="-120"/>
              </a:rPr>
              <a:t>請勿將垃圾放於飼養區內</a:t>
            </a:r>
            <a:r>
              <a:rPr lang="en-US" altLang="zh-TW" dirty="0">
                <a:ea typeface="標楷體" pitchFamily="65" charset="-120"/>
              </a:rPr>
              <a:t>,</a:t>
            </a:r>
            <a:r>
              <a:rPr lang="zh-TW" altLang="en-US" dirty="0">
                <a:ea typeface="標楷體" pitchFamily="65" charset="-120"/>
              </a:rPr>
              <a:t>當天清走</a:t>
            </a:r>
          </a:p>
          <a:p>
            <a:pPr>
              <a:lnSpc>
                <a:spcPct val="90000"/>
              </a:lnSpc>
            </a:pPr>
            <a:r>
              <a:rPr lang="zh-TW" altLang="en-US" dirty="0">
                <a:ea typeface="標楷體" pitchFamily="65" charset="-120"/>
              </a:rPr>
              <a:t>垃圾帶出飼育房</a:t>
            </a:r>
            <a:r>
              <a:rPr lang="en-US" altLang="zh-TW" dirty="0">
                <a:ea typeface="標楷體" pitchFamily="65" charset="-120"/>
              </a:rPr>
              <a:t>,</a:t>
            </a:r>
            <a:r>
              <a:rPr lang="zh-TW" altLang="en-US" dirty="0">
                <a:solidFill>
                  <a:schemeClr val="tx2"/>
                </a:solidFill>
                <a:ea typeface="標楷體" pitchFamily="65" charset="-120"/>
              </a:rPr>
              <a:t>放於</a:t>
            </a:r>
            <a:r>
              <a:rPr lang="zh-TW" altLang="en-US" b="1" dirty="0">
                <a:solidFill>
                  <a:schemeClr val="tx2"/>
                </a:solidFill>
                <a:ea typeface="標楷體" pitchFamily="65" charset="-120"/>
              </a:rPr>
              <a:t>洗滌間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dirty="0">
                <a:ea typeface="標楷體" pitchFamily="65" charset="-120"/>
              </a:rPr>
              <a:t>  （感染性垃圾桶及一般性垃圾桶）</a:t>
            </a:r>
          </a:p>
          <a:p>
            <a:pPr>
              <a:lnSpc>
                <a:spcPct val="90000"/>
              </a:lnSpc>
            </a:pPr>
            <a:r>
              <a:rPr lang="zh-TW" altLang="en-US" dirty="0">
                <a:ea typeface="標楷體" pitchFamily="65" charset="-120"/>
              </a:rPr>
              <a:t>一般垃圾可跟髒</a:t>
            </a:r>
            <a:r>
              <a:rPr lang="en-US" altLang="zh-TW" dirty="0">
                <a:ea typeface="標楷體" pitchFamily="65" charset="-120"/>
              </a:rPr>
              <a:t>cages</a:t>
            </a:r>
            <a:r>
              <a:rPr lang="zh-TW" altLang="en-US" dirty="0">
                <a:ea typeface="標楷體" pitchFamily="65" charset="-120"/>
              </a:rPr>
              <a:t>放在一起</a:t>
            </a:r>
            <a:r>
              <a:rPr lang="en-US" altLang="zh-TW" dirty="0" smtClean="0">
                <a:ea typeface="標楷體" pitchFamily="65" charset="-120"/>
              </a:rPr>
              <a:t>,</a:t>
            </a:r>
          </a:p>
          <a:p>
            <a:pPr>
              <a:lnSpc>
                <a:spcPct val="90000"/>
              </a:lnSpc>
              <a:buNone/>
            </a:pPr>
            <a:r>
              <a:rPr lang="zh-TW" altLang="en-US" dirty="0" smtClean="0">
                <a:ea typeface="標楷體" pitchFamily="65" charset="-120"/>
              </a:rPr>
              <a:t>   髒</a:t>
            </a:r>
            <a:r>
              <a:rPr lang="en-US" altLang="zh-TW" dirty="0">
                <a:ea typeface="標楷體" pitchFamily="65" charset="-120"/>
              </a:rPr>
              <a:t>cages</a:t>
            </a:r>
            <a:r>
              <a:rPr lang="zh-TW" altLang="en-US" dirty="0">
                <a:ea typeface="標楷體" pitchFamily="65" charset="-120"/>
              </a:rPr>
              <a:t>可放髒走道或自行帶至洗滌間</a:t>
            </a:r>
            <a:endParaRPr kumimoji="0" lang="zh-TW" altLang="en-US" dirty="0">
              <a:ea typeface="標楷體" pitchFamily="65" charset="-120"/>
            </a:endParaRPr>
          </a:p>
          <a:p>
            <a:pPr>
              <a:lnSpc>
                <a:spcPct val="90000"/>
              </a:lnSpc>
            </a:pPr>
            <a:r>
              <a:rPr lang="zh-TW" altLang="en-US" dirty="0">
                <a:ea typeface="標楷體" pitchFamily="65" charset="-120"/>
              </a:rPr>
              <a:t>換鞋區</a:t>
            </a:r>
            <a:r>
              <a:rPr lang="en-US" altLang="zh-TW" dirty="0">
                <a:ea typeface="標楷體" pitchFamily="65" charset="-120"/>
              </a:rPr>
              <a:t>- </a:t>
            </a:r>
            <a:r>
              <a:rPr lang="zh-TW" altLang="en-US" dirty="0">
                <a:ea typeface="標楷體" pitchFamily="65" charset="-120"/>
              </a:rPr>
              <a:t>污衣袋</a:t>
            </a:r>
            <a:r>
              <a:rPr lang="en-US" altLang="zh-TW" sz="2400" dirty="0">
                <a:ea typeface="標楷體" pitchFamily="65" charset="-120"/>
              </a:rPr>
              <a:t>(</a:t>
            </a:r>
            <a:r>
              <a:rPr lang="zh-TW" altLang="en-US" sz="2400" dirty="0">
                <a:ea typeface="標楷體" pitchFamily="65" charset="-120"/>
              </a:rPr>
              <a:t>隔離衣</a:t>
            </a:r>
            <a:r>
              <a:rPr lang="en-US" altLang="zh-TW" sz="2400" dirty="0">
                <a:ea typeface="標楷體" pitchFamily="65" charset="-120"/>
              </a:rPr>
              <a:t>.</a:t>
            </a:r>
            <a:r>
              <a:rPr lang="zh-TW" altLang="en-US" sz="2400" dirty="0">
                <a:ea typeface="標楷體" pitchFamily="65" charset="-120"/>
              </a:rPr>
              <a:t>小方巾</a:t>
            </a:r>
            <a:r>
              <a:rPr lang="en-US" altLang="zh-TW" sz="2400" dirty="0">
                <a:ea typeface="標楷體" pitchFamily="65" charset="-120"/>
              </a:rPr>
              <a:t>.</a:t>
            </a:r>
            <a:r>
              <a:rPr lang="zh-TW" altLang="en-US" sz="2400" dirty="0">
                <a:ea typeface="標楷體" pitchFamily="65" charset="-120"/>
              </a:rPr>
              <a:t>小面巾</a:t>
            </a:r>
            <a:r>
              <a:rPr lang="en-US" altLang="zh-TW" sz="2400" dirty="0">
                <a:ea typeface="標楷體" pitchFamily="65" charset="-120"/>
              </a:rPr>
              <a:t>.</a:t>
            </a:r>
            <a:r>
              <a:rPr lang="zh-TW" altLang="en-US" sz="2400" dirty="0">
                <a:ea typeface="標楷體" pitchFamily="65" charset="-120"/>
              </a:rPr>
              <a:t>中面巾</a:t>
            </a:r>
            <a:r>
              <a:rPr lang="en-US" altLang="zh-TW" sz="2400" dirty="0">
                <a:ea typeface="標楷體" pitchFamily="65" charset="-120"/>
              </a:rPr>
              <a:t>)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 dirty="0">
                <a:ea typeface="標楷體" pitchFamily="65" charset="-120"/>
              </a:rPr>
              <a:t>              - </a:t>
            </a:r>
            <a:r>
              <a:rPr lang="zh-TW" altLang="en-US" dirty="0">
                <a:ea typeface="標楷體" pitchFamily="65" charset="-120"/>
              </a:rPr>
              <a:t>感染性垃圾桶</a:t>
            </a:r>
          </a:p>
          <a:p>
            <a:pPr>
              <a:lnSpc>
                <a:spcPct val="90000"/>
              </a:lnSpc>
            </a:pPr>
            <a:r>
              <a:rPr lang="zh-TW" altLang="en-US" sz="28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一般</a:t>
            </a:r>
            <a:r>
              <a:rPr lang="zh-TW" altLang="en-US" sz="2800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：洗滌</a:t>
            </a:r>
            <a:r>
              <a:rPr lang="zh-TW" altLang="en-US" sz="2800" b="1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間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sz="2800" b="1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感染</a:t>
            </a:r>
            <a:r>
              <a:rPr lang="zh-TW" altLang="en-US" sz="2800" b="1" dirty="0">
                <a:solidFill>
                  <a:schemeClr val="tx2"/>
                </a:solidFill>
              </a:rPr>
              <a:t>：</a:t>
            </a:r>
            <a:r>
              <a:rPr lang="zh-TW" altLang="en-US" sz="2800" b="1" dirty="0">
                <a:solidFill>
                  <a:schemeClr val="tx2"/>
                </a:solidFill>
                <a:ea typeface="標楷體" pitchFamily="65" charset="-120"/>
              </a:rPr>
              <a:t>洗滌間、換鞋區</a:t>
            </a:r>
            <a:endParaRPr lang="zh-TW" altLang="en-US" sz="2800" b="1" dirty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altLang="zh-TW" sz="2800" b="1" dirty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9458" name="Picture 2" descr="DSCN74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476250"/>
            <a:ext cx="6840537" cy="5130800"/>
          </a:xfrm>
          <a:prstGeom prst="rect">
            <a:avLst/>
          </a:prstGeom>
          <a:noFill/>
        </p:spPr>
      </p:pic>
      <p:sp>
        <p:nvSpPr>
          <p:cNvPr id="659459" name="AutoShape 3"/>
          <p:cNvSpPr>
            <a:spLocks noChangeArrowheads="1"/>
          </p:cNvSpPr>
          <p:nvPr/>
        </p:nvSpPr>
        <p:spPr bwMode="auto">
          <a:xfrm>
            <a:off x="6516688" y="1268413"/>
            <a:ext cx="2376487" cy="936625"/>
          </a:xfrm>
          <a:prstGeom prst="wedgeRoundRectCallout">
            <a:avLst>
              <a:gd name="adj1" fmla="val -96157"/>
              <a:gd name="adj2" fmla="val 56273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zh-TW" altLang="zh-TW"/>
          </a:p>
        </p:txBody>
      </p:sp>
      <p:sp>
        <p:nvSpPr>
          <p:cNvPr id="659460" name="Text Box 4"/>
          <p:cNvSpPr txBox="1">
            <a:spLocks noChangeArrowheads="1"/>
          </p:cNvSpPr>
          <p:nvPr/>
        </p:nvSpPr>
        <p:spPr bwMode="auto">
          <a:xfrm>
            <a:off x="6516688" y="1341438"/>
            <a:ext cx="2232025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b="1" dirty="0"/>
              <a:t>沾糞便尿液</a:t>
            </a:r>
            <a:r>
              <a:rPr lang="zh-TW" altLang="en-US" b="1" dirty="0" smtClean="0"/>
              <a:t>或</a:t>
            </a:r>
            <a:endParaRPr lang="en-US" altLang="zh-TW" b="1" dirty="0" smtClean="0"/>
          </a:p>
          <a:p>
            <a:pPr>
              <a:spcBef>
                <a:spcPct val="50000"/>
              </a:spcBef>
            </a:pPr>
            <a:r>
              <a:rPr lang="zh-TW" altLang="en-US" b="1" dirty="0" smtClean="0"/>
              <a:t>未</a:t>
            </a:r>
            <a:r>
              <a:rPr lang="zh-TW" altLang="en-US" b="1" dirty="0"/>
              <a:t>沾血跡的擦手紙</a:t>
            </a:r>
          </a:p>
        </p:txBody>
      </p:sp>
      <p:sp>
        <p:nvSpPr>
          <p:cNvPr id="659461" name="AutoShape 5"/>
          <p:cNvSpPr>
            <a:spLocks noChangeArrowheads="1"/>
          </p:cNvSpPr>
          <p:nvPr/>
        </p:nvSpPr>
        <p:spPr bwMode="auto">
          <a:xfrm>
            <a:off x="6372225" y="2924175"/>
            <a:ext cx="2160588" cy="793750"/>
          </a:xfrm>
          <a:prstGeom prst="wedgeRoundRectCallout">
            <a:avLst>
              <a:gd name="adj1" fmla="val -117523"/>
              <a:gd name="adj2" fmla="val 6800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zh-TW" altLang="zh-TW"/>
          </a:p>
        </p:txBody>
      </p:sp>
      <p:sp>
        <p:nvSpPr>
          <p:cNvPr id="659462" name="Text Box 6"/>
          <p:cNvSpPr txBox="1">
            <a:spLocks noChangeArrowheads="1"/>
          </p:cNvSpPr>
          <p:nvPr/>
        </p:nvSpPr>
        <p:spPr bwMode="auto">
          <a:xfrm>
            <a:off x="6516688" y="3141663"/>
            <a:ext cx="19446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b="1"/>
              <a:t>針筒包裝紙</a:t>
            </a:r>
          </a:p>
        </p:txBody>
      </p:sp>
      <p:sp>
        <p:nvSpPr>
          <p:cNvPr id="659463" name="Text Box 7"/>
          <p:cNvSpPr txBox="1">
            <a:spLocks noChangeArrowheads="1"/>
          </p:cNvSpPr>
          <p:nvPr/>
        </p:nvSpPr>
        <p:spPr bwMode="auto">
          <a:xfrm>
            <a:off x="1042988" y="5589588"/>
            <a:ext cx="60499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80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一般垃圾可與髒</a:t>
            </a:r>
            <a:r>
              <a:rPr lang="en-US" altLang="zh-TW" sz="280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cages</a:t>
            </a:r>
            <a:r>
              <a:rPr lang="zh-TW" altLang="en-US" sz="280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一起放</a:t>
            </a:r>
            <a:r>
              <a:rPr lang="zh-TW" altLang="en-US" sz="2800" b="1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髒走道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0482" name="Picture 2" descr="DSCN806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088" y="0"/>
            <a:ext cx="7777162" cy="5835650"/>
          </a:xfrm>
          <a:prstGeom prst="rect">
            <a:avLst/>
          </a:prstGeom>
          <a:noFill/>
        </p:spPr>
      </p:pic>
      <p:sp>
        <p:nvSpPr>
          <p:cNvPr id="660483" name="Rectangle 3"/>
          <p:cNvSpPr>
            <a:spLocks noChangeArrowheads="1"/>
          </p:cNvSpPr>
          <p:nvPr/>
        </p:nvSpPr>
        <p:spPr bwMode="auto">
          <a:xfrm>
            <a:off x="1835150" y="5942013"/>
            <a:ext cx="5616575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zh-TW" altLang="en-US" sz="2400" dirty="0"/>
              <a:t>　　　　　一般性垃圾</a:t>
            </a:r>
            <a:r>
              <a:rPr lang="zh-TW" alt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桶</a:t>
            </a:r>
            <a:r>
              <a:rPr lang="zh-TW" altLang="en-US" sz="2400" dirty="0"/>
              <a:t>（</a:t>
            </a:r>
            <a:r>
              <a:rPr lang="zh-TW" altLang="en-US" sz="2400" b="1" dirty="0">
                <a:solidFill>
                  <a:srgbClr val="0000FF"/>
                </a:solidFill>
              </a:rPr>
              <a:t>洗滌間</a:t>
            </a:r>
            <a:r>
              <a:rPr lang="zh-TW" altLang="en-US" sz="2400" dirty="0"/>
              <a:t>）</a:t>
            </a:r>
          </a:p>
          <a:p>
            <a:r>
              <a:rPr lang="zh-TW" altLang="en-US" dirty="0"/>
              <a:t>　　　　　　　－擦手紙、未沾血之物品等－</a:t>
            </a:r>
          </a:p>
        </p:txBody>
      </p:sp>
      <p:sp>
        <p:nvSpPr>
          <p:cNvPr id="660484" name="AutoShape 4"/>
          <p:cNvSpPr>
            <a:spLocks noChangeArrowheads="1"/>
          </p:cNvSpPr>
          <p:nvPr/>
        </p:nvSpPr>
        <p:spPr bwMode="auto">
          <a:xfrm>
            <a:off x="5076825" y="2420938"/>
            <a:ext cx="2016125" cy="6477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zh-TW" altLang="zh-TW"/>
          </a:p>
        </p:txBody>
      </p:sp>
      <p:sp>
        <p:nvSpPr>
          <p:cNvPr id="660485" name="Text Box 5"/>
          <p:cNvSpPr txBox="1">
            <a:spLocks noChangeArrowheads="1"/>
          </p:cNvSpPr>
          <p:nvPr/>
        </p:nvSpPr>
        <p:spPr bwMode="auto">
          <a:xfrm>
            <a:off x="3543300" y="4387850"/>
            <a:ext cx="26844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zh-TW" altLang="zh-TW"/>
          </a:p>
        </p:txBody>
      </p:sp>
      <p:sp>
        <p:nvSpPr>
          <p:cNvPr id="660486" name="Text Box 6"/>
          <p:cNvSpPr txBox="1">
            <a:spLocks noChangeArrowheads="1"/>
          </p:cNvSpPr>
          <p:nvPr/>
        </p:nvSpPr>
        <p:spPr bwMode="auto">
          <a:xfrm>
            <a:off x="5219700" y="2492375"/>
            <a:ext cx="2016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400" b="1"/>
              <a:t>白色塑膠袋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507" name="Rectangle 3"/>
          <p:cNvSpPr>
            <a:spLocks noChangeArrowheads="1"/>
          </p:cNvSpPr>
          <p:nvPr/>
        </p:nvSpPr>
        <p:spPr bwMode="auto">
          <a:xfrm>
            <a:off x="1835150" y="5942013"/>
            <a:ext cx="5616575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zh-TW" altLang="en-US" sz="2400" dirty="0"/>
              <a:t>　感染性垃圾</a:t>
            </a:r>
            <a:r>
              <a:rPr lang="zh-TW" alt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桶</a:t>
            </a:r>
            <a:r>
              <a:rPr lang="zh-TW" altLang="en-US" sz="2000" dirty="0"/>
              <a:t>（進入</a:t>
            </a:r>
            <a:r>
              <a:rPr lang="zh-TW" altLang="en-US" sz="2000" b="1" dirty="0">
                <a:solidFill>
                  <a:srgbClr val="0000FF"/>
                </a:solidFill>
              </a:rPr>
              <a:t>洗滌間</a:t>
            </a:r>
            <a:r>
              <a:rPr lang="zh-TW" altLang="en-US" sz="2000" dirty="0"/>
              <a:t>右側）</a:t>
            </a:r>
          </a:p>
          <a:p>
            <a:r>
              <a:rPr lang="zh-TW" altLang="en-US" dirty="0"/>
              <a:t>　　　－口罩、手套、隔離帽、沾血物品、空針等－</a:t>
            </a:r>
          </a:p>
        </p:txBody>
      </p:sp>
      <p:pic>
        <p:nvPicPr>
          <p:cNvPr id="661510" name="Picture 6" descr="DSCN494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2988" y="0"/>
            <a:ext cx="6913562" cy="51847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2530" name="Picture 2" descr="DSCN805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650" y="0"/>
            <a:ext cx="7704138" cy="5780088"/>
          </a:xfrm>
          <a:prstGeom prst="rect">
            <a:avLst/>
          </a:prstGeom>
          <a:noFill/>
        </p:spPr>
      </p:pic>
      <p:sp>
        <p:nvSpPr>
          <p:cNvPr id="662531" name="Text Box 3"/>
          <p:cNvSpPr txBox="1">
            <a:spLocks noChangeArrowheads="1"/>
          </p:cNvSpPr>
          <p:nvPr/>
        </p:nvSpPr>
        <p:spPr bwMode="auto">
          <a:xfrm>
            <a:off x="1619250" y="5713413"/>
            <a:ext cx="6553200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400" dirty="0"/>
              <a:t>　　　　    感染性垃圾</a:t>
            </a:r>
            <a:r>
              <a:rPr lang="zh-TW" altLang="en-US" sz="2400" b="1" dirty="0">
                <a:solidFill>
                  <a:srgbClr val="0000FF"/>
                </a:solidFill>
              </a:rPr>
              <a:t>（換鞋區）</a:t>
            </a:r>
          </a:p>
          <a:p>
            <a:pPr>
              <a:spcBef>
                <a:spcPct val="50000"/>
              </a:spcBef>
            </a:pPr>
            <a:r>
              <a:rPr lang="zh-TW" altLang="en-US" dirty="0"/>
              <a:t>－口罩、手套、隔離帽、沾血物品、空針、</a:t>
            </a:r>
            <a:r>
              <a:rPr lang="en-US" altLang="zh-TW" dirty="0"/>
              <a:t>Tips </a:t>
            </a:r>
            <a:r>
              <a:rPr lang="zh-TW" altLang="en-US" dirty="0"/>
              <a:t>、</a:t>
            </a:r>
            <a:r>
              <a:rPr lang="en-US" altLang="zh-TW" dirty="0"/>
              <a:t>Tubes</a:t>
            </a:r>
            <a:r>
              <a:rPr lang="zh-TW" altLang="en-US" dirty="0"/>
              <a:t>等－</a:t>
            </a:r>
          </a:p>
        </p:txBody>
      </p:sp>
      <p:sp>
        <p:nvSpPr>
          <p:cNvPr id="662533" name="Text Box 5"/>
          <p:cNvSpPr txBox="1">
            <a:spLocks noChangeArrowheads="1"/>
          </p:cNvSpPr>
          <p:nvPr/>
        </p:nvSpPr>
        <p:spPr bwMode="auto">
          <a:xfrm>
            <a:off x="5940425" y="1628775"/>
            <a:ext cx="122396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400" b="1" u="sng">
                <a:solidFill>
                  <a:srgbClr val="3333FF"/>
                </a:solidFill>
                <a:latin typeface="標楷體" pitchFamily="65" charset="-120"/>
                <a:ea typeface="標楷體" pitchFamily="65" charset="-120"/>
              </a:rPr>
              <a:t>布類</a:t>
            </a:r>
            <a:r>
              <a:rPr lang="en-US" altLang="zh-TW" sz="2400" b="1" u="sng">
                <a:solidFill>
                  <a:srgbClr val="3333FF"/>
                </a:solidFill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2400" b="1">
                <a:solidFill>
                  <a:srgbClr val="3333FF"/>
                </a:solidFill>
                <a:latin typeface="標楷體" pitchFamily="65" charset="-120"/>
                <a:ea typeface="標楷體" pitchFamily="65" charset="-120"/>
              </a:rPr>
              <a:t>隔離衣</a:t>
            </a:r>
            <a:r>
              <a:rPr lang="en-US" altLang="zh-TW" sz="2400" b="1">
                <a:solidFill>
                  <a:srgbClr val="3333FF"/>
                </a:solidFill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2400" b="1">
                <a:solidFill>
                  <a:srgbClr val="3333FF"/>
                </a:solidFill>
                <a:latin typeface="標楷體" pitchFamily="65" charset="-120"/>
                <a:ea typeface="標楷體" pitchFamily="65" charset="-120"/>
              </a:rPr>
              <a:t>小面巾</a:t>
            </a:r>
            <a:r>
              <a:rPr lang="en-US" altLang="zh-TW" sz="2400" b="1">
                <a:solidFill>
                  <a:srgbClr val="3333FF"/>
                </a:solidFill>
                <a:latin typeface="標楷體" pitchFamily="65" charset="-120"/>
                <a:ea typeface="標楷體" pitchFamily="65" charset="-12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7838928" cy="5855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向下箭號 4"/>
          <p:cNvSpPr/>
          <p:nvPr/>
        </p:nvSpPr>
        <p:spPr>
          <a:xfrm>
            <a:off x="1979712" y="1700808"/>
            <a:ext cx="360040" cy="720080"/>
          </a:xfrm>
          <a:prstGeom prst="down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1475656" y="1124744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rgbClr val="0000FF"/>
                </a:solidFill>
              </a:rPr>
              <a:t>穿過的拖鞋</a:t>
            </a:r>
            <a:endParaRPr lang="zh-TW" altLang="en-US" b="1" dirty="0">
              <a:solidFill>
                <a:srgbClr val="0000FF"/>
              </a:solidFill>
            </a:endParaRPr>
          </a:p>
        </p:txBody>
      </p:sp>
      <p:sp>
        <p:nvSpPr>
          <p:cNvPr id="7" name="向下箭號 6"/>
          <p:cNvSpPr/>
          <p:nvPr/>
        </p:nvSpPr>
        <p:spPr>
          <a:xfrm>
            <a:off x="4139952" y="1700808"/>
            <a:ext cx="792088" cy="237626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3707904" y="908720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</a:rPr>
              <a:t>穿過的</a:t>
            </a:r>
            <a:r>
              <a:rPr lang="en-US" altLang="zh-TW" b="1" dirty="0" smtClean="0">
                <a:solidFill>
                  <a:srgbClr val="FF0000"/>
                </a:solidFill>
              </a:rPr>
              <a:t>SPF</a:t>
            </a:r>
            <a:r>
              <a:rPr lang="zh-TW" altLang="en-US" b="1" dirty="0" smtClean="0">
                <a:solidFill>
                  <a:srgbClr val="FF0000"/>
                </a:solidFill>
              </a:rPr>
              <a:t>隔離衣，請折好放入洗衣袋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pic>
        <p:nvPicPr>
          <p:cNvPr id="9" name="Picture 4" descr="AN01125_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6913" y="6191250"/>
            <a:ext cx="827087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850" y="620713"/>
            <a:ext cx="8820150" cy="5761037"/>
          </a:xfrm>
        </p:spPr>
        <p:txBody>
          <a:bodyPr/>
          <a:lstStyle/>
          <a:p>
            <a:pPr marL="609600" indent="-609600" algn="ctr">
              <a:buFont typeface="Wingdings" pitchFamily="2" charset="2"/>
              <a:buNone/>
            </a:pPr>
            <a:r>
              <a:rPr lang="zh-TW" altLang="en-US" sz="4400" dirty="0">
                <a:solidFill>
                  <a:schemeClr val="folHlink"/>
                </a:solidFill>
                <a:ea typeface="標楷體" pitchFamily="65" charset="-120"/>
              </a:rPr>
              <a:t>廢棄物之處理</a:t>
            </a:r>
          </a:p>
          <a:p>
            <a:pPr marL="609600" indent="-609600"/>
            <a:r>
              <a:rPr lang="zh-TW" altLang="en-US" dirty="0" smtClean="0">
                <a:solidFill>
                  <a:schemeClr val="tx2"/>
                </a:solidFill>
                <a:ea typeface="標楷體" pitchFamily="65" charset="-120"/>
              </a:rPr>
              <a:t>注射腫瘤細胞或危險性物質之屍體，</a:t>
            </a:r>
            <a:endParaRPr lang="en-US" altLang="zh-TW" dirty="0" smtClean="0">
              <a:solidFill>
                <a:schemeClr val="tx2"/>
              </a:solidFill>
              <a:ea typeface="標楷體" pitchFamily="65" charset="-120"/>
            </a:endParaRPr>
          </a:p>
          <a:p>
            <a:pPr marL="609600" indent="-609600">
              <a:buNone/>
            </a:pPr>
            <a:r>
              <a:rPr lang="zh-TW" altLang="en-US" dirty="0" smtClean="0">
                <a:solidFill>
                  <a:schemeClr val="tx2"/>
                </a:solidFill>
                <a:ea typeface="標楷體" pitchFamily="65" charset="-120"/>
              </a:rPr>
              <a:t>      請於貼紙蓋上</a:t>
            </a:r>
            <a:r>
              <a:rPr lang="en-US" altLang="zh-TW" dirty="0" smtClean="0">
                <a:solidFill>
                  <a:schemeClr val="tx2"/>
                </a:solidFill>
                <a:ea typeface="標楷體" pitchFamily="65" charset="-120"/>
              </a:rPr>
              <a:t>“</a:t>
            </a:r>
            <a:r>
              <a:rPr lang="zh-TW" altLang="en-US" dirty="0" smtClean="0">
                <a:solidFill>
                  <a:schemeClr val="tx2"/>
                </a:solidFill>
                <a:ea typeface="標楷體" pitchFamily="65" charset="-120"/>
              </a:rPr>
              <a:t>毒</a:t>
            </a:r>
            <a:r>
              <a:rPr lang="en-US" altLang="zh-TW" dirty="0" smtClean="0">
                <a:solidFill>
                  <a:schemeClr val="tx2"/>
                </a:solidFill>
                <a:ea typeface="標楷體" pitchFamily="65" charset="-120"/>
              </a:rPr>
              <a:t>”</a:t>
            </a:r>
            <a:r>
              <a:rPr lang="zh-TW" altLang="en-US" dirty="0" smtClean="0">
                <a:solidFill>
                  <a:schemeClr val="tx2"/>
                </a:solidFill>
                <a:ea typeface="標楷體" pitchFamily="65" charset="-120"/>
              </a:rPr>
              <a:t> 字。</a:t>
            </a:r>
            <a:endParaRPr lang="en-US" altLang="zh-TW" dirty="0" smtClean="0">
              <a:solidFill>
                <a:schemeClr val="tx2"/>
              </a:solidFill>
              <a:ea typeface="標楷體" pitchFamily="65" charset="-120"/>
            </a:endParaRPr>
          </a:p>
          <a:p>
            <a:pPr marL="609600" indent="-609600"/>
            <a:r>
              <a:rPr lang="zh-TW" altLang="en-US" dirty="0" smtClean="0">
                <a:solidFill>
                  <a:schemeClr val="tx2"/>
                </a:solidFill>
                <a:ea typeface="標楷體" pitchFamily="65" charset="-120"/>
              </a:rPr>
              <a:t>動物</a:t>
            </a:r>
            <a:r>
              <a:rPr lang="zh-TW" altLang="en-US" dirty="0">
                <a:solidFill>
                  <a:schemeClr val="tx2"/>
                </a:solidFill>
                <a:ea typeface="標楷體" pitchFamily="65" charset="-120"/>
              </a:rPr>
              <a:t>屍體需裝在感染性廢棄物袋子</a:t>
            </a:r>
            <a:r>
              <a:rPr lang="en-US" altLang="zh-TW" dirty="0">
                <a:solidFill>
                  <a:schemeClr val="tx2"/>
                </a:solidFill>
                <a:ea typeface="標楷體" pitchFamily="65" charset="-120"/>
              </a:rPr>
              <a:t>(</a:t>
            </a:r>
            <a:r>
              <a:rPr lang="zh-TW" altLang="en-US" dirty="0">
                <a:solidFill>
                  <a:schemeClr val="tx2"/>
                </a:solidFill>
                <a:ea typeface="標楷體" pitchFamily="65" charset="-120"/>
              </a:rPr>
              <a:t>紅袋子</a:t>
            </a:r>
            <a:r>
              <a:rPr lang="en-US" altLang="zh-TW" dirty="0">
                <a:solidFill>
                  <a:schemeClr val="tx2"/>
                </a:solidFill>
                <a:ea typeface="標楷體" pitchFamily="65" charset="-120"/>
              </a:rPr>
              <a:t>)</a:t>
            </a:r>
          </a:p>
          <a:p>
            <a:pPr marL="609600" indent="-609600"/>
            <a:r>
              <a:rPr lang="zh-TW" altLang="en-US" dirty="0">
                <a:solidFill>
                  <a:schemeClr val="tx2"/>
                </a:solidFill>
                <a:ea typeface="標楷體" pitchFamily="65" charset="-120"/>
              </a:rPr>
              <a:t>先將屍體冰在地下一樓貨梯前的</a:t>
            </a:r>
            <a:r>
              <a:rPr lang="en-US" altLang="zh-TW" dirty="0">
                <a:solidFill>
                  <a:schemeClr val="tx2"/>
                </a:solidFill>
                <a:ea typeface="標楷體" pitchFamily="65" charset="-120"/>
              </a:rPr>
              <a:t>-20</a:t>
            </a:r>
            <a:r>
              <a:rPr lang="en-US" altLang="zh-TW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℃</a:t>
            </a:r>
            <a:r>
              <a:rPr lang="zh-TW" altLang="en-US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冰箱</a:t>
            </a:r>
          </a:p>
          <a:p>
            <a:pPr marL="609600" indent="-609600"/>
            <a:r>
              <a:rPr lang="zh-TW" altLang="en-US" dirty="0">
                <a:solidFill>
                  <a:schemeClr val="tx2"/>
                </a:solidFill>
                <a:ea typeface="標楷體" pitchFamily="65" charset="-120"/>
              </a:rPr>
              <a:t>統一由清潔人員將動物屍體移至感染性事業廢棄處理</a:t>
            </a:r>
            <a:r>
              <a:rPr lang="zh-TW" altLang="en-US" dirty="0" smtClean="0">
                <a:solidFill>
                  <a:schemeClr val="tx2"/>
                </a:solidFill>
                <a:ea typeface="標楷體" pitchFamily="65" charset="-120"/>
              </a:rPr>
              <a:t>廠</a:t>
            </a:r>
            <a:endParaRPr lang="zh-TW" altLang="en-US" dirty="0">
              <a:solidFill>
                <a:schemeClr val="tx2"/>
              </a:solidFill>
              <a:ea typeface="標楷體" pitchFamily="65" charset="-120"/>
            </a:endParaRPr>
          </a:p>
          <a:p>
            <a:pPr marL="609600" indent="-609600"/>
            <a:r>
              <a:rPr lang="zh-TW" altLang="en-US" dirty="0">
                <a:solidFill>
                  <a:schemeClr val="tx2"/>
                </a:solidFill>
                <a:ea typeface="標楷體" pitchFamily="65" charset="-120"/>
              </a:rPr>
              <a:t>使用過之</a:t>
            </a:r>
            <a:r>
              <a:rPr lang="zh-TW" altLang="en-US" dirty="0">
                <a:solidFill>
                  <a:srgbClr val="FF0000"/>
                </a:solidFill>
                <a:ea typeface="標楷體" pitchFamily="65" charset="-120"/>
              </a:rPr>
              <a:t>針頭、刀片、帶針縫線</a:t>
            </a:r>
            <a:r>
              <a:rPr lang="zh-TW" altLang="en-US" dirty="0">
                <a:solidFill>
                  <a:schemeClr val="tx2"/>
                </a:solidFill>
                <a:ea typeface="標楷體" pitchFamily="65" charset="-120"/>
              </a:rPr>
              <a:t>需放置於</a:t>
            </a:r>
            <a:r>
              <a:rPr lang="zh-TW" altLang="en-US" dirty="0">
                <a:solidFill>
                  <a:srgbClr val="FF0000"/>
                </a:solidFill>
                <a:ea typeface="標楷體" pitchFamily="65" charset="-120"/>
              </a:rPr>
              <a:t>收集桶內</a:t>
            </a:r>
            <a:r>
              <a:rPr lang="zh-TW" altLang="en-US" dirty="0">
                <a:solidFill>
                  <a:schemeClr val="tx2"/>
                </a:solidFill>
                <a:ea typeface="標楷體" pitchFamily="65" charset="-120"/>
              </a:rPr>
              <a:t>。</a:t>
            </a:r>
          </a:p>
          <a:p>
            <a:pPr marL="609600" indent="-609600"/>
            <a:r>
              <a:rPr lang="zh-TW" altLang="en-US" dirty="0">
                <a:solidFill>
                  <a:schemeClr val="tx2"/>
                </a:solidFill>
                <a:ea typeface="標楷體" pitchFamily="65" charset="-120"/>
              </a:rPr>
              <a:t>針筒、使用過之</a:t>
            </a:r>
            <a:r>
              <a:rPr lang="zh-TW" altLang="en-US" dirty="0">
                <a:solidFill>
                  <a:srgbClr val="FF0000"/>
                </a:solidFill>
                <a:ea typeface="標楷體" pitchFamily="65" charset="-120"/>
              </a:rPr>
              <a:t>口罩、頭帽、手套、紗布球</a:t>
            </a:r>
            <a:r>
              <a:rPr lang="zh-TW" altLang="en-US" dirty="0" smtClean="0">
                <a:solidFill>
                  <a:srgbClr val="FF0000"/>
                </a:solidFill>
                <a:ea typeface="標楷體" pitchFamily="65" charset="-120"/>
              </a:rPr>
              <a:t>及</a:t>
            </a:r>
            <a:endParaRPr lang="en-US" altLang="zh-TW" dirty="0" smtClean="0">
              <a:solidFill>
                <a:srgbClr val="FF0000"/>
              </a:solidFill>
              <a:ea typeface="標楷體" pitchFamily="65" charset="-120"/>
            </a:endParaRPr>
          </a:p>
          <a:p>
            <a:pPr marL="609600" indent="-609600">
              <a:buNone/>
            </a:pPr>
            <a:r>
              <a:rPr lang="zh-TW" altLang="en-US" dirty="0" smtClean="0">
                <a:solidFill>
                  <a:srgbClr val="FF0000"/>
                </a:solidFill>
                <a:ea typeface="標楷體" pitchFamily="65" charset="-120"/>
              </a:rPr>
              <a:t>     沾</a:t>
            </a:r>
            <a:r>
              <a:rPr lang="zh-TW" altLang="en-US" dirty="0">
                <a:solidFill>
                  <a:srgbClr val="FF0000"/>
                </a:solidFill>
                <a:ea typeface="標楷體" pitchFamily="65" charset="-120"/>
              </a:rPr>
              <a:t>有血液之物品需丟至感染性垃圾桶</a:t>
            </a:r>
            <a:r>
              <a:rPr lang="en-US" altLang="zh-TW" dirty="0">
                <a:solidFill>
                  <a:schemeClr val="tx2"/>
                </a:solidFill>
                <a:ea typeface="標楷體" pitchFamily="65" charset="-120"/>
              </a:rPr>
              <a:t>(</a:t>
            </a:r>
            <a:r>
              <a:rPr lang="zh-TW" altLang="en-US" dirty="0">
                <a:solidFill>
                  <a:schemeClr val="tx2"/>
                </a:solidFill>
                <a:ea typeface="標楷體" pitchFamily="65" charset="-120"/>
              </a:rPr>
              <a:t>紅色垃圾桶</a:t>
            </a:r>
            <a:r>
              <a:rPr lang="en-US" altLang="zh-TW" dirty="0">
                <a:solidFill>
                  <a:schemeClr val="tx2"/>
                </a:solidFill>
                <a:ea typeface="標楷體" pitchFamily="65" charset="-120"/>
              </a:rPr>
              <a:t>)</a:t>
            </a:r>
            <a:r>
              <a:rPr lang="zh-TW" altLang="en-US" dirty="0">
                <a:solidFill>
                  <a:schemeClr val="tx2"/>
                </a:solidFill>
                <a:ea typeface="標楷體" pitchFamily="65" charset="-120"/>
              </a:rPr>
              <a:t>內</a:t>
            </a:r>
            <a:r>
              <a:rPr lang="zh-TW" altLang="en-US" dirty="0" smtClean="0">
                <a:solidFill>
                  <a:schemeClr val="tx2"/>
                </a:solidFill>
                <a:ea typeface="標楷體" pitchFamily="65" charset="-120"/>
              </a:rPr>
              <a:t>。</a:t>
            </a:r>
            <a:endParaRPr lang="en-US" altLang="zh-TW" dirty="0" smtClean="0">
              <a:solidFill>
                <a:schemeClr val="tx2"/>
              </a:solidFill>
              <a:ea typeface="標楷體" pitchFamily="65" charset="-120"/>
            </a:endParaRPr>
          </a:p>
          <a:p>
            <a:pPr marL="609600" indent="-609600">
              <a:buNone/>
            </a:pPr>
            <a:endParaRPr lang="zh-TW" altLang="en-US" dirty="0">
              <a:solidFill>
                <a:schemeClr val="tx2"/>
              </a:solidFill>
              <a:ea typeface="標楷體" pitchFamily="65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387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125538"/>
            <a:ext cx="8893175" cy="5445125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  <a:defRPr/>
            </a:pPr>
            <a:endParaRPr kumimoji="0" lang="en-US" altLang="zh-TW" sz="2400" b="1" dirty="0" smtClean="0">
              <a:solidFill>
                <a:schemeClr val="folHlink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defRPr/>
            </a:pPr>
            <a:r>
              <a:rPr kumimoji="0" lang="zh-TW" altLang="en-US" sz="2400" dirty="0" smtClean="0">
                <a:latin typeface="標楷體" pitchFamily="65" charset="-120"/>
                <a:ea typeface="標楷體" pitchFamily="65" charset="-120"/>
              </a:rPr>
              <a:t>藉由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實驗動物照護及使用</a:t>
            </a:r>
            <a:r>
              <a:rPr kumimoji="0" lang="zh-TW" altLang="en-US" sz="2400" dirty="0" smtClean="0">
                <a:latin typeface="標楷體" pitchFamily="65" charset="-120"/>
                <a:ea typeface="標楷體" pitchFamily="65" charset="-120"/>
              </a:rPr>
              <a:t>小組之審核</a:t>
            </a:r>
            <a:r>
              <a:rPr kumimoji="0" lang="en-US" altLang="zh-TW" sz="2400" dirty="0" smtClean="0">
                <a:latin typeface="標楷體" pitchFamily="65" charset="-120"/>
                <a:ea typeface="標楷體" pitchFamily="65" charset="-120"/>
              </a:rPr>
              <a:t>,</a:t>
            </a:r>
            <a:r>
              <a:rPr kumimoji="0" lang="zh-TW" altLang="en-US" sz="2400" dirty="0" smtClean="0">
                <a:latin typeface="標楷體" pitchFamily="65" charset="-120"/>
                <a:ea typeface="標楷體" pitchFamily="65" charset="-120"/>
              </a:rPr>
              <a:t>以達到</a:t>
            </a:r>
            <a:r>
              <a:rPr kumimoji="0" lang="en-US" altLang="zh-TW" sz="2400" dirty="0" smtClean="0">
                <a:latin typeface="標楷體" pitchFamily="65" charset="-120"/>
                <a:ea typeface="標楷體" pitchFamily="65" charset="-120"/>
              </a:rPr>
              <a:t>4R</a:t>
            </a:r>
            <a:r>
              <a:rPr kumimoji="0" lang="zh-TW" altLang="en-US" sz="2400" dirty="0" smtClean="0">
                <a:latin typeface="標楷體" pitchFamily="65" charset="-120"/>
                <a:ea typeface="標楷體" pitchFamily="65" charset="-120"/>
              </a:rPr>
              <a:t>之目的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kumimoji="0" lang="zh-TW" altLang="en-US" sz="2400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kumimoji="0" lang="zh-TW" altLang="en-US" sz="2400" dirty="0" smtClean="0">
                <a:solidFill>
                  <a:srgbClr val="CC00FF"/>
                </a:solidFill>
                <a:latin typeface="標楷體" pitchFamily="65" charset="-120"/>
                <a:ea typeface="標楷體" pitchFamily="65" charset="-120"/>
              </a:rPr>
              <a:t>替代</a:t>
            </a:r>
            <a:r>
              <a:rPr kumimoji="0" lang="en-US" altLang="zh-TW" sz="2400" dirty="0" smtClean="0">
                <a:solidFill>
                  <a:srgbClr val="CC00FF"/>
                </a:solidFill>
                <a:latin typeface="標楷體" pitchFamily="65" charset="-120"/>
                <a:ea typeface="標楷體" pitchFamily="65" charset="-120"/>
              </a:rPr>
              <a:t>(Replacement):</a:t>
            </a:r>
            <a:r>
              <a:rPr kumimoji="0" lang="zh-TW" altLang="en-US" sz="1600" dirty="0" smtClean="0">
                <a:latin typeface="標楷體" pitchFamily="65" charset="-120"/>
                <a:ea typeface="標楷體" pitchFamily="65" charset="-120"/>
              </a:rPr>
              <a:t>使用其他模式代替動物實驗</a:t>
            </a:r>
            <a:r>
              <a:rPr kumimoji="0" lang="en-US" altLang="zh-TW" sz="1600" dirty="0" smtClean="0">
                <a:latin typeface="標楷體" pitchFamily="65" charset="-120"/>
                <a:ea typeface="標楷體" pitchFamily="65" charset="-120"/>
              </a:rPr>
              <a:t>, ex:</a:t>
            </a:r>
            <a:r>
              <a:rPr kumimoji="0" lang="zh-TW" altLang="en-US" sz="1600" dirty="0" smtClean="0">
                <a:latin typeface="標楷體" pitchFamily="65" charset="-120"/>
                <a:ea typeface="標楷體" pitchFamily="65" charset="-120"/>
              </a:rPr>
              <a:t>細胞</a:t>
            </a:r>
            <a:r>
              <a:rPr kumimoji="0" lang="en-US" altLang="zh-TW" sz="1600" dirty="0" smtClean="0">
                <a:latin typeface="標楷體" pitchFamily="65" charset="-120"/>
                <a:ea typeface="標楷體" pitchFamily="65" charset="-120"/>
              </a:rPr>
              <a:t>.</a:t>
            </a:r>
            <a:r>
              <a:rPr kumimoji="0" lang="zh-TW" altLang="en-US" sz="1600" dirty="0" smtClean="0">
                <a:latin typeface="標楷體" pitchFamily="65" charset="-120"/>
                <a:ea typeface="標楷體" pitchFamily="65" charset="-120"/>
              </a:rPr>
              <a:t>斑馬魚</a:t>
            </a:r>
            <a:r>
              <a:rPr kumimoji="0" lang="en-US" altLang="zh-TW" sz="1600" dirty="0" smtClean="0"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1600" dirty="0" smtClean="0">
                <a:latin typeface="標楷體" pitchFamily="65" charset="-120"/>
                <a:ea typeface="標楷體" pitchFamily="65" charset="-120"/>
              </a:rPr>
              <a:t>水蚤</a:t>
            </a:r>
            <a:r>
              <a:rPr lang="en-US" altLang="zh-TW" sz="1600" dirty="0" smtClean="0"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1600" dirty="0" smtClean="0">
                <a:latin typeface="標楷體" pitchFamily="65" charset="-120"/>
                <a:ea typeface="標楷體" pitchFamily="65" charset="-120"/>
              </a:rPr>
              <a:t>幹細胞</a:t>
            </a:r>
            <a:r>
              <a:rPr kumimoji="0" lang="zh-TW" altLang="en-US" sz="1600" dirty="0" smtClean="0">
                <a:latin typeface="標楷體" pitchFamily="65" charset="-120"/>
                <a:ea typeface="標楷體" pitchFamily="65" charset="-120"/>
              </a:rPr>
              <a:t>                 </a:t>
            </a:r>
          </a:p>
          <a:p>
            <a:pPr>
              <a:buNone/>
              <a:defRPr/>
            </a:pPr>
            <a:r>
              <a:rPr kumimoji="0" lang="zh-TW" altLang="en-US" sz="2400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kumimoji="0" lang="zh-TW" altLang="en-US" sz="2400" dirty="0" smtClean="0">
                <a:solidFill>
                  <a:srgbClr val="CC00FF"/>
                </a:solidFill>
                <a:latin typeface="標楷體" pitchFamily="65" charset="-120"/>
                <a:ea typeface="標楷體" pitchFamily="65" charset="-120"/>
              </a:rPr>
              <a:t>減量</a:t>
            </a:r>
            <a:r>
              <a:rPr kumimoji="0" lang="en-US" altLang="zh-TW" sz="2400" dirty="0" smtClean="0">
                <a:solidFill>
                  <a:srgbClr val="CC00FF"/>
                </a:solidFill>
                <a:latin typeface="標楷體" pitchFamily="65" charset="-120"/>
                <a:ea typeface="標楷體" pitchFamily="65" charset="-120"/>
              </a:rPr>
              <a:t>(Reduction):</a:t>
            </a:r>
            <a:r>
              <a:rPr kumimoji="0" lang="zh-TW" altLang="en-US" sz="1600" dirty="0" smtClean="0">
                <a:latin typeface="標楷體" pitchFamily="65" charset="-120"/>
                <a:ea typeface="標楷體" pitchFamily="65" charset="-120"/>
              </a:rPr>
              <a:t>減少動物用</a:t>
            </a:r>
            <a:r>
              <a:rPr lang="zh-TW" altLang="en-US" sz="1600" dirty="0" smtClean="0">
                <a:latin typeface="標楷體" pitchFamily="65" charset="-120"/>
                <a:ea typeface="標楷體" pitchFamily="65" charset="-120"/>
              </a:rPr>
              <a:t>量，使用合理最少量的動物隻數</a:t>
            </a:r>
            <a:endParaRPr kumimoji="0" lang="zh-TW" altLang="en-US" sz="1600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kumimoji="0" lang="zh-TW" altLang="en-US" sz="2400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kumimoji="0" lang="zh-TW" altLang="en-US" sz="2400" dirty="0" smtClean="0">
                <a:solidFill>
                  <a:srgbClr val="CC00FF"/>
                </a:solidFill>
                <a:latin typeface="標楷體" pitchFamily="65" charset="-120"/>
                <a:ea typeface="標楷體" pitchFamily="65" charset="-120"/>
              </a:rPr>
              <a:t>改進</a:t>
            </a:r>
            <a:r>
              <a:rPr kumimoji="0" lang="en-US" altLang="zh-TW" sz="2400" dirty="0" smtClean="0">
                <a:solidFill>
                  <a:srgbClr val="CC00FF"/>
                </a:solidFill>
                <a:latin typeface="標楷體" pitchFamily="65" charset="-120"/>
                <a:ea typeface="標楷體" pitchFamily="65" charset="-120"/>
              </a:rPr>
              <a:t>(Refinement):</a:t>
            </a:r>
            <a:r>
              <a:rPr kumimoji="0" lang="zh-TW" altLang="en-US" sz="1600" dirty="0" smtClean="0">
                <a:latin typeface="標楷體" pitchFamily="65" charset="-120"/>
                <a:ea typeface="標楷體" pitchFamily="65" charset="-120"/>
              </a:rPr>
              <a:t>精進動物技術</a:t>
            </a:r>
            <a:r>
              <a:rPr kumimoji="0" lang="en-US" altLang="zh-TW" sz="1600" dirty="0" smtClean="0">
                <a:latin typeface="標楷體" pitchFamily="65" charset="-120"/>
                <a:ea typeface="標楷體" pitchFamily="65" charset="-120"/>
              </a:rPr>
              <a:t>,</a:t>
            </a:r>
            <a:r>
              <a:rPr kumimoji="0" lang="zh-TW" altLang="en-US" sz="1600" dirty="0" smtClean="0">
                <a:latin typeface="標楷體" pitchFamily="65" charset="-120"/>
                <a:ea typeface="標楷體" pitchFamily="65" charset="-120"/>
              </a:rPr>
              <a:t>減少動物的痛苦及不必要的動物浪費</a:t>
            </a:r>
          </a:p>
          <a:p>
            <a:pPr>
              <a:buNone/>
              <a:defRPr/>
            </a:pPr>
            <a:r>
              <a:rPr kumimoji="0" lang="zh-TW" altLang="en-US" sz="2400" dirty="0" smtClean="0"/>
              <a:t>   </a:t>
            </a:r>
            <a:r>
              <a:rPr kumimoji="0" lang="zh-TW" altLang="en-US" sz="2400" dirty="0" smtClean="0">
                <a:solidFill>
                  <a:srgbClr val="CC00FF"/>
                </a:solidFill>
                <a:latin typeface="標楷體" pitchFamily="65" charset="-120"/>
                <a:ea typeface="標楷體" pitchFamily="65" charset="-120"/>
              </a:rPr>
              <a:t>責任心</a:t>
            </a:r>
            <a:r>
              <a:rPr kumimoji="0" lang="en-US" altLang="zh-TW" sz="2400" dirty="0" smtClean="0">
                <a:solidFill>
                  <a:srgbClr val="CC00FF"/>
                </a:solidFill>
                <a:latin typeface="標楷體" pitchFamily="65" charset="-120"/>
                <a:ea typeface="標楷體" pitchFamily="65" charset="-120"/>
              </a:rPr>
              <a:t>(Responsibility):</a:t>
            </a:r>
            <a:r>
              <a:rPr kumimoji="0" lang="zh-TW" altLang="en-US" sz="1600" dirty="0" smtClean="0">
                <a:latin typeface="標楷體" pitchFamily="65" charset="-120"/>
                <a:ea typeface="標楷體" pitchFamily="65" charset="-120"/>
              </a:rPr>
              <a:t>術前</a:t>
            </a:r>
            <a:r>
              <a:rPr kumimoji="0" lang="en-US" altLang="zh-TW" sz="1600" dirty="0" smtClean="0">
                <a:latin typeface="標楷體" pitchFamily="65" charset="-120"/>
                <a:ea typeface="標楷體" pitchFamily="65" charset="-120"/>
              </a:rPr>
              <a:t>.</a:t>
            </a:r>
            <a:r>
              <a:rPr kumimoji="0" lang="zh-TW" altLang="en-US" sz="1600" dirty="0" smtClean="0">
                <a:latin typeface="標楷體" pitchFamily="65" charset="-120"/>
                <a:ea typeface="標楷體" pitchFamily="65" charset="-120"/>
              </a:rPr>
              <a:t>術後照顧</a:t>
            </a:r>
            <a:r>
              <a:rPr kumimoji="0" lang="en-US" altLang="zh-TW" sz="1600" dirty="0" smtClean="0">
                <a:latin typeface="標楷體" pitchFamily="65" charset="-120"/>
                <a:ea typeface="標楷體" pitchFamily="65" charset="-120"/>
              </a:rPr>
              <a:t>,ex:</a:t>
            </a:r>
            <a:r>
              <a:rPr lang="zh-TW" altLang="en-US" sz="1600" dirty="0" smtClean="0">
                <a:latin typeface="標楷體" pitchFamily="65" charset="-120"/>
                <a:ea typeface="標楷體" pitchFamily="65" charset="-120"/>
              </a:rPr>
              <a:t>消毒、傷口</a:t>
            </a:r>
            <a:r>
              <a:rPr kumimoji="0" lang="zh-TW" altLang="en-US" sz="1600" dirty="0" smtClean="0">
                <a:latin typeface="標楷體" pitchFamily="65" charset="-120"/>
                <a:ea typeface="標楷體" pitchFamily="65" charset="-120"/>
              </a:rPr>
              <a:t>擦</a:t>
            </a:r>
            <a:r>
              <a:rPr lang="zh-TW" altLang="en-US" sz="1600" dirty="0" smtClean="0">
                <a:latin typeface="標楷體" pitchFamily="65" charset="-120"/>
                <a:ea typeface="標楷體" pitchFamily="65" charset="-120"/>
              </a:rPr>
              <a:t>藥、保溫</a:t>
            </a:r>
            <a:r>
              <a:rPr lang="en-US" altLang="zh-TW" sz="1600" dirty="0" smtClean="0"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1600" dirty="0" smtClean="0">
                <a:latin typeface="標楷體" pitchFamily="65" charset="-120"/>
                <a:ea typeface="標楷體" pitchFamily="65" charset="-120"/>
              </a:rPr>
              <a:t>止痛</a:t>
            </a:r>
            <a:endParaRPr kumimoji="0" lang="en-US" altLang="zh-TW" sz="1600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kumimoji="0" lang="zh-TW" altLang="en-US" sz="2400" dirty="0" smtClean="0">
                <a:latin typeface="標楷體" pitchFamily="65" charset="-120"/>
                <a:ea typeface="標楷體" pitchFamily="65" charset="-120"/>
              </a:rPr>
              <a:t> </a:t>
            </a:r>
          </a:p>
          <a:p>
            <a:pPr eaLnBrk="1" hangingPunct="1">
              <a:defRPr/>
            </a:pPr>
            <a:r>
              <a:rPr kumimoji="0" lang="zh-TW" altLang="en-US" sz="2400" dirty="0" smtClean="0">
                <a:latin typeface="標楷體" pitchFamily="65" charset="-120"/>
                <a:ea typeface="標楷體" pitchFamily="65" charset="-120"/>
              </a:rPr>
              <a:t>建立動物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中心</a:t>
            </a:r>
            <a:r>
              <a:rPr kumimoji="0" lang="zh-TW" altLang="en-US" sz="2400" dirty="0" smtClean="0">
                <a:latin typeface="標楷體" pitchFamily="65" charset="-120"/>
                <a:ea typeface="標楷體" pitchFamily="65" charset="-120"/>
              </a:rPr>
              <a:t>之</a:t>
            </a:r>
            <a:r>
              <a:rPr kumimoji="0" lang="en-US" altLang="zh-TW" sz="2400" dirty="0" smtClean="0">
                <a:latin typeface="標楷體" pitchFamily="65" charset="-120"/>
                <a:ea typeface="標楷體" pitchFamily="65" charset="-120"/>
              </a:rPr>
              <a:t>SOP(</a:t>
            </a:r>
            <a:r>
              <a:rPr kumimoji="0" lang="zh-TW" altLang="en-US" sz="2400" dirty="0" smtClean="0">
                <a:latin typeface="標楷體" pitchFamily="65" charset="-120"/>
                <a:ea typeface="標楷體" pitchFamily="65" charset="-120"/>
              </a:rPr>
              <a:t>標準操作程序</a:t>
            </a:r>
            <a:r>
              <a:rPr kumimoji="0" lang="en-US" altLang="zh-TW" sz="2400" dirty="0" smtClean="0">
                <a:latin typeface="標楷體" pitchFamily="65" charset="-120"/>
                <a:ea typeface="標楷體" pitchFamily="65" charset="-120"/>
              </a:rPr>
              <a:t>),</a:t>
            </a:r>
            <a:r>
              <a:rPr kumimoji="0" lang="zh-TW" altLang="en-US" sz="2400" dirty="0" smtClean="0">
                <a:latin typeface="標楷體" pitchFamily="65" charset="-120"/>
                <a:ea typeface="標楷體" pitchFamily="65" charset="-120"/>
              </a:rPr>
              <a:t>使飼養管理標準化</a:t>
            </a:r>
            <a:endParaRPr kumimoji="0" lang="zh-TW" altLang="en-US" sz="2400" b="1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defRPr/>
            </a:pPr>
            <a:r>
              <a:rPr kumimoji="0" lang="zh-TW" altLang="en-US" sz="2400" dirty="0" smtClean="0">
                <a:latin typeface="標楷體" pitchFamily="65" charset="-120"/>
                <a:ea typeface="標楷體" pitchFamily="65" charset="-120"/>
              </a:rPr>
              <a:t>適當及正確的動物管理、環境管理</a:t>
            </a:r>
            <a:r>
              <a:rPr kumimoji="0" lang="en-US" altLang="zh-TW" sz="2400" dirty="0" smtClean="0">
                <a:latin typeface="標楷體" pitchFamily="65" charset="-120"/>
                <a:ea typeface="標楷體" pitchFamily="65" charset="-120"/>
              </a:rPr>
              <a:t>,</a:t>
            </a:r>
            <a:r>
              <a:rPr kumimoji="0" lang="zh-TW" altLang="en-US" sz="2400" dirty="0" smtClean="0">
                <a:latin typeface="標楷體" pitchFamily="65" charset="-120"/>
                <a:ea typeface="標楷體" pitchFamily="65" charset="-120"/>
              </a:rPr>
              <a:t>使動物實驗得到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kumimoji="0" lang="zh-TW" altLang="en-US" sz="2400" dirty="0" smtClean="0">
                <a:latin typeface="標楷體" pitchFamily="65" charset="-120"/>
                <a:ea typeface="標楷體" pitchFamily="65" charset="-120"/>
              </a:rPr>
              <a:t>  具有</a:t>
            </a:r>
            <a:r>
              <a:rPr kumimoji="0" lang="zh-TW" altLang="en-US" sz="2400" u="sng" dirty="0" smtClean="0">
                <a:latin typeface="標楷體" pitchFamily="65" charset="-120"/>
                <a:ea typeface="標楷體" pitchFamily="65" charset="-120"/>
              </a:rPr>
              <a:t>信賴性</a:t>
            </a:r>
            <a:r>
              <a:rPr kumimoji="0" lang="zh-TW" altLang="en-US" sz="2400" dirty="0" smtClean="0">
                <a:latin typeface="標楷體" pitchFamily="65" charset="-120"/>
                <a:ea typeface="標楷體" pitchFamily="65" charset="-120"/>
              </a:rPr>
              <a:t>及</a:t>
            </a:r>
            <a:r>
              <a:rPr kumimoji="0" lang="zh-TW" altLang="en-US" sz="2400" u="sng" dirty="0" smtClean="0">
                <a:latin typeface="標楷體" pitchFamily="65" charset="-120"/>
                <a:ea typeface="標楷體" pitchFamily="65" charset="-120"/>
              </a:rPr>
              <a:t>再現性的</a:t>
            </a:r>
            <a:r>
              <a:rPr lang="zh-TW" altLang="en-US" sz="2400" u="sng" dirty="0" smtClean="0">
                <a:latin typeface="標楷體" pitchFamily="65" charset="-120"/>
                <a:ea typeface="標楷體" pitchFamily="65" charset="-120"/>
              </a:rPr>
              <a:t>結果</a:t>
            </a:r>
            <a:endParaRPr kumimoji="0" lang="en-US" altLang="zh-TW" sz="2400" u="sng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kumimoji="0" lang="en-US" altLang="zh-TW" sz="2400" u="sng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28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z="6000" b="1" smtClean="0">
                <a:solidFill>
                  <a:srgbClr val="9900FF"/>
                </a:solidFill>
                <a:latin typeface="標楷體" pitchFamily="65" charset="-120"/>
                <a:ea typeface="標楷體" pitchFamily="65" charset="-120"/>
              </a:rPr>
              <a:t>理念</a:t>
            </a:r>
            <a:r>
              <a:rPr lang="en-US" altLang="zh-TW" sz="6000" b="1" smtClean="0">
                <a:solidFill>
                  <a:srgbClr val="9900FF"/>
                </a:solidFill>
                <a:latin typeface="標楷體" pitchFamily="65" charset="-120"/>
                <a:ea typeface="標楷體" pitchFamily="65" charset="-120"/>
              </a:rPr>
              <a:t>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395536" y="2420888"/>
          <a:ext cx="8424936" cy="2199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6234"/>
                <a:gridCol w="2106234"/>
                <a:gridCol w="2106234"/>
                <a:gridCol w="2106234"/>
              </a:tblGrid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latin typeface="Times New Roman"/>
                          <a:ea typeface="新細明體"/>
                          <a:cs typeface="Times New Roman"/>
                        </a:rPr>
                        <a:t>a. </a:t>
                      </a:r>
                      <a:r>
                        <a:rPr lang="zh-TW" sz="2000" kern="100" dirty="0">
                          <a:latin typeface="Times New Roman"/>
                          <a:ea typeface="新細明體"/>
                          <a:cs typeface="Times New Roman"/>
                        </a:rPr>
                        <a:t>頭套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latin typeface="Times New Roman"/>
                          <a:ea typeface="新細明體"/>
                          <a:cs typeface="Times New Roman"/>
                        </a:rPr>
                        <a:t>e.</a:t>
                      </a:r>
                      <a:r>
                        <a:rPr lang="zh-TW" sz="2000" kern="100" dirty="0">
                          <a:latin typeface="Times New Roman"/>
                          <a:ea typeface="新細明體"/>
                          <a:cs typeface="Times New Roman"/>
                        </a:rPr>
                        <a:t>刀片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Times New Roman"/>
                          <a:ea typeface="新細明體"/>
                          <a:cs typeface="Times New Roman"/>
                        </a:rPr>
                        <a:t>i.</a:t>
                      </a:r>
                      <a:r>
                        <a:rPr lang="zh-TW" sz="2000" kern="100">
                          <a:latin typeface="Times New Roman"/>
                          <a:ea typeface="新細明體"/>
                          <a:cs typeface="Times New Roman"/>
                        </a:rPr>
                        <a:t>沾血跡的垃圾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Times New Roman"/>
                          <a:ea typeface="新細明體"/>
                          <a:cs typeface="Times New Roman"/>
                        </a:rPr>
                        <a:t>m. insulin</a:t>
                      </a:r>
                      <a:r>
                        <a:rPr lang="zh-TW" sz="2000" kern="100">
                          <a:latin typeface="Times New Roman"/>
                          <a:ea typeface="新細明體"/>
                          <a:cs typeface="Times New Roman"/>
                        </a:rPr>
                        <a:t>針筒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Times New Roman"/>
                          <a:ea typeface="新細明體"/>
                          <a:cs typeface="Times New Roman"/>
                        </a:rPr>
                        <a:t>b. </a:t>
                      </a:r>
                      <a:r>
                        <a:rPr lang="zh-TW" sz="2000" kern="100">
                          <a:latin typeface="Times New Roman"/>
                          <a:ea typeface="新細明體"/>
                          <a:cs typeface="Times New Roman"/>
                        </a:rPr>
                        <a:t>手套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latin typeface="Times New Roman"/>
                          <a:ea typeface="新細明體"/>
                          <a:cs typeface="Times New Roman"/>
                        </a:rPr>
                        <a:t>f.</a:t>
                      </a:r>
                      <a:r>
                        <a:rPr lang="zh-TW" sz="2000" kern="100" dirty="0">
                          <a:latin typeface="Times New Roman"/>
                          <a:ea typeface="新細明體"/>
                          <a:cs typeface="Times New Roman"/>
                        </a:rPr>
                        <a:t>沾有糞便及尿液的擦手紙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Times New Roman"/>
                          <a:ea typeface="新細明體"/>
                          <a:cs typeface="Times New Roman"/>
                        </a:rPr>
                        <a:t>j. tubes</a:t>
                      </a:r>
                      <a:endParaRPr lang="zh-TW" sz="20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Times New Roman"/>
                          <a:ea typeface="新細明體"/>
                          <a:cs typeface="Times New Roman"/>
                        </a:rPr>
                        <a:t>n. </a:t>
                      </a:r>
                      <a:r>
                        <a:rPr lang="zh-TW" sz="2000" kern="100">
                          <a:latin typeface="Times New Roman"/>
                          <a:ea typeface="新細明體"/>
                          <a:cs typeface="Times New Roman"/>
                        </a:rPr>
                        <a:t>廢棄針筒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Times New Roman"/>
                          <a:ea typeface="新細明體"/>
                          <a:cs typeface="Times New Roman"/>
                        </a:rPr>
                        <a:t>c.</a:t>
                      </a:r>
                      <a:r>
                        <a:rPr lang="zh-TW" sz="2000" kern="100">
                          <a:latin typeface="Times New Roman"/>
                          <a:ea typeface="新細明體"/>
                          <a:cs typeface="Times New Roman"/>
                        </a:rPr>
                        <a:t>毛細管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Times New Roman"/>
                          <a:ea typeface="新細明體"/>
                          <a:cs typeface="Times New Roman"/>
                        </a:rPr>
                        <a:t>g. </a:t>
                      </a:r>
                      <a:r>
                        <a:rPr lang="zh-TW" sz="2000" kern="100">
                          <a:latin typeface="Times New Roman"/>
                          <a:ea typeface="新細明體"/>
                          <a:cs typeface="Times New Roman"/>
                        </a:rPr>
                        <a:t>未沾血跡的擦手紙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Times New Roman"/>
                          <a:ea typeface="新細明體"/>
                          <a:cs typeface="Times New Roman"/>
                        </a:rPr>
                        <a:t>k.</a:t>
                      </a:r>
                      <a:r>
                        <a:rPr lang="zh-TW" sz="2000" kern="100">
                          <a:latin typeface="Times New Roman"/>
                          <a:ea typeface="新細明體"/>
                          <a:cs typeface="Times New Roman"/>
                        </a:rPr>
                        <a:t>口罩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Times New Roman"/>
                          <a:ea typeface="新細明體"/>
                          <a:cs typeface="Times New Roman"/>
                        </a:rPr>
                        <a:t>o. </a:t>
                      </a:r>
                      <a:r>
                        <a:rPr lang="zh-TW" sz="2000" kern="100">
                          <a:latin typeface="Times New Roman"/>
                          <a:ea typeface="新細明體"/>
                          <a:cs typeface="Times New Roman"/>
                        </a:rPr>
                        <a:t>鞋套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Times New Roman"/>
                          <a:ea typeface="新細明體"/>
                          <a:cs typeface="Times New Roman"/>
                        </a:rPr>
                        <a:t>d.</a:t>
                      </a:r>
                      <a:r>
                        <a:rPr lang="zh-TW" sz="2000" kern="100">
                          <a:latin typeface="Times New Roman"/>
                          <a:ea typeface="新細明體"/>
                          <a:cs typeface="Times New Roman"/>
                        </a:rPr>
                        <a:t>使用過的隔離衣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Times New Roman"/>
                          <a:ea typeface="新細明體"/>
                          <a:cs typeface="Times New Roman"/>
                        </a:rPr>
                        <a:t>h. </a:t>
                      </a:r>
                      <a:r>
                        <a:rPr lang="zh-TW" sz="2000" kern="100">
                          <a:latin typeface="Times New Roman"/>
                          <a:ea typeface="新細明體"/>
                          <a:cs typeface="Times New Roman"/>
                        </a:rPr>
                        <a:t>沾有糞便與血跡的中面巾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Times New Roman"/>
                          <a:ea typeface="新細明體"/>
                          <a:cs typeface="Times New Roman"/>
                        </a:rPr>
                        <a:t>l.</a:t>
                      </a:r>
                      <a:r>
                        <a:rPr lang="zh-TW" sz="2000" kern="100">
                          <a:latin typeface="Times New Roman"/>
                          <a:ea typeface="新細明體"/>
                          <a:cs typeface="Times New Roman"/>
                        </a:rPr>
                        <a:t>針頭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latin typeface="Times New Roman"/>
                          <a:ea typeface="新細明體"/>
                          <a:cs typeface="Times New Roman"/>
                        </a:rPr>
                        <a:t>p. tips</a:t>
                      </a:r>
                      <a:endParaRPr lang="zh-TW" sz="20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0"/>
            <a:ext cx="8675687" cy="2852738"/>
          </a:xfrm>
        </p:spPr>
        <p:txBody>
          <a:bodyPr/>
          <a:lstStyle/>
          <a:p>
            <a:pPr marL="609600" indent="-609600" algn="ctr">
              <a:buFont typeface="Wingdings" pitchFamily="2" charset="2"/>
              <a:buNone/>
            </a:pPr>
            <a:r>
              <a:rPr lang="zh-TW" altLang="en-US" b="1" dirty="0">
                <a:solidFill>
                  <a:schemeClr val="folHlink"/>
                </a:solidFill>
                <a:ea typeface="標楷體" pitchFamily="65" charset="-120"/>
              </a:rPr>
              <a:t>廢棄物之處理</a:t>
            </a:r>
          </a:p>
          <a:p>
            <a:pPr marL="609600" indent="-609600"/>
            <a:r>
              <a:rPr lang="zh-TW" altLang="en-US" sz="2800" dirty="0">
                <a:solidFill>
                  <a:srgbClr val="FF0000"/>
                </a:solidFill>
                <a:ea typeface="標楷體" pitchFamily="65" charset="-120"/>
              </a:rPr>
              <a:t>使用過之針頭、刀片、</a:t>
            </a:r>
            <a:r>
              <a:rPr lang="en-US" altLang="zh-TW" sz="2800" dirty="0">
                <a:solidFill>
                  <a:srgbClr val="FF0000"/>
                </a:solidFill>
                <a:ea typeface="標楷體" pitchFamily="65" charset="-120"/>
              </a:rPr>
              <a:t>insulin</a:t>
            </a:r>
            <a:r>
              <a:rPr lang="zh-TW" altLang="en-US" sz="2800" dirty="0">
                <a:solidFill>
                  <a:srgbClr val="FF0000"/>
                </a:solidFill>
                <a:ea typeface="標楷體" pitchFamily="65" charset="-120"/>
              </a:rPr>
              <a:t>針</a:t>
            </a:r>
            <a:r>
              <a:rPr lang="en-US" altLang="zh-TW" sz="2800" dirty="0">
                <a:solidFill>
                  <a:srgbClr val="FF0000"/>
                </a:solidFill>
                <a:ea typeface="標楷體" pitchFamily="65" charset="-120"/>
              </a:rPr>
              <a:t>,</a:t>
            </a:r>
            <a:r>
              <a:rPr lang="zh-TW" altLang="en-US" sz="2800" dirty="0">
                <a:solidFill>
                  <a:srgbClr val="FF0000"/>
                </a:solidFill>
                <a:ea typeface="標楷體" pitchFamily="65" charset="-120"/>
              </a:rPr>
              <a:t>需放置於收集桶。</a:t>
            </a:r>
          </a:p>
          <a:p>
            <a:pPr marL="609600" indent="-609600"/>
            <a:r>
              <a:rPr lang="zh-TW" altLang="en-US" sz="2800" dirty="0">
                <a:solidFill>
                  <a:srgbClr val="FF0000"/>
                </a:solidFill>
                <a:ea typeface="標楷體" pitchFamily="65" charset="-120"/>
              </a:rPr>
              <a:t>針筒、使用過之口罩、頭帽、手套、紗布球</a:t>
            </a:r>
            <a:r>
              <a:rPr lang="zh-TW" altLang="en-US" dirty="0">
                <a:solidFill>
                  <a:srgbClr val="FF0000"/>
                </a:solidFill>
              </a:rPr>
              <a:t>、</a:t>
            </a:r>
            <a:r>
              <a:rPr lang="en-US" altLang="zh-TW" dirty="0">
                <a:solidFill>
                  <a:srgbClr val="FF0000"/>
                </a:solidFill>
              </a:rPr>
              <a:t>tips</a:t>
            </a:r>
            <a:r>
              <a:rPr lang="zh-TW" altLang="en-US" dirty="0">
                <a:solidFill>
                  <a:srgbClr val="FF0000"/>
                </a:solidFill>
              </a:rPr>
              <a:t>、</a:t>
            </a:r>
            <a:r>
              <a:rPr lang="en-US" altLang="zh-TW" dirty="0">
                <a:solidFill>
                  <a:srgbClr val="FF0000"/>
                </a:solidFill>
              </a:rPr>
              <a:t>tubes</a:t>
            </a:r>
            <a:r>
              <a:rPr lang="zh-TW" altLang="en-US" sz="2800" dirty="0">
                <a:solidFill>
                  <a:srgbClr val="FF0000"/>
                </a:solidFill>
                <a:ea typeface="標楷體" pitchFamily="65" charset="-120"/>
              </a:rPr>
              <a:t>及沾有血液之物品丟至感染性垃袋。</a:t>
            </a:r>
          </a:p>
        </p:txBody>
      </p:sp>
      <p:pic>
        <p:nvPicPr>
          <p:cNvPr id="657411" name="Picture 3" descr="DSCN919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463" y="2335213"/>
            <a:ext cx="3059112" cy="4522787"/>
          </a:xfrm>
          <a:prstGeom prst="rect">
            <a:avLst/>
          </a:prstGeom>
          <a:noFill/>
        </p:spPr>
      </p:pic>
      <p:sp>
        <p:nvSpPr>
          <p:cNvPr id="657412" name="Text Box 4"/>
          <p:cNvSpPr txBox="1">
            <a:spLocks noChangeArrowheads="1"/>
          </p:cNvSpPr>
          <p:nvPr/>
        </p:nvSpPr>
        <p:spPr bwMode="auto">
          <a:xfrm>
            <a:off x="6732588" y="2060575"/>
            <a:ext cx="1152525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9600" b="1">
                <a:solidFill>
                  <a:srgbClr val="FF0000"/>
                </a:solidFill>
              </a:rPr>
              <a:t>X</a:t>
            </a:r>
          </a:p>
        </p:txBody>
      </p:sp>
      <p:pic>
        <p:nvPicPr>
          <p:cNvPr id="657413" name="Picture 5" descr="DSCN810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213" y="2349500"/>
            <a:ext cx="3557587" cy="4508500"/>
          </a:xfrm>
          <a:prstGeom prst="rect">
            <a:avLst/>
          </a:prstGeom>
          <a:noFill/>
        </p:spPr>
      </p:pic>
      <p:sp>
        <p:nvSpPr>
          <p:cNvPr id="657414" name="Text Box 6"/>
          <p:cNvSpPr txBox="1">
            <a:spLocks noChangeArrowheads="1"/>
          </p:cNvSpPr>
          <p:nvPr/>
        </p:nvSpPr>
        <p:spPr bwMode="auto">
          <a:xfrm>
            <a:off x="2987675" y="2060575"/>
            <a:ext cx="1152525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9600" b="1">
                <a:solidFill>
                  <a:srgbClr val="FF0000"/>
                </a:solidFill>
              </a:rPr>
              <a:t>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5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620688"/>
            <a:ext cx="7600950" cy="682625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altLang="zh-TW" sz="4000" dirty="0">
                <a:solidFill>
                  <a:schemeClr val="folHlink"/>
                </a:solidFill>
                <a:latin typeface="標楷體" pitchFamily="65" charset="-120"/>
                <a:ea typeface="標楷體" pitchFamily="65" charset="-120"/>
              </a:rPr>
              <a:t>★</a:t>
            </a:r>
            <a:r>
              <a:rPr lang="zh-TW" altLang="en-US" sz="4300" b="1" dirty="0">
                <a:solidFill>
                  <a:schemeClr val="folHlink"/>
                </a:solidFill>
                <a:ea typeface="標楷體" pitchFamily="65" charset="-120"/>
              </a:rPr>
              <a:t>安樂死</a:t>
            </a:r>
            <a:r>
              <a:rPr lang="en-US" altLang="zh-TW" sz="4000" b="1" dirty="0">
                <a:solidFill>
                  <a:schemeClr val="folHlink"/>
                </a:solidFill>
                <a:latin typeface="標楷體"/>
                <a:ea typeface="標楷體" pitchFamily="65" charset="-120"/>
              </a:rPr>
              <a:t>—</a:t>
            </a:r>
            <a:r>
              <a:rPr lang="zh-TW" altLang="en-US" sz="4000" b="1" i="1" dirty="0">
                <a:solidFill>
                  <a:schemeClr val="folHlink"/>
                </a:solidFill>
                <a:ea typeface="標楷體" pitchFamily="65" charset="-120"/>
              </a:rPr>
              <a:t>需由</a:t>
            </a:r>
            <a:r>
              <a:rPr lang="zh-TW" altLang="en-US" sz="4000" b="1" i="1" u="sng" dirty="0">
                <a:solidFill>
                  <a:schemeClr val="folHlink"/>
                </a:solidFill>
                <a:ea typeface="標楷體" pitchFamily="65" charset="-120"/>
              </a:rPr>
              <a:t>實驗者</a:t>
            </a:r>
            <a:r>
              <a:rPr lang="zh-TW" altLang="en-US" sz="4000" b="1" i="1" dirty="0">
                <a:solidFill>
                  <a:schemeClr val="folHlink"/>
                </a:solidFill>
                <a:ea typeface="標楷體" pitchFamily="65" charset="-120"/>
              </a:rPr>
              <a:t>自行</a:t>
            </a:r>
            <a:r>
              <a:rPr lang="zh-TW" altLang="en-US" sz="4000" b="1" i="1" dirty="0" smtClean="0">
                <a:solidFill>
                  <a:schemeClr val="folHlink"/>
                </a:solidFill>
                <a:ea typeface="標楷體" pitchFamily="65" charset="-120"/>
              </a:rPr>
              <a:t>執行</a:t>
            </a:r>
            <a:r>
              <a:rPr lang="en-US" altLang="zh-TW" sz="4000" b="1" i="1" dirty="0" smtClean="0">
                <a:solidFill>
                  <a:schemeClr val="folHlink"/>
                </a:solidFill>
                <a:ea typeface="標楷體" pitchFamily="65" charset="-120"/>
              </a:rPr>
              <a:t/>
            </a:r>
            <a:br>
              <a:rPr lang="en-US" altLang="zh-TW" sz="4000" b="1" i="1" dirty="0" smtClean="0">
                <a:solidFill>
                  <a:schemeClr val="folHlink"/>
                </a:solidFill>
                <a:ea typeface="標楷體" pitchFamily="65" charset="-120"/>
              </a:rPr>
            </a:br>
            <a:r>
              <a:rPr lang="zh-TW" altLang="en-US" sz="4000" i="1" dirty="0" smtClean="0">
                <a:solidFill>
                  <a:srgbClr val="FF6600"/>
                </a:solidFill>
                <a:ea typeface="標楷體" pitchFamily="65" charset="-120"/>
              </a:rPr>
              <a:t>    </a:t>
            </a:r>
            <a:r>
              <a:rPr lang="en-US" altLang="zh-TW" sz="2000" i="1" dirty="0" smtClean="0">
                <a:solidFill>
                  <a:srgbClr val="FF6600"/>
                </a:solidFill>
                <a:ea typeface="標楷體" pitchFamily="65" charset="-120"/>
              </a:rPr>
              <a:t>(</a:t>
            </a:r>
            <a:r>
              <a:rPr lang="zh-TW" altLang="en-US" sz="2000" i="1" dirty="0" smtClean="0">
                <a:solidFill>
                  <a:srgbClr val="FF6600"/>
                </a:solidFill>
                <a:ea typeface="標楷體" pitchFamily="65" charset="-120"/>
              </a:rPr>
              <a:t>依照馬偕動物中心</a:t>
            </a:r>
            <a:r>
              <a:rPr lang="en-US" altLang="zh-TW" sz="2000" i="1" dirty="0" smtClean="0">
                <a:solidFill>
                  <a:srgbClr val="FF6600"/>
                </a:solidFill>
                <a:ea typeface="標楷體" pitchFamily="65" charset="-120"/>
              </a:rPr>
              <a:t>SOP</a:t>
            </a:r>
            <a:r>
              <a:rPr lang="zh-TW" altLang="en-US" sz="2000" i="1" dirty="0" smtClean="0">
                <a:solidFill>
                  <a:srgbClr val="FF6600"/>
                </a:solidFill>
                <a:ea typeface="標楷體" pitchFamily="65" charset="-120"/>
              </a:rPr>
              <a:t> </a:t>
            </a:r>
            <a:r>
              <a:rPr lang="en-US" altLang="zh-TW" sz="2000" i="1" dirty="0" smtClean="0">
                <a:solidFill>
                  <a:srgbClr val="FF6600"/>
                </a:solidFill>
                <a:ea typeface="標楷體" pitchFamily="65" charset="-120"/>
              </a:rPr>
              <a:t>805</a:t>
            </a:r>
            <a:r>
              <a:rPr lang="zh-TW" altLang="en-US" sz="2000" i="1" dirty="0" smtClean="0">
                <a:solidFill>
                  <a:srgbClr val="FF6600"/>
                </a:solidFill>
                <a:ea typeface="標楷體" pitchFamily="65" charset="-120"/>
              </a:rPr>
              <a:t>步驟執行</a:t>
            </a:r>
            <a:r>
              <a:rPr lang="en-US" altLang="zh-TW" sz="2000" i="1" dirty="0" smtClean="0">
                <a:solidFill>
                  <a:srgbClr val="FF6600"/>
                </a:solidFill>
                <a:ea typeface="標楷體" pitchFamily="65" charset="-120"/>
              </a:rPr>
              <a:t>)</a:t>
            </a:r>
            <a:endParaRPr lang="zh-TW" altLang="en-US" sz="2000" b="1" i="1" dirty="0">
              <a:solidFill>
                <a:srgbClr val="FF6600"/>
              </a:solidFill>
              <a:ea typeface="標楷體" pitchFamily="65" charset="-120"/>
            </a:endParaRPr>
          </a:p>
        </p:txBody>
      </p:sp>
      <p:sp>
        <p:nvSpPr>
          <p:cNvPr id="492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484313"/>
            <a:ext cx="8229600" cy="506888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zh-TW" altLang="en-US" sz="2800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大</a:t>
            </a:r>
            <a:r>
              <a:rPr lang="en-US" altLang="zh-TW" sz="2800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2800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小</a:t>
            </a:r>
            <a:r>
              <a:rPr lang="zh-TW" altLang="en-US" sz="28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鼠</a:t>
            </a:r>
            <a:r>
              <a:rPr lang="en-US" altLang="zh-TW" sz="1600" dirty="0" smtClean="0">
                <a:solidFill>
                  <a:srgbClr val="FF66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1600" dirty="0" smtClean="0">
                <a:solidFill>
                  <a:srgbClr val="FF6600"/>
                </a:solidFill>
                <a:latin typeface="標楷體" pitchFamily="65" charset="-120"/>
                <a:ea typeface="標楷體" pitchFamily="65" charset="-120"/>
              </a:rPr>
              <a:t>待改進</a:t>
            </a:r>
            <a:r>
              <a:rPr lang="en-US" altLang="zh-TW" sz="1600" dirty="0" smtClean="0">
                <a:solidFill>
                  <a:srgbClr val="FF6600"/>
                </a:solidFill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sz="1600" dirty="0">
              <a:solidFill>
                <a:srgbClr val="FF66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將大</a:t>
            </a:r>
            <a:r>
              <a:rPr lang="en-US" altLang="zh-TW" sz="2800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2800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小鼠放入密封的感染性塑膠袋或安樂箱中。</a:t>
            </a:r>
          </a:p>
          <a:p>
            <a:r>
              <a:rPr lang="zh-TW" altLang="en-US" sz="2800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打開</a:t>
            </a:r>
            <a:r>
              <a:rPr lang="en-US" altLang="zh-TW" sz="2800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CO</a:t>
            </a:r>
            <a:r>
              <a:rPr lang="en-US" altLang="zh-TW" sz="2800" baseline="-25000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sz="2800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開關，逐漸增加</a:t>
            </a:r>
            <a:r>
              <a:rPr lang="en-US" altLang="zh-TW" sz="2800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CO</a:t>
            </a:r>
            <a:r>
              <a:rPr lang="en-US" altLang="zh-TW" sz="2800" baseline="-25000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sz="2800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，約</a:t>
            </a:r>
            <a:r>
              <a:rPr lang="en-US" altLang="zh-TW" sz="2800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15-20</a:t>
            </a:r>
            <a:r>
              <a:rPr lang="zh-TW" altLang="en-US" sz="2800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秒，觀察要安樂死的動物情形。</a:t>
            </a:r>
          </a:p>
          <a:p>
            <a:r>
              <a:rPr lang="zh-TW" altLang="en-US" sz="2800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關緊</a:t>
            </a:r>
            <a:r>
              <a:rPr lang="en-US" altLang="zh-TW" sz="2800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CO</a:t>
            </a:r>
            <a:r>
              <a:rPr lang="en-US" altLang="zh-TW" sz="2800" baseline="-25000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sz="2800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開關。</a:t>
            </a:r>
          </a:p>
          <a:p>
            <a:r>
              <a:rPr lang="zh-TW" altLang="en-US" sz="2800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約</a:t>
            </a:r>
            <a:r>
              <a:rPr lang="en-US" altLang="zh-TW" sz="2800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3-5</a:t>
            </a:r>
            <a:r>
              <a:rPr lang="zh-TW" altLang="en-US" sz="2800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分鐘後，需確定動物已死亡。</a:t>
            </a:r>
            <a:endParaRPr lang="zh-TW" altLang="en-US" sz="2800" dirty="0">
              <a:solidFill>
                <a:schemeClr val="tx2"/>
              </a:solidFill>
              <a:ea typeface="標楷體" pitchFamily="65" charset="-120"/>
            </a:endParaRPr>
          </a:p>
          <a:p>
            <a:r>
              <a:rPr lang="zh-TW" altLang="en-US" sz="2800" dirty="0">
                <a:solidFill>
                  <a:schemeClr val="tx2"/>
                </a:solidFill>
                <a:ea typeface="標楷體" pitchFamily="65" charset="-120"/>
              </a:rPr>
              <a:t>貼標籤</a:t>
            </a:r>
            <a:r>
              <a:rPr lang="zh-TW" altLang="en-US" sz="2800" dirty="0">
                <a:solidFill>
                  <a:schemeClr val="tx2"/>
                </a:solidFill>
              </a:rPr>
              <a:t>→ </a:t>
            </a:r>
            <a:r>
              <a:rPr lang="zh-TW" altLang="en-US" sz="2800" dirty="0">
                <a:solidFill>
                  <a:schemeClr val="tx2"/>
                </a:solidFill>
                <a:ea typeface="標楷體" pitchFamily="65" charset="-120"/>
              </a:rPr>
              <a:t>寫實驗者</a:t>
            </a:r>
            <a:r>
              <a:rPr lang="zh-TW" altLang="en-US" sz="2800" dirty="0">
                <a:solidFill>
                  <a:schemeClr val="tx2"/>
                </a:solidFill>
              </a:rPr>
              <a:t>→</a:t>
            </a:r>
            <a:r>
              <a:rPr lang="zh-TW" altLang="en-US" sz="2800" dirty="0">
                <a:solidFill>
                  <a:schemeClr val="tx2"/>
                </a:solidFill>
                <a:ea typeface="標楷體" pitchFamily="65" charset="-120"/>
              </a:rPr>
              <a:t>寫編號</a:t>
            </a:r>
            <a:r>
              <a:rPr lang="zh-TW" altLang="en-US" sz="2800" dirty="0">
                <a:solidFill>
                  <a:schemeClr val="tx2"/>
                </a:solidFill>
              </a:rPr>
              <a:t>→</a:t>
            </a:r>
            <a:r>
              <a:rPr lang="zh-TW" altLang="en-US" sz="2800" dirty="0">
                <a:solidFill>
                  <a:schemeClr val="tx2"/>
                </a:solidFill>
                <a:ea typeface="標楷體" pitchFamily="65" charset="-120"/>
              </a:rPr>
              <a:t>日期</a:t>
            </a:r>
          </a:p>
          <a:p>
            <a:r>
              <a:rPr lang="zh-TW" altLang="en-US" sz="2800" dirty="0">
                <a:solidFill>
                  <a:schemeClr val="tx2"/>
                </a:solidFill>
                <a:ea typeface="標楷體" pitchFamily="65" charset="-120"/>
              </a:rPr>
              <a:t>將屍體冰在地下一樓貨梯前的</a:t>
            </a:r>
            <a:r>
              <a:rPr lang="en-US" altLang="zh-TW" sz="2800" dirty="0">
                <a:solidFill>
                  <a:schemeClr val="tx2"/>
                </a:solidFill>
                <a:ea typeface="標楷體" pitchFamily="65" charset="-120"/>
              </a:rPr>
              <a:t>-20</a:t>
            </a:r>
            <a:r>
              <a:rPr lang="en-US" altLang="zh-TW" sz="2800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℃</a:t>
            </a:r>
            <a:r>
              <a:rPr lang="zh-TW" altLang="en-US" sz="2800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冰箱</a:t>
            </a:r>
          </a:p>
          <a:p>
            <a:r>
              <a:rPr lang="zh-TW" altLang="en-US" sz="2800" dirty="0">
                <a:solidFill>
                  <a:schemeClr val="tx2"/>
                </a:solidFill>
                <a:ea typeface="標楷體" pitchFamily="65" charset="-120"/>
              </a:rPr>
              <a:t>統一由清潔人員將動物屍體移至感染性事業廢棄處理廠</a:t>
            </a:r>
          </a:p>
          <a:p>
            <a:pPr>
              <a:buFont typeface="Wingdings" pitchFamily="2" charset="2"/>
              <a:buNone/>
            </a:pPr>
            <a:endParaRPr lang="en-US" altLang="zh-TW" sz="2800" dirty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5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0825" y="1371600"/>
            <a:ext cx="8893175" cy="54864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zh-TW" altLang="en-US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兔子與大型</a:t>
            </a:r>
            <a:r>
              <a:rPr lang="zh-TW" altLang="en-US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動物</a:t>
            </a:r>
            <a:r>
              <a:rPr lang="en-US" altLang="zh-TW" sz="1600" dirty="0" smtClean="0">
                <a:solidFill>
                  <a:srgbClr val="FF66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1600" dirty="0" smtClean="0">
                <a:solidFill>
                  <a:srgbClr val="FF6600"/>
                </a:solidFill>
                <a:latin typeface="標楷體" pitchFamily="65" charset="-120"/>
                <a:ea typeface="標楷體" pitchFamily="65" charset="-120"/>
              </a:rPr>
              <a:t>待改進</a:t>
            </a:r>
            <a:r>
              <a:rPr lang="en-US" altLang="zh-TW" sz="1600" dirty="0" smtClean="0">
                <a:solidFill>
                  <a:srgbClr val="FF6600"/>
                </a:solidFill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sz="1600" dirty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將</a:t>
            </a:r>
            <a:r>
              <a:rPr lang="zh-TW" altLang="en-US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過量麻醉藥</a:t>
            </a:r>
            <a:r>
              <a:rPr lang="en-US" altLang="zh-TW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,</a:t>
            </a:r>
            <a:r>
              <a:rPr lang="zh-TW" altLang="en-US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靜脈注射快速打入動物體內</a:t>
            </a:r>
            <a:r>
              <a:rPr lang="zh-TW" altLang="en-US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dirty="0" smtClean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4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或適量麻醉後，</a:t>
            </a:r>
            <a:r>
              <a:rPr lang="en-US" altLang="zh-TW" sz="24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CO2</a:t>
            </a:r>
            <a:r>
              <a:rPr lang="zh-TW" altLang="en-US" sz="24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安樂死</a:t>
            </a:r>
            <a:r>
              <a:rPr lang="en-US" altLang="zh-TW" sz="24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sz="2400" dirty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約</a:t>
            </a:r>
            <a:r>
              <a:rPr lang="en-US" altLang="zh-TW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3-5</a:t>
            </a:r>
            <a:r>
              <a:rPr lang="zh-TW" altLang="en-US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分鐘後</a:t>
            </a:r>
            <a:r>
              <a:rPr lang="zh-TW" altLang="en-US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，需確定動物已死亡。</a:t>
            </a:r>
            <a:endParaRPr lang="zh-TW" altLang="en-US" sz="2000" dirty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>
                <a:solidFill>
                  <a:schemeClr val="tx2"/>
                </a:solidFill>
                <a:ea typeface="標楷體" pitchFamily="65" charset="-120"/>
              </a:rPr>
              <a:t>動物屍體需裝在感染性廢棄物袋子</a:t>
            </a:r>
            <a:r>
              <a:rPr lang="en-US" altLang="zh-TW" dirty="0">
                <a:solidFill>
                  <a:schemeClr val="tx2"/>
                </a:solidFill>
                <a:ea typeface="標楷體" pitchFamily="65" charset="-120"/>
              </a:rPr>
              <a:t>(</a:t>
            </a:r>
            <a:r>
              <a:rPr lang="zh-TW" altLang="en-US" dirty="0">
                <a:solidFill>
                  <a:schemeClr val="tx2"/>
                </a:solidFill>
                <a:ea typeface="標楷體" pitchFamily="65" charset="-120"/>
              </a:rPr>
              <a:t>紅袋子</a:t>
            </a:r>
            <a:r>
              <a:rPr lang="en-US" altLang="zh-TW" dirty="0">
                <a:solidFill>
                  <a:schemeClr val="tx2"/>
                </a:solidFill>
                <a:ea typeface="標楷體" pitchFamily="65" charset="-120"/>
              </a:rPr>
              <a:t>)</a:t>
            </a:r>
          </a:p>
          <a:p>
            <a:r>
              <a:rPr lang="zh-TW" altLang="en-US" dirty="0">
                <a:solidFill>
                  <a:schemeClr val="tx2"/>
                </a:solidFill>
                <a:ea typeface="標楷體" pitchFamily="65" charset="-120"/>
              </a:rPr>
              <a:t>貼標籤</a:t>
            </a:r>
            <a:r>
              <a:rPr lang="zh-TW" altLang="en-US" dirty="0">
                <a:solidFill>
                  <a:schemeClr val="tx2"/>
                </a:solidFill>
              </a:rPr>
              <a:t>→</a:t>
            </a:r>
            <a:r>
              <a:rPr lang="zh-TW" altLang="en-US" dirty="0">
                <a:solidFill>
                  <a:schemeClr val="tx2"/>
                </a:solidFill>
                <a:ea typeface="標楷體" pitchFamily="65" charset="-120"/>
              </a:rPr>
              <a:t>寫實驗者</a:t>
            </a:r>
            <a:r>
              <a:rPr lang="zh-TW" altLang="en-US" dirty="0">
                <a:solidFill>
                  <a:schemeClr val="tx2"/>
                </a:solidFill>
              </a:rPr>
              <a:t>→ </a:t>
            </a:r>
            <a:r>
              <a:rPr lang="zh-TW" altLang="en-US" dirty="0">
                <a:solidFill>
                  <a:schemeClr val="tx2"/>
                </a:solidFill>
                <a:ea typeface="標楷體" pitchFamily="65" charset="-120"/>
              </a:rPr>
              <a:t>寫編號</a:t>
            </a:r>
            <a:r>
              <a:rPr lang="zh-TW" altLang="en-US" dirty="0">
                <a:solidFill>
                  <a:schemeClr val="tx2"/>
                </a:solidFill>
              </a:rPr>
              <a:t>→</a:t>
            </a:r>
            <a:r>
              <a:rPr lang="zh-TW" altLang="en-US" dirty="0">
                <a:solidFill>
                  <a:schemeClr val="tx2"/>
                </a:solidFill>
                <a:ea typeface="標楷體" pitchFamily="65" charset="-120"/>
              </a:rPr>
              <a:t>日期</a:t>
            </a:r>
          </a:p>
          <a:p>
            <a:r>
              <a:rPr lang="zh-TW" altLang="en-US" dirty="0">
                <a:solidFill>
                  <a:schemeClr val="tx2"/>
                </a:solidFill>
                <a:ea typeface="標楷體" pitchFamily="65" charset="-120"/>
              </a:rPr>
              <a:t>先將屍體冰在地下一樓貨梯前的</a:t>
            </a:r>
            <a:r>
              <a:rPr lang="en-US" altLang="zh-TW" dirty="0">
                <a:solidFill>
                  <a:schemeClr val="tx2"/>
                </a:solidFill>
                <a:ea typeface="標楷體" pitchFamily="65" charset="-120"/>
              </a:rPr>
              <a:t>-20</a:t>
            </a:r>
            <a:r>
              <a:rPr lang="en-US" altLang="zh-TW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℃</a:t>
            </a:r>
            <a:r>
              <a:rPr lang="zh-TW" altLang="en-US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冰箱</a:t>
            </a:r>
          </a:p>
          <a:p>
            <a:r>
              <a:rPr lang="zh-TW" altLang="en-US" dirty="0">
                <a:solidFill>
                  <a:schemeClr val="tx2"/>
                </a:solidFill>
                <a:ea typeface="標楷體" pitchFamily="65" charset="-120"/>
              </a:rPr>
              <a:t>統一由清潔人員將動物屍體移至感染性事業廢棄處理廠</a:t>
            </a:r>
          </a:p>
        </p:txBody>
      </p:sp>
      <p:sp>
        <p:nvSpPr>
          <p:cNvPr id="493571" name="Text Box 3"/>
          <p:cNvSpPr txBox="1">
            <a:spLocks noChangeArrowheads="1"/>
          </p:cNvSpPr>
          <p:nvPr/>
        </p:nvSpPr>
        <p:spPr bwMode="auto">
          <a:xfrm>
            <a:off x="755650" y="620713"/>
            <a:ext cx="32400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TW" altLang="zh-TW"/>
          </a:p>
        </p:txBody>
      </p:sp>
      <p:sp>
        <p:nvSpPr>
          <p:cNvPr id="493572" name="Rectangle 4"/>
          <p:cNvSpPr>
            <a:spLocks noGrp="1" noChangeArrowheads="1"/>
          </p:cNvSpPr>
          <p:nvPr>
            <p:ph type="title"/>
          </p:nvPr>
        </p:nvSpPr>
        <p:spPr>
          <a:xfrm>
            <a:off x="395288" y="304800"/>
            <a:ext cx="8180387" cy="985838"/>
          </a:xfrm>
          <a:noFill/>
          <a:ln/>
        </p:spPr>
        <p:txBody>
          <a:bodyPr/>
          <a:lstStyle/>
          <a:p>
            <a:r>
              <a:rPr lang="en-US" altLang="zh-TW" b="1" dirty="0">
                <a:solidFill>
                  <a:schemeClr val="folHlink"/>
                </a:solidFill>
                <a:ea typeface="標楷體" pitchFamily="65" charset="-120"/>
              </a:rPr>
              <a:t>★</a:t>
            </a:r>
            <a:r>
              <a:rPr lang="zh-TW" altLang="en-US" b="1" dirty="0">
                <a:solidFill>
                  <a:schemeClr val="folHlink"/>
                </a:solidFill>
                <a:ea typeface="標楷體" pitchFamily="65" charset="-120"/>
              </a:rPr>
              <a:t>安樂死</a:t>
            </a:r>
            <a:r>
              <a:rPr lang="en-US" altLang="zh-TW" b="1" dirty="0">
                <a:solidFill>
                  <a:schemeClr val="folHlink"/>
                </a:solidFill>
                <a:latin typeface="標楷體"/>
                <a:ea typeface="標楷體" pitchFamily="65" charset="-120"/>
              </a:rPr>
              <a:t>—</a:t>
            </a:r>
            <a:r>
              <a:rPr lang="zh-TW" altLang="en-US" b="1" i="1" dirty="0">
                <a:solidFill>
                  <a:schemeClr val="folHlink"/>
                </a:solidFill>
                <a:ea typeface="標楷體" pitchFamily="65" charset="-120"/>
              </a:rPr>
              <a:t>需由實驗者自行執行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5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zh-TW" altLang="en-US" sz="4000" b="1">
                <a:solidFill>
                  <a:schemeClr val="folHlink"/>
                </a:solidFill>
                <a:ea typeface="標楷體" pitchFamily="65" charset="-120"/>
              </a:rPr>
              <a:t>安樂箱</a:t>
            </a:r>
          </a:p>
        </p:txBody>
      </p:sp>
      <p:pic>
        <p:nvPicPr>
          <p:cNvPr id="577541" name="Picture 5" descr="DSCN35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noFill/>
        </p:spPr>
      </p:pic>
      <p:pic>
        <p:nvPicPr>
          <p:cNvPr id="577542" name="Picture 6" descr="DSCN353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08050"/>
            <a:ext cx="4427538" cy="3319463"/>
          </a:xfrm>
          <a:prstGeom prst="rect">
            <a:avLst/>
          </a:prstGeom>
          <a:noFill/>
        </p:spPr>
      </p:pic>
      <p:sp>
        <p:nvSpPr>
          <p:cNvPr id="577543" name="Text Box 7"/>
          <p:cNvSpPr txBox="1">
            <a:spLocks noChangeArrowheads="1"/>
          </p:cNvSpPr>
          <p:nvPr/>
        </p:nvSpPr>
        <p:spPr bwMode="auto">
          <a:xfrm>
            <a:off x="900113" y="4292600"/>
            <a:ext cx="18002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1F:  </a:t>
            </a:r>
            <a:r>
              <a:rPr lang="zh-TW" altLang="en-US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手術室一</a:t>
            </a:r>
          </a:p>
        </p:txBody>
      </p:sp>
      <p:sp>
        <p:nvSpPr>
          <p:cNvPr id="577544" name="Text Box 8"/>
          <p:cNvSpPr txBox="1">
            <a:spLocks noChangeArrowheads="1"/>
          </p:cNvSpPr>
          <p:nvPr/>
        </p:nvSpPr>
        <p:spPr bwMode="auto">
          <a:xfrm>
            <a:off x="6227763" y="3068638"/>
            <a:ext cx="18002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B1:  </a:t>
            </a:r>
            <a:r>
              <a:rPr lang="zh-TW" altLang="en-US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貨梯旁</a:t>
            </a:r>
          </a:p>
        </p:txBody>
      </p:sp>
      <p:sp>
        <p:nvSpPr>
          <p:cNvPr id="577545" name="Text Box 9"/>
          <p:cNvSpPr txBox="1">
            <a:spLocks noChangeArrowheads="1"/>
          </p:cNvSpPr>
          <p:nvPr/>
        </p:nvSpPr>
        <p:spPr bwMode="auto">
          <a:xfrm>
            <a:off x="2484438" y="1196975"/>
            <a:ext cx="865187" cy="3667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/>
              <a:t>CO</a:t>
            </a:r>
            <a:r>
              <a:rPr lang="en-US" altLang="zh-TW" baseline="-25000"/>
              <a:t>2</a:t>
            </a:r>
            <a:r>
              <a:rPr lang="zh-TW" altLang="en-US"/>
              <a:t>瓶</a:t>
            </a:r>
          </a:p>
        </p:txBody>
      </p:sp>
      <p:sp>
        <p:nvSpPr>
          <p:cNvPr id="577546" name="Text Box 10"/>
          <p:cNvSpPr txBox="1">
            <a:spLocks noChangeArrowheads="1"/>
          </p:cNvSpPr>
          <p:nvPr/>
        </p:nvSpPr>
        <p:spPr bwMode="auto">
          <a:xfrm>
            <a:off x="8027988" y="3573463"/>
            <a:ext cx="865187" cy="36671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/>
              <a:t>CO</a:t>
            </a:r>
            <a:r>
              <a:rPr lang="en-US" altLang="zh-TW" baseline="-25000"/>
              <a:t>2</a:t>
            </a:r>
            <a:r>
              <a:rPr lang="zh-TW" altLang="en-US"/>
              <a:t>瓶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61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0"/>
            <a:ext cx="8229600" cy="836613"/>
          </a:xfrm>
        </p:spPr>
        <p:txBody>
          <a:bodyPr/>
          <a:lstStyle/>
          <a:p>
            <a:r>
              <a:rPr lang="zh-TW" altLang="en-US" sz="4000">
                <a:solidFill>
                  <a:schemeClr val="folHlink"/>
                </a:solidFill>
                <a:ea typeface="標楷體" pitchFamily="65" charset="-120"/>
              </a:rPr>
              <a:t>大</a:t>
            </a:r>
            <a:r>
              <a:rPr lang="en-US" altLang="zh-TW" sz="4000">
                <a:solidFill>
                  <a:schemeClr val="folHlink"/>
                </a:solidFill>
                <a:ea typeface="標楷體" pitchFamily="65" charset="-120"/>
              </a:rPr>
              <a:t>.</a:t>
            </a:r>
            <a:r>
              <a:rPr lang="zh-TW" altLang="en-US" sz="4000">
                <a:solidFill>
                  <a:schemeClr val="folHlink"/>
                </a:solidFill>
                <a:ea typeface="標楷體" pitchFamily="65" charset="-120"/>
              </a:rPr>
              <a:t>小鼠安樂死</a:t>
            </a:r>
          </a:p>
        </p:txBody>
      </p:sp>
      <p:sp>
        <p:nvSpPr>
          <p:cNvPr id="495624" name="Text Box 8"/>
          <p:cNvSpPr txBox="1">
            <a:spLocks noChangeArrowheads="1"/>
          </p:cNvSpPr>
          <p:nvPr/>
        </p:nvSpPr>
        <p:spPr bwMode="auto">
          <a:xfrm>
            <a:off x="250825" y="3284538"/>
            <a:ext cx="2736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b="1"/>
              <a:t>1F</a:t>
            </a:r>
            <a:r>
              <a:rPr lang="zh-TW" altLang="en-US" b="1"/>
              <a:t>手術一 或 </a:t>
            </a:r>
            <a:r>
              <a:rPr lang="en-US" altLang="zh-TW" b="1"/>
              <a:t>B1</a:t>
            </a:r>
            <a:r>
              <a:rPr lang="zh-TW" altLang="en-US" b="1"/>
              <a:t>樓梯口</a:t>
            </a:r>
          </a:p>
        </p:txBody>
      </p:sp>
      <p:sp>
        <p:nvSpPr>
          <p:cNvPr id="495625" name="Text Box 9"/>
          <p:cNvSpPr txBox="1">
            <a:spLocks noChangeArrowheads="1"/>
          </p:cNvSpPr>
          <p:nvPr/>
        </p:nvSpPr>
        <p:spPr bwMode="auto">
          <a:xfrm>
            <a:off x="3348038" y="3141663"/>
            <a:ext cx="2447925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b="1"/>
              <a:t>Rat</a:t>
            </a:r>
            <a:r>
              <a:rPr lang="zh-TW" altLang="en-US" b="1"/>
              <a:t>放入安樂箱</a:t>
            </a:r>
            <a:r>
              <a:rPr lang="en-US" altLang="zh-TW" b="1"/>
              <a:t>, </a:t>
            </a:r>
          </a:p>
          <a:p>
            <a:pPr>
              <a:spcBef>
                <a:spcPct val="50000"/>
              </a:spcBef>
            </a:pPr>
            <a:r>
              <a:rPr lang="en-US" altLang="zh-TW" b="1"/>
              <a:t>Mice (</a:t>
            </a:r>
            <a:r>
              <a:rPr lang="zh-TW" altLang="en-US" b="1"/>
              <a:t>含小</a:t>
            </a:r>
            <a:r>
              <a:rPr lang="en-US" altLang="zh-TW" b="1"/>
              <a:t>cage)</a:t>
            </a:r>
            <a:r>
              <a:rPr lang="zh-TW" altLang="en-US" b="1"/>
              <a:t>放入</a:t>
            </a:r>
          </a:p>
        </p:txBody>
      </p:sp>
      <p:sp>
        <p:nvSpPr>
          <p:cNvPr id="495626" name="Text Box 10"/>
          <p:cNvSpPr txBox="1">
            <a:spLocks noChangeArrowheads="1"/>
          </p:cNvSpPr>
          <p:nvPr/>
        </p:nvSpPr>
        <p:spPr bwMode="auto">
          <a:xfrm>
            <a:off x="6156325" y="3284538"/>
            <a:ext cx="26638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TW" altLang="zh-TW"/>
          </a:p>
        </p:txBody>
      </p:sp>
      <p:sp>
        <p:nvSpPr>
          <p:cNvPr id="495629" name="Text Box 13"/>
          <p:cNvSpPr txBox="1">
            <a:spLocks noChangeArrowheads="1"/>
          </p:cNvSpPr>
          <p:nvPr/>
        </p:nvSpPr>
        <p:spPr bwMode="auto">
          <a:xfrm>
            <a:off x="6372225" y="3213100"/>
            <a:ext cx="24479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TW" b="1"/>
              <a:t>1. </a:t>
            </a:r>
            <a:r>
              <a:rPr lang="zh-TW" altLang="en-US" b="1"/>
              <a:t>轉開總開關</a:t>
            </a:r>
          </a:p>
        </p:txBody>
      </p:sp>
      <p:sp>
        <p:nvSpPr>
          <p:cNvPr id="495630" name="Text Box 14"/>
          <p:cNvSpPr txBox="1">
            <a:spLocks noChangeArrowheads="1"/>
          </p:cNvSpPr>
          <p:nvPr/>
        </p:nvSpPr>
        <p:spPr bwMode="auto">
          <a:xfrm>
            <a:off x="395288" y="6092825"/>
            <a:ext cx="25193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TW" b="1"/>
              <a:t>2. </a:t>
            </a:r>
            <a:r>
              <a:rPr lang="zh-TW" altLang="en-US" b="1"/>
              <a:t>慢慢轉開樞紐</a:t>
            </a:r>
          </a:p>
        </p:txBody>
      </p:sp>
      <p:sp>
        <p:nvSpPr>
          <p:cNvPr id="495631" name="Text Box 15"/>
          <p:cNvSpPr txBox="1">
            <a:spLocks noChangeArrowheads="1"/>
          </p:cNvSpPr>
          <p:nvPr/>
        </p:nvSpPr>
        <p:spPr bwMode="auto">
          <a:xfrm>
            <a:off x="3348038" y="4508500"/>
            <a:ext cx="2376487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zh-TW" altLang="en-US" b="1"/>
              <a:t>觀察動物</a:t>
            </a:r>
            <a:r>
              <a:rPr kumimoji="0" lang="en-US" altLang="zh-TW" b="1"/>
              <a:t>, </a:t>
            </a:r>
            <a:r>
              <a:rPr kumimoji="0" lang="zh-TW" altLang="en-US" b="1"/>
              <a:t>等安樂箱充</a:t>
            </a:r>
            <a:r>
              <a:rPr lang="zh-TW" altLang="en-US" b="1"/>
              <a:t>滿</a:t>
            </a:r>
            <a:r>
              <a:rPr lang="en-US" altLang="zh-TW" b="1"/>
              <a:t>CO</a:t>
            </a:r>
            <a:r>
              <a:rPr lang="en-US" altLang="zh-TW" b="1" baseline="-25000"/>
              <a:t>2</a:t>
            </a:r>
            <a:r>
              <a:rPr lang="zh-TW" altLang="en-US" b="1"/>
              <a:t>後</a:t>
            </a:r>
            <a:r>
              <a:rPr lang="en-US" altLang="zh-TW" b="1"/>
              <a:t>,  </a:t>
            </a:r>
            <a:r>
              <a:rPr lang="zh-TW" altLang="en-US" b="1"/>
              <a:t>關樞紐及總開關</a:t>
            </a:r>
            <a:endParaRPr lang="zh-TW" altLang="en-US" b="1" baseline="-25000"/>
          </a:p>
        </p:txBody>
      </p:sp>
      <p:sp>
        <p:nvSpPr>
          <p:cNvPr id="495632" name="Text Box 16"/>
          <p:cNvSpPr txBox="1">
            <a:spLocks noChangeArrowheads="1"/>
          </p:cNvSpPr>
          <p:nvPr/>
        </p:nvSpPr>
        <p:spPr bwMode="auto">
          <a:xfrm>
            <a:off x="6191250" y="4508500"/>
            <a:ext cx="2952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b="1" dirty="0">
                <a:solidFill>
                  <a:srgbClr val="FF0000"/>
                </a:solidFill>
              </a:rPr>
              <a:t>等</a:t>
            </a:r>
            <a:r>
              <a:rPr lang="en-US" altLang="zh-TW" b="1" dirty="0">
                <a:solidFill>
                  <a:srgbClr val="FF0000"/>
                </a:solidFill>
              </a:rPr>
              <a:t>3-5</a:t>
            </a:r>
            <a:r>
              <a:rPr lang="zh-TW" altLang="en-US" b="1" dirty="0">
                <a:solidFill>
                  <a:srgbClr val="FF0000"/>
                </a:solidFill>
              </a:rPr>
              <a:t>分鐘</a:t>
            </a:r>
            <a:r>
              <a:rPr lang="en-US" altLang="zh-TW" b="1" dirty="0">
                <a:solidFill>
                  <a:srgbClr val="FF0000"/>
                </a:solidFill>
              </a:rPr>
              <a:t>, </a:t>
            </a:r>
            <a:r>
              <a:rPr lang="zh-TW" altLang="en-US" b="1" dirty="0">
                <a:solidFill>
                  <a:srgbClr val="FF0000"/>
                </a:solidFill>
              </a:rPr>
              <a:t>確定動物死亡</a:t>
            </a:r>
            <a:r>
              <a:rPr lang="en-US" altLang="zh-TW" b="1" dirty="0">
                <a:solidFill>
                  <a:srgbClr val="FF0000"/>
                </a:solidFill>
              </a:rPr>
              <a:t>,</a:t>
            </a:r>
            <a:r>
              <a:rPr lang="zh-TW" altLang="en-US" b="1" dirty="0"/>
              <a:t>再 放</a:t>
            </a:r>
            <a:r>
              <a:rPr lang="en-US" altLang="zh-TW" b="1" dirty="0"/>
              <a:t>-20</a:t>
            </a:r>
            <a:r>
              <a:rPr lang="en-US" altLang="zh-TW" dirty="0"/>
              <a:t>℃</a:t>
            </a:r>
            <a:r>
              <a:rPr lang="zh-TW" altLang="en-US" b="1" dirty="0"/>
              <a:t>冰箱</a:t>
            </a:r>
          </a:p>
        </p:txBody>
      </p:sp>
      <p:pic>
        <p:nvPicPr>
          <p:cNvPr id="495635" name="Picture 19" descr="DSCN352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836613"/>
            <a:ext cx="2879725" cy="2160587"/>
          </a:xfrm>
          <a:prstGeom prst="rect">
            <a:avLst/>
          </a:prstGeom>
          <a:noFill/>
        </p:spPr>
      </p:pic>
      <p:pic>
        <p:nvPicPr>
          <p:cNvPr id="495636" name="Picture 20" descr="DSCN352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2138" y="836613"/>
            <a:ext cx="2881312" cy="2160587"/>
          </a:xfrm>
          <a:prstGeom prst="rect">
            <a:avLst/>
          </a:prstGeom>
          <a:noFill/>
        </p:spPr>
      </p:pic>
      <p:pic>
        <p:nvPicPr>
          <p:cNvPr id="495639" name="Picture 23" descr="DSCN887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888" y="836613"/>
            <a:ext cx="3059112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5640" name="Line 24"/>
          <p:cNvSpPr>
            <a:spLocks noChangeShapeType="1"/>
          </p:cNvSpPr>
          <p:nvPr/>
        </p:nvSpPr>
        <p:spPr bwMode="auto">
          <a:xfrm flipH="1" flipV="1">
            <a:off x="8712200" y="1555750"/>
            <a:ext cx="1588" cy="982663"/>
          </a:xfrm>
          <a:prstGeom prst="line">
            <a:avLst/>
          </a:prstGeom>
          <a:noFill/>
          <a:ln w="123825">
            <a:solidFill>
              <a:srgbClr val="FF0000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495641" name="Text Box 25"/>
          <p:cNvSpPr txBox="1">
            <a:spLocks noChangeArrowheads="1"/>
          </p:cNvSpPr>
          <p:nvPr/>
        </p:nvSpPr>
        <p:spPr bwMode="auto">
          <a:xfrm>
            <a:off x="8034338" y="1584325"/>
            <a:ext cx="2143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4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1</a:t>
            </a:r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250825" y="4005263"/>
            <a:ext cx="2736850" cy="2060575"/>
            <a:chOff x="2789" y="2092"/>
            <a:chExt cx="2971" cy="2228"/>
          </a:xfrm>
        </p:grpSpPr>
        <p:pic>
          <p:nvPicPr>
            <p:cNvPr id="495643" name="Picture 27" descr="DSCN8878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9" y="2092"/>
              <a:ext cx="2971" cy="2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95644" name="AutoShape 28"/>
            <p:cNvSpPr>
              <a:spLocks noChangeArrowheads="1"/>
            </p:cNvSpPr>
            <p:nvPr/>
          </p:nvSpPr>
          <p:spPr bwMode="auto">
            <a:xfrm rot="367830" flipV="1">
              <a:off x="3923" y="3294"/>
              <a:ext cx="772" cy="544"/>
            </a:xfrm>
            <a:custGeom>
              <a:avLst/>
              <a:gdLst>
                <a:gd name="G0" fmla="+- 0 0 0"/>
                <a:gd name="G1" fmla="+- -11796480 0 0"/>
                <a:gd name="G2" fmla="+- 0 0 -11796480"/>
                <a:gd name="G3" fmla="+- 10800 0 0"/>
                <a:gd name="G4" fmla="+- 0 0 0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5400 0 0"/>
                <a:gd name="G9" fmla="+- 0 0 -11796480"/>
                <a:gd name="G10" fmla="+- 5400 0 2700"/>
                <a:gd name="G11" fmla="cos G10 0"/>
                <a:gd name="G12" fmla="sin G10 0"/>
                <a:gd name="G13" fmla="cos 13500 0"/>
                <a:gd name="G14" fmla="sin 13500 0"/>
                <a:gd name="G15" fmla="+- G11 10800 0"/>
                <a:gd name="G16" fmla="+- G12 10800 0"/>
                <a:gd name="G17" fmla="+- G13 10800 0"/>
                <a:gd name="G18" fmla="+- G14 10800 0"/>
                <a:gd name="G19" fmla="*/ 5400 1 2"/>
                <a:gd name="G20" fmla="+- G19 5400 0"/>
                <a:gd name="G21" fmla="cos G20 0"/>
                <a:gd name="G22" fmla="sin G20 0"/>
                <a:gd name="G23" fmla="+- G21 10800 0"/>
                <a:gd name="G24" fmla="+- G12 G23 G22"/>
                <a:gd name="G25" fmla="+- G22 G23 G11"/>
                <a:gd name="G26" fmla="cos 10800 0"/>
                <a:gd name="G27" fmla="sin 10800 0"/>
                <a:gd name="G28" fmla="cos 5400 0"/>
                <a:gd name="G29" fmla="sin 5400 0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11796480"/>
                <a:gd name="G36" fmla="sin G34 -11796480"/>
                <a:gd name="G37" fmla="+/ -11796480 0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5400 G39"/>
                <a:gd name="G43" fmla="sin 54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0799 w 21600"/>
                <a:gd name="T5" fmla="*/ 0 h 21600"/>
                <a:gd name="T6" fmla="*/ 2700 w 21600"/>
                <a:gd name="T7" fmla="*/ 10800 h 21600"/>
                <a:gd name="T8" fmla="*/ 10799 w 21600"/>
                <a:gd name="T9" fmla="*/ 5400 h 21600"/>
                <a:gd name="T10" fmla="*/ 24300 w 21600"/>
                <a:gd name="T11" fmla="*/ 10800 h 21600"/>
                <a:gd name="T12" fmla="*/ 18900 w 21600"/>
                <a:gd name="T13" fmla="*/ 16200 h 21600"/>
                <a:gd name="T14" fmla="*/ 13500 w 21600"/>
                <a:gd name="T15" fmla="*/ 10800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6200" y="10800"/>
                  </a:moveTo>
                  <a:cubicBezTo>
                    <a:pt x="16200" y="7817"/>
                    <a:pt x="13782" y="5400"/>
                    <a:pt x="10800" y="5400"/>
                  </a:cubicBezTo>
                  <a:cubicBezTo>
                    <a:pt x="7817" y="5400"/>
                    <a:pt x="5400" y="7817"/>
                    <a:pt x="5400" y="10800"/>
                  </a:cubicBezTo>
                  <a:lnTo>
                    <a:pt x="0" y="10800"/>
                  </a:ln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599" y="4835"/>
                    <a:pt x="21600" y="10799"/>
                  </a:cubicBezTo>
                  <a:lnTo>
                    <a:pt x="21600" y="10800"/>
                  </a:lnTo>
                  <a:lnTo>
                    <a:pt x="24300" y="10800"/>
                  </a:lnTo>
                  <a:lnTo>
                    <a:pt x="18900" y="16200"/>
                  </a:lnTo>
                  <a:lnTo>
                    <a:pt x="13500" y="10800"/>
                  </a:lnTo>
                  <a:lnTo>
                    <a:pt x="16200" y="1080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95645" name="Text Box 29"/>
            <p:cNvSpPr txBox="1">
              <a:spLocks noChangeArrowheads="1"/>
            </p:cNvSpPr>
            <p:nvPr/>
          </p:nvSpPr>
          <p:spPr bwMode="auto">
            <a:xfrm>
              <a:off x="3468" y="3429"/>
              <a:ext cx="546" cy="7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TW" altLang="en-US" sz="4000" b="1">
                  <a:solidFill>
                    <a:srgbClr val="FF0000"/>
                  </a:solidFill>
                  <a:ea typeface="標楷體" pitchFamily="65" charset="-120"/>
                </a:rPr>
                <a:t>開</a:t>
              </a:r>
            </a:p>
          </p:txBody>
        </p:sp>
        <p:sp>
          <p:nvSpPr>
            <p:cNvPr id="495646" name="Text Box 30"/>
            <p:cNvSpPr txBox="1">
              <a:spLocks noChangeArrowheads="1"/>
            </p:cNvSpPr>
            <p:nvPr/>
          </p:nvSpPr>
          <p:spPr bwMode="auto">
            <a:xfrm>
              <a:off x="3742" y="2840"/>
              <a:ext cx="272" cy="4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400" b="1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2</a:t>
              </a:r>
            </a:p>
          </p:txBody>
        </p:sp>
      </p:grpSp>
      <p:sp>
        <p:nvSpPr>
          <p:cNvPr id="495648" name="Text Box 32"/>
          <p:cNvSpPr txBox="1">
            <a:spLocks noChangeArrowheads="1"/>
          </p:cNvSpPr>
          <p:nvPr/>
        </p:nvSpPr>
        <p:spPr bwMode="auto">
          <a:xfrm>
            <a:off x="7019925" y="3494088"/>
            <a:ext cx="16557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/>
              <a:t>(</a:t>
            </a:r>
            <a:r>
              <a:rPr lang="zh-TW" altLang="en-US"/>
              <a:t>逆時鐘方向</a:t>
            </a:r>
            <a:r>
              <a:rPr lang="en-US" altLang="zh-TW"/>
              <a:t>)</a:t>
            </a:r>
          </a:p>
        </p:txBody>
      </p:sp>
      <p:sp>
        <p:nvSpPr>
          <p:cNvPr id="495649" name="Text Box 33"/>
          <p:cNvSpPr txBox="1">
            <a:spLocks noChangeArrowheads="1"/>
          </p:cNvSpPr>
          <p:nvPr/>
        </p:nvSpPr>
        <p:spPr bwMode="auto">
          <a:xfrm>
            <a:off x="1044575" y="6381750"/>
            <a:ext cx="16557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/>
              <a:t>(</a:t>
            </a:r>
            <a:r>
              <a:rPr lang="zh-TW" altLang="en-US"/>
              <a:t>逆時鐘方向</a:t>
            </a:r>
            <a:r>
              <a:rPr lang="en-US" altLang="zh-TW"/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562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0"/>
            <a:ext cx="8229600" cy="836613"/>
          </a:xfrm>
        </p:spPr>
        <p:txBody>
          <a:bodyPr/>
          <a:lstStyle/>
          <a:p>
            <a:r>
              <a:rPr lang="zh-TW" altLang="en-US">
                <a:solidFill>
                  <a:schemeClr val="folHlink"/>
                </a:solidFill>
                <a:ea typeface="標楷體" pitchFamily="65" charset="-120"/>
              </a:rPr>
              <a:t>大</a:t>
            </a:r>
            <a:r>
              <a:rPr lang="en-US" altLang="zh-TW">
                <a:solidFill>
                  <a:schemeClr val="folHlink"/>
                </a:solidFill>
                <a:ea typeface="標楷體" pitchFamily="65" charset="-120"/>
              </a:rPr>
              <a:t>.</a:t>
            </a:r>
            <a:r>
              <a:rPr lang="zh-TW" altLang="en-US">
                <a:solidFill>
                  <a:schemeClr val="folHlink"/>
                </a:solidFill>
                <a:ea typeface="標楷體" pitchFamily="65" charset="-120"/>
              </a:rPr>
              <a:t>小鼠安樂死</a:t>
            </a:r>
          </a:p>
        </p:txBody>
      </p:sp>
      <p:pic>
        <p:nvPicPr>
          <p:cNvPr id="578563" name="Picture 3" descr="DSCN807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113" y="836613"/>
            <a:ext cx="3121025" cy="23415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78566" name="Picture 6" descr="DSCN8079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113" y="3860800"/>
            <a:ext cx="3121025" cy="23415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78567" name="Picture 7" descr="DSCN808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22975" y="3860800"/>
            <a:ext cx="3121025" cy="23415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78568" name="Text Box 8"/>
          <p:cNvSpPr txBox="1">
            <a:spLocks noChangeArrowheads="1"/>
          </p:cNvSpPr>
          <p:nvPr/>
        </p:nvSpPr>
        <p:spPr bwMode="auto">
          <a:xfrm>
            <a:off x="250825" y="3357563"/>
            <a:ext cx="2736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b="1"/>
              <a:t>1F</a:t>
            </a:r>
            <a:r>
              <a:rPr lang="zh-TW" altLang="en-US" b="1"/>
              <a:t>手術一 或 </a:t>
            </a:r>
            <a:r>
              <a:rPr lang="en-US" altLang="zh-TW" b="1"/>
              <a:t>B1</a:t>
            </a:r>
            <a:r>
              <a:rPr lang="zh-TW" altLang="en-US" b="1"/>
              <a:t>樓梯口</a:t>
            </a:r>
          </a:p>
        </p:txBody>
      </p:sp>
      <p:sp>
        <p:nvSpPr>
          <p:cNvPr id="578569" name="Text Box 9"/>
          <p:cNvSpPr txBox="1">
            <a:spLocks noChangeArrowheads="1"/>
          </p:cNvSpPr>
          <p:nvPr/>
        </p:nvSpPr>
        <p:spPr bwMode="auto">
          <a:xfrm>
            <a:off x="3348038" y="3213100"/>
            <a:ext cx="24479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b="1" dirty="0" smtClean="0"/>
              <a:t>Mice</a:t>
            </a:r>
            <a:r>
              <a:rPr lang="zh-TW" altLang="en-US" b="1" dirty="0"/>
              <a:t>裝入感染袋</a:t>
            </a:r>
            <a:r>
              <a:rPr lang="en-US" altLang="zh-TW" b="1" dirty="0"/>
              <a:t>, </a:t>
            </a:r>
            <a:r>
              <a:rPr lang="zh-TW" altLang="en-US" b="1" dirty="0"/>
              <a:t>管子接入袋中</a:t>
            </a:r>
          </a:p>
        </p:txBody>
      </p:sp>
      <p:sp>
        <p:nvSpPr>
          <p:cNvPr id="578570" name="Text Box 10"/>
          <p:cNvSpPr txBox="1">
            <a:spLocks noChangeArrowheads="1"/>
          </p:cNvSpPr>
          <p:nvPr/>
        </p:nvSpPr>
        <p:spPr bwMode="auto">
          <a:xfrm>
            <a:off x="6156325" y="3284538"/>
            <a:ext cx="26638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TW" altLang="zh-TW"/>
          </a:p>
        </p:txBody>
      </p:sp>
      <p:sp>
        <p:nvSpPr>
          <p:cNvPr id="578573" name="Text Box 13"/>
          <p:cNvSpPr txBox="1">
            <a:spLocks noChangeArrowheads="1"/>
          </p:cNvSpPr>
          <p:nvPr/>
        </p:nvSpPr>
        <p:spPr bwMode="auto">
          <a:xfrm>
            <a:off x="6372225" y="3213100"/>
            <a:ext cx="24479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TW" b="1"/>
              <a:t>1. </a:t>
            </a:r>
            <a:r>
              <a:rPr lang="zh-TW" altLang="en-US" b="1"/>
              <a:t>轉開總開關</a:t>
            </a:r>
          </a:p>
        </p:txBody>
      </p:sp>
      <p:sp>
        <p:nvSpPr>
          <p:cNvPr id="578574" name="Text Box 14"/>
          <p:cNvSpPr txBox="1">
            <a:spLocks noChangeArrowheads="1"/>
          </p:cNvSpPr>
          <p:nvPr/>
        </p:nvSpPr>
        <p:spPr bwMode="auto">
          <a:xfrm>
            <a:off x="395288" y="6237288"/>
            <a:ext cx="25193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TW" b="1"/>
              <a:t>2. </a:t>
            </a:r>
            <a:r>
              <a:rPr lang="zh-TW" altLang="en-US" b="1"/>
              <a:t>慢慢轉開樞紐</a:t>
            </a:r>
          </a:p>
        </p:txBody>
      </p:sp>
      <p:sp>
        <p:nvSpPr>
          <p:cNvPr id="578575" name="Text Box 15"/>
          <p:cNvSpPr txBox="1">
            <a:spLocks noChangeArrowheads="1"/>
          </p:cNvSpPr>
          <p:nvPr/>
        </p:nvSpPr>
        <p:spPr bwMode="auto">
          <a:xfrm>
            <a:off x="3348038" y="6237288"/>
            <a:ext cx="23764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 b="1"/>
              <a:t>感染袋充滿</a:t>
            </a:r>
            <a:r>
              <a:rPr lang="en-US" altLang="zh-TW" b="1"/>
              <a:t>CO</a:t>
            </a:r>
            <a:r>
              <a:rPr lang="en-US" altLang="zh-TW" b="1" baseline="-25000"/>
              <a:t>2</a:t>
            </a:r>
            <a:r>
              <a:rPr lang="zh-TW" altLang="en-US" b="1"/>
              <a:t>後</a:t>
            </a:r>
            <a:r>
              <a:rPr lang="en-US" altLang="zh-TW" b="1"/>
              <a:t>,  </a:t>
            </a:r>
            <a:r>
              <a:rPr lang="zh-TW" altLang="en-US" b="1"/>
              <a:t>關樞紐及總開關</a:t>
            </a:r>
            <a:endParaRPr lang="zh-TW" altLang="en-US" b="1" baseline="-25000"/>
          </a:p>
        </p:txBody>
      </p:sp>
      <p:sp>
        <p:nvSpPr>
          <p:cNvPr id="578576" name="Text Box 16"/>
          <p:cNvSpPr txBox="1">
            <a:spLocks noChangeArrowheads="1"/>
          </p:cNvSpPr>
          <p:nvPr/>
        </p:nvSpPr>
        <p:spPr bwMode="auto">
          <a:xfrm>
            <a:off x="5795963" y="6216650"/>
            <a:ext cx="33480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b="1" dirty="0"/>
              <a:t>管子拿掉</a:t>
            </a:r>
            <a:r>
              <a:rPr lang="en-US" altLang="zh-TW" b="1" dirty="0"/>
              <a:t>, </a:t>
            </a:r>
            <a:r>
              <a:rPr lang="zh-TW" altLang="en-US" b="1" dirty="0"/>
              <a:t>袋子旋緊</a:t>
            </a:r>
            <a:r>
              <a:rPr lang="en-US" altLang="zh-TW" b="1" dirty="0"/>
              <a:t>, </a:t>
            </a:r>
            <a:r>
              <a:rPr lang="zh-TW" altLang="en-US" b="1" dirty="0">
                <a:solidFill>
                  <a:srgbClr val="FF0000"/>
                </a:solidFill>
              </a:rPr>
              <a:t>等</a:t>
            </a:r>
            <a:r>
              <a:rPr lang="en-US" altLang="zh-TW" b="1" dirty="0">
                <a:solidFill>
                  <a:srgbClr val="FF0000"/>
                </a:solidFill>
              </a:rPr>
              <a:t>3-5</a:t>
            </a:r>
            <a:r>
              <a:rPr lang="zh-TW" altLang="en-US" b="1" dirty="0">
                <a:solidFill>
                  <a:srgbClr val="FF0000"/>
                </a:solidFill>
              </a:rPr>
              <a:t>分鐘</a:t>
            </a:r>
            <a:r>
              <a:rPr lang="en-US" altLang="zh-TW" b="1" dirty="0"/>
              <a:t>, </a:t>
            </a:r>
            <a:r>
              <a:rPr lang="zh-TW" altLang="en-US" b="1" dirty="0"/>
              <a:t>氣體擠出</a:t>
            </a:r>
            <a:r>
              <a:rPr lang="en-US" altLang="zh-TW" b="1" dirty="0"/>
              <a:t>, </a:t>
            </a:r>
            <a:r>
              <a:rPr lang="zh-TW" altLang="en-US" b="1" dirty="0"/>
              <a:t>綁緊</a:t>
            </a:r>
            <a:r>
              <a:rPr lang="en-US" altLang="zh-TW" b="1" dirty="0"/>
              <a:t>, </a:t>
            </a:r>
            <a:r>
              <a:rPr lang="zh-TW" altLang="en-US" b="1" dirty="0"/>
              <a:t>放</a:t>
            </a:r>
            <a:r>
              <a:rPr lang="en-US" altLang="zh-TW" b="1" dirty="0"/>
              <a:t>-20</a:t>
            </a:r>
            <a:r>
              <a:rPr lang="en-US" altLang="zh-TW" dirty="0"/>
              <a:t>℃</a:t>
            </a:r>
            <a:r>
              <a:rPr lang="zh-TW" altLang="en-US" b="1" dirty="0"/>
              <a:t>冰箱</a:t>
            </a:r>
          </a:p>
        </p:txBody>
      </p:sp>
      <p:pic>
        <p:nvPicPr>
          <p:cNvPr id="578577" name="Picture 17" descr="DSCN352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25" y="836613"/>
            <a:ext cx="3024188" cy="23510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78582" name="Picture 22" descr="DSCN8878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3860800"/>
            <a:ext cx="2987675" cy="23764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78583" name="AutoShape 23"/>
          <p:cNvSpPr>
            <a:spLocks noChangeArrowheads="1"/>
          </p:cNvSpPr>
          <p:nvPr/>
        </p:nvSpPr>
        <p:spPr bwMode="auto">
          <a:xfrm rot="367830" flipV="1">
            <a:off x="1211263" y="5143500"/>
            <a:ext cx="776287" cy="579438"/>
          </a:xfrm>
          <a:custGeom>
            <a:avLst/>
            <a:gdLst>
              <a:gd name="G0" fmla="+- 0 0 0"/>
              <a:gd name="G1" fmla="+- -11796480 0 0"/>
              <a:gd name="G2" fmla="+- 0 0 -11796480"/>
              <a:gd name="G3" fmla="+- 10800 0 0"/>
              <a:gd name="G4" fmla="+- 0 0 0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5400 0 0"/>
              <a:gd name="G9" fmla="+- 0 0 -11796480"/>
              <a:gd name="G10" fmla="+- 5400 0 2700"/>
              <a:gd name="G11" fmla="cos G10 0"/>
              <a:gd name="G12" fmla="sin G10 0"/>
              <a:gd name="G13" fmla="cos 13500 0"/>
              <a:gd name="G14" fmla="sin 13500 0"/>
              <a:gd name="G15" fmla="+- G11 10800 0"/>
              <a:gd name="G16" fmla="+- G12 10800 0"/>
              <a:gd name="G17" fmla="+- G13 10800 0"/>
              <a:gd name="G18" fmla="+- G14 10800 0"/>
              <a:gd name="G19" fmla="*/ 5400 1 2"/>
              <a:gd name="G20" fmla="+- G19 5400 0"/>
              <a:gd name="G21" fmla="cos G20 0"/>
              <a:gd name="G22" fmla="sin G20 0"/>
              <a:gd name="G23" fmla="+- G21 10800 0"/>
              <a:gd name="G24" fmla="+- G12 G23 G22"/>
              <a:gd name="G25" fmla="+- G22 G23 G11"/>
              <a:gd name="G26" fmla="cos 10800 0"/>
              <a:gd name="G27" fmla="sin 10800 0"/>
              <a:gd name="G28" fmla="cos 5400 0"/>
              <a:gd name="G29" fmla="sin 5400 0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1796480"/>
              <a:gd name="G36" fmla="sin G34 -11796480"/>
              <a:gd name="G37" fmla="+/ -11796480 0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5400 G39"/>
              <a:gd name="G43" fmla="sin 5400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0799 w 21600"/>
              <a:gd name="T5" fmla="*/ 0 h 21600"/>
              <a:gd name="T6" fmla="*/ 2700 w 21600"/>
              <a:gd name="T7" fmla="*/ 10800 h 21600"/>
              <a:gd name="T8" fmla="*/ 10799 w 21600"/>
              <a:gd name="T9" fmla="*/ 5400 h 21600"/>
              <a:gd name="T10" fmla="*/ 24300 w 21600"/>
              <a:gd name="T11" fmla="*/ 10800 h 21600"/>
              <a:gd name="T12" fmla="*/ 18900 w 21600"/>
              <a:gd name="T13" fmla="*/ 16200 h 21600"/>
              <a:gd name="T14" fmla="*/ 13500 w 21600"/>
              <a:gd name="T15" fmla="*/ 10800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78584" name="Text Box 24"/>
          <p:cNvSpPr txBox="1">
            <a:spLocks noChangeArrowheads="1"/>
          </p:cNvSpPr>
          <p:nvPr/>
        </p:nvSpPr>
        <p:spPr bwMode="auto">
          <a:xfrm>
            <a:off x="755650" y="5287963"/>
            <a:ext cx="5476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4000" b="1">
                <a:solidFill>
                  <a:srgbClr val="FF0000"/>
                </a:solidFill>
                <a:ea typeface="標楷體" pitchFamily="65" charset="-120"/>
              </a:rPr>
              <a:t>開</a:t>
            </a:r>
          </a:p>
        </p:txBody>
      </p:sp>
      <p:pic>
        <p:nvPicPr>
          <p:cNvPr id="578586" name="Picture 26" descr="DSCN887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325" y="836613"/>
            <a:ext cx="2951163" cy="23320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78587" name="Line 27"/>
          <p:cNvSpPr>
            <a:spLocks noChangeShapeType="1"/>
          </p:cNvSpPr>
          <p:nvPr/>
        </p:nvSpPr>
        <p:spPr bwMode="auto">
          <a:xfrm flipH="1" flipV="1">
            <a:off x="8675688" y="1628775"/>
            <a:ext cx="0" cy="936625"/>
          </a:xfrm>
          <a:prstGeom prst="line">
            <a:avLst/>
          </a:prstGeom>
          <a:noFill/>
          <a:ln w="127000">
            <a:solidFill>
              <a:srgbClr val="FF0000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578589" name="Text Box 29"/>
          <p:cNvSpPr txBox="1">
            <a:spLocks noChangeArrowheads="1"/>
          </p:cNvSpPr>
          <p:nvPr/>
        </p:nvSpPr>
        <p:spPr bwMode="auto">
          <a:xfrm>
            <a:off x="7019925" y="3429000"/>
            <a:ext cx="16557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/>
              <a:t>(</a:t>
            </a:r>
            <a:r>
              <a:rPr lang="zh-TW" altLang="en-US"/>
              <a:t>逆時鐘方向</a:t>
            </a:r>
            <a:r>
              <a:rPr lang="en-US" altLang="zh-TW"/>
              <a:t>)</a:t>
            </a:r>
          </a:p>
        </p:txBody>
      </p:sp>
      <p:sp>
        <p:nvSpPr>
          <p:cNvPr id="578590" name="Text Box 30"/>
          <p:cNvSpPr txBox="1">
            <a:spLocks noChangeArrowheads="1"/>
          </p:cNvSpPr>
          <p:nvPr/>
        </p:nvSpPr>
        <p:spPr bwMode="auto">
          <a:xfrm>
            <a:off x="1044575" y="6491288"/>
            <a:ext cx="16557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/>
              <a:t>(</a:t>
            </a:r>
            <a:r>
              <a:rPr lang="zh-TW" altLang="en-US"/>
              <a:t>逆時鐘方向</a:t>
            </a:r>
            <a:r>
              <a:rPr lang="en-US" altLang="zh-TW"/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594" name="Text Box 2"/>
          <p:cNvSpPr txBox="1">
            <a:spLocks noChangeArrowheads="1"/>
          </p:cNvSpPr>
          <p:nvPr/>
        </p:nvSpPr>
        <p:spPr bwMode="auto">
          <a:xfrm>
            <a:off x="899592" y="5733256"/>
            <a:ext cx="6553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 sz="1600" dirty="0" smtClean="0">
                <a:ea typeface="標楷體" pitchFamily="65" charset="-120"/>
              </a:rPr>
              <a:t>感染</a:t>
            </a:r>
            <a:r>
              <a:rPr lang="zh-TW" altLang="en-US" sz="1600" dirty="0">
                <a:ea typeface="標楷體" pitchFamily="65" charset="-120"/>
              </a:rPr>
              <a:t>袋</a:t>
            </a:r>
            <a:r>
              <a:rPr lang="en-US" altLang="zh-TW" sz="1600" dirty="0">
                <a:ea typeface="標楷體" pitchFamily="65" charset="-120"/>
              </a:rPr>
              <a:t>: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1F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放手術室二水槽下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; B1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放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-20℃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旁或大小鼠前室櫃子</a:t>
            </a:r>
          </a:p>
          <a:p>
            <a:pPr algn="ctr">
              <a:spcBef>
                <a:spcPct val="50000"/>
              </a:spcBef>
            </a:pPr>
            <a:endParaRPr lang="en-US" altLang="zh-TW" sz="16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94595" name="Picture 3" descr="DSCN807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88" y="0"/>
            <a:ext cx="7850187" cy="5013176"/>
          </a:xfrm>
          <a:prstGeom prst="rect">
            <a:avLst/>
          </a:prstGeom>
          <a:noFill/>
        </p:spPr>
      </p:pic>
      <p:sp>
        <p:nvSpPr>
          <p:cNvPr id="494596" name="Text Box 4"/>
          <p:cNvSpPr txBox="1">
            <a:spLocks noChangeArrowheads="1"/>
          </p:cNvSpPr>
          <p:nvPr/>
        </p:nvSpPr>
        <p:spPr bwMode="auto">
          <a:xfrm>
            <a:off x="2700338" y="981075"/>
            <a:ext cx="38877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b="1">
                <a:solidFill>
                  <a:srgbClr val="0000FF"/>
                </a:solidFill>
              </a:rPr>
              <a:t>計畫編號 </a:t>
            </a:r>
            <a:r>
              <a:rPr lang="en-US" altLang="zh-TW" b="1">
                <a:solidFill>
                  <a:srgbClr val="0000FF"/>
                </a:solidFill>
              </a:rPr>
              <a:t>0000  </a:t>
            </a:r>
            <a:r>
              <a:rPr lang="zh-TW" altLang="en-US" b="1">
                <a:solidFill>
                  <a:srgbClr val="0000FF"/>
                </a:solidFill>
              </a:rPr>
              <a:t>或  成本中心 </a:t>
            </a:r>
            <a:r>
              <a:rPr lang="en-US" altLang="zh-TW" b="1">
                <a:solidFill>
                  <a:srgbClr val="0000FF"/>
                </a:solidFill>
              </a:rPr>
              <a:t>0000</a:t>
            </a:r>
          </a:p>
        </p:txBody>
      </p:sp>
      <p:sp>
        <p:nvSpPr>
          <p:cNvPr id="494597" name="AutoShape 5"/>
          <p:cNvSpPr>
            <a:spLocks noChangeArrowheads="1"/>
          </p:cNvSpPr>
          <p:nvPr/>
        </p:nvSpPr>
        <p:spPr bwMode="auto">
          <a:xfrm>
            <a:off x="6804025" y="1052513"/>
            <a:ext cx="1152525" cy="360362"/>
          </a:xfrm>
          <a:prstGeom prst="wedgeRoundRectCallout">
            <a:avLst>
              <a:gd name="adj1" fmla="val -97657"/>
              <a:gd name="adj2" fmla="val 62333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zh-TW" altLang="en-US"/>
              <a:t>日期</a:t>
            </a:r>
          </a:p>
        </p:txBody>
      </p:sp>
      <p:sp>
        <p:nvSpPr>
          <p:cNvPr id="494600" name="AutoShape 8"/>
          <p:cNvSpPr>
            <a:spLocks noChangeArrowheads="1"/>
          </p:cNvSpPr>
          <p:nvPr/>
        </p:nvSpPr>
        <p:spPr bwMode="auto">
          <a:xfrm>
            <a:off x="1331913" y="765175"/>
            <a:ext cx="863600" cy="360363"/>
          </a:xfrm>
          <a:prstGeom prst="wedgeRoundRectCallout">
            <a:avLst>
              <a:gd name="adj1" fmla="val 102204"/>
              <a:gd name="adj2" fmla="val 57491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zh-TW" altLang="en-US"/>
              <a:t>編號</a:t>
            </a:r>
          </a:p>
        </p:txBody>
      </p:sp>
      <p:sp>
        <p:nvSpPr>
          <p:cNvPr id="494601" name="AutoShape 9"/>
          <p:cNvSpPr>
            <a:spLocks noChangeArrowheads="1"/>
          </p:cNvSpPr>
          <p:nvPr/>
        </p:nvSpPr>
        <p:spPr bwMode="auto">
          <a:xfrm>
            <a:off x="1116013" y="1844675"/>
            <a:ext cx="1079500" cy="360363"/>
          </a:xfrm>
          <a:prstGeom prst="wedgeRoundRectCallout">
            <a:avLst>
              <a:gd name="adj1" fmla="val 91764"/>
              <a:gd name="adj2" fmla="val -62333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zh-TW" altLang="en-US"/>
              <a:t>實驗者</a:t>
            </a:r>
          </a:p>
        </p:txBody>
      </p:sp>
      <p:sp>
        <p:nvSpPr>
          <p:cNvPr id="9" name="矩形 8"/>
          <p:cNvSpPr/>
          <p:nvPr/>
        </p:nvSpPr>
        <p:spPr>
          <a:xfrm>
            <a:off x="1559344" y="5229200"/>
            <a:ext cx="52790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 sz="2400" b="1" dirty="0" smtClean="0">
                <a:ea typeface="標楷體" pitchFamily="65" charset="-120"/>
              </a:rPr>
              <a:t>填寫</a:t>
            </a:r>
            <a:r>
              <a:rPr lang="zh-TW" altLang="en-US" sz="2400" b="1" dirty="0" smtClean="0">
                <a:solidFill>
                  <a:srgbClr val="FF0000"/>
                </a:solidFill>
                <a:ea typeface="標楷體" pitchFamily="65" charset="-120"/>
              </a:rPr>
              <a:t>成本中心或計劃編號</a:t>
            </a:r>
            <a:r>
              <a:rPr lang="en-US" altLang="zh-TW" sz="2400" b="1" dirty="0" smtClean="0">
                <a:solidFill>
                  <a:srgbClr val="FF0000"/>
                </a:solidFill>
                <a:ea typeface="標楷體" pitchFamily="65" charset="-120"/>
              </a:rPr>
              <a:t>.</a:t>
            </a:r>
            <a:r>
              <a:rPr lang="zh-TW" altLang="en-US" sz="2400" b="1" dirty="0" smtClean="0">
                <a:solidFill>
                  <a:srgbClr val="FF0000"/>
                </a:solidFill>
                <a:ea typeface="標楷體" pitchFamily="65" charset="-120"/>
              </a:rPr>
              <a:t>日期</a:t>
            </a:r>
            <a:r>
              <a:rPr lang="en-US" altLang="zh-TW" sz="2400" b="1" dirty="0" smtClean="0">
                <a:solidFill>
                  <a:srgbClr val="FF0000"/>
                </a:solidFill>
                <a:ea typeface="標楷體" pitchFamily="65" charset="-120"/>
              </a:rPr>
              <a:t>.</a:t>
            </a:r>
            <a:r>
              <a:rPr lang="zh-TW" altLang="en-US" sz="2400" b="1" dirty="0" smtClean="0">
                <a:solidFill>
                  <a:srgbClr val="FF0000"/>
                </a:solidFill>
                <a:ea typeface="標楷體" pitchFamily="65" charset="-120"/>
              </a:rPr>
              <a:t>實驗者</a:t>
            </a:r>
            <a:endParaRPr lang="zh-TW" altLang="en-US" sz="2400" b="1" dirty="0">
              <a:solidFill>
                <a:srgbClr val="FF0000"/>
              </a:solidFill>
              <a:ea typeface="標楷體" pitchFamily="65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4595" name="Picture 3" descr="DSCN807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88" y="0"/>
            <a:ext cx="7850187" cy="5013176"/>
          </a:xfrm>
          <a:prstGeom prst="rect">
            <a:avLst/>
          </a:prstGeom>
          <a:noFill/>
        </p:spPr>
      </p:pic>
      <p:sp>
        <p:nvSpPr>
          <p:cNvPr id="494596" name="Text Box 4"/>
          <p:cNvSpPr txBox="1">
            <a:spLocks noChangeArrowheads="1"/>
          </p:cNvSpPr>
          <p:nvPr/>
        </p:nvSpPr>
        <p:spPr bwMode="auto">
          <a:xfrm>
            <a:off x="2700338" y="981075"/>
            <a:ext cx="38877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b="1">
                <a:solidFill>
                  <a:srgbClr val="0000FF"/>
                </a:solidFill>
              </a:rPr>
              <a:t>計畫編號 </a:t>
            </a:r>
            <a:r>
              <a:rPr lang="en-US" altLang="zh-TW" b="1">
                <a:solidFill>
                  <a:srgbClr val="0000FF"/>
                </a:solidFill>
              </a:rPr>
              <a:t>0000  </a:t>
            </a:r>
            <a:r>
              <a:rPr lang="zh-TW" altLang="en-US" b="1">
                <a:solidFill>
                  <a:srgbClr val="0000FF"/>
                </a:solidFill>
              </a:rPr>
              <a:t>或  成本中心 </a:t>
            </a:r>
            <a:r>
              <a:rPr lang="en-US" altLang="zh-TW" b="1">
                <a:solidFill>
                  <a:srgbClr val="0000FF"/>
                </a:solidFill>
              </a:rPr>
              <a:t>0000</a:t>
            </a:r>
          </a:p>
        </p:txBody>
      </p:sp>
      <p:sp>
        <p:nvSpPr>
          <p:cNvPr id="494597" name="AutoShape 5"/>
          <p:cNvSpPr>
            <a:spLocks noChangeArrowheads="1"/>
          </p:cNvSpPr>
          <p:nvPr/>
        </p:nvSpPr>
        <p:spPr bwMode="auto">
          <a:xfrm>
            <a:off x="6804025" y="1052513"/>
            <a:ext cx="1152525" cy="360362"/>
          </a:xfrm>
          <a:prstGeom prst="wedgeRoundRectCallout">
            <a:avLst>
              <a:gd name="adj1" fmla="val -97657"/>
              <a:gd name="adj2" fmla="val 62333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zh-TW" altLang="en-US"/>
              <a:t>日期</a:t>
            </a:r>
          </a:p>
        </p:txBody>
      </p:sp>
      <p:sp>
        <p:nvSpPr>
          <p:cNvPr id="494600" name="AutoShape 8"/>
          <p:cNvSpPr>
            <a:spLocks noChangeArrowheads="1"/>
          </p:cNvSpPr>
          <p:nvPr/>
        </p:nvSpPr>
        <p:spPr bwMode="auto">
          <a:xfrm>
            <a:off x="1331913" y="765175"/>
            <a:ext cx="863600" cy="360363"/>
          </a:xfrm>
          <a:prstGeom prst="wedgeRoundRectCallout">
            <a:avLst>
              <a:gd name="adj1" fmla="val 102204"/>
              <a:gd name="adj2" fmla="val 57491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zh-TW" altLang="en-US"/>
              <a:t>編號</a:t>
            </a:r>
          </a:p>
        </p:txBody>
      </p:sp>
      <p:sp>
        <p:nvSpPr>
          <p:cNvPr id="494601" name="AutoShape 9"/>
          <p:cNvSpPr>
            <a:spLocks noChangeArrowheads="1"/>
          </p:cNvSpPr>
          <p:nvPr/>
        </p:nvSpPr>
        <p:spPr bwMode="auto">
          <a:xfrm>
            <a:off x="1116013" y="1844675"/>
            <a:ext cx="1079500" cy="360363"/>
          </a:xfrm>
          <a:prstGeom prst="wedgeRoundRectCallout">
            <a:avLst>
              <a:gd name="adj1" fmla="val 91764"/>
              <a:gd name="adj2" fmla="val -62333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zh-TW" altLang="en-US"/>
              <a:t>實驗者</a:t>
            </a:r>
          </a:p>
        </p:txBody>
      </p:sp>
      <p:sp>
        <p:nvSpPr>
          <p:cNvPr id="8" name="矩形 7"/>
          <p:cNvSpPr/>
          <p:nvPr/>
        </p:nvSpPr>
        <p:spPr>
          <a:xfrm>
            <a:off x="2568887" y="3244334"/>
            <a:ext cx="40062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 dirty="0" smtClean="0">
                <a:ea typeface="標楷體" pitchFamily="65" charset="-120"/>
              </a:rPr>
              <a:t>填寫</a:t>
            </a:r>
            <a:r>
              <a:rPr lang="zh-TW" altLang="en-US" dirty="0" smtClean="0">
                <a:solidFill>
                  <a:srgbClr val="FF0000"/>
                </a:solidFill>
                <a:ea typeface="標楷體" pitchFamily="65" charset="-120"/>
              </a:rPr>
              <a:t>成本中心或計劃編號</a:t>
            </a:r>
            <a:r>
              <a:rPr lang="en-US" altLang="zh-TW" dirty="0" smtClean="0">
                <a:solidFill>
                  <a:srgbClr val="FF0000"/>
                </a:solidFill>
                <a:ea typeface="標楷體" pitchFamily="65" charset="-120"/>
              </a:rPr>
              <a:t>.</a:t>
            </a:r>
            <a:r>
              <a:rPr lang="zh-TW" altLang="en-US" dirty="0" smtClean="0">
                <a:solidFill>
                  <a:srgbClr val="FF0000"/>
                </a:solidFill>
                <a:ea typeface="標楷體" pitchFamily="65" charset="-120"/>
              </a:rPr>
              <a:t>日期</a:t>
            </a:r>
            <a:r>
              <a:rPr lang="en-US" altLang="zh-TW" dirty="0" smtClean="0">
                <a:solidFill>
                  <a:srgbClr val="FF0000"/>
                </a:solidFill>
                <a:ea typeface="標楷體" pitchFamily="65" charset="-120"/>
              </a:rPr>
              <a:t>.</a:t>
            </a:r>
            <a:r>
              <a:rPr lang="zh-TW" altLang="en-US" dirty="0" smtClean="0">
                <a:solidFill>
                  <a:srgbClr val="FF0000"/>
                </a:solidFill>
                <a:ea typeface="標楷體" pitchFamily="65" charset="-120"/>
              </a:rPr>
              <a:t>實驗者</a:t>
            </a:r>
            <a:endParaRPr lang="zh-TW" altLang="en-US" dirty="0">
              <a:solidFill>
                <a:srgbClr val="FF0000"/>
              </a:solidFill>
              <a:ea typeface="標楷體" pitchFamily="65" charset="-120"/>
            </a:endParaRPr>
          </a:p>
        </p:txBody>
      </p:sp>
      <p:sp>
        <p:nvSpPr>
          <p:cNvPr id="10" name="橢圓 9"/>
          <p:cNvSpPr/>
          <p:nvPr/>
        </p:nvSpPr>
        <p:spPr>
          <a:xfrm>
            <a:off x="5796136" y="476672"/>
            <a:ext cx="648072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/>
          <p:cNvSpPr txBox="1"/>
          <p:nvPr/>
        </p:nvSpPr>
        <p:spPr>
          <a:xfrm>
            <a:off x="5796136" y="404664"/>
            <a:ext cx="504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毒</a:t>
            </a:r>
            <a:endParaRPr lang="zh-TW" altLang="en-US" sz="36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1979712" y="5157192"/>
            <a:ext cx="4968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 smtClean="0">
                <a:solidFill>
                  <a:srgbClr val="0000FF"/>
                </a:solidFill>
              </a:rPr>
              <a:t>施打</a:t>
            </a:r>
            <a:r>
              <a:rPr lang="zh-TW" altLang="en-US" sz="2000" b="1" dirty="0" smtClean="0">
                <a:solidFill>
                  <a:srgbClr val="FF0000"/>
                </a:solidFill>
              </a:rPr>
              <a:t>致癌物</a:t>
            </a:r>
            <a:r>
              <a:rPr lang="zh-TW" altLang="en-US" sz="2000" b="1" dirty="0" smtClean="0">
                <a:solidFill>
                  <a:srgbClr val="0000FF"/>
                </a:solidFill>
              </a:rPr>
              <a:t>或</a:t>
            </a:r>
            <a:r>
              <a:rPr lang="zh-TW" altLang="en-US" sz="2000" b="1" dirty="0" smtClean="0">
                <a:solidFill>
                  <a:srgbClr val="FF0000"/>
                </a:solidFill>
              </a:rPr>
              <a:t>腫瘤細胞</a:t>
            </a:r>
            <a:r>
              <a:rPr lang="zh-TW" altLang="en-US" sz="2000" b="1" dirty="0" smtClean="0">
                <a:solidFill>
                  <a:srgbClr val="0000FF"/>
                </a:solidFill>
              </a:rPr>
              <a:t>之動物屍體，請註明</a:t>
            </a:r>
            <a:r>
              <a:rPr lang="zh-TW" altLang="en-US" sz="2000" b="1" dirty="0" smtClean="0">
                <a:solidFill>
                  <a:srgbClr val="FF0000"/>
                </a:solidFill>
              </a:rPr>
              <a:t>「毒」</a:t>
            </a:r>
            <a:r>
              <a:rPr lang="zh-TW" altLang="en-US" sz="2000" b="1" dirty="0" smtClean="0">
                <a:solidFill>
                  <a:srgbClr val="0000FF"/>
                </a:solidFill>
              </a:rPr>
              <a:t>字，以利後續毒化物廢棄物分類。</a:t>
            </a:r>
            <a:endParaRPr lang="zh-TW" altLang="en-US" sz="20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578" y="35948"/>
            <a:ext cx="4523218" cy="3393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DSCN761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3427413"/>
            <a:ext cx="4572000" cy="3430587"/>
          </a:xfrm>
          <a:prstGeom prst="rect">
            <a:avLst/>
          </a:prstGeom>
          <a:noFill/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203848" y="2348880"/>
            <a:ext cx="1223963" cy="36671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b="1" dirty="0"/>
              <a:t>-20℃</a:t>
            </a:r>
            <a:r>
              <a:rPr lang="zh-TW" altLang="en-US" b="1" dirty="0"/>
              <a:t>冰箱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003800" y="333375"/>
            <a:ext cx="35290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4000" b="1" dirty="0">
                <a:ea typeface="標楷體" pitchFamily="65" charset="-120"/>
              </a:rPr>
              <a:t>屍體存放冰箱</a:t>
            </a:r>
          </a:p>
        </p:txBody>
      </p:sp>
      <p:pic>
        <p:nvPicPr>
          <p:cNvPr id="8" name="Picture 8" descr="AN01125_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6913" y="2708275"/>
            <a:ext cx="827087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文字方塊 8"/>
          <p:cNvSpPr txBox="1"/>
          <p:nvPr/>
        </p:nvSpPr>
        <p:spPr>
          <a:xfrm>
            <a:off x="5652120" y="2708920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b="1" dirty="0" smtClean="0"/>
              <a:t>B1</a:t>
            </a:r>
            <a:r>
              <a:rPr lang="zh-TW" altLang="en-US" b="1" dirty="0" smtClean="0"/>
              <a:t>貨梯前</a:t>
            </a:r>
            <a:endParaRPr lang="zh-TW" altLang="en-US" b="1" dirty="0"/>
          </a:p>
        </p:txBody>
      </p:sp>
      <p:sp>
        <p:nvSpPr>
          <p:cNvPr id="10" name="向上箭號 9"/>
          <p:cNvSpPr/>
          <p:nvPr/>
        </p:nvSpPr>
        <p:spPr>
          <a:xfrm rot="10800000">
            <a:off x="1404218" y="548680"/>
            <a:ext cx="360040" cy="1152128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/>
          <p:cNvSpPr txBox="1"/>
          <p:nvPr/>
        </p:nvSpPr>
        <p:spPr>
          <a:xfrm>
            <a:off x="1187624" y="148570"/>
            <a:ext cx="72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 smtClean="0"/>
              <a:t>推車</a:t>
            </a:r>
            <a:endParaRPr lang="zh-TW" altLang="en-US" sz="2000" b="1" dirty="0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3573016"/>
            <a:ext cx="3635423" cy="321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u="sng" dirty="0" smtClean="0"/>
              <a:t>斑馬魚</a:t>
            </a:r>
            <a:r>
              <a:rPr lang="en-US" altLang="zh-TW" dirty="0" smtClean="0"/>
              <a:t>:</a:t>
            </a:r>
            <a:r>
              <a:rPr lang="zh-TW" altLang="en-US" dirty="0" smtClean="0"/>
              <a:t> 毒性測試</a:t>
            </a:r>
            <a:endParaRPr lang="en-US" altLang="zh-TW" dirty="0" smtClean="0"/>
          </a:p>
          <a:p>
            <a:pPr>
              <a:buNone/>
            </a:pPr>
            <a:r>
              <a:rPr lang="zh-TW" altLang="en-US" dirty="0" smtClean="0"/>
              <a:t>   肝毒性</a:t>
            </a:r>
            <a:r>
              <a:rPr lang="en-US" altLang="zh-TW" dirty="0" smtClean="0"/>
              <a:t>.</a:t>
            </a:r>
            <a:r>
              <a:rPr lang="zh-TW" altLang="en-US" dirty="0" smtClean="0"/>
              <a:t>心臟毒性</a:t>
            </a:r>
            <a:r>
              <a:rPr lang="en-US" altLang="zh-TW" dirty="0" smtClean="0"/>
              <a:t>.</a:t>
            </a:r>
            <a:r>
              <a:rPr lang="zh-TW" altLang="en-US" dirty="0" smtClean="0"/>
              <a:t>神經毒性等</a:t>
            </a:r>
            <a:endParaRPr lang="en-US" altLang="zh-TW" dirty="0" smtClean="0"/>
          </a:p>
          <a:p>
            <a:r>
              <a:rPr lang="zh-TW" altLang="en-US" u="sng" dirty="0" smtClean="0"/>
              <a:t>水蚤</a:t>
            </a:r>
            <a:r>
              <a:rPr lang="en-US" altLang="zh-TW" dirty="0" smtClean="0"/>
              <a:t>:</a:t>
            </a:r>
            <a:r>
              <a:rPr lang="zh-TW" altLang="en-US" dirty="0" smtClean="0"/>
              <a:t> 藥物代謝產物，所引起的毒性</a:t>
            </a:r>
            <a:endParaRPr lang="en-US" altLang="zh-TW" dirty="0" smtClean="0"/>
          </a:p>
          <a:p>
            <a:pPr>
              <a:buNone/>
            </a:pPr>
            <a:r>
              <a:rPr lang="zh-TW" altLang="en-US" dirty="0" smtClean="0"/>
              <a:t>   </a:t>
            </a:r>
            <a:r>
              <a:rPr lang="zh-TW" altLang="en-US" sz="2000" dirty="0" smtClean="0"/>
              <a:t>生化分子檢測</a:t>
            </a:r>
            <a:r>
              <a:rPr lang="en-US" altLang="zh-TW" sz="2000" dirty="0" smtClean="0"/>
              <a:t>-CYP</a:t>
            </a:r>
            <a:r>
              <a:rPr lang="zh-TW" altLang="en-US" sz="2000" dirty="0" smtClean="0"/>
              <a:t>分析</a:t>
            </a:r>
            <a:r>
              <a:rPr lang="en-US" altLang="zh-TW" sz="2000" dirty="0" smtClean="0"/>
              <a:t>. GSH. ROS. </a:t>
            </a:r>
            <a:r>
              <a:rPr lang="en-US" altLang="zh-TW" sz="2000" dirty="0" err="1" smtClean="0"/>
              <a:t>TrxR</a:t>
            </a:r>
            <a:r>
              <a:rPr lang="en-US" altLang="zh-TW" sz="2000" dirty="0" smtClean="0"/>
              <a:t> activity</a:t>
            </a:r>
          </a:p>
          <a:p>
            <a:pPr>
              <a:buNone/>
            </a:pPr>
            <a:r>
              <a:rPr lang="zh-TW" altLang="en-US" sz="2000" dirty="0" smtClean="0"/>
              <a:t>    生理檢測</a:t>
            </a:r>
            <a:r>
              <a:rPr lang="en-US" altLang="zh-TW" sz="2000" dirty="0" smtClean="0"/>
              <a:t>-</a:t>
            </a:r>
            <a:r>
              <a:rPr lang="zh-TW" altLang="en-US" sz="2000" dirty="0" smtClean="0"/>
              <a:t>生長</a:t>
            </a:r>
            <a:r>
              <a:rPr lang="en-US" altLang="zh-TW" sz="2000" dirty="0" smtClean="0"/>
              <a:t>&amp;</a:t>
            </a:r>
            <a:r>
              <a:rPr lang="zh-TW" altLang="en-US" sz="2000" dirty="0" smtClean="0"/>
              <a:t>生殖抑制</a:t>
            </a:r>
            <a:endParaRPr lang="en-US" altLang="zh-TW" sz="2000" dirty="0" smtClean="0"/>
          </a:p>
          <a:p>
            <a:r>
              <a:rPr lang="zh-TW" altLang="en-US" dirty="0" smtClean="0"/>
              <a:t>幹細胞</a:t>
            </a:r>
            <a:r>
              <a:rPr lang="en-US" altLang="zh-TW" dirty="0" smtClean="0"/>
              <a:t>:</a:t>
            </a:r>
          </a:p>
          <a:p>
            <a:pPr>
              <a:buNone/>
            </a:pPr>
            <a:r>
              <a:rPr lang="zh-TW" altLang="en-US" dirty="0" smtClean="0"/>
              <a:t>   藥物發現</a:t>
            </a:r>
            <a:r>
              <a:rPr lang="en-US" altLang="zh-TW" dirty="0" smtClean="0"/>
              <a:t>.</a:t>
            </a:r>
            <a:r>
              <a:rPr lang="zh-TW" altLang="en-US" dirty="0" smtClean="0"/>
              <a:t>疾病模式</a:t>
            </a:r>
            <a:r>
              <a:rPr lang="en-US" altLang="zh-TW" dirty="0" smtClean="0"/>
              <a:t>.</a:t>
            </a:r>
            <a:r>
              <a:rPr lang="zh-TW" altLang="en-US" dirty="0" smtClean="0"/>
              <a:t>毒性測試</a:t>
            </a:r>
            <a:r>
              <a:rPr lang="en-US" altLang="zh-TW" dirty="0" smtClean="0"/>
              <a:t>.</a:t>
            </a:r>
            <a:r>
              <a:rPr lang="zh-TW" altLang="en-US" dirty="0" smtClean="0"/>
              <a:t>細胞治療</a:t>
            </a:r>
            <a:endParaRPr lang="en-US" altLang="zh-TW" dirty="0" smtClean="0"/>
          </a:p>
          <a:p>
            <a:r>
              <a:rPr lang="zh-TW" altLang="en-US" dirty="0" smtClean="0"/>
              <a:t>人體器官晶片</a:t>
            </a:r>
            <a:r>
              <a:rPr lang="en-US" altLang="zh-TW" dirty="0" smtClean="0"/>
              <a:t>:</a:t>
            </a:r>
          </a:p>
          <a:p>
            <a:r>
              <a:rPr lang="en-US" altLang="zh-TW" dirty="0" smtClean="0"/>
              <a:t>3D</a:t>
            </a:r>
            <a:r>
              <a:rPr lang="zh-TW" altLang="en-US" dirty="0" smtClean="0"/>
              <a:t>組織培養</a:t>
            </a:r>
            <a:r>
              <a:rPr lang="en-US" altLang="zh-TW" dirty="0" smtClean="0"/>
              <a:t>:</a:t>
            </a:r>
            <a:r>
              <a:rPr lang="zh-TW" altLang="en-US" dirty="0" smtClean="0"/>
              <a:t> 骨頭</a:t>
            </a:r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替代模式</a:t>
            </a:r>
            <a:r>
              <a:rPr lang="en-US" altLang="zh-TW" dirty="0" smtClean="0"/>
              <a:t>:</a:t>
            </a:r>
            <a:endParaRPr lang="zh-TW" altLang="en-US" dirty="0"/>
          </a:p>
        </p:txBody>
      </p:sp>
    </p:spTree>
  </p:cSld>
  <p:clrMapOvr>
    <a:masterClrMapping/>
  </p:clrMapOvr>
  <p:transition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7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zh-TW" altLang="en-US">
                <a:solidFill>
                  <a:schemeClr val="folHlink"/>
                </a:solidFill>
                <a:ea typeface="標楷體" pitchFamily="65" charset="-120"/>
              </a:rPr>
              <a:t>內容</a:t>
            </a:r>
            <a:endParaRPr lang="zh-TW" altLang="en-US">
              <a:solidFill>
                <a:schemeClr val="folHlink"/>
              </a:solidFill>
            </a:endParaRPr>
          </a:p>
        </p:txBody>
      </p:sp>
      <p:sp>
        <p:nvSpPr>
          <p:cNvPr id="586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81075"/>
            <a:ext cx="8229600" cy="5472113"/>
          </a:xfrm>
        </p:spPr>
        <p:txBody>
          <a:bodyPr/>
          <a:lstStyle/>
          <a:p>
            <a:r>
              <a:rPr lang="zh-TW" altLang="en-US" dirty="0" smtClean="0">
                <a:solidFill>
                  <a:schemeClr val="tx2"/>
                </a:solidFill>
                <a:ea typeface="標楷體" pitchFamily="65" charset="-120"/>
              </a:rPr>
              <a:t>回籠</a:t>
            </a:r>
            <a:r>
              <a:rPr lang="zh-TW" altLang="en-US" dirty="0">
                <a:solidFill>
                  <a:schemeClr val="tx2"/>
                </a:solidFill>
                <a:ea typeface="標楷體" pitchFamily="65" charset="-120"/>
              </a:rPr>
              <a:t>區</a:t>
            </a:r>
            <a:r>
              <a:rPr lang="en-US" altLang="zh-TW" dirty="0">
                <a:solidFill>
                  <a:schemeClr val="tx2"/>
                </a:solidFill>
                <a:ea typeface="標楷體" pitchFamily="65" charset="-120"/>
              </a:rPr>
              <a:t>.</a:t>
            </a:r>
            <a:r>
              <a:rPr lang="zh-TW" altLang="en-US" dirty="0">
                <a:solidFill>
                  <a:schemeClr val="tx2"/>
                </a:solidFill>
                <a:ea typeface="標楷體" pitchFamily="65" charset="-120"/>
              </a:rPr>
              <a:t>魚</a:t>
            </a:r>
            <a:r>
              <a:rPr lang="zh-TW" altLang="en-US" dirty="0" smtClean="0">
                <a:solidFill>
                  <a:schemeClr val="tx2"/>
                </a:solidFill>
                <a:ea typeface="標楷體" pitchFamily="65" charset="-120"/>
              </a:rPr>
              <a:t>房使用</a:t>
            </a:r>
            <a:r>
              <a:rPr lang="zh-TW" altLang="en-US" dirty="0">
                <a:solidFill>
                  <a:schemeClr val="tx2"/>
                </a:solidFill>
                <a:ea typeface="標楷體" pitchFamily="65" charset="-120"/>
              </a:rPr>
              <a:t>規定</a:t>
            </a:r>
          </a:p>
          <a:p>
            <a:r>
              <a:rPr lang="zh-TW" altLang="en-US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動線說明</a:t>
            </a:r>
            <a:endParaRPr lang="en-US" altLang="zh-TW" dirty="0" smtClean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逃生＆消防設備</a:t>
            </a:r>
            <a:endParaRPr lang="en-US" altLang="zh-TW" dirty="0" smtClean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人員安全：動物咬傷、廣播系統＆錄影系統</a:t>
            </a:r>
            <a:endParaRPr lang="en-US" altLang="zh-TW" dirty="0" smtClean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罰則</a:t>
            </a:r>
            <a:endParaRPr lang="zh-TW" altLang="en-US" dirty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folHlink"/>
                </a:solidFill>
                <a:ea typeface="標楷體" pitchFamily="65" charset="-120"/>
              </a:rPr>
              <a:t>    回籠</a:t>
            </a:r>
            <a:r>
              <a:rPr lang="zh-TW" altLang="en-US" dirty="0">
                <a:solidFill>
                  <a:schemeClr val="folHlink"/>
                </a:solidFill>
                <a:ea typeface="標楷體" pitchFamily="65" charset="-120"/>
              </a:rPr>
              <a:t>區使用規範</a:t>
            </a:r>
          </a:p>
        </p:txBody>
      </p:sp>
      <p:sp>
        <p:nvSpPr>
          <p:cNvPr id="666628" name="Rectangle 4"/>
          <p:cNvSpPr>
            <a:spLocks noChangeArrowheads="1"/>
          </p:cNvSpPr>
          <p:nvPr/>
        </p:nvSpPr>
        <p:spPr bwMode="auto">
          <a:xfrm>
            <a:off x="288032" y="1426706"/>
            <a:ext cx="8532440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tabLst>
                <a:tab pos="304800" algn="l"/>
              </a:tabLst>
            </a:pP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凡因實驗需求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（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ex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：須帶出照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IVIS or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放射線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or MRI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等等）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，</a:t>
            </a:r>
          </a:p>
          <a:p>
            <a:pPr>
              <a:tabLst>
                <a:tab pos="304800" algn="l"/>
              </a:tabLst>
            </a:pP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　或其他不可抗拒之因素，皆可提出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申請。</a:t>
            </a:r>
            <a:endParaRPr lang="zh-TW" altLang="en-US" sz="2000" dirty="0">
              <a:latin typeface="標楷體" pitchFamily="65" charset="-120"/>
              <a:ea typeface="標楷體" pitchFamily="65" charset="-120"/>
            </a:endParaRPr>
          </a:p>
          <a:p>
            <a:pPr>
              <a:tabLst>
                <a:tab pos="304800" algn="l"/>
              </a:tabLst>
            </a:pP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2.</a:t>
            </a:r>
            <a:r>
              <a:rPr lang="en-US" altLang="zh-TW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en-US" sz="20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天前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告知</a:t>
            </a:r>
            <a:r>
              <a:rPr lang="zh-TW" altLang="en-US" sz="2000" u="sng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亞霖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核可後，方可帶入；</a:t>
            </a:r>
            <a:r>
              <a:rPr lang="zh-TW" altLang="en-US" sz="20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嚴禁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自行將動物帶入。</a:t>
            </a:r>
          </a:p>
          <a:p>
            <a:pPr>
              <a:tabLst>
                <a:tab pos="304800" algn="l"/>
              </a:tabLst>
            </a:pP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請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登記小鼠數量，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於回籠區門上；</a:t>
            </a:r>
          </a:p>
          <a:p>
            <a:pPr>
              <a:tabLst>
                <a:tab pos="304800" algn="l"/>
              </a:tabLst>
            </a:pP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  </a:t>
            </a:r>
            <a:r>
              <a:rPr lang="en-US" altLang="zh-TW" sz="20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Nude </a:t>
            </a: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&amp; </a:t>
            </a:r>
            <a:r>
              <a:rPr lang="en-US" altLang="zh-TW" sz="20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SCID mice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請加</a:t>
            </a: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HEPA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濾網上蓋。</a:t>
            </a:r>
          </a:p>
          <a:p>
            <a:pPr>
              <a:tabLst>
                <a:tab pos="304800" algn="l"/>
              </a:tabLst>
            </a:pP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4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預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留的</a:t>
            </a: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cages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、鐵上蓋、水瓶及</a:t>
            </a: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HEPA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濾網上蓋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有限，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如需要請至</a:t>
            </a: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clean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區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>
              <a:tabLst>
                <a:tab pos="304800" algn="l"/>
              </a:tabLst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  取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用。</a:t>
            </a:r>
          </a:p>
          <a:p>
            <a:pPr>
              <a:tabLst>
                <a:tab pos="304800" algn="l"/>
              </a:tabLst>
            </a:pP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5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著實驗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衣、口罩、頭帽及手套進入；帶出務必蓋上</a:t>
            </a: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HEPA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濾網蓋。</a:t>
            </a:r>
          </a:p>
          <a:p>
            <a:pPr>
              <a:tabLst>
                <a:tab pos="304800" algn="l"/>
              </a:tabLst>
            </a:pP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　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(HEPA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濾網蓋不夠，可至洗滌間隔壁架上，噴酒精後使用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>
              <a:tabLst>
                <a:tab pos="304800" algn="l"/>
              </a:tabLst>
            </a:pP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6.</a:t>
            </a:r>
            <a:r>
              <a:rPr lang="zh-TW" altLang="en-US" sz="20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進入回籠區後，勿再進入</a:t>
            </a:r>
            <a:r>
              <a:rPr lang="en-US" altLang="zh-TW" sz="20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SPF</a:t>
            </a:r>
            <a:r>
              <a:rPr lang="zh-TW" altLang="en-US" sz="20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及</a:t>
            </a:r>
            <a:r>
              <a:rPr lang="en-US" altLang="zh-TW" sz="20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Clean</a:t>
            </a:r>
            <a:r>
              <a:rPr lang="zh-TW" altLang="en-US" sz="20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區</a:t>
            </a:r>
          </a:p>
          <a:p>
            <a:pPr>
              <a:tabLst>
                <a:tab pos="304800" algn="l"/>
              </a:tabLst>
            </a:pP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7.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實驗完畢，推車請清潔乾淨、噴酒精；換下之鼠籠及垃圾請帶至洗滌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間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>
              <a:tabLst>
                <a:tab pos="304800" algn="l"/>
              </a:tabLst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  丟棄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。</a:t>
            </a:r>
          </a:p>
          <a:p>
            <a:pPr>
              <a:tabLst>
                <a:tab pos="304800" algn="l"/>
              </a:tabLst>
            </a:pP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8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因本區是</a:t>
            </a:r>
            <a:r>
              <a:rPr lang="zh-TW" altLang="en-US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特殊設置區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，非良好的飼育空間，故感染風險相對提高，雖動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>
              <a:tabLst>
                <a:tab pos="304800" algn="l"/>
              </a:tabLst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  物中心會進行清潔與檢疫工作，但如遇到嚴重感染情形，需進行</a:t>
            </a:r>
            <a:r>
              <a:rPr lang="zh-TW" altLang="en-US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全面撲</a:t>
            </a:r>
            <a:endParaRPr lang="en-US" altLang="zh-TW" sz="20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tabLst>
                <a:tab pos="304800" algn="l"/>
              </a:tabLst>
            </a:pPr>
            <a:r>
              <a:rPr lang="zh-TW" altLang="en-US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 殺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，請各使用單位配合。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>
              <a:tabLst>
                <a:tab pos="304800" algn="l"/>
              </a:tabLst>
            </a:pP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9.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其它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未盡詳細之處，若有疑問請先詢問動物中心人員。</a:t>
            </a:r>
          </a:p>
          <a:p>
            <a:pPr>
              <a:tabLst>
                <a:tab pos="304800" algn="l"/>
              </a:tabLst>
            </a:pP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10.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以上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規定第一次違反均以口頭警告，再次違反則取消該實驗室使用權。</a:t>
            </a:r>
          </a:p>
        </p:txBody>
      </p:sp>
      <p:pic>
        <p:nvPicPr>
          <p:cNvPr id="4" name="Picture 2" descr="C:\Users\Ching\Desktop\動物房\每季監測\裸鼠-皮屑corynebacterium bovis\IMG_201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224" y="0"/>
            <a:ext cx="2555776" cy="1642999"/>
          </a:xfrm>
          <a:prstGeom prst="rect">
            <a:avLst/>
          </a:prstGeom>
          <a:noFill/>
        </p:spPr>
      </p:pic>
      <p:sp>
        <p:nvSpPr>
          <p:cNvPr id="6" name="爆炸 1 5"/>
          <p:cNvSpPr/>
          <p:nvPr/>
        </p:nvSpPr>
        <p:spPr>
          <a:xfrm>
            <a:off x="5292080" y="332656"/>
            <a:ext cx="1368152" cy="1008112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5580112" y="550421"/>
            <a:ext cx="792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rgbClr val="0000FF"/>
                </a:solidFill>
              </a:rPr>
              <a:t>75 </a:t>
            </a:r>
            <a:r>
              <a:rPr lang="zh-TW" altLang="en-US" b="1" dirty="0" smtClean="0">
                <a:solidFill>
                  <a:srgbClr val="0000FF"/>
                </a:solidFill>
              </a:rPr>
              <a:t>％</a:t>
            </a:r>
            <a:endParaRPr lang="en-US" altLang="zh-TW" b="1" dirty="0" smtClean="0">
              <a:solidFill>
                <a:srgbClr val="0000FF"/>
              </a:solidFill>
            </a:endParaRPr>
          </a:p>
          <a:p>
            <a:r>
              <a:rPr lang="zh-TW" altLang="en-US" b="1" dirty="0" smtClean="0">
                <a:solidFill>
                  <a:srgbClr val="0000FF"/>
                </a:solidFill>
              </a:rPr>
              <a:t>酒精</a:t>
            </a:r>
            <a:endParaRPr lang="zh-TW" altLang="en-US" b="1" dirty="0">
              <a:solidFill>
                <a:srgbClr val="0000FF"/>
              </a:solidFill>
            </a:endParaRPr>
          </a:p>
        </p:txBody>
      </p:sp>
      <p:pic>
        <p:nvPicPr>
          <p:cNvPr id="18436" name="Picture 4" descr="https://encrypted-tbn2.gstatic.com/images?q=tbn:ANd9GcS_U9Mglf_-1uCUWZ4mrE1UzVJamoDAP0MkRLShVLOh8g7U3TDV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7504" y="188640"/>
            <a:ext cx="1080120" cy="108012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爆炸 1 7"/>
          <p:cNvSpPr/>
          <p:nvPr/>
        </p:nvSpPr>
        <p:spPr>
          <a:xfrm>
            <a:off x="7775848" y="1340768"/>
            <a:ext cx="1368152" cy="1008112"/>
          </a:xfrm>
          <a:prstGeom prst="irregularSeal1">
            <a:avLst/>
          </a:prstGeom>
          <a:solidFill>
            <a:srgbClr val="FF9933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CC3300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8100392" y="1484784"/>
            <a:ext cx="792088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rgbClr val="CC3300"/>
                </a:solidFill>
              </a:rPr>
              <a:t>碘液擦拭</a:t>
            </a:r>
            <a:endParaRPr lang="en-US" altLang="zh-TW" b="1" dirty="0" smtClean="0">
              <a:solidFill>
                <a:srgbClr val="CC3300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6876256" y="55657"/>
            <a:ext cx="18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 err="1" smtClean="0"/>
              <a:t>Corynebacterium</a:t>
            </a:r>
            <a:r>
              <a:rPr lang="en-US" altLang="zh-TW" sz="1200" dirty="0" smtClean="0"/>
              <a:t> </a:t>
            </a:r>
            <a:r>
              <a:rPr lang="en-US" altLang="zh-TW" sz="1200" dirty="0" err="1" smtClean="0"/>
              <a:t>bovis</a:t>
            </a:r>
            <a:endParaRPr lang="zh-TW" altLang="en-US" sz="1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1092" name="Picture 4" descr="DSCN350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76800" cy="3657600"/>
          </a:xfrm>
          <a:prstGeom prst="rect">
            <a:avLst/>
          </a:prstGeom>
          <a:noFill/>
        </p:spPr>
      </p:pic>
      <p:pic>
        <p:nvPicPr>
          <p:cNvPr id="601093" name="Picture 5" descr="DSCN784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3728" y="3814105"/>
            <a:ext cx="2664296" cy="3110310"/>
          </a:xfrm>
          <a:prstGeom prst="rect">
            <a:avLst/>
          </a:prstGeom>
          <a:noFill/>
        </p:spPr>
      </p:pic>
      <p:sp>
        <p:nvSpPr>
          <p:cNvPr id="601096" name="Line 8"/>
          <p:cNvSpPr>
            <a:spLocks noChangeShapeType="1"/>
          </p:cNvSpPr>
          <p:nvPr/>
        </p:nvSpPr>
        <p:spPr bwMode="auto">
          <a:xfrm>
            <a:off x="4787900" y="1125538"/>
            <a:ext cx="792163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601097" name="Line 9"/>
          <p:cNvSpPr>
            <a:spLocks noChangeShapeType="1"/>
          </p:cNvSpPr>
          <p:nvPr/>
        </p:nvSpPr>
        <p:spPr bwMode="auto">
          <a:xfrm>
            <a:off x="5109278" y="3571674"/>
            <a:ext cx="287337" cy="358775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0" y="3717032"/>
            <a:ext cx="2808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rgbClr val="0000FF"/>
                </a:solidFill>
              </a:rPr>
              <a:t>隔離衣</a:t>
            </a:r>
            <a:r>
              <a:rPr lang="en-US" altLang="zh-TW" dirty="0" smtClean="0">
                <a:solidFill>
                  <a:srgbClr val="0000FF"/>
                </a:solidFill>
              </a:rPr>
              <a:t>:</a:t>
            </a:r>
          </a:p>
          <a:p>
            <a:r>
              <a:rPr lang="en-US" altLang="zh-TW" dirty="0" smtClean="0">
                <a:solidFill>
                  <a:srgbClr val="0000FF"/>
                </a:solidFill>
              </a:rPr>
              <a:t>SPF</a:t>
            </a:r>
            <a:r>
              <a:rPr lang="zh-TW" altLang="en-US" dirty="0" smtClean="0">
                <a:solidFill>
                  <a:srgbClr val="0000FF"/>
                </a:solidFill>
              </a:rPr>
              <a:t>區 </a:t>
            </a:r>
            <a:r>
              <a:rPr lang="en-US" altLang="zh-TW" dirty="0" smtClean="0">
                <a:solidFill>
                  <a:srgbClr val="0000FF"/>
                </a:solidFill>
              </a:rPr>
              <a:t>→</a:t>
            </a:r>
            <a:r>
              <a:rPr lang="zh-TW" altLang="en-US" dirty="0" smtClean="0">
                <a:solidFill>
                  <a:srgbClr val="0000FF"/>
                </a:solidFill>
              </a:rPr>
              <a:t> 回籠區</a:t>
            </a:r>
            <a:endParaRPr lang="en-US" altLang="zh-TW" dirty="0" smtClean="0">
              <a:solidFill>
                <a:srgbClr val="0000FF"/>
              </a:solidFill>
            </a:endParaRPr>
          </a:p>
          <a:p>
            <a:r>
              <a:rPr lang="en-US" altLang="zh-TW" dirty="0" smtClean="0">
                <a:solidFill>
                  <a:srgbClr val="0000FF"/>
                </a:solidFill>
              </a:rPr>
              <a:t>Clean</a:t>
            </a:r>
            <a:r>
              <a:rPr lang="zh-TW" altLang="en-US" dirty="0" smtClean="0">
                <a:solidFill>
                  <a:srgbClr val="0000FF"/>
                </a:solidFill>
              </a:rPr>
              <a:t>區→ 回籠區</a:t>
            </a:r>
            <a:endParaRPr lang="zh-TW" altLang="en-US" dirty="0">
              <a:solidFill>
                <a:srgbClr val="0000FF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2267744" y="5301208"/>
            <a:ext cx="504056" cy="1015663"/>
          </a:xfrm>
          <a:prstGeom prst="rect">
            <a:avLst/>
          </a:prstGeom>
          <a:solidFill>
            <a:srgbClr val="FFFF00"/>
          </a:solidFill>
          <a:ln w="31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2000" b="1" dirty="0" smtClean="0">
                <a:solidFill>
                  <a:srgbClr val="FF0000"/>
                </a:solidFill>
              </a:rPr>
              <a:t>噴酒精</a:t>
            </a:r>
            <a:endParaRPr lang="zh-TW" altLang="en-US" sz="2000" b="1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4" y="4077072"/>
            <a:ext cx="3528392" cy="2646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152" y="0"/>
            <a:ext cx="2818433" cy="4005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772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zh-TW" altLang="en-US">
                <a:solidFill>
                  <a:schemeClr val="folHlink"/>
                </a:solidFill>
                <a:ea typeface="標楷體" pitchFamily="65" charset="-120"/>
              </a:rPr>
              <a:t>魚房相關規定</a:t>
            </a:r>
          </a:p>
        </p:txBody>
      </p:sp>
      <p:sp>
        <p:nvSpPr>
          <p:cNvPr id="672773" name="內容版面配置區 2"/>
          <p:cNvSpPr>
            <a:spLocks noGrp="1"/>
          </p:cNvSpPr>
          <p:nvPr>
            <p:ph type="body" idx="1"/>
          </p:nvPr>
        </p:nvSpPr>
        <p:spPr>
          <a:xfrm>
            <a:off x="323850" y="1341439"/>
            <a:ext cx="8820150" cy="3095674"/>
          </a:xfrm>
          <a:ln/>
        </p:spPr>
        <p:txBody>
          <a:bodyPr/>
          <a:lstStyle/>
          <a:p>
            <a:pPr marL="273050" indent="-273050">
              <a:lnSpc>
                <a:spcPct val="90000"/>
              </a:lnSpc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動物審查表→門禁卡考試→代養申請</a:t>
            </a:r>
            <a:r>
              <a:rPr lang="en-US" altLang="zh-TW" sz="16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1600" dirty="0" smtClean="0">
                <a:latin typeface="標楷體" pitchFamily="65" charset="-120"/>
                <a:ea typeface="標楷體" pitchFamily="65" charset="-120"/>
              </a:rPr>
              <a:t>洽秀昀</a:t>
            </a:r>
            <a:r>
              <a:rPr lang="en-US" altLang="zh-TW" sz="1600" dirty="0" smtClean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marL="273050" indent="-273050">
              <a:lnSpc>
                <a:spcPct val="90000"/>
              </a:lnSpc>
            </a:pP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代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養及隻數需</a:t>
            </a:r>
            <a:r>
              <a:rPr lang="zh-TW" altLang="zh-TW" sz="2800" u="sng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一個月前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提出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申請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marL="273050" indent="-273050">
              <a:lnSpc>
                <a:spcPct val="90000"/>
              </a:lnSpc>
            </a:pP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經動物中心人員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回報申請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人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marL="273050" indent="-273050">
              <a:lnSpc>
                <a:spcPct val="90000"/>
              </a:lnSpc>
            </a:pP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marL="273050" indent="-273050">
              <a:lnSpc>
                <a:spcPct val="90000"/>
              </a:lnSpc>
              <a:buNone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  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marL="273050" indent="-273050">
              <a:lnSpc>
                <a:spcPct val="90000"/>
              </a:lnSpc>
            </a:pPr>
            <a:endParaRPr lang="en-US" altLang="zh-TW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4704"/>
            <a:ext cx="9144000" cy="5472459"/>
          </a:xfrm>
        </p:spPr>
        <p:txBody>
          <a:bodyPr>
            <a:normAutofit/>
          </a:bodyPr>
          <a:lstStyle/>
          <a:p>
            <a:pPr marL="609600" indent="-609600">
              <a:lnSpc>
                <a:spcPct val="80000"/>
              </a:lnSpc>
              <a:buFont typeface="Georgia" pitchFamily="18" charset="0"/>
              <a:buAutoNum type="arabicPeriod"/>
            </a:pPr>
            <a:r>
              <a:rPr lang="zh-TW" altLang="en-US" sz="1800" b="1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配魚</a:t>
            </a:r>
          </a:p>
          <a:p>
            <a:pPr marL="990600" lvl="1" indent="-533400">
              <a:lnSpc>
                <a:spcPct val="80000"/>
              </a:lnSpc>
              <a:buFontTx/>
              <a:buNone/>
            </a:pPr>
            <a:r>
              <a:rPr lang="zh-TW" altLang="zh-TW" sz="1800" dirty="0"/>
              <a:t>●</a:t>
            </a:r>
            <a:r>
              <a:rPr lang="zh-TW" altLang="zh-TW" sz="1800" dirty="0">
                <a:latin typeface="Times New Roman" pitchFamily="18" charset="0"/>
                <a:ea typeface="標楷體" pitchFamily="65" charset="-120"/>
              </a:rPr>
              <a:t>將欲顯微注射的魚種</a:t>
            </a:r>
            <a:r>
              <a:rPr lang="zh-TW" altLang="en-US" sz="1800" dirty="0">
                <a:latin typeface="Times New Roman" pitchFamily="18" charset="0"/>
                <a:ea typeface="標楷體" pitchFamily="65" charset="-120"/>
              </a:rPr>
              <a:t> </a:t>
            </a:r>
            <a:r>
              <a:rPr lang="zh-TW" altLang="zh-TW" sz="1800" dirty="0">
                <a:latin typeface="Times New Roman" pitchFamily="18" charset="0"/>
                <a:ea typeface="標楷體" pitchFamily="65" charset="-120"/>
              </a:rPr>
              <a:t>於前一天下午餵飽豐年蝦後，置入配對盒中配對，插入隔板</a:t>
            </a:r>
            <a:endParaRPr lang="zh-TW" altLang="en-US" sz="1800" dirty="0">
              <a:latin typeface="Times New Roman" pitchFamily="18" charset="0"/>
              <a:ea typeface="標楷體" pitchFamily="65" charset="-120"/>
            </a:endParaRPr>
          </a:p>
          <a:p>
            <a:pPr marL="990600" lvl="1" indent="-533400">
              <a:lnSpc>
                <a:spcPct val="80000"/>
              </a:lnSpc>
              <a:buFontTx/>
              <a:buNone/>
            </a:pPr>
            <a:r>
              <a:rPr lang="zh-TW" altLang="zh-TW" sz="1800" dirty="0"/>
              <a:t>●</a:t>
            </a:r>
            <a:r>
              <a:rPr lang="zh-TW" altLang="zh-TW" sz="1800" dirty="0">
                <a:latin typeface="Times New Roman" pitchFamily="18" charset="0"/>
                <a:ea typeface="標楷體" pitchFamily="65" charset="-120"/>
              </a:rPr>
              <a:t>分別放入三隻公魚</a:t>
            </a:r>
            <a:r>
              <a:rPr lang="zh-TW" altLang="en-US" sz="1800" dirty="0">
                <a:latin typeface="Times New Roman" pitchFamily="18" charset="0"/>
                <a:ea typeface="標楷體" pitchFamily="65" charset="-120"/>
              </a:rPr>
              <a:t> </a:t>
            </a:r>
            <a:r>
              <a:rPr lang="en-US" altLang="zh-TW" sz="1800" dirty="0">
                <a:latin typeface="Times New Roman" pitchFamily="18" charset="0"/>
                <a:ea typeface="標楷體" pitchFamily="65" charset="-120"/>
              </a:rPr>
              <a:t>(</a:t>
            </a:r>
            <a:r>
              <a:rPr lang="zh-TW" altLang="zh-TW" sz="1800" dirty="0">
                <a:latin typeface="Times New Roman" pitchFamily="18" charset="0"/>
                <a:ea typeface="標楷體" pitchFamily="65" charset="-120"/>
              </a:rPr>
              <a:t>腹部較瘦</a:t>
            </a:r>
            <a:r>
              <a:rPr lang="en-US" altLang="zh-TW" sz="1800" dirty="0">
                <a:latin typeface="Times New Roman" pitchFamily="18" charset="0"/>
                <a:ea typeface="標楷體" pitchFamily="65" charset="-120"/>
              </a:rPr>
              <a:t>)</a:t>
            </a:r>
            <a:r>
              <a:rPr lang="zh-TW" altLang="zh-TW" sz="1800" dirty="0">
                <a:latin typeface="Times New Roman" pitchFamily="18" charset="0"/>
                <a:ea typeface="標楷體" pitchFamily="65" charset="-120"/>
              </a:rPr>
              <a:t>，一隻母魚</a:t>
            </a:r>
            <a:r>
              <a:rPr lang="zh-TW" altLang="en-US" sz="1800" dirty="0">
                <a:latin typeface="Times New Roman" pitchFamily="18" charset="0"/>
                <a:ea typeface="標楷體" pitchFamily="65" charset="-120"/>
              </a:rPr>
              <a:t> </a:t>
            </a:r>
            <a:r>
              <a:rPr lang="en-US" altLang="zh-TW" sz="1800" dirty="0">
                <a:latin typeface="Times New Roman" pitchFamily="18" charset="0"/>
                <a:ea typeface="標楷體" pitchFamily="65" charset="-120"/>
              </a:rPr>
              <a:t>(</a:t>
            </a:r>
            <a:r>
              <a:rPr lang="zh-TW" altLang="zh-TW" sz="1800" dirty="0">
                <a:latin typeface="Times New Roman" pitchFamily="18" charset="0"/>
                <a:ea typeface="標楷體" pitchFamily="65" charset="-120"/>
              </a:rPr>
              <a:t>腹部較胖</a:t>
            </a:r>
            <a:r>
              <a:rPr lang="en-US" altLang="zh-TW" sz="1800" dirty="0">
                <a:latin typeface="Times New Roman" pitchFamily="18" charset="0"/>
                <a:ea typeface="標楷體" pitchFamily="65" charset="-120"/>
              </a:rPr>
              <a:t>)</a:t>
            </a:r>
          </a:p>
          <a:p>
            <a:pPr marL="609600" indent="-609600">
              <a:lnSpc>
                <a:spcPct val="80000"/>
              </a:lnSpc>
              <a:buFont typeface="Georgia" pitchFamily="18" charset="0"/>
              <a:buAutoNum type="arabicPeriod"/>
            </a:pPr>
            <a:r>
              <a:rPr lang="zh-TW" altLang="zh-TW" sz="1800" b="1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收卵</a:t>
            </a:r>
            <a:endParaRPr lang="zh-TW" altLang="en-US" sz="1800" b="1" dirty="0">
              <a:solidFill>
                <a:srgbClr val="0000FF"/>
              </a:solidFill>
              <a:latin typeface="Times New Roman" pitchFamily="18" charset="0"/>
              <a:ea typeface="標楷體" pitchFamily="65" charset="-120"/>
            </a:endParaRPr>
          </a:p>
          <a:p>
            <a:pPr marL="990600" lvl="1" indent="-533400">
              <a:lnSpc>
                <a:spcPct val="80000"/>
              </a:lnSpc>
              <a:buFontTx/>
              <a:buNone/>
            </a:pPr>
            <a:r>
              <a:rPr lang="zh-TW" altLang="zh-TW" sz="1800" dirty="0"/>
              <a:t>●</a:t>
            </a:r>
            <a:r>
              <a:rPr lang="zh-TW" altLang="en-US" sz="1800" dirty="0">
                <a:latin typeface="Times New Roman" pitchFamily="18" charset="0"/>
                <a:ea typeface="標楷體" pitchFamily="65" charset="-120"/>
              </a:rPr>
              <a:t>隔日</a:t>
            </a:r>
            <a:r>
              <a:rPr lang="zh-TW" altLang="zh-TW" sz="1800" dirty="0">
                <a:latin typeface="Times New Roman" pitchFamily="18" charset="0"/>
                <a:ea typeface="標楷體" pitchFamily="65" charset="-120"/>
              </a:rPr>
              <a:t>九點魚房燈亮後，將配對盒隔板打開，待魚追尾下蛋</a:t>
            </a:r>
            <a:endParaRPr lang="zh-TW" altLang="en-US" sz="1800" dirty="0">
              <a:latin typeface="Times New Roman" pitchFamily="18" charset="0"/>
              <a:ea typeface="標楷體" pitchFamily="65" charset="-120"/>
            </a:endParaRPr>
          </a:p>
          <a:p>
            <a:pPr marL="990600" lvl="1" indent="-533400">
              <a:lnSpc>
                <a:spcPct val="80000"/>
              </a:lnSpc>
              <a:buFontTx/>
              <a:buNone/>
            </a:pPr>
            <a:r>
              <a:rPr lang="zh-TW" altLang="zh-TW" sz="1800" dirty="0"/>
              <a:t>●</a:t>
            </a:r>
            <a:r>
              <a:rPr lang="zh-TW" altLang="zh-TW" sz="1800" dirty="0">
                <a:latin typeface="Times New Roman" pitchFamily="18" charset="0"/>
                <a:ea typeface="標楷體" pitchFamily="65" charset="-120"/>
              </a:rPr>
              <a:t>以倒置方式，將魚卵置換到甲基藍液中，白卵即為未授精，不可使用，若授精，魚卵為清澈透明，可至顯微鏡下觀察魚卵品質</a:t>
            </a:r>
            <a:endParaRPr lang="zh-TW" altLang="en-US" sz="1800" dirty="0">
              <a:latin typeface="Times New Roman" pitchFamily="18" charset="0"/>
              <a:ea typeface="標楷體" pitchFamily="65" charset="-120"/>
            </a:endParaRPr>
          </a:p>
          <a:p>
            <a:pPr marL="609600" indent="-609600">
              <a:lnSpc>
                <a:spcPct val="80000"/>
              </a:lnSpc>
              <a:buFont typeface="Georgia" pitchFamily="18" charset="0"/>
              <a:buAutoNum type="arabicPeriod"/>
            </a:pPr>
            <a:r>
              <a:rPr lang="zh-TW" altLang="zh-TW" sz="1800" b="1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置卵盤製作</a:t>
            </a:r>
            <a:endParaRPr lang="zh-TW" altLang="en-US" sz="1800" b="1" dirty="0">
              <a:solidFill>
                <a:srgbClr val="0000FF"/>
              </a:solidFill>
              <a:latin typeface="Times New Roman" pitchFamily="18" charset="0"/>
              <a:ea typeface="標楷體" pitchFamily="65" charset="-120"/>
            </a:endParaRPr>
          </a:p>
          <a:p>
            <a:pPr marL="990600" lvl="1" indent="-533400">
              <a:lnSpc>
                <a:spcPct val="80000"/>
              </a:lnSpc>
              <a:buFontTx/>
              <a:buNone/>
            </a:pPr>
            <a:r>
              <a:rPr lang="zh-TW" altLang="zh-TW" sz="1800" dirty="0"/>
              <a:t>●</a:t>
            </a:r>
            <a:r>
              <a:rPr lang="zh-TW" altLang="zh-TW" sz="1800" dirty="0">
                <a:latin typeface="Times New Roman" pitchFamily="18" charset="0"/>
                <a:ea typeface="標楷體" pitchFamily="65" charset="-120"/>
              </a:rPr>
              <a:t>置卵盤的</a:t>
            </a:r>
            <a:r>
              <a:rPr lang="zh-TW" altLang="en-US" sz="1800" dirty="0">
                <a:latin typeface="Times New Roman" pitchFamily="18" charset="0"/>
                <a:ea typeface="標楷體" pitchFamily="65" charset="-120"/>
              </a:rPr>
              <a:t> </a:t>
            </a:r>
            <a:r>
              <a:rPr lang="en-US" altLang="zh-TW" sz="1800" dirty="0" err="1">
                <a:latin typeface="Times New Roman" pitchFamily="18" charset="0"/>
                <a:ea typeface="標楷體" pitchFamily="65" charset="-120"/>
              </a:rPr>
              <a:t>agarose</a:t>
            </a:r>
            <a:r>
              <a:rPr lang="zh-TW" altLang="zh-TW" sz="1800" dirty="0">
                <a:latin typeface="Times New Roman" pitchFamily="18" charset="0"/>
                <a:ea typeface="標楷體" pitchFamily="65" charset="-120"/>
              </a:rPr>
              <a:t>濃度為</a:t>
            </a:r>
            <a:r>
              <a:rPr lang="zh-TW" altLang="en-US" sz="1800" dirty="0">
                <a:latin typeface="Times New Roman" pitchFamily="18" charset="0"/>
                <a:ea typeface="標楷體" pitchFamily="65" charset="-120"/>
              </a:rPr>
              <a:t> </a:t>
            </a:r>
            <a:r>
              <a:rPr lang="en-US" altLang="zh-TW" sz="1800" dirty="0">
                <a:latin typeface="Times New Roman" pitchFamily="18" charset="0"/>
                <a:ea typeface="標楷體" pitchFamily="65" charset="-120"/>
              </a:rPr>
              <a:t>1.5%</a:t>
            </a:r>
            <a:r>
              <a:rPr lang="zh-TW" altLang="en-US" sz="1800" dirty="0">
                <a:latin typeface="Times New Roman" pitchFamily="18" charset="0"/>
                <a:ea typeface="標楷體" pitchFamily="65" charset="-120"/>
              </a:rPr>
              <a:t>，</a:t>
            </a:r>
            <a:r>
              <a:rPr lang="zh-TW" altLang="zh-TW" sz="1800" dirty="0">
                <a:latin typeface="Times New Roman" pitchFamily="18" charset="0"/>
                <a:ea typeface="標楷體" pitchFamily="65" charset="-120"/>
              </a:rPr>
              <a:t>以微波爐加熱溶解</a:t>
            </a:r>
            <a:r>
              <a:rPr lang="zh-TW" altLang="en-US" sz="1800" dirty="0">
                <a:latin typeface="Times New Roman" pitchFamily="18" charset="0"/>
                <a:ea typeface="標楷體" pitchFamily="65" charset="-120"/>
              </a:rPr>
              <a:t>，</a:t>
            </a:r>
            <a:r>
              <a:rPr lang="zh-TW" altLang="zh-TW" sz="1800" dirty="0">
                <a:latin typeface="Times New Roman" pitchFamily="18" charset="0"/>
                <a:ea typeface="標楷體" pitchFamily="65" charset="-120"/>
              </a:rPr>
              <a:t>再倒入乾淨培養皿中</a:t>
            </a:r>
            <a:endParaRPr lang="zh-TW" altLang="en-US" sz="1800" b="1" dirty="0">
              <a:latin typeface="Times New Roman" pitchFamily="18" charset="0"/>
              <a:ea typeface="標楷體" pitchFamily="65" charset="-120"/>
            </a:endParaRPr>
          </a:p>
          <a:p>
            <a:pPr marL="609600" indent="-609600">
              <a:lnSpc>
                <a:spcPct val="80000"/>
              </a:lnSpc>
              <a:buFont typeface="Georgia" pitchFamily="18" charset="0"/>
              <a:buAutoNum type="arabicPeriod"/>
            </a:pPr>
            <a:r>
              <a:rPr lang="zh-TW" altLang="zh-TW" sz="1800" b="1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排卵</a:t>
            </a:r>
            <a:endParaRPr lang="zh-TW" altLang="en-US" sz="1800" b="1" dirty="0">
              <a:solidFill>
                <a:srgbClr val="0000FF"/>
              </a:solidFill>
              <a:latin typeface="Times New Roman" pitchFamily="18" charset="0"/>
              <a:ea typeface="標楷體" pitchFamily="65" charset="-120"/>
            </a:endParaRPr>
          </a:p>
          <a:p>
            <a:pPr marL="990600" lvl="1" indent="-533400">
              <a:lnSpc>
                <a:spcPct val="80000"/>
              </a:lnSpc>
              <a:buFontTx/>
              <a:buNone/>
            </a:pPr>
            <a:r>
              <a:rPr lang="zh-TW" altLang="zh-TW" sz="1800" dirty="0"/>
              <a:t>●</a:t>
            </a:r>
            <a:r>
              <a:rPr lang="zh-TW" altLang="en-US" sz="1800" dirty="0">
                <a:latin typeface="Times New Roman" pitchFamily="18" charset="0"/>
                <a:ea typeface="標楷體" pitchFamily="65" charset="-120"/>
              </a:rPr>
              <a:t>將魚卵吸出置於置卵盤上，並以沾水之毛刷將魚卵刷至置卵盤上的排線中，即可開始打蛋</a:t>
            </a:r>
          </a:p>
          <a:p>
            <a:pPr marL="609600" indent="-609600">
              <a:lnSpc>
                <a:spcPct val="80000"/>
              </a:lnSpc>
              <a:buFont typeface="Georgia" pitchFamily="18" charset="0"/>
              <a:buAutoNum type="arabicPeriod"/>
            </a:pPr>
            <a:r>
              <a:rPr lang="zh-TW" altLang="zh-TW" sz="1800" b="1" dirty="0" smtClean="0">
                <a:solidFill>
                  <a:srgbClr val="FF6600"/>
                </a:solidFill>
                <a:latin typeface="Times New Roman" pitchFamily="18" charset="0"/>
                <a:ea typeface="標楷體" pitchFamily="65" charset="-120"/>
              </a:rPr>
              <a:t>注射</a:t>
            </a:r>
            <a:r>
              <a:rPr lang="zh-TW" altLang="en-US" sz="1800" b="1" dirty="0" smtClean="0">
                <a:solidFill>
                  <a:srgbClr val="FF6600"/>
                </a:solidFill>
                <a:latin typeface="Times New Roman" pitchFamily="18" charset="0"/>
                <a:ea typeface="標楷體" pitchFamily="65" charset="-120"/>
              </a:rPr>
              <a:t>：</a:t>
            </a:r>
            <a:r>
              <a:rPr lang="en-US" altLang="zh-TW" sz="1800" b="1" dirty="0" smtClean="0">
                <a:solidFill>
                  <a:srgbClr val="FF6600"/>
                </a:solidFill>
                <a:latin typeface="Times New Roman" pitchFamily="18" charset="0"/>
                <a:ea typeface="標楷體" pitchFamily="65" charset="-120"/>
              </a:rPr>
              <a:t>(</a:t>
            </a:r>
            <a:r>
              <a:rPr lang="zh-TW" altLang="en-US" sz="1800" b="1" dirty="0" smtClean="0">
                <a:solidFill>
                  <a:srgbClr val="FF6600"/>
                </a:solidFill>
                <a:latin typeface="Times New Roman" pitchFamily="18" charset="0"/>
                <a:ea typeface="標楷體" pitchFamily="65" charset="-120"/>
              </a:rPr>
              <a:t>秀昀</a:t>
            </a:r>
            <a:r>
              <a:rPr lang="en-US" altLang="zh-TW" sz="1800" b="1" dirty="0" smtClean="0">
                <a:solidFill>
                  <a:srgbClr val="FF6600"/>
                </a:solidFill>
                <a:latin typeface="Times New Roman" pitchFamily="18" charset="0"/>
                <a:ea typeface="標楷體" pitchFamily="65" charset="-120"/>
              </a:rPr>
              <a:t>)</a:t>
            </a:r>
            <a:endParaRPr lang="zh-TW" altLang="en-US" sz="1800" b="1" dirty="0">
              <a:solidFill>
                <a:srgbClr val="FF6600"/>
              </a:solidFill>
              <a:latin typeface="Times New Roman" pitchFamily="18" charset="0"/>
              <a:ea typeface="標楷體" pitchFamily="65" charset="-120"/>
            </a:endParaRPr>
          </a:p>
          <a:p>
            <a:pPr marL="990600" lvl="1" indent="-533400">
              <a:lnSpc>
                <a:spcPct val="80000"/>
              </a:lnSpc>
              <a:buFontTx/>
              <a:buNone/>
            </a:pPr>
            <a:r>
              <a:rPr lang="zh-TW" altLang="zh-TW" sz="1800" dirty="0"/>
              <a:t>●</a:t>
            </a:r>
            <a:r>
              <a:rPr lang="zh-TW" altLang="en-US" sz="1800" dirty="0">
                <a:latin typeface="Times New Roman" pitchFamily="18" charset="0"/>
                <a:ea typeface="標楷體" pitchFamily="65" charset="-120"/>
              </a:rPr>
              <a:t> </a:t>
            </a:r>
            <a:r>
              <a:rPr lang="en-US" altLang="zh-TW" sz="1800" dirty="0">
                <a:latin typeface="Times New Roman" pitchFamily="18" charset="0"/>
                <a:ea typeface="標楷體" pitchFamily="65" charset="-120"/>
              </a:rPr>
              <a:t>RNA and </a:t>
            </a:r>
            <a:r>
              <a:rPr lang="en-US" altLang="zh-TW" sz="1800" dirty="0" err="1">
                <a:latin typeface="Times New Roman" pitchFamily="18" charset="0"/>
                <a:ea typeface="標楷體" pitchFamily="65" charset="-120"/>
              </a:rPr>
              <a:t>Morpholino</a:t>
            </a:r>
            <a:r>
              <a:rPr lang="en-US" altLang="zh-TW" sz="1800" dirty="0">
                <a:latin typeface="Times New Roman" pitchFamily="18" charset="0"/>
                <a:ea typeface="標楷體" pitchFamily="65" charset="-120"/>
              </a:rPr>
              <a:t> : </a:t>
            </a:r>
            <a:r>
              <a:rPr lang="zh-TW" altLang="en-US" sz="1800" dirty="0">
                <a:latin typeface="Times New Roman" pitchFamily="18" charset="0"/>
                <a:ea typeface="標楷體" pitchFamily="65" charset="-120"/>
              </a:rPr>
              <a:t>因為</a:t>
            </a:r>
            <a:r>
              <a:rPr lang="en-US" altLang="zh-TW" sz="1800" dirty="0">
                <a:latin typeface="Times New Roman" pitchFamily="18" charset="0"/>
                <a:ea typeface="標楷體" pitchFamily="65" charset="-120"/>
              </a:rPr>
              <a:t>mRNA</a:t>
            </a:r>
            <a:r>
              <a:rPr lang="zh-TW" altLang="en-US" sz="1800" dirty="0">
                <a:latin typeface="Times New Roman" pitchFamily="18" charset="0"/>
                <a:ea typeface="標楷體" pitchFamily="65" charset="-120"/>
              </a:rPr>
              <a:t>擴散較為容易，注射至魚卵正中心</a:t>
            </a:r>
            <a:r>
              <a:rPr lang="en-US" altLang="zh-TW" sz="1800" dirty="0">
                <a:latin typeface="Times New Roman" pitchFamily="18" charset="0"/>
                <a:ea typeface="標楷體" pitchFamily="65" charset="-120"/>
              </a:rPr>
              <a:t>(</a:t>
            </a:r>
            <a:r>
              <a:rPr lang="zh-TW" altLang="en-US" sz="1800" dirty="0">
                <a:latin typeface="Times New Roman" pitchFamily="18" charset="0"/>
                <a:ea typeface="標楷體" pitchFamily="65" charset="-120"/>
              </a:rPr>
              <a:t>植物極</a:t>
            </a:r>
            <a:r>
              <a:rPr lang="en-US" altLang="zh-TW" sz="1800" dirty="0">
                <a:latin typeface="Times New Roman" pitchFamily="18" charset="0"/>
                <a:ea typeface="標楷體" pitchFamily="65" charset="-120"/>
              </a:rPr>
              <a:t>)</a:t>
            </a:r>
            <a:r>
              <a:rPr lang="zh-TW" altLang="en-US" sz="1800" dirty="0">
                <a:latin typeface="Times New Roman" pitchFamily="18" charset="0"/>
                <a:ea typeface="標楷體" pitchFamily="65" charset="-120"/>
              </a:rPr>
              <a:t>即可</a:t>
            </a:r>
          </a:p>
          <a:p>
            <a:pPr marL="990600" lvl="1" indent="-533400">
              <a:lnSpc>
                <a:spcPct val="80000"/>
              </a:lnSpc>
              <a:buFontTx/>
              <a:buNone/>
            </a:pPr>
            <a:r>
              <a:rPr lang="zh-TW" altLang="zh-TW" sz="1800" dirty="0"/>
              <a:t>●</a:t>
            </a:r>
            <a:r>
              <a:rPr lang="zh-TW" altLang="en-US" sz="1800" dirty="0">
                <a:latin typeface="Times New Roman" pitchFamily="18" charset="0"/>
                <a:ea typeface="標楷體" pitchFamily="65" charset="-120"/>
              </a:rPr>
              <a:t> </a:t>
            </a:r>
            <a:r>
              <a:rPr lang="en-US" altLang="zh-TW" sz="1800" dirty="0">
                <a:latin typeface="Times New Roman" pitchFamily="18" charset="0"/>
                <a:ea typeface="標楷體" pitchFamily="65" charset="-120"/>
              </a:rPr>
              <a:t>DNA : </a:t>
            </a:r>
            <a:r>
              <a:rPr lang="zh-TW" altLang="en-US" sz="1800" dirty="0">
                <a:latin typeface="Times New Roman" pitchFamily="18" charset="0"/>
                <a:ea typeface="標楷體" pitchFamily="65" charset="-120"/>
              </a:rPr>
              <a:t>因為雙股 </a:t>
            </a:r>
            <a:r>
              <a:rPr lang="en-US" altLang="zh-TW" sz="1800" dirty="0">
                <a:latin typeface="Times New Roman" pitchFamily="18" charset="0"/>
                <a:ea typeface="標楷體" pitchFamily="65" charset="-120"/>
              </a:rPr>
              <a:t>DNA</a:t>
            </a:r>
            <a:r>
              <a:rPr lang="zh-TW" altLang="en-US" sz="1800" dirty="0">
                <a:latin typeface="Times New Roman" pitchFamily="18" charset="0"/>
                <a:ea typeface="標楷體" pitchFamily="65" charset="-120"/>
              </a:rPr>
              <a:t>較不容易擴散，需將</a:t>
            </a:r>
            <a:r>
              <a:rPr lang="en-US" altLang="zh-TW" sz="1800" dirty="0">
                <a:latin typeface="Times New Roman" pitchFamily="18" charset="0"/>
                <a:ea typeface="標楷體" pitchFamily="65" charset="-120"/>
              </a:rPr>
              <a:t>DNA</a:t>
            </a:r>
            <a:r>
              <a:rPr lang="zh-TW" altLang="en-US" sz="1800" dirty="0">
                <a:latin typeface="Times New Roman" pitchFamily="18" charset="0"/>
                <a:ea typeface="標楷體" pitchFamily="65" charset="-120"/>
              </a:rPr>
              <a:t>打至動物極，不可打入植物極</a:t>
            </a:r>
          </a:p>
          <a:p>
            <a:pPr marL="990600" lvl="1" indent="-533400">
              <a:lnSpc>
                <a:spcPct val="80000"/>
              </a:lnSpc>
              <a:buFontTx/>
              <a:buNone/>
            </a:pPr>
            <a:r>
              <a:rPr lang="zh-TW" altLang="zh-TW" sz="1800" dirty="0"/>
              <a:t>●</a:t>
            </a:r>
            <a:r>
              <a:rPr lang="zh-TW" altLang="en-US" sz="1800" dirty="0">
                <a:latin typeface="Times New Roman" pitchFamily="18" charset="0"/>
                <a:ea typeface="標楷體" pitchFamily="65" charset="-120"/>
              </a:rPr>
              <a:t>成功打入正確位置，可在欲打入 </a:t>
            </a:r>
            <a:r>
              <a:rPr lang="en-US" altLang="zh-TW" sz="1800" dirty="0">
                <a:latin typeface="Times New Roman" pitchFamily="18" charset="0"/>
                <a:ea typeface="標楷體" pitchFamily="65" charset="-120"/>
              </a:rPr>
              <a:t>DNA</a:t>
            </a:r>
            <a:r>
              <a:rPr lang="zh-TW" altLang="en-US" sz="1800" dirty="0">
                <a:latin typeface="Times New Roman" pitchFamily="18" charset="0"/>
                <a:ea typeface="標楷體" pitchFamily="65" charset="-120"/>
              </a:rPr>
              <a:t>的位置中，看見一滴紅色的液體，若無擴散即注射成功</a:t>
            </a:r>
          </a:p>
          <a:p>
            <a:pPr marL="609600" indent="-609600">
              <a:lnSpc>
                <a:spcPct val="80000"/>
              </a:lnSpc>
              <a:buFont typeface="Georgia" pitchFamily="18" charset="0"/>
              <a:buAutoNum type="arabicPeriod"/>
            </a:pPr>
            <a:r>
              <a:rPr lang="zh-TW" altLang="zh-TW" sz="1800" b="1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收集已注射之魚卵</a:t>
            </a:r>
            <a:endParaRPr lang="zh-TW" altLang="en-US" sz="1800" b="1" dirty="0">
              <a:solidFill>
                <a:srgbClr val="0000FF"/>
              </a:solidFill>
              <a:latin typeface="Times New Roman" pitchFamily="18" charset="0"/>
              <a:ea typeface="標楷體" pitchFamily="65" charset="-120"/>
            </a:endParaRPr>
          </a:p>
          <a:p>
            <a:pPr marL="990600" lvl="1" indent="-533400">
              <a:lnSpc>
                <a:spcPct val="80000"/>
              </a:lnSpc>
              <a:buFontTx/>
              <a:buNone/>
            </a:pPr>
            <a:r>
              <a:rPr lang="zh-TW" altLang="zh-TW" sz="1800" dirty="0"/>
              <a:t>●</a:t>
            </a:r>
            <a:r>
              <a:rPr lang="zh-TW" altLang="zh-TW" sz="1800" dirty="0">
                <a:latin typeface="Times New Roman" pitchFamily="18" charset="0"/>
                <a:ea typeface="標楷體" pitchFamily="65" charset="-120"/>
              </a:rPr>
              <a:t>利用裝有甲基藍液的洗滌瓶，將置卵盤中的魚卵沖到新的培養皿中</a:t>
            </a:r>
            <a:endParaRPr lang="zh-TW" altLang="en-US" sz="1800" dirty="0">
              <a:latin typeface="Times New Roman" pitchFamily="18" charset="0"/>
              <a:ea typeface="標楷體" pitchFamily="65" charset="-120"/>
            </a:endParaRPr>
          </a:p>
          <a:p>
            <a:pPr marL="990600" lvl="1" indent="-533400">
              <a:lnSpc>
                <a:spcPct val="80000"/>
              </a:lnSpc>
              <a:buFontTx/>
              <a:buNone/>
            </a:pPr>
            <a:r>
              <a:rPr lang="zh-TW" altLang="zh-TW" sz="1800" dirty="0"/>
              <a:t>●</a:t>
            </a:r>
            <a:r>
              <a:rPr lang="zh-TW" altLang="en-US" sz="1800" dirty="0">
                <a:latin typeface="Times New Roman" pitchFamily="18" charset="0"/>
                <a:ea typeface="標楷體" pitchFamily="65" charset="-120"/>
              </a:rPr>
              <a:t>貼上標籤，每天標籤顏色須不同，寫上所屬</a:t>
            </a:r>
            <a:r>
              <a:rPr lang="en-US" altLang="zh-TW" sz="1800" dirty="0">
                <a:latin typeface="Times New Roman" pitchFamily="18" charset="0"/>
                <a:ea typeface="標楷體" pitchFamily="65" charset="-120"/>
              </a:rPr>
              <a:t>Lab</a:t>
            </a:r>
            <a:r>
              <a:rPr lang="zh-TW" altLang="en-US" sz="1800" dirty="0">
                <a:latin typeface="Times New Roman" pitchFamily="18" charset="0"/>
                <a:ea typeface="標楷體" pitchFamily="65" charset="-120"/>
              </a:rPr>
              <a:t>，日期及注射者姓名</a:t>
            </a:r>
            <a:endParaRPr lang="zh-TW" altLang="zh-TW" sz="1800" dirty="0">
              <a:latin typeface="Times New Roman" pitchFamily="18" charset="0"/>
              <a:ea typeface="標楷體" pitchFamily="65" charset="-120"/>
            </a:endParaRPr>
          </a:p>
          <a:p>
            <a:pPr marL="609600" indent="-609600">
              <a:lnSpc>
                <a:spcPct val="80000"/>
              </a:lnSpc>
            </a:pPr>
            <a:endParaRPr lang="zh-TW" altLang="zh-TW" sz="1800" dirty="0">
              <a:latin typeface="Times New Roman" pitchFamily="18" charset="0"/>
              <a:ea typeface="標楷體" pitchFamily="65" charset="-120"/>
            </a:endParaRP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endParaRPr lang="en-US" altLang="zh-TW" sz="1800" dirty="0"/>
          </a:p>
        </p:txBody>
      </p:sp>
      <p:pic>
        <p:nvPicPr>
          <p:cNvPr id="3" name="Picture 10" descr="AN01125_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6913" y="6191250"/>
            <a:ext cx="827087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文字方塊 3"/>
          <p:cNvSpPr txBox="1"/>
          <p:nvPr/>
        </p:nvSpPr>
        <p:spPr>
          <a:xfrm>
            <a:off x="827584" y="260648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rgbClr val="0000FF"/>
                </a:solidFill>
              </a:rPr>
              <a:t>秀昀教學</a:t>
            </a:r>
            <a:endParaRPr lang="zh-TW" alt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TW" altLang="zh-TW"/>
          </a:p>
        </p:txBody>
      </p:sp>
      <p:pic>
        <p:nvPicPr>
          <p:cNvPr id="32771" name="Picture 3" descr="animal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7018338"/>
          </a:xfrm>
          <a:noFill/>
          <a:ln/>
        </p:spPr>
      </p:pic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250825" y="6237288"/>
            <a:ext cx="3457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TW" altLang="zh-TW" sz="1400">
              <a:latin typeface="Comic Sans MS" pitchFamily="66" charset="0"/>
            </a:endParaRPr>
          </a:p>
        </p:txBody>
      </p:sp>
      <p:sp>
        <p:nvSpPr>
          <p:cNvPr id="32773" name="Line 5"/>
          <p:cNvSpPr>
            <a:spLocks noChangeShapeType="1"/>
          </p:cNvSpPr>
          <p:nvPr/>
        </p:nvSpPr>
        <p:spPr bwMode="auto">
          <a:xfrm flipH="1">
            <a:off x="3132138" y="5949950"/>
            <a:ext cx="287337" cy="28733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4284663" y="5876925"/>
            <a:ext cx="410368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4400" b="1" dirty="0">
                <a:solidFill>
                  <a:srgbClr val="00CC00"/>
                </a:solidFill>
                <a:latin typeface="Comic Sans MS" pitchFamily="66" charset="0"/>
                <a:ea typeface="標楷體" pitchFamily="65" charset="-120"/>
              </a:rPr>
              <a:t>大</a:t>
            </a:r>
            <a:r>
              <a:rPr lang="en-US" altLang="zh-TW" sz="4400" b="1" dirty="0">
                <a:solidFill>
                  <a:srgbClr val="00CC00"/>
                </a:solidFill>
                <a:latin typeface="Comic Sans MS" pitchFamily="66" charset="0"/>
                <a:ea typeface="標楷體" pitchFamily="65" charset="-120"/>
              </a:rPr>
              <a:t>.</a:t>
            </a:r>
            <a:r>
              <a:rPr lang="zh-TW" altLang="en-US" sz="4400" b="1" dirty="0">
                <a:solidFill>
                  <a:srgbClr val="00CC00"/>
                </a:solidFill>
                <a:latin typeface="Comic Sans MS" pitchFamily="66" charset="0"/>
                <a:ea typeface="標楷體" pitchFamily="65" charset="-120"/>
              </a:rPr>
              <a:t>小鼠區</a:t>
            </a:r>
          </a:p>
        </p:txBody>
      </p:sp>
      <p:sp>
        <p:nvSpPr>
          <p:cNvPr id="32775" name="Line 7"/>
          <p:cNvSpPr>
            <a:spLocks noChangeShapeType="1"/>
          </p:cNvSpPr>
          <p:nvPr/>
        </p:nvSpPr>
        <p:spPr bwMode="auto">
          <a:xfrm flipV="1">
            <a:off x="3276600" y="4797425"/>
            <a:ext cx="0" cy="10795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32776" name="Line 8"/>
          <p:cNvSpPr>
            <a:spLocks noChangeShapeType="1"/>
          </p:cNvSpPr>
          <p:nvPr/>
        </p:nvSpPr>
        <p:spPr bwMode="auto">
          <a:xfrm flipV="1">
            <a:off x="3276600" y="4581525"/>
            <a:ext cx="935038" cy="14287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32777" name="Line 9"/>
          <p:cNvSpPr>
            <a:spLocks noChangeShapeType="1"/>
          </p:cNvSpPr>
          <p:nvPr/>
        </p:nvSpPr>
        <p:spPr bwMode="auto">
          <a:xfrm flipV="1">
            <a:off x="4211638" y="3213100"/>
            <a:ext cx="0" cy="1223963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32778" name="Line 10"/>
          <p:cNvSpPr>
            <a:spLocks noChangeShapeType="1"/>
          </p:cNvSpPr>
          <p:nvPr/>
        </p:nvSpPr>
        <p:spPr bwMode="auto">
          <a:xfrm>
            <a:off x="4211638" y="3068638"/>
            <a:ext cx="865187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32779" name="Line 11"/>
          <p:cNvSpPr>
            <a:spLocks noChangeShapeType="1"/>
          </p:cNvSpPr>
          <p:nvPr/>
        </p:nvSpPr>
        <p:spPr bwMode="auto">
          <a:xfrm flipV="1">
            <a:off x="5219700" y="2636838"/>
            <a:ext cx="504825" cy="431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32780" name="Line 12"/>
          <p:cNvSpPr>
            <a:spLocks noChangeShapeType="1"/>
          </p:cNvSpPr>
          <p:nvPr/>
        </p:nvSpPr>
        <p:spPr bwMode="auto">
          <a:xfrm>
            <a:off x="5867400" y="2636838"/>
            <a:ext cx="288925" cy="5048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32781" name="Line 13"/>
          <p:cNvSpPr>
            <a:spLocks noChangeShapeType="1"/>
          </p:cNvSpPr>
          <p:nvPr/>
        </p:nvSpPr>
        <p:spPr bwMode="auto">
          <a:xfrm flipV="1">
            <a:off x="6300788" y="2636838"/>
            <a:ext cx="0" cy="360362"/>
          </a:xfrm>
          <a:prstGeom prst="line">
            <a:avLst/>
          </a:prstGeom>
          <a:noFill/>
          <a:ln w="25400">
            <a:solidFill>
              <a:srgbClr val="00CC00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32782" name="Line 14"/>
          <p:cNvSpPr>
            <a:spLocks noChangeShapeType="1"/>
          </p:cNvSpPr>
          <p:nvPr/>
        </p:nvSpPr>
        <p:spPr bwMode="auto">
          <a:xfrm flipV="1">
            <a:off x="6300788" y="2205038"/>
            <a:ext cx="0" cy="360362"/>
          </a:xfrm>
          <a:prstGeom prst="line">
            <a:avLst/>
          </a:prstGeom>
          <a:noFill/>
          <a:ln w="25400">
            <a:solidFill>
              <a:srgbClr val="00CC00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32783" name="Line 15"/>
          <p:cNvSpPr>
            <a:spLocks noChangeShapeType="1"/>
          </p:cNvSpPr>
          <p:nvPr/>
        </p:nvSpPr>
        <p:spPr bwMode="auto">
          <a:xfrm flipH="1">
            <a:off x="5867400" y="2205038"/>
            <a:ext cx="360363" cy="0"/>
          </a:xfrm>
          <a:prstGeom prst="line">
            <a:avLst/>
          </a:prstGeom>
          <a:noFill/>
          <a:ln w="25400">
            <a:solidFill>
              <a:srgbClr val="00CC00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32784" name="Line 16"/>
          <p:cNvSpPr>
            <a:spLocks noChangeShapeType="1"/>
          </p:cNvSpPr>
          <p:nvPr/>
        </p:nvSpPr>
        <p:spPr bwMode="auto">
          <a:xfrm flipV="1">
            <a:off x="6516688" y="2276475"/>
            <a:ext cx="360362" cy="288925"/>
          </a:xfrm>
          <a:prstGeom prst="line">
            <a:avLst/>
          </a:prstGeom>
          <a:noFill/>
          <a:ln w="25400">
            <a:solidFill>
              <a:srgbClr val="00CC00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32785" name="Line 17"/>
          <p:cNvSpPr>
            <a:spLocks noChangeShapeType="1"/>
          </p:cNvSpPr>
          <p:nvPr/>
        </p:nvSpPr>
        <p:spPr bwMode="auto">
          <a:xfrm flipV="1">
            <a:off x="5867400" y="981075"/>
            <a:ext cx="0" cy="287338"/>
          </a:xfrm>
          <a:prstGeom prst="line">
            <a:avLst/>
          </a:prstGeom>
          <a:noFill/>
          <a:ln w="25400">
            <a:solidFill>
              <a:srgbClr val="00CC00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32786" name="Line 18"/>
          <p:cNvSpPr>
            <a:spLocks noChangeShapeType="1"/>
          </p:cNvSpPr>
          <p:nvPr/>
        </p:nvSpPr>
        <p:spPr bwMode="auto">
          <a:xfrm flipV="1">
            <a:off x="6372225" y="981075"/>
            <a:ext cx="0" cy="287338"/>
          </a:xfrm>
          <a:prstGeom prst="line">
            <a:avLst/>
          </a:prstGeom>
          <a:noFill/>
          <a:ln w="25400">
            <a:solidFill>
              <a:srgbClr val="00CC00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32787" name="Line 19"/>
          <p:cNvSpPr>
            <a:spLocks noChangeShapeType="1"/>
          </p:cNvSpPr>
          <p:nvPr/>
        </p:nvSpPr>
        <p:spPr bwMode="auto">
          <a:xfrm flipV="1">
            <a:off x="6804025" y="981075"/>
            <a:ext cx="0" cy="287338"/>
          </a:xfrm>
          <a:prstGeom prst="line">
            <a:avLst/>
          </a:prstGeom>
          <a:noFill/>
          <a:ln w="25400">
            <a:solidFill>
              <a:srgbClr val="00CC00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32788" name="Line 20"/>
          <p:cNvSpPr>
            <a:spLocks noChangeShapeType="1"/>
          </p:cNvSpPr>
          <p:nvPr/>
        </p:nvSpPr>
        <p:spPr bwMode="auto">
          <a:xfrm>
            <a:off x="6443663" y="3141663"/>
            <a:ext cx="792162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32789" name="Line 21"/>
          <p:cNvSpPr>
            <a:spLocks noChangeShapeType="1"/>
          </p:cNvSpPr>
          <p:nvPr/>
        </p:nvSpPr>
        <p:spPr bwMode="auto">
          <a:xfrm flipV="1">
            <a:off x="7308850" y="2636838"/>
            <a:ext cx="0" cy="360362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32790" name="Line 22"/>
          <p:cNvSpPr>
            <a:spLocks noChangeShapeType="1"/>
          </p:cNvSpPr>
          <p:nvPr/>
        </p:nvSpPr>
        <p:spPr bwMode="auto">
          <a:xfrm flipV="1">
            <a:off x="7308850" y="2205038"/>
            <a:ext cx="0" cy="287337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32791" name="Line 23"/>
          <p:cNvSpPr>
            <a:spLocks noChangeShapeType="1"/>
          </p:cNvSpPr>
          <p:nvPr/>
        </p:nvSpPr>
        <p:spPr bwMode="auto">
          <a:xfrm flipV="1">
            <a:off x="7740650" y="2276475"/>
            <a:ext cx="215900" cy="2159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32792" name="Line 24"/>
          <p:cNvSpPr>
            <a:spLocks noChangeShapeType="1"/>
          </p:cNvSpPr>
          <p:nvPr/>
        </p:nvSpPr>
        <p:spPr bwMode="auto">
          <a:xfrm flipV="1">
            <a:off x="7380288" y="981075"/>
            <a:ext cx="0" cy="287338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32793" name="Line 25"/>
          <p:cNvSpPr>
            <a:spLocks noChangeShapeType="1"/>
          </p:cNvSpPr>
          <p:nvPr/>
        </p:nvSpPr>
        <p:spPr bwMode="auto">
          <a:xfrm flipV="1">
            <a:off x="7956550" y="981075"/>
            <a:ext cx="0" cy="287338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32794" name="Line 26"/>
          <p:cNvSpPr>
            <a:spLocks noChangeShapeType="1"/>
          </p:cNvSpPr>
          <p:nvPr/>
        </p:nvSpPr>
        <p:spPr bwMode="auto">
          <a:xfrm>
            <a:off x="7451725" y="3141663"/>
            <a:ext cx="865188" cy="0"/>
          </a:xfrm>
          <a:prstGeom prst="line">
            <a:avLst/>
          </a:prstGeom>
          <a:noFill/>
          <a:ln w="25400">
            <a:solidFill>
              <a:srgbClr val="FF6600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32795" name="Line 27"/>
          <p:cNvSpPr>
            <a:spLocks noChangeShapeType="1"/>
          </p:cNvSpPr>
          <p:nvPr/>
        </p:nvSpPr>
        <p:spPr bwMode="auto">
          <a:xfrm flipV="1">
            <a:off x="8388350" y="2636838"/>
            <a:ext cx="0" cy="360362"/>
          </a:xfrm>
          <a:prstGeom prst="line">
            <a:avLst/>
          </a:prstGeom>
          <a:noFill/>
          <a:ln w="25400">
            <a:solidFill>
              <a:srgbClr val="FF6600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32796" name="Line 28"/>
          <p:cNvSpPr>
            <a:spLocks noChangeShapeType="1"/>
          </p:cNvSpPr>
          <p:nvPr/>
        </p:nvSpPr>
        <p:spPr bwMode="auto">
          <a:xfrm flipH="1" flipV="1">
            <a:off x="8172450" y="836613"/>
            <a:ext cx="287338" cy="288925"/>
          </a:xfrm>
          <a:prstGeom prst="line">
            <a:avLst/>
          </a:prstGeom>
          <a:noFill/>
          <a:ln w="25400">
            <a:solidFill>
              <a:srgbClr val="FF6600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32797" name="Line 29"/>
          <p:cNvSpPr>
            <a:spLocks noChangeShapeType="1"/>
          </p:cNvSpPr>
          <p:nvPr/>
        </p:nvSpPr>
        <p:spPr bwMode="auto">
          <a:xfrm>
            <a:off x="5364163" y="1557338"/>
            <a:ext cx="0" cy="10795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32798" name="Oval 30"/>
          <p:cNvSpPr>
            <a:spLocks noChangeArrowheads="1"/>
          </p:cNvSpPr>
          <p:nvPr/>
        </p:nvSpPr>
        <p:spPr bwMode="auto">
          <a:xfrm>
            <a:off x="4211638" y="4292600"/>
            <a:ext cx="215900" cy="287338"/>
          </a:xfrm>
          <a:prstGeom prst="ellipse">
            <a:avLst/>
          </a:prstGeom>
          <a:noFill/>
          <a:ln w="25400">
            <a:solidFill>
              <a:srgbClr val="00CC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2799" name="Text Box 31"/>
          <p:cNvSpPr txBox="1">
            <a:spLocks noChangeArrowheads="1"/>
          </p:cNvSpPr>
          <p:nvPr/>
        </p:nvSpPr>
        <p:spPr bwMode="auto">
          <a:xfrm>
            <a:off x="4140200" y="4292600"/>
            <a:ext cx="431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1400" b="1">
                <a:solidFill>
                  <a:srgbClr val="00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標楷體" pitchFamily="65" charset="-120"/>
              </a:rPr>
              <a:t>污</a:t>
            </a:r>
          </a:p>
        </p:txBody>
      </p:sp>
      <p:sp>
        <p:nvSpPr>
          <p:cNvPr id="32800" name="Line 32"/>
          <p:cNvSpPr>
            <a:spLocks noChangeShapeType="1"/>
          </p:cNvSpPr>
          <p:nvPr/>
        </p:nvSpPr>
        <p:spPr bwMode="auto">
          <a:xfrm flipH="1">
            <a:off x="3995738" y="2852738"/>
            <a:ext cx="1008062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32801" name="Line 33"/>
          <p:cNvSpPr>
            <a:spLocks noChangeShapeType="1"/>
          </p:cNvSpPr>
          <p:nvPr/>
        </p:nvSpPr>
        <p:spPr bwMode="auto">
          <a:xfrm>
            <a:off x="4067175" y="3213100"/>
            <a:ext cx="0" cy="1223963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32802" name="Line 34"/>
          <p:cNvSpPr>
            <a:spLocks noChangeShapeType="1"/>
          </p:cNvSpPr>
          <p:nvPr/>
        </p:nvSpPr>
        <p:spPr bwMode="auto">
          <a:xfrm flipH="1">
            <a:off x="3059113" y="4508500"/>
            <a:ext cx="936625" cy="144463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32803" name="Line 35"/>
          <p:cNvSpPr>
            <a:spLocks noChangeShapeType="1"/>
          </p:cNvSpPr>
          <p:nvPr/>
        </p:nvSpPr>
        <p:spPr bwMode="auto">
          <a:xfrm>
            <a:off x="3132138" y="4797425"/>
            <a:ext cx="0" cy="10795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zh-TW" altLang="en-US"/>
          </a:p>
        </p:txBody>
      </p:sp>
      <p:pic>
        <p:nvPicPr>
          <p:cNvPr id="32804" name="Picture 36" descr="j029946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0312" y="1196752"/>
            <a:ext cx="531812" cy="511175"/>
          </a:xfrm>
          <a:prstGeom prst="rect">
            <a:avLst/>
          </a:prstGeom>
          <a:noFill/>
        </p:spPr>
      </p:pic>
      <p:pic>
        <p:nvPicPr>
          <p:cNvPr id="32805" name="Picture 37" descr="j029946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4" y="1340768"/>
            <a:ext cx="359792" cy="345242"/>
          </a:xfrm>
          <a:prstGeom prst="rect">
            <a:avLst/>
          </a:prstGeom>
          <a:noFill/>
        </p:spPr>
      </p:pic>
      <p:sp>
        <p:nvSpPr>
          <p:cNvPr id="39" name="文字方塊 38"/>
          <p:cNvSpPr txBox="1"/>
          <p:nvPr/>
        </p:nvSpPr>
        <p:spPr>
          <a:xfrm>
            <a:off x="0" y="4437112"/>
            <a:ext cx="291581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solidFill>
                  <a:srgbClr val="9933FF"/>
                </a:solidFill>
              </a:rPr>
              <a:t>物流</a:t>
            </a:r>
            <a:r>
              <a:rPr lang="en-US" altLang="zh-TW" sz="2400" b="1" dirty="0" smtClean="0">
                <a:solidFill>
                  <a:srgbClr val="9933FF"/>
                </a:solidFill>
              </a:rPr>
              <a:t>:★</a:t>
            </a:r>
          </a:p>
          <a:p>
            <a:r>
              <a:rPr lang="zh-TW" altLang="en-US" sz="2400" b="1" dirty="0" smtClean="0">
                <a:solidFill>
                  <a:srgbClr val="9933FF"/>
                </a:solidFill>
              </a:rPr>
              <a:t>氣流：</a:t>
            </a:r>
            <a:endParaRPr lang="en-US" altLang="zh-TW" sz="2400" b="1" dirty="0" smtClean="0">
              <a:solidFill>
                <a:srgbClr val="9933FF"/>
              </a:solidFill>
            </a:endParaRPr>
          </a:p>
          <a:p>
            <a:r>
              <a:rPr lang="zh-TW" altLang="en-US" sz="2000" b="1" dirty="0" smtClean="0">
                <a:solidFill>
                  <a:srgbClr val="FF6600"/>
                </a:solidFill>
              </a:rPr>
              <a:t>最乾淨→乾淨→髒汙</a:t>
            </a:r>
            <a:endParaRPr lang="en-US" altLang="zh-TW" sz="2000" b="1" dirty="0" smtClean="0">
              <a:solidFill>
                <a:srgbClr val="FF6600"/>
              </a:solidFill>
            </a:endParaRPr>
          </a:p>
          <a:p>
            <a:r>
              <a:rPr lang="zh-TW" altLang="en-US" sz="2400" b="1" dirty="0" smtClean="0">
                <a:solidFill>
                  <a:srgbClr val="9933FF"/>
                </a:solidFill>
              </a:rPr>
              <a:t>人流：</a:t>
            </a:r>
            <a:endParaRPr lang="en-US" altLang="zh-TW" sz="2400" b="1" dirty="0" smtClean="0">
              <a:solidFill>
                <a:srgbClr val="9933FF"/>
              </a:solidFill>
            </a:endParaRPr>
          </a:p>
          <a:p>
            <a:endParaRPr lang="zh-TW" altLang="en-US" sz="2000" b="1" dirty="0">
              <a:solidFill>
                <a:srgbClr val="9933FF"/>
              </a:solidFill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5596662" y="2843644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 smtClean="0">
                <a:solidFill>
                  <a:srgbClr val="9933FF"/>
                </a:solidFill>
              </a:rPr>
              <a:t>★</a:t>
            </a:r>
            <a:endParaRPr lang="zh-TW" altLang="en-US" dirty="0"/>
          </a:p>
        </p:txBody>
      </p:sp>
      <p:sp>
        <p:nvSpPr>
          <p:cNvPr id="41" name="文字方塊 40"/>
          <p:cNvSpPr txBox="1"/>
          <p:nvPr/>
        </p:nvSpPr>
        <p:spPr>
          <a:xfrm>
            <a:off x="0" y="2996952"/>
            <a:ext cx="2664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solidFill>
                  <a:srgbClr val="0000FF"/>
                </a:solidFill>
              </a:rPr>
              <a:t>進出順序</a:t>
            </a:r>
            <a:r>
              <a:rPr lang="en-US" altLang="zh-TW" sz="2400" b="1" dirty="0" smtClean="0">
                <a:solidFill>
                  <a:srgbClr val="0000FF"/>
                </a:solidFill>
              </a:rPr>
              <a:t>:</a:t>
            </a:r>
          </a:p>
          <a:p>
            <a:r>
              <a:rPr lang="en-US" altLang="zh-TW" sz="2400" b="1" dirty="0" smtClean="0">
                <a:solidFill>
                  <a:srgbClr val="0000FF"/>
                </a:solidFill>
              </a:rPr>
              <a:t>SPF</a:t>
            </a:r>
            <a:r>
              <a:rPr lang="zh-TW" altLang="en-US" sz="2400" b="1" dirty="0" smtClean="0">
                <a:solidFill>
                  <a:srgbClr val="0000FF"/>
                </a:solidFill>
              </a:rPr>
              <a:t>區</a:t>
            </a:r>
            <a:r>
              <a:rPr lang="en-US" altLang="zh-TW" sz="2400" b="1" dirty="0" smtClean="0">
                <a:solidFill>
                  <a:srgbClr val="0000FF"/>
                </a:solidFill>
              </a:rPr>
              <a:t>→Clean</a:t>
            </a:r>
            <a:r>
              <a:rPr lang="zh-TW" altLang="en-US" sz="2400" b="1" dirty="0" smtClean="0">
                <a:solidFill>
                  <a:srgbClr val="0000FF"/>
                </a:solidFill>
              </a:rPr>
              <a:t>區→回籠區→兔房</a:t>
            </a:r>
            <a:endParaRPr lang="zh-TW" altLang="en-US" sz="2400" b="1" dirty="0">
              <a:solidFill>
                <a:srgbClr val="0000FF"/>
              </a:solidFill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5148064" y="4653136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 smtClean="0">
                <a:solidFill>
                  <a:srgbClr val="9933FF"/>
                </a:solidFill>
              </a:rPr>
              <a:t>★</a:t>
            </a:r>
            <a:endParaRPr lang="zh-TW" altLang="en-US" dirty="0"/>
          </a:p>
        </p:txBody>
      </p:sp>
      <p:sp>
        <p:nvSpPr>
          <p:cNvPr id="43" name="矩形 42"/>
          <p:cNvSpPr/>
          <p:nvPr/>
        </p:nvSpPr>
        <p:spPr>
          <a:xfrm>
            <a:off x="4572000" y="2492896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 smtClean="0">
                <a:solidFill>
                  <a:srgbClr val="9933FF"/>
                </a:solidFill>
              </a:rPr>
              <a:t>★</a:t>
            </a:r>
            <a:endParaRPr lang="zh-TW" altLang="en-US" dirty="0"/>
          </a:p>
        </p:txBody>
      </p:sp>
      <p:sp>
        <p:nvSpPr>
          <p:cNvPr id="44" name="矩形 43"/>
          <p:cNvSpPr/>
          <p:nvPr/>
        </p:nvSpPr>
        <p:spPr>
          <a:xfrm>
            <a:off x="1924254" y="1484784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 smtClean="0">
                <a:solidFill>
                  <a:srgbClr val="9933FF"/>
                </a:solidFill>
              </a:rPr>
              <a:t>★</a:t>
            </a:r>
            <a:endParaRPr lang="zh-TW" altLang="en-US" dirty="0"/>
          </a:p>
        </p:txBody>
      </p:sp>
      <p:sp>
        <p:nvSpPr>
          <p:cNvPr id="45" name="文字方塊 44"/>
          <p:cNvSpPr txBox="1"/>
          <p:nvPr/>
        </p:nvSpPr>
        <p:spPr>
          <a:xfrm>
            <a:off x="4644231" y="6494984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(</a:t>
            </a:r>
            <a:r>
              <a:rPr lang="zh-TW" altLang="en-US" dirty="0" smtClean="0"/>
              <a:t>洽意菁</a:t>
            </a:r>
            <a:r>
              <a:rPr lang="en-US" altLang="zh-TW" dirty="0" smtClean="0"/>
              <a:t>.</a:t>
            </a:r>
            <a:r>
              <a:rPr lang="zh-TW" altLang="en-US" dirty="0" smtClean="0"/>
              <a:t>小鄒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46" name="文字方塊 45"/>
          <p:cNvSpPr txBox="1"/>
          <p:nvPr/>
        </p:nvSpPr>
        <p:spPr>
          <a:xfrm>
            <a:off x="5580112" y="1773396"/>
            <a:ext cx="504056" cy="21544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800" b="1" dirty="0" smtClean="0"/>
              <a:t>小鼠</a:t>
            </a:r>
            <a:r>
              <a:rPr lang="en-US" altLang="zh-TW" sz="800" b="1" dirty="0" smtClean="0"/>
              <a:t>1</a:t>
            </a:r>
            <a:endParaRPr lang="zh-TW" altLang="en-US" sz="800" b="1" dirty="0"/>
          </a:p>
        </p:txBody>
      </p:sp>
      <p:sp>
        <p:nvSpPr>
          <p:cNvPr id="47" name="文字方塊 46"/>
          <p:cNvSpPr txBox="1"/>
          <p:nvPr/>
        </p:nvSpPr>
        <p:spPr>
          <a:xfrm>
            <a:off x="6588224" y="1772816"/>
            <a:ext cx="504056" cy="21544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800" b="1" dirty="0" smtClean="0"/>
              <a:t>小鼠</a:t>
            </a:r>
            <a:r>
              <a:rPr lang="en-US" altLang="zh-TW" sz="800" b="1" dirty="0" smtClean="0"/>
              <a:t>3</a:t>
            </a:r>
            <a:endParaRPr lang="zh-TW" altLang="en-US" sz="800" b="1" dirty="0"/>
          </a:p>
        </p:txBody>
      </p:sp>
      <p:sp>
        <p:nvSpPr>
          <p:cNvPr id="48" name="文字方塊 47"/>
          <p:cNvSpPr txBox="1"/>
          <p:nvPr/>
        </p:nvSpPr>
        <p:spPr>
          <a:xfrm>
            <a:off x="6084168" y="1773396"/>
            <a:ext cx="504056" cy="21544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800" b="1" dirty="0" smtClean="0"/>
              <a:t>小鼠</a:t>
            </a:r>
            <a:r>
              <a:rPr lang="en-US" altLang="zh-TW" sz="800" b="1" dirty="0" smtClean="0"/>
              <a:t>2</a:t>
            </a:r>
            <a:endParaRPr lang="zh-TW" altLang="en-US" sz="800" b="1" dirty="0"/>
          </a:p>
        </p:txBody>
      </p:sp>
      <p:sp>
        <p:nvSpPr>
          <p:cNvPr id="49" name="文字方塊 48"/>
          <p:cNvSpPr txBox="1"/>
          <p:nvPr/>
        </p:nvSpPr>
        <p:spPr>
          <a:xfrm>
            <a:off x="7164288" y="1772816"/>
            <a:ext cx="504056" cy="21544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800" b="1" dirty="0" smtClean="0"/>
              <a:t>大鼠</a:t>
            </a:r>
            <a:r>
              <a:rPr lang="en-US" altLang="zh-TW" sz="800" b="1" dirty="0" smtClean="0"/>
              <a:t>1</a:t>
            </a:r>
            <a:endParaRPr lang="zh-TW" altLang="en-US" sz="800" b="1" dirty="0"/>
          </a:p>
        </p:txBody>
      </p:sp>
      <p:sp>
        <p:nvSpPr>
          <p:cNvPr id="51" name="文字方塊 50"/>
          <p:cNvSpPr txBox="1"/>
          <p:nvPr/>
        </p:nvSpPr>
        <p:spPr>
          <a:xfrm>
            <a:off x="7740352" y="1772816"/>
            <a:ext cx="504056" cy="21544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800" b="1" dirty="0" smtClean="0"/>
              <a:t>大鼠</a:t>
            </a:r>
            <a:r>
              <a:rPr lang="en-US" altLang="zh-TW" sz="800" b="1" dirty="0" smtClean="0"/>
              <a:t>2</a:t>
            </a:r>
            <a:endParaRPr lang="zh-TW" altLang="en-US" sz="8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2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2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2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2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2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32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32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32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32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32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32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32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32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32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500"/>
                                        <p:tgtEl>
                                          <p:spTgt spid="32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500"/>
                                        <p:tgtEl>
                                          <p:spTgt spid="32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7" dur="500"/>
                                        <p:tgtEl>
                                          <p:spTgt spid="32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2" dur="500"/>
                                        <p:tgtEl>
                                          <p:spTgt spid="32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7" dur="500"/>
                                        <p:tgtEl>
                                          <p:spTgt spid="32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2" dur="500"/>
                                        <p:tgtEl>
                                          <p:spTgt spid="32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7" dur="500"/>
                                        <p:tgtEl>
                                          <p:spTgt spid="32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2" dur="500"/>
                                        <p:tgtEl>
                                          <p:spTgt spid="32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5" dur="500"/>
                                        <p:tgtEl>
                                          <p:spTgt spid="32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0" dur="500"/>
                                        <p:tgtEl>
                                          <p:spTgt spid="32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5" dur="500"/>
                                        <p:tgtEl>
                                          <p:spTgt spid="32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0" dur="500"/>
                                        <p:tgtEl>
                                          <p:spTgt spid="32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3" grpId="0" animBg="1"/>
      <p:bldP spid="32775" grpId="0" animBg="1"/>
      <p:bldP spid="32776" grpId="0" animBg="1"/>
      <p:bldP spid="32777" grpId="0" animBg="1"/>
      <p:bldP spid="32778" grpId="0" animBg="1"/>
      <p:bldP spid="32779" grpId="0" animBg="1"/>
      <p:bldP spid="32780" grpId="0" animBg="1"/>
      <p:bldP spid="32781" grpId="0" animBg="1"/>
      <p:bldP spid="32782" grpId="0" animBg="1"/>
      <p:bldP spid="32783" grpId="0" animBg="1"/>
      <p:bldP spid="32784" grpId="0" animBg="1"/>
      <p:bldP spid="32785" grpId="0" animBg="1"/>
      <p:bldP spid="32786" grpId="0" animBg="1"/>
      <p:bldP spid="32787" grpId="0" animBg="1"/>
      <p:bldP spid="32788" grpId="0" animBg="1"/>
      <p:bldP spid="32789" grpId="0" animBg="1"/>
      <p:bldP spid="32790" grpId="0" animBg="1"/>
      <p:bldP spid="32791" grpId="0" animBg="1"/>
      <p:bldP spid="32792" grpId="0" animBg="1"/>
      <p:bldP spid="32793" grpId="0" animBg="1"/>
      <p:bldP spid="32794" grpId="0" animBg="1"/>
      <p:bldP spid="32795" grpId="0" animBg="1"/>
      <p:bldP spid="32796" grpId="0" animBg="1"/>
      <p:bldP spid="32797" grpId="0" animBg="1"/>
      <p:bldP spid="32798" grpId="0" animBg="1"/>
      <p:bldP spid="32800" grpId="0" animBg="1"/>
      <p:bldP spid="32801" grpId="0" animBg="1"/>
      <p:bldP spid="32802" grpId="0" animBg="1"/>
      <p:bldP spid="32803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TW" altLang="zh-TW"/>
          </a:p>
        </p:txBody>
      </p:sp>
      <p:pic>
        <p:nvPicPr>
          <p:cNvPr id="33795" name="Picture 3" descr="animal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7018338"/>
          </a:xfrm>
          <a:noFill/>
          <a:ln/>
        </p:spPr>
      </p:pic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250825" y="6237288"/>
            <a:ext cx="3457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TW" altLang="zh-TW" sz="1400">
              <a:latin typeface="Comic Sans MS" pitchFamily="66" charset="0"/>
            </a:endParaRPr>
          </a:p>
        </p:txBody>
      </p:sp>
      <p:sp>
        <p:nvSpPr>
          <p:cNvPr id="33797" name="Line 5"/>
          <p:cNvSpPr>
            <a:spLocks noChangeShapeType="1"/>
          </p:cNvSpPr>
          <p:nvPr/>
        </p:nvSpPr>
        <p:spPr bwMode="auto">
          <a:xfrm flipH="1">
            <a:off x="3132138" y="5949950"/>
            <a:ext cx="287337" cy="28733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4427538" y="5876925"/>
            <a:ext cx="208756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4400" b="1">
                <a:solidFill>
                  <a:srgbClr val="00CC00"/>
                </a:solidFill>
                <a:latin typeface="標楷體" pitchFamily="65" charset="-120"/>
                <a:ea typeface="標楷體" pitchFamily="65" charset="-120"/>
              </a:rPr>
              <a:t>SPF</a:t>
            </a:r>
            <a:r>
              <a:rPr lang="zh-TW" altLang="en-US" sz="4400" b="1">
                <a:solidFill>
                  <a:srgbClr val="00CC00"/>
                </a:solidFill>
                <a:latin typeface="標楷體" pitchFamily="65" charset="-120"/>
                <a:ea typeface="標楷體" pitchFamily="65" charset="-120"/>
              </a:rPr>
              <a:t>區</a:t>
            </a:r>
          </a:p>
        </p:txBody>
      </p:sp>
      <p:sp>
        <p:nvSpPr>
          <p:cNvPr id="33799" name="Line 7"/>
          <p:cNvSpPr>
            <a:spLocks noChangeShapeType="1"/>
          </p:cNvSpPr>
          <p:nvPr/>
        </p:nvSpPr>
        <p:spPr bwMode="auto">
          <a:xfrm flipV="1">
            <a:off x="3276600" y="4724400"/>
            <a:ext cx="0" cy="108108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33800" name="Line 8"/>
          <p:cNvSpPr>
            <a:spLocks noChangeShapeType="1"/>
          </p:cNvSpPr>
          <p:nvPr/>
        </p:nvSpPr>
        <p:spPr bwMode="auto">
          <a:xfrm flipV="1">
            <a:off x="3419475" y="4652963"/>
            <a:ext cx="1800225" cy="7143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33801" name="Line 9"/>
          <p:cNvSpPr>
            <a:spLocks noChangeShapeType="1"/>
          </p:cNvSpPr>
          <p:nvPr/>
        </p:nvSpPr>
        <p:spPr bwMode="auto">
          <a:xfrm flipV="1">
            <a:off x="5364163" y="4365625"/>
            <a:ext cx="360362" cy="28733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33802" name="Line 10"/>
          <p:cNvSpPr>
            <a:spLocks noChangeShapeType="1"/>
          </p:cNvSpPr>
          <p:nvPr/>
        </p:nvSpPr>
        <p:spPr bwMode="auto">
          <a:xfrm>
            <a:off x="5867400" y="4365625"/>
            <a:ext cx="288925" cy="35877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33803" name="Line 11"/>
          <p:cNvSpPr>
            <a:spLocks noChangeShapeType="1"/>
          </p:cNvSpPr>
          <p:nvPr/>
        </p:nvSpPr>
        <p:spPr bwMode="auto">
          <a:xfrm>
            <a:off x="6156325" y="4797425"/>
            <a:ext cx="0" cy="50323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33804" name="Line 12"/>
          <p:cNvSpPr>
            <a:spLocks noChangeShapeType="1"/>
          </p:cNvSpPr>
          <p:nvPr/>
        </p:nvSpPr>
        <p:spPr bwMode="auto">
          <a:xfrm>
            <a:off x="6372225" y="5229225"/>
            <a:ext cx="1008063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33805" name="Line 13"/>
          <p:cNvSpPr>
            <a:spLocks noChangeShapeType="1"/>
          </p:cNvSpPr>
          <p:nvPr/>
        </p:nvSpPr>
        <p:spPr bwMode="auto">
          <a:xfrm flipV="1">
            <a:off x="7451725" y="4868863"/>
            <a:ext cx="0" cy="28733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33806" name="Line 14"/>
          <p:cNvSpPr>
            <a:spLocks noChangeShapeType="1"/>
          </p:cNvSpPr>
          <p:nvPr/>
        </p:nvSpPr>
        <p:spPr bwMode="auto">
          <a:xfrm flipV="1">
            <a:off x="8027988" y="4868863"/>
            <a:ext cx="0" cy="28733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33807" name="Line 15"/>
          <p:cNvSpPr>
            <a:spLocks noChangeShapeType="1"/>
          </p:cNvSpPr>
          <p:nvPr/>
        </p:nvSpPr>
        <p:spPr bwMode="auto">
          <a:xfrm flipV="1">
            <a:off x="8532813" y="4868863"/>
            <a:ext cx="0" cy="28733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33808" name="Line 16"/>
          <p:cNvSpPr>
            <a:spLocks noChangeShapeType="1"/>
          </p:cNvSpPr>
          <p:nvPr/>
        </p:nvSpPr>
        <p:spPr bwMode="auto">
          <a:xfrm flipV="1">
            <a:off x="7451725" y="3429000"/>
            <a:ext cx="0" cy="288925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33809" name="Line 17"/>
          <p:cNvSpPr>
            <a:spLocks noChangeShapeType="1"/>
          </p:cNvSpPr>
          <p:nvPr/>
        </p:nvSpPr>
        <p:spPr bwMode="auto">
          <a:xfrm flipV="1">
            <a:off x="8532813" y="3429000"/>
            <a:ext cx="0" cy="288925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33810" name="Line 18"/>
          <p:cNvSpPr>
            <a:spLocks noChangeShapeType="1"/>
          </p:cNvSpPr>
          <p:nvPr/>
        </p:nvSpPr>
        <p:spPr bwMode="auto">
          <a:xfrm flipV="1">
            <a:off x="8027988" y="3429000"/>
            <a:ext cx="0" cy="288925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33811" name="Line 19"/>
          <p:cNvSpPr>
            <a:spLocks noChangeShapeType="1"/>
          </p:cNvSpPr>
          <p:nvPr/>
        </p:nvSpPr>
        <p:spPr bwMode="auto">
          <a:xfrm flipH="1">
            <a:off x="5435600" y="3357563"/>
            <a:ext cx="1873250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33812" name="Oval 20"/>
          <p:cNvSpPr>
            <a:spLocks noChangeArrowheads="1"/>
          </p:cNvSpPr>
          <p:nvPr/>
        </p:nvSpPr>
        <p:spPr bwMode="auto">
          <a:xfrm>
            <a:off x="4211638" y="4292600"/>
            <a:ext cx="215900" cy="287338"/>
          </a:xfrm>
          <a:prstGeom prst="ellipse">
            <a:avLst/>
          </a:prstGeom>
          <a:noFill/>
          <a:ln w="25400">
            <a:solidFill>
              <a:srgbClr val="00CC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3813" name="Text Box 21"/>
          <p:cNvSpPr txBox="1">
            <a:spLocks noChangeArrowheads="1"/>
          </p:cNvSpPr>
          <p:nvPr/>
        </p:nvSpPr>
        <p:spPr bwMode="auto">
          <a:xfrm>
            <a:off x="4140200" y="4292600"/>
            <a:ext cx="431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1400" b="1">
                <a:solidFill>
                  <a:srgbClr val="00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標楷體" pitchFamily="65" charset="-120"/>
              </a:rPr>
              <a:t>污</a:t>
            </a:r>
          </a:p>
        </p:txBody>
      </p:sp>
      <p:sp>
        <p:nvSpPr>
          <p:cNvPr id="33814" name="Line 22"/>
          <p:cNvSpPr>
            <a:spLocks noChangeShapeType="1"/>
          </p:cNvSpPr>
          <p:nvPr/>
        </p:nvSpPr>
        <p:spPr bwMode="auto">
          <a:xfrm flipV="1">
            <a:off x="5435600" y="2924175"/>
            <a:ext cx="0" cy="288925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33815" name="Line 23"/>
          <p:cNvSpPr>
            <a:spLocks noChangeShapeType="1"/>
          </p:cNvSpPr>
          <p:nvPr/>
        </p:nvSpPr>
        <p:spPr bwMode="auto">
          <a:xfrm flipH="1">
            <a:off x="3995738" y="2997200"/>
            <a:ext cx="1296987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33816" name="Line 24"/>
          <p:cNvSpPr>
            <a:spLocks noChangeShapeType="1"/>
          </p:cNvSpPr>
          <p:nvPr/>
        </p:nvSpPr>
        <p:spPr bwMode="auto">
          <a:xfrm>
            <a:off x="4067175" y="3141663"/>
            <a:ext cx="0" cy="1223962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33817" name="Line 25"/>
          <p:cNvSpPr>
            <a:spLocks noChangeShapeType="1"/>
          </p:cNvSpPr>
          <p:nvPr/>
        </p:nvSpPr>
        <p:spPr bwMode="auto">
          <a:xfrm flipH="1">
            <a:off x="3276600" y="4365625"/>
            <a:ext cx="719138" cy="287338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33818" name="Line 26"/>
          <p:cNvSpPr>
            <a:spLocks noChangeShapeType="1"/>
          </p:cNvSpPr>
          <p:nvPr/>
        </p:nvSpPr>
        <p:spPr bwMode="auto">
          <a:xfrm>
            <a:off x="3132138" y="4724400"/>
            <a:ext cx="0" cy="1081088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27" name="文字方塊 26"/>
          <p:cNvSpPr txBox="1"/>
          <p:nvPr/>
        </p:nvSpPr>
        <p:spPr>
          <a:xfrm>
            <a:off x="4572000" y="6488668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(</a:t>
            </a:r>
            <a:r>
              <a:rPr lang="zh-TW" altLang="en-US" dirty="0" smtClean="0"/>
              <a:t>洽秀琪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30" name="文字方塊 29"/>
          <p:cNvSpPr txBox="1"/>
          <p:nvPr/>
        </p:nvSpPr>
        <p:spPr>
          <a:xfrm>
            <a:off x="5580112" y="1773396"/>
            <a:ext cx="504056" cy="21544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800" b="1" dirty="0" smtClean="0"/>
              <a:t>小鼠</a:t>
            </a:r>
            <a:r>
              <a:rPr lang="en-US" altLang="zh-TW" sz="800" b="1" dirty="0" smtClean="0"/>
              <a:t>1</a:t>
            </a:r>
            <a:endParaRPr lang="zh-TW" altLang="en-US" sz="800" b="1" dirty="0"/>
          </a:p>
        </p:txBody>
      </p:sp>
      <p:sp>
        <p:nvSpPr>
          <p:cNvPr id="31" name="文字方塊 30"/>
          <p:cNvSpPr txBox="1"/>
          <p:nvPr/>
        </p:nvSpPr>
        <p:spPr>
          <a:xfrm>
            <a:off x="6588224" y="1772816"/>
            <a:ext cx="504056" cy="21544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800" b="1" dirty="0" smtClean="0"/>
              <a:t>小鼠</a:t>
            </a:r>
            <a:r>
              <a:rPr lang="en-US" altLang="zh-TW" sz="800" b="1" dirty="0" smtClean="0"/>
              <a:t>3</a:t>
            </a:r>
            <a:endParaRPr lang="zh-TW" altLang="en-US" sz="800" b="1" dirty="0"/>
          </a:p>
        </p:txBody>
      </p:sp>
      <p:sp>
        <p:nvSpPr>
          <p:cNvPr id="32" name="文字方塊 31"/>
          <p:cNvSpPr txBox="1"/>
          <p:nvPr/>
        </p:nvSpPr>
        <p:spPr>
          <a:xfrm>
            <a:off x="6084168" y="1773396"/>
            <a:ext cx="504056" cy="21544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800" b="1" dirty="0" smtClean="0"/>
              <a:t>小鼠</a:t>
            </a:r>
            <a:r>
              <a:rPr lang="en-US" altLang="zh-TW" sz="800" b="1" dirty="0" smtClean="0"/>
              <a:t>2</a:t>
            </a:r>
            <a:endParaRPr lang="zh-TW" altLang="en-US" sz="800" b="1" dirty="0"/>
          </a:p>
        </p:txBody>
      </p:sp>
      <p:sp>
        <p:nvSpPr>
          <p:cNvPr id="33" name="文字方塊 32"/>
          <p:cNvSpPr txBox="1"/>
          <p:nvPr/>
        </p:nvSpPr>
        <p:spPr>
          <a:xfrm>
            <a:off x="7164288" y="1772816"/>
            <a:ext cx="504056" cy="21544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800" b="1" dirty="0" smtClean="0"/>
              <a:t>大鼠</a:t>
            </a:r>
            <a:r>
              <a:rPr lang="en-US" altLang="zh-TW" sz="800" b="1" dirty="0" smtClean="0"/>
              <a:t>1</a:t>
            </a:r>
            <a:endParaRPr lang="zh-TW" altLang="en-US" sz="800" b="1" dirty="0"/>
          </a:p>
        </p:txBody>
      </p:sp>
      <p:sp>
        <p:nvSpPr>
          <p:cNvPr id="34" name="文字方塊 33"/>
          <p:cNvSpPr txBox="1"/>
          <p:nvPr/>
        </p:nvSpPr>
        <p:spPr>
          <a:xfrm>
            <a:off x="7740352" y="1772816"/>
            <a:ext cx="504056" cy="21544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800" b="1" dirty="0" smtClean="0"/>
              <a:t>大鼠</a:t>
            </a:r>
            <a:r>
              <a:rPr lang="en-US" altLang="zh-TW" sz="800" b="1" dirty="0" smtClean="0"/>
              <a:t>2</a:t>
            </a:r>
            <a:endParaRPr lang="zh-TW" altLang="en-US" sz="8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3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3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12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TW" altLang="zh-TW"/>
          </a:p>
        </p:txBody>
      </p:sp>
      <p:pic>
        <p:nvPicPr>
          <p:cNvPr id="30723" name="Picture 3" descr="animal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7018338"/>
          </a:xfrm>
          <a:noFill/>
          <a:ln/>
        </p:spPr>
      </p:pic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250825" y="6237288"/>
            <a:ext cx="3457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TW" altLang="zh-TW" sz="1400">
              <a:latin typeface="Comic Sans MS" pitchFamily="66" charset="0"/>
            </a:endParaRPr>
          </a:p>
        </p:txBody>
      </p:sp>
      <p:sp>
        <p:nvSpPr>
          <p:cNvPr id="30725" name="Line 5"/>
          <p:cNvSpPr>
            <a:spLocks noChangeShapeType="1"/>
          </p:cNvSpPr>
          <p:nvPr/>
        </p:nvSpPr>
        <p:spPr bwMode="auto">
          <a:xfrm flipH="1">
            <a:off x="3132138" y="5949950"/>
            <a:ext cx="287337" cy="28733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4572000" y="5734050"/>
            <a:ext cx="287972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4800" b="1">
                <a:solidFill>
                  <a:srgbClr val="00CC00"/>
                </a:solidFill>
                <a:latin typeface="Comic Sans MS" pitchFamily="66" charset="0"/>
                <a:ea typeface="標楷體" pitchFamily="65" charset="-120"/>
              </a:rPr>
              <a:t>大動物區</a:t>
            </a:r>
          </a:p>
        </p:txBody>
      </p:sp>
      <p:sp>
        <p:nvSpPr>
          <p:cNvPr id="30727" name="Line 7"/>
          <p:cNvSpPr>
            <a:spLocks noChangeShapeType="1"/>
          </p:cNvSpPr>
          <p:nvPr/>
        </p:nvSpPr>
        <p:spPr bwMode="auto">
          <a:xfrm flipV="1">
            <a:off x="3132138" y="4797425"/>
            <a:ext cx="0" cy="1439863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30728" name="Line 8"/>
          <p:cNvSpPr>
            <a:spLocks noChangeShapeType="1"/>
          </p:cNvSpPr>
          <p:nvPr/>
        </p:nvSpPr>
        <p:spPr bwMode="auto">
          <a:xfrm flipH="1" flipV="1">
            <a:off x="2771775" y="2565400"/>
            <a:ext cx="215900" cy="2159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30730" name="Line 10"/>
          <p:cNvSpPr>
            <a:spLocks noChangeShapeType="1"/>
          </p:cNvSpPr>
          <p:nvPr/>
        </p:nvSpPr>
        <p:spPr bwMode="auto">
          <a:xfrm flipH="1" flipV="1">
            <a:off x="2411413" y="1989138"/>
            <a:ext cx="288925" cy="28733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30731" name="Line 11"/>
          <p:cNvSpPr>
            <a:spLocks noChangeShapeType="1"/>
          </p:cNvSpPr>
          <p:nvPr/>
        </p:nvSpPr>
        <p:spPr bwMode="auto">
          <a:xfrm flipH="1">
            <a:off x="1908175" y="1989138"/>
            <a:ext cx="360363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30732" name="Line 12"/>
          <p:cNvSpPr>
            <a:spLocks noChangeShapeType="1"/>
          </p:cNvSpPr>
          <p:nvPr/>
        </p:nvSpPr>
        <p:spPr bwMode="auto">
          <a:xfrm flipH="1" flipV="1">
            <a:off x="2124075" y="1700213"/>
            <a:ext cx="215900" cy="2159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30734" name="Text Box 14"/>
          <p:cNvSpPr txBox="1">
            <a:spLocks noChangeArrowheads="1"/>
          </p:cNvSpPr>
          <p:nvPr/>
        </p:nvSpPr>
        <p:spPr bwMode="auto">
          <a:xfrm>
            <a:off x="4211638" y="4292600"/>
            <a:ext cx="431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1400" b="1">
                <a:solidFill>
                  <a:srgbClr val="00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標楷體" pitchFamily="65" charset="-120"/>
              </a:rPr>
              <a:t>污</a:t>
            </a:r>
          </a:p>
        </p:txBody>
      </p:sp>
      <p:sp>
        <p:nvSpPr>
          <p:cNvPr id="30735" name="Line 15"/>
          <p:cNvSpPr>
            <a:spLocks noChangeShapeType="1"/>
          </p:cNvSpPr>
          <p:nvPr/>
        </p:nvSpPr>
        <p:spPr bwMode="auto">
          <a:xfrm>
            <a:off x="2987675" y="2565400"/>
            <a:ext cx="288925" cy="2159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30736" name="Line 16"/>
          <p:cNvSpPr>
            <a:spLocks noChangeShapeType="1"/>
          </p:cNvSpPr>
          <p:nvPr/>
        </p:nvSpPr>
        <p:spPr bwMode="auto">
          <a:xfrm>
            <a:off x="3276600" y="2924175"/>
            <a:ext cx="863600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zh-TW" altLang="en-US"/>
          </a:p>
        </p:txBody>
      </p:sp>
      <p:pic>
        <p:nvPicPr>
          <p:cNvPr id="30737" name="Picture 17" descr="j034485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6375" y="692150"/>
            <a:ext cx="431800" cy="576263"/>
          </a:xfrm>
          <a:prstGeom prst="rect">
            <a:avLst/>
          </a:prstGeom>
          <a:noFill/>
        </p:spPr>
      </p:pic>
      <p:sp>
        <p:nvSpPr>
          <p:cNvPr id="30739" name="Line 19"/>
          <p:cNvSpPr>
            <a:spLocks noChangeShapeType="1"/>
          </p:cNvSpPr>
          <p:nvPr/>
        </p:nvSpPr>
        <p:spPr bwMode="auto">
          <a:xfrm flipV="1">
            <a:off x="3348038" y="4652963"/>
            <a:ext cx="358775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30740" name="Line 20"/>
          <p:cNvSpPr>
            <a:spLocks noChangeShapeType="1"/>
          </p:cNvSpPr>
          <p:nvPr/>
        </p:nvSpPr>
        <p:spPr bwMode="auto">
          <a:xfrm flipH="1" flipV="1">
            <a:off x="4067175" y="3068638"/>
            <a:ext cx="1588" cy="151288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30741" name="Line 21"/>
          <p:cNvSpPr>
            <a:spLocks noChangeShapeType="1"/>
          </p:cNvSpPr>
          <p:nvPr/>
        </p:nvSpPr>
        <p:spPr bwMode="auto">
          <a:xfrm flipH="1" flipV="1">
            <a:off x="3132138" y="2997200"/>
            <a:ext cx="719137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30742" name="Line 22"/>
          <p:cNvSpPr>
            <a:spLocks noChangeShapeType="1"/>
          </p:cNvSpPr>
          <p:nvPr/>
        </p:nvSpPr>
        <p:spPr bwMode="auto">
          <a:xfrm flipH="1">
            <a:off x="4211638" y="3068638"/>
            <a:ext cx="1587" cy="1439862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30743" name="Line 23"/>
          <p:cNvSpPr>
            <a:spLocks noChangeShapeType="1"/>
          </p:cNvSpPr>
          <p:nvPr/>
        </p:nvSpPr>
        <p:spPr bwMode="auto">
          <a:xfrm flipH="1">
            <a:off x="3203575" y="4724400"/>
            <a:ext cx="1009650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30744" name="Line 24"/>
          <p:cNvSpPr>
            <a:spLocks noChangeShapeType="1"/>
          </p:cNvSpPr>
          <p:nvPr/>
        </p:nvSpPr>
        <p:spPr bwMode="auto">
          <a:xfrm>
            <a:off x="3203575" y="4797425"/>
            <a:ext cx="0" cy="12954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30745" name="Oval 25"/>
          <p:cNvSpPr>
            <a:spLocks noChangeArrowheads="1"/>
          </p:cNvSpPr>
          <p:nvPr/>
        </p:nvSpPr>
        <p:spPr bwMode="auto">
          <a:xfrm>
            <a:off x="4284663" y="4365625"/>
            <a:ext cx="215900" cy="215900"/>
          </a:xfrm>
          <a:prstGeom prst="ellipse">
            <a:avLst/>
          </a:prstGeom>
          <a:noFill/>
          <a:ln w="9525">
            <a:solidFill>
              <a:srgbClr val="00CC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5" name="文字方塊 24"/>
          <p:cNvSpPr txBox="1"/>
          <p:nvPr/>
        </p:nvSpPr>
        <p:spPr>
          <a:xfrm>
            <a:off x="1115616" y="1340768"/>
            <a:ext cx="72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 smtClean="0">
                <a:solidFill>
                  <a:srgbClr val="0000FF"/>
                </a:solidFill>
              </a:rPr>
              <a:t>魚房</a:t>
            </a:r>
            <a:endParaRPr lang="zh-TW" altLang="en-US" sz="2000" b="1" dirty="0">
              <a:solidFill>
                <a:srgbClr val="0000FF"/>
              </a:solidFill>
            </a:endParaRPr>
          </a:p>
        </p:txBody>
      </p:sp>
      <p:sp>
        <p:nvSpPr>
          <p:cNvPr id="24" name="文字方塊 23"/>
          <p:cNvSpPr txBox="1"/>
          <p:nvPr/>
        </p:nvSpPr>
        <p:spPr>
          <a:xfrm>
            <a:off x="5004048" y="6488668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(</a:t>
            </a:r>
            <a:r>
              <a:rPr lang="zh-TW" altLang="en-US" dirty="0" smtClean="0"/>
              <a:t>洽小鄒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26" name="文字方塊 25"/>
          <p:cNvSpPr txBox="1"/>
          <p:nvPr/>
        </p:nvSpPr>
        <p:spPr>
          <a:xfrm>
            <a:off x="5580112" y="1773396"/>
            <a:ext cx="504056" cy="21544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800" b="1" dirty="0" smtClean="0"/>
              <a:t>小鼠</a:t>
            </a:r>
            <a:r>
              <a:rPr lang="en-US" altLang="zh-TW" sz="800" b="1" dirty="0" smtClean="0"/>
              <a:t>1</a:t>
            </a:r>
            <a:endParaRPr lang="zh-TW" altLang="en-US" sz="800" b="1" dirty="0"/>
          </a:p>
        </p:txBody>
      </p:sp>
      <p:sp>
        <p:nvSpPr>
          <p:cNvPr id="27" name="文字方塊 26"/>
          <p:cNvSpPr txBox="1"/>
          <p:nvPr/>
        </p:nvSpPr>
        <p:spPr>
          <a:xfrm>
            <a:off x="6588224" y="1772816"/>
            <a:ext cx="504056" cy="21544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800" b="1" dirty="0" smtClean="0"/>
              <a:t>小鼠</a:t>
            </a:r>
            <a:r>
              <a:rPr lang="en-US" altLang="zh-TW" sz="800" b="1" dirty="0" smtClean="0"/>
              <a:t>3</a:t>
            </a:r>
            <a:endParaRPr lang="zh-TW" altLang="en-US" sz="800" b="1" dirty="0"/>
          </a:p>
        </p:txBody>
      </p:sp>
      <p:sp>
        <p:nvSpPr>
          <p:cNvPr id="28" name="文字方塊 27"/>
          <p:cNvSpPr txBox="1"/>
          <p:nvPr/>
        </p:nvSpPr>
        <p:spPr>
          <a:xfrm>
            <a:off x="6084168" y="1773396"/>
            <a:ext cx="504056" cy="21544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800" b="1" dirty="0" smtClean="0"/>
              <a:t>小鼠</a:t>
            </a:r>
            <a:r>
              <a:rPr lang="en-US" altLang="zh-TW" sz="800" b="1" dirty="0" smtClean="0"/>
              <a:t>2</a:t>
            </a:r>
            <a:endParaRPr lang="zh-TW" altLang="en-US" sz="800" b="1" dirty="0"/>
          </a:p>
        </p:txBody>
      </p:sp>
      <p:sp>
        <p:nvSpPr>
          <p:cNvPr id="29" name="文字方塊 28"/>
          <p:cNvSpPr txBox="1"/>
          <p:nvPr/>
        </p:nvSpPr>
        <p:spPr>
          <a:xfrm>
            <a:off x="7164288" y="1772816"/>
            <a:ext cx="504056" cy="21544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800" b="1" dirty="0" smtClean="0"/>
              <a:t>大鼠</a:t>
            </a:r>
            <a:r>
              <a:rPr lang="en-US" altLang="zh-TW" sz="800" b="1" dirty="0" smtClean="0"/>
              <a:t>1</a:t>
            </a:r>
            <a:endParaRPr lang="zh-TW" altLang="en-US" sz="800" b="1" dirty="0"/>
          </a:p>
        </p:txBody>
      </p:sp>
      <p:sp>
        <p:nvSpPr>
          <p:cNvPr id="30" name="文字方塊 29"/>
          <p:cNvSpPr txBox="1"/>
          <p:nvPr/>
        </p:nvSpPr>
        <p:spPr>
          <a:xfrm>
            <a:off x="7740352" y="1772816"/>
            <a:ext cx="504056" cy="21544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800" b="1" dirty="0" smtClean="0"/>
              <a:t>大鼠</a:t>
            </a:r>
            <a:r>
              <a:rPr lang="en-US" altLang="zh-TW" sz="800" b="1" dirty="0" smtClean="0"/>
              <a:t>2</a:t>
            </a:r>
            <a:endParaRPr lang="zh-TW" altLang="en-US" sz="8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TW" altLang="zh-TW"/>
          </a:p>
        </p:txBody>
      </p:sp>
      <p:pic>
        <p:nvPicPr>
          <p:cNvPr id="31747" name="Picture 3" descr="animal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7018338"/>
          </a:xfrm>
          <a:noFill/>
          <a:ln/>
        </p:spPr>
      </p:pic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250825" y="6237288"/>
            <a:ext cx="3457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TW" altLang="zh-TW" sz="1400">
              <a:latin typeface="Comic Sans MS" pitchFamily="66" charset="0"/>
            </a:endParaRPr>
          </a:p>
        </p:txBody>
      </p:sp>
      <p:sp>
        <p:nvSpPr>
          <p:cNvPr id="31749" name="Line 5"/>
          <p:cNvSpPr>
            <a:spLocks noChangeShapeType="1"/>
          </p:cNvSpPr>
          <p:nvPr/>
        </p:nvSpPr>
        <p:spPr bwMode="auto">
          <a:xfrm flipH="1">
            <a:off x="3132138" y="5949950"/>
            <a:ext cx="287337" cy="28733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31750" name="Line 6"/>
          <p:cNvSpPr>
            <a:spLocks noChangeShapeType="1"/>
          </p:cNvSpPr>
          <p:nvPr/>
        </p:nvSpPr>
        <p:spPr bwMode="auto">
          <a:xfrm flipV="1">
            <a:off x="3132138" y="4724400"/>
            <a:ext cx="0" cy="108108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31751" name="Line 7"/>
          <p:cNvSpPr>
            <a:spLocks noChangeShapeType="1"/>
          </p:cNvSpPr>
          <p:nvPr/>
        </p:nvSpPr>
        <p:spPr bwMode="auto">
          <a:xfrm>
            <a:off x="3203575" y="4652963"/>
            <a:ext cx="8636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31752" name="Line 8"/>
          <p:cNvSpPr>
            <a:spLocks noChangeShapeType="1"/>
          </p:cNvSpPr>
          <p:nvPr/>
        </p:nvSpPr>
        <p:spPr bwMode="auto">
          <a:xfrm flipV="1">
            <a:off x="4067175" y="3213100"/>
            <a:ext cx="0" cy="1223963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31753" name="Line 9"/>
          <p:cNvSpPr>
            <a:spLocks noChangeShapeType="1"/>
          </p:cNvSpPr>
          <p:nvPr/>
        </p:nvSpPr>
        <p:spPr bwMode="auto">
          <a:xfrm flipH="1" flipV="1">
            <a:off x="3779838" y="2781300"/>
            <a:ext cx="215900" cy="28733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31754" name="Oval 10"/>
          <p:cNvSpPr>
            <a:spLocks noChangeArrowheads="1"/>
          </p:cNvSpPr>
          <p:nvPr/>
        </p:nvSpPr>
        <p:spPr bwMode="auto">
          <a:xfrm>
            <a:off x="4211638" y="4292600"/>
            <a:ext cx="215900" cy="287338"/>
          </a:xfrm>
          <a:prstGeom prst="ellipse">
            <a:avLst/>
          </a:prstGeom>
          <a:noFill/>
          <a:ln w="25400">
            <a:solidFill>
              <a:srgbClr val="00CC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1755" name="Text Box 11"/>
          <p:cNvSpPr txBox="1">
            <a:spLocks noChangeArrowheads="1"/>
          </p:cNvSpPr>
          <p:nvPr/>
        </p:nvSpPr>
        <p:spPr bwMode="auto">
          <a:xfrm>
            <a:off x="4140200" y="4292600"/>
            <a:ext cx="431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1400" b="1" dirty="0">
                <a:solidFill>
                  <a:srgbClr val="00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標楷體" pitchFamily="65" charset="-120"/>
              </a:rPr>
              <a:t>污</a:t>
            </a:r>
          </a:p>
        </p:txBody>
      </p:sp>
      <p:sp>
        <p:nvSpPr>
          <p:cNvPr id="31756" name="Line 12"/>
          <p:cNvSpPr>
            <a:spLocks noChangeShapeType="1"/>
          </p:cNvSpPr>
          <p:nvPr/>
        </p:nvSpPr>
        <p:spPr bwMode="auto">
          <a:xfrm flipV="1">
            <a:off x="3779838" y="2276475"/>
            <a:ext cx="0" cy="360363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31757" name="Line 13"/>
          <p:cNvSpPr>
            <a:spLocks noChangeShapeType="1"/>
          </p:cNvSpPr>
          <p:nvPr/>
        </p:nvSpPr>
        <p:spPr bwMode="auto">
          <a:xfrm>
            <a:off x="3924300" y="2205038"/>
            <a:ext cx="792163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31758" name="Line 14"/>
          <p:cNvSpPr>
            <a:spLocks noChangeShapeType="1"/>
          </p:cNvSpPr>
          <p:nvPr/>
        </p:nvSpPr>
        <p:spPr bwMode="auto">
          <a:xfrm>
            <a:off x="4787900" y="2349500"/>
            <a:ext cx="0" cy="35877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31759" name="Line 15"/>
          <p:cNvSpPr>
            <a:spLocks noChangeShapeType="1"/>
          </p:cNvSpPr>
          <p:nvPr/>
        </p:nvSpPr>
        <p:spPr bwMode="auto">
          <a:xfrm flipH="1">
            <a:off x="4211638" y="2781300"/>
            <a:ext cx="576262" cy="287338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31760" name="Line 16"/>
          <p:cNvSpPr>
            <a:spLocks noChangeShapeType="1"/>
          </p:cNvSpPr>
          <p:nvPr/>
        </p:nvSpPr>
        <p:spPr bwMode="auto">
          <a:xfrm>
            <a:off x="4211638" y="3213100"/>
            <a:ext cx="0" cy="1223963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31761" name="Line 17"/>
          <p:cNvSpPr>
            <a:spLocks noChangeShapeType="1"/>
          </p:cNvSpPr>
          <p:nvPr/>
        </p:nvSpPr>
        <p:spPr bwMode="auto">
          <a:xfrm flipH="1">
            <a:off x="3635375" y="4724400"/>
            <a:ext cx="576263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31762" name="Line 18"/>
          <p:cNvSpPr>
            <a:spLocks noChangeShapeType="1"/>
          </p:cNvSpPr>
          <p:nvPr/>
        </p:nvSpPr>
        <p:spPr bwMode="auto">
          <a:xfrm>
            <a:off x="3276600" y="4797425"/>
            <a:ext cx="0" cy="1008063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31763" name="Text Box 19"/>
          <p:cNvSpPr txBox="1">
            <a:spLocks noChangeArrowheads="1"/>
          </p:cNvSpPr>
          <p:nvPr/>
        </p:nvSpPr>
        <p:spPr bwMode="auto">
          <a:xfrm>
            <a:off x="4211638" y="5805488"/>
            <a:ext cx="15128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TW" altLang="zh-TW" sz="1400">
              <a:latin typeface="Comic Sans MS" pitchFamily="66" charset="0"/>
            </a:endParaRPr>
          </a:p>
        </p:txBody>
      </p:sp>
      <p:sp>
        <p:nvSpPr>
          <p:cNvPr id="31764" name="Text Box 20"/>
          <p:cNvSpPr txBox="1">
            <a:spLocks noChangeArrowheads="1"/>
          </p:cNvSpPr>
          <p:nvPr/>
        </p:nvSpPr>
        <p:spPr bwMode="auto">
          <a:xfrm>
            <a:off x="4211638" y="5661025"/>
            <a:ext cx="1439862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4800" b="1" dirty="0">
                <a:solidFill>
                  <a:srgbClr val="00CC00"/>
                </a:solidFill>
                <a:latin typeface="Comic Sans MS" pitchFamily="66" charset="0"/>
                <a:ea typeface="標楷體" pitchFamily="65" charset="-120"/>
              </a:rPr>
              <a:t>兔房</a:t>
            </a:r>
          </a:p>
        </p:txBody>
      </p:sp>
      <p:pic>
        <p:nvPicPr>
          <p:cNvPr id="31765" name="Picture 21" descr="j029946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738" y="765175"/>
            <a:ext cx="579437" cy="582613"/>
          </a:xfrm>
          <a:prstGeom prst="rect">
            <a:avLst/>
          </a:prstGeom>
          <a:noFill/>
        </p:spPr>
      </p:pic>
      <p:pic>
        <p:nvPicPr>
          <p:cNvPr id="22" name="Picture 10" descr="AN01125_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6913" y="6309320"/>
            <a:ext cx="827087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文字方塊 22"/>
          <p:cNvSpPr txBox="1"/>
          <p:nvPr/>
        </p:nvSpPr>
        <p:spPr>
          <a:xfrm>
            <a:off x="4427984" y="6444044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(</a:t>
            </a:r>
            <a:r>
              <a:rPr lang="zh-TW" altLang="en-US" dirty="0" smtClean="0"/>
              <a:t>洽阿班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24" name="文字方塊 23"/>
          <p:cNvSpPr txBox="1"/>
          <p:nvPr/>
        </p:nvSpPr>
        <p:spPr>
          <a:xfrm>
            <a:off x="5580112" y="1773396"/>
            <a:ext cx="504056" cy="21544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800" b="1" dirty="0" smtClean="0"/>
              <a:t>小鼠</a:t>
            </a:r>
            <a:r>
              <a:rPr lang="en-US" altLang="zh-TW" sz="800" b="1" dirty="0" smtClean="0"/>
              <a:t>1</a:t>
            </a:r>
            <a:endParaRPr lang="zh-TW" altLang="en-US" sz="800" b="1" dirty="0"/>
          </a:p>
        </p:txBody>
      </p:sp>
      <p:sp>
        <p:nvSpPr>
          <p:cNvPr id="25" name="文字方塊 24"/>
          <p:cNvSpPr txBox="1"/>
          <p:nvPr/>
        </p:nvSpPr>
        <p:spPr>
          <a:xfrm>
            <a:off x="6588224" y="1772816"/>
            <a:ext cx="504056" cy="21544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800" b="1" dirty="0" smtClean="0"/>
              <a:t>小鼠</a:t>
            </a:r>
            <a:r>
              <a:rPr lang="en-US" altLang="zh-TW" sz="800" b="1" dirty="0" smtClean="0"/>
              <a:t>3</a:t>
            </a:r>
            <a:endParaRPr lang="zh-TW" altLang="en-US" sz="800" b="1" dirty="0"/>
          </a:p>
        </p:txBody>
      </p:sp>
      <p:sp>
        <p:nvSpPr>
          <p:cNvPr id="26" name="文字方塊 25"/>
          <p:cNvSpPr txBox="1"/>
          <p:nvPr/>
        </p:nvSpPr>
        <p:spPr>
          <a:xfrm>
            <a:off x="6084168" y="1773396"/>
            <a:ext cx="504056" cy="21544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800" b="1" dirty="0" smtClean="0"/>
              <a:t>小鼠</a:t>
            </a:r>
            <a:r>
              <a:rPr lang="en-US" altLang="zh-TW" sz="800" b="1" dirty="0" smtClean="0"/>
              <a:t>2</a:t>
            </a:r>
            <a:endParaRPr lang="zh-TW" altLang="en-US" sz="800" b="1" dirty="0"/>
          </a:p>
        </p:txBody>
      </p:sp>
      <p:sp>
        <p:nvSpPr>
          <p:cNvPr id="27" name="文字方塊 26"/>
          <p:cNvSpPr txBox="1"/>
          <p:nvPr/>
        </p:nvSpPr>
        <p:spPr>
          <a:xfrm>
            <a:off x="7164288" y="1772816"/>
            <a:ext cx="504056" cy="21544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800" b="1" dirty="0" smtClean="0"/>
              <a:t>大鼠</a:t>
            </a:r>
            <a:r>
              <a:rPr lang="en-US" altLang="zh-TW" sz="800" b="1" dirty="0" smtClean="0"/>
              <a:t>1</a:t>
            </a:r>
            <a:endParaRPr lang="zh-TW" altLang="en-US" sz="800" b="1" dirty="0"/>
          </a:p>
        </p:txBody>
      </p:sp>
      <p:sp>
        <p:nvSpPr>
          <p:cNvPr id="28" name="文字方塊 27"/>
          <p:cNvSpPr txBox="1"/>
          <p:nvPr/>
        </p:nvSpPr>
        <p:spPr>
          <a:xfrm>
            <a:off x="7740352" y="1772816"/>
            <a:ext cx="504056" cy="21544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800" b="1" dirty="0" smtClean="0"/>
              <a:t>大鼠</a:t>
            </a:r>
            <a:r>
              <a:rPr lang="en-US" altLang="zh-TW" sz="800" b="1" dirty="0" smtClean="0"/>
              <a:t>2</a:t>
            </a:r>
            <a:endParaRPr lang="zh-TW" altLang="en-US" sz="8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Line 2"/>
          <p:cNvSpPr>
            <a:spLocks noChangeShapeType="1"/>
          </p:cNvSpPr>
          <p:nvPr/>
        </p:nvSpPr>
        <p:spPr bwMode="auto">
          <a:xfrm flipH="1">
            <a:off x="6084888" y="3357563"/>
            <a:ext cx="533400" cy="533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6732588" y="3068638"/>
            <a:ext cx="1066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1400">
                <a:latin typeface="Comic Sans MS" pitchFamily="66" charset="0"/>
              </a:rPr>
              <a:t>人員進出</a:t>
            </a:r>
          </a:p>
        </p:txBody>
      </p:sp>
      <p:sp>
        <p:nvSpPr>
          <p:cNvPr id="10244" name="Line 4"/>
          <p:cNvSpPr>
            <a:spLocks noChangeShapeType="1"/>
          </p:cNvSpPr>
          <p:nvPr/>
        </p:nvSpPr>
        <p:spPr bwMode="auto">
          <a:xfrm flipH="1" flipV="1">
            <a:off x="5651500" y="5013325"/>
            <a:ext cx="144463" cy="1444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 rot="-2621557">
            <a:off x="5408613" y="5073650"/>
            <a:ext cx="863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1200">
                <a:latin typeface="Comic Sans MS" pitchFamily="66" charset="0"/>
              </a:rPr>
              <a:t>動物帶出</a:t>
            </a:r>
          </a:p>
        </p:txBody>
      </p:sp>
      <p:sp>
        <p:nvSpPr>
          <p:cNvPr id="10246" name="Line 6"/>
          <p:cNvSpPr>
            <a:spLocks noChangeShapeType="1"/>
          </p:cNvSpPr>
          <p:nvPr/>
        </p:nvSpPr>
        <p:spPr bwMode="auto">
          <a:xfrm flipH="1" flipV="1">
            <a:off x="5003800" y="4797425"/>
            <a:ext cx="144463" cy="1444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 rot="-2602633">
            <a:off x="4845050" y="4814888"/>
            <a:ext cx="863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1200">
                <a:latin typeface="Comic Sans MS" pitchFamily="66" charset="0"/>
              </a:rPr>
              <a:t>動物入口</a:t>
            </a: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 rot="2599843">
            <a:off x="3635375" y="4365625"/>
            <a:ext cx="12239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1200">
                <a:latin typeface="Comic Sans MS" pitchFamily="66" charset="0"/>
              </a:rPr>
              <a:t>人員入口</a:t>
            </a:r>
          </a:p>
        </p:txBody>
      </p:sp>
      <p:sp>
        <p:nvSpPr>
          <p:cNvPr id="10249" name="Line 9"/>
          <p:cNvSpPr>
            <a:spLocks noChangeShapeType="1"/>
          </p:cNvSpPr>
          <p:nvPr/>
        </p:nvSpPr>
        <p:spPr bwMode="auto">
          <a:xfrm flipV="1">
            <a:off x="4140200" y="4149725"/>
            <a:ext cx="144463" cy="1444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zh-TW" altLang="en-US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-11495088" y="-7966075"/>
            <a:ext cx="39541451" cy="22804438"/>
            <a:chOff x="-7241" y="-5018"/>
            <a:chExt cx="24908" cy="14365"/>
          </a:xfrm>
        </p:grpSpPr>
        <p:sp>
          <p:nvSpPr>
            <p:cNvPr id="10265" name="AutoShape 11"/>
            <p:cNvSpPr>
              <a:spLocks noChangeAspect="1" noChangeArrowheads="1" noTextEdit="1"/>
            </p:cNvSpPr>
            <p:nvPr/>
          </p:nvSpPr>
          <p:spPr bwMode="auto">
            <a:xfrm>
              <a:off x="385" y="0"/>
              <a:ext cx="4128" cy="397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3" name="Group 12"/>
            <p:cNvGrpSpPr>
              <a:grpSpLocks/>
            </p:cNvGrpSpPr>
            <p:nvPr/>
          </p:nvGrpSpPr>
          <p:grpSpPr bwMode="auto">
            <a:xfrm>
              <a:off x="-7241" y="-5018"/>
              <a:ext cx="24908" cy="14365"/>
              <a:chOff x="-7241" y="-5018"/>
              <a:chExt cx="24908" cy="14365"/>
            </a:xfrm>
          </p:grpSpPr>
          <p:sp>
            <p:nvSpPr>
              <p:cNvPr id="14830" name="Rectangle 13"/>
              <p:cNvSpPr>
                <a:spLocks noChangeArrowheads="1"/>
              </p:cNvSpPr>
              <p:nvPr/>
            </p:nvSpPr>
            <p:spPr bwMode="auto">
              <a:xfrm>
                <a:off x="-7241" y="-5018"/>
                <a:ext cx="24908" cy="14365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TW" altLang="zh-TW"/>
              </a:p>
            </p:txBody>
          </p:sp>
          <p:sp>
            <p:nvSpPr>
              <p:cNvPr id="14831" name="Line 14"/>
              <p:cNvSpPr>
                <a:spLocks noChangeShapeType="1"/>
              </p:cNvSpPr>
              <p:nvPr/>
            </p:nvSpPr>
            <p:spPr bwMode="auto">
              <a:xfrm flipH="1">
                <a:off x="4563" y="2714"/>
                <a:ext cx="163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832" name="Line 15"/>
              <p:cNvSpPr>
                <a:spLocks noChangeShapeType="1"/>
              </p:cNvSpPr>
              <p:nvPr/>
            </p:nvSpPr>
            <p:spPr bwMode="auto">
              <a:xfrm flipH="1">
                <a:off x="4674" y="2667"/>
                <a:ext cx="20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833" name="Line 16"/>
              <p:cNvSpPr>
                <a:spLocks noChangeShapeType="1"/>
              </p:cNvSpPr>
              <p:nvPr/>
            </p:nvSpPr>
            <p:spPr bwMode="auto">
              <a:xfrm>
                <a:off x="4559" y="2703"/>
                <a:ext cx="156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834" name="Line 17"/>
              <p:cNvSpPr>
                <a:spLocks noChangeShapeType="1"/>
              </p:cNvSpPr>
              <p:nvPr/>
            </p:nvSpPr>
            <p:spPr bwMode="auto">
              <a:xfrm flipH="1">
                <a:off x="4532" y="2638"/>
                <a:ext cx="183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835" name="Line 18"/>
              <p:cNvSpPr>
                <a:spLocks noChangeShapeType="1"/>
              </p:cNvSpPr>
              <p:nvPr/>
            </p:nvSpPr>
            <p:spPr bwMode="auto">
              <a:xfrm flipH="1">
                <a:off x="4527" y="2627"/>
                <a:ext cx="188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836" name="Line 19"/>
              <p:cNvSpPr>
                <a:spLocks noChangeShapeType="1"/>
              </p:cNvSpPr>
              <p:nvPr/>
            </p:nvSpPr>
            <p:spPr bwMode="auto">
              <a:xfrm>
                <a:off x="3498" y="-437"/>
                <a:ext cx="1405" cy="269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837" name="Line 20"/>
              <p:cNvSpPr>
                <a:spLocks noChangeShapeType="1"/>
              </p:cNvSpPr>
              <p:nvPr/>
            </p:nvSpPr>
            <p:spPr bwMode="auto">
              <a:xfrm flipH="1">
                <a:off x="4597" y="4145"/>
                <a:ext cx="129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838" name="Freeform 21"/>
              <p:cNvSpPr>
                <a:spLocks/>
              </p:cNvSpPr>
              <p:nvPr/>
            </p:nvSpPr>
            <p:spPr bwMode="auto">
              <a:xfrm>
                <a:off x="4636" y="4157"/>
                <a:ext cx="21" cy="32"/>
              </a:xfrm>
              <a:custGeom>
                <a:avLst/>
                <a:gdLst>
                  <a:gd name="T0" fmla="*/ 0 w 42"/>
                  <a:gd name="T1" fmla="*/ 0 h 65"/>
                  <a:gd name="T2" fmla="*/ 0 w 42"/>
                  <a:gd name="T3" fmla="*/ 5 h 65"/>
                  <a:gd name="T4" fmla="*/ 1 w 42"/>
                  <a:gd name="T5" fmla="*/ 6 h 65"/>
                  <a:gd name="T6" fmla="*/ 1 w 42"/>
                  <a:gd name="T7" fmla="*/ 7 h 65"/>
                  <a:gd name="T8" fmla="*/ 3 w 42"/>
                  <a:gd name="T9" fmla="*/ 8 h 65"/>
                  <a:gd name="T10" fmla="*/ 3 w 42"/>
                  <a:gd name="T11" fmla="*/ 8 h 65"/>
                  <a:gd name="T12" fmla="*/ 5 w 42"/>
                  <a:gd name="T13" fmla="*/ 7 h 65"/>
                  <a:gd name="T14" fmla="*/ 5 w 42"/>
                  <a:gd name="T15" fmla="*/ 6 h 65"/>
                  <a:gd name="T16" fmla="*/ 5 w 42"/>
                  <a:gd name="T17" fmla="*/ 5 h 65"/>
                  <a:gd name="T18" fmla="*/ 5 w 42"/>
                  <a:gd name="T19" fmla="*/ 0 h 6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2"/>
                  <a:gd name="T31" fmla="*/ 0 h 65"/>
                  <a:gd name="T32" fmla="*/ 42 w 42"/>
                  <a:gd name="T33" fmla="*/ 65 h 6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2" h="65">
                    <a:moveTo>
                      <a:pt x="0" y="0"/>
                    </a:moveTo>
                    <a:lnTo>
                      <a:pt x="0" y="47"/>
                    </a:lnTo>
                    <a:lnTo>
                      <a:pt x="3" y="55"/>
                    </a:lnTo>
                    <a:lnTo>
                      <a:pt x="9" y="61"/>
                    </a:lnTo>
                    <a:lnTo>
                      <a:pt x="18" y="65"/>
                    </a:lnTo>
                    <a:lnTo>
                      <a:pt x="25" y="65"/>
                    </a:lnTo>
                    <a:lnTo>
                      <a:pt x="34" y="61"/>
                    </a:lnTo>
                    <a:lnTo>
                      <a:pt x="40" y="55"/>
                    </a:lnTo>
                    <a:lnTo>
                      <a:pt x="42" y="47"/>
                    </a:lnTo>
                    <a:lnTo>
                      <a:pt x="42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839" name="Freeform 22"/>
              <p:cNvSpPr>
                <a:spLocks/>
              </p:cNvSpPr>
              <p:nvPr/>
            </p:nvSpPr>
            <p:spPr bwMode="auto">
              <a:xfrm>
                <a:off x="4670" y="4157"/>
                <a:ext cx="22" cy="32"/>
              </a:xfrm>
              <a:custGeom>
                <a:avLst/>
                <a:gdLst>
                  <a:gd name="T0" fmla="*/ 0 w 44"/>
                  <a:gd name="T1" fmla="*/ 8 h 65"/>
                  <a:gd name="T2" fmla="*/ 0 w 44"/>
                  <a:gd name="T3" fmla="*/ 0 h 65"/>
                  <a:gd name="T4" fmla="*/ 3 w 44"/>
                  <a:gd name="T5" fmla="*/ 0 h 65"/>
                  <a:gd name="T6" fmla="*/ 5 w 44"/>
                  <a:gd name="T7" fmla="*/ 0 h 65"/>
                  <a:gd name="T8" fmla="*/ 6 w 44"/>
                  <a:gd name="T9" fmla="*/ 0 h 65"/>
                  <a:gd name="T10" fmla="*/ 6 w 44"/>
                  <a:gd name="T11" fmla="*/ 1 h 65"/>
                  <a:gd name="T12" fmla="*/ 6 w 44"/>
                  <a:gd name="T13" fmla="*/ 2 h 65"/>
                  <a:gd name="T14" fmla="*/ 6 w 44"/>
                  <a:gd name="T15" fmla="*/ 3 h 65"/>
                  <a:gd name="T16" fmla="*/ 5 w 44"/>
                  <a:gd name="T17" fmla="*/ 4 h 65"/>
                  <a:gd name="T18" fmla="*/ 3 w 44"/>
                  <a:gd name="T19" fmla="*/ 4 h 65"/>
                  <a:gd name="T20" fmla="*/ 0 w 44"/>
                  <a:gd name="T21" fmla="*/ 4 h 6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4"/>
                  <a:gd name="T34" fmla="*/ 0 h 65"/>
                  <a:gd name="T35" fmla="*/ 44 w 44"/>
                  <a:gd name="T36" fmla="*/ 65 h 6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4" h="65">
                    <a:moveTo>
                      <a:pt x="0" y="65"/>
                    </a:moveTo>
                    <a:lnTo>
                      <a:pt x="0" y="0"/>
                    </a:lnTo>
                    <a:lnTo>
                      <a:pt x="28" y="0"/>
                    </a:lnTo>
                    <a:lnTo>
                      <a:pt x="37" y="3"/>
                    </a:lnTo>
                    <a:lnTo>
                      <a:pt x="41" y="7"/>
                    </a:lnTo>
                    <a:lnTo>
                      <a:pt x="44" y="13"/>
                    </a:lnTo>
                    <a:lnTo>
                      <a:pt x="44" y="22"/>
                    </a:lnTo>
                    <a:lnTo>
                      <a:pt x="41" y="29"/>
                    </a:lnTo>
                    <a:lnTo>
                      <a:pt x="37" y="32"/>
                    </a:lnTo>
                    <a:lnTo>
                      <a:pt x="28" y="35"/>
                    </a:lnTo>
                    <a:lnTo>
                      <a:pt x="0" y="35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840" name="Freeform 23"/>
              <p:cNvSpPr>
                <a:spLocks/>
              </p:cNvSpPr>
              <p:nvPr/>
            </p:nvSpPr>
            <p:spPr bwMode="auto">
              <a:xfrm>
                <a:off x="4597" y="4302"/>
                <a:ext cx="124" cy="91"/>
              </a:xfrm>
              <a:custGeom>
                <a:avLst/>
                <a:gdLst>
                  <a:gd name="T0" fmla="*/ 0 w 248"/>
                  <a:gd name="T1" fmla="*/ 0 h 182"/>
                  <a:gd name="T2" fmla="*/ 2 w 248"/>
                  <a:gd name="T3" fmla="*/ 7 h 182"/>
                  <a:gd name="T4" fmla="*/ 6 w 248"/>
                  <a:gd name="T5" fmla="*/ 13 h 182"/>
                  <a:gd name="T6" fmla="*/ 11 w 248"/>
                  <a:gd name="T7" fmla="*/ 19 h 182"/>
                  <a:gd name="T8" fmla="*/ 17 w 248"/>
                  <a:gd name="T9" fmla="*/ 22 h 182"/>
                  <a:gd name="T10" fmla="*/ 24 w 248"/>
                  <a:gd name="T11" fmla="*/ 23 h 182"/>
                  <a:gd name="T12" fmla="*/ 31 w 248"/>
                  <a:gd name="T13" fmla="*/ 22 h 18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48"/>
                  <a:gd name="T22" fmla="*/ 0 h 182"/>
                  <a:gd name="T23" fmla="*/ 248 w 248"/>
                  <a:gd name="T24" fmla="*/ 182 h 18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48" h="182">
                    <a:moveTo>
                      <a:pt x="0" y="0"/>
                    </a:moveTo>
                    <a:lnTo>
                      <a:pt x="13" y="56"/>
                    </a:lnTo>
                    <a:lnTo>
                      <a:pt x="41" y="106"/>
                    </a:lnTo>
                    <a:lnTo>
                      <a:pt x="82" y="146"/>
                    </a:lnTo>
                    <a:lnTo>
                      <a:pt x="133" y="172"/>
                    </a:lnTo>
                    <a:lnTo>
                      <a:pt x="190" y="182"/>
                    </a:lnTo>
                    <a:lnTo>
                      <a:pt x="248" y="175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841" name="Line 24"/>
              <p:cNvSpPr>
                <a:spLocks noChangeShapeType="1"/>
              </p:cNvSpPr>
              <p:nvPr/>
            </p:nvSpPr>
            <p:spPr bwMode="auto">
              <a:xfrm>
                <a:off x="4597" y="4302"/>
                <a:ext cx="129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842" name="Freeform 25"/>
              <p:cNvSpPr>
                <a:spLocks/>
              </p:cNvSpPr>
              <p:nvPr/>
            </p:nvSpPr>
            <p:spPr bwMode="auto">
              <a:xfrm>
                <a:off x="4597" y="3990"/>
                <a:ext cx="129" cy="129"/>
              </a:xfrm>
              <a:custGeom>
                <a:avLst/>
                <a:gdLst>
                  <a:gd name="T0" fmla="*/ 32 w 259"/>
                  <a:gd name="T1" fmla="*/ 32 h 259"/>
                  <a:gd name="T2" fmla="*/ 31 w 259"/>
                  <a:gd name="T3" fmla="*/ 23 h 259"/>
                  <a:gd name="T4" fmla="*/ 27 w 259"/>
                  <a:gd name="T5" fmla="*/ 16 h 259"/>
                  <a:gd name="T6" fmla="*/ 22 w 259"/>
                  <a:gd name="T7" fmla="*/ 9 h 259"/>
                  <a:gd name="T8" fmla="*/ 16 w 259"/>
                  <a:gd name="T9" fmla="*/ 4 h 259"/>
                  <a:gd name="T10" fmla="*/ 8 w 259"/>
                  <a:gd name="T11" fmla="*/ 1 h 259"/>
                  <a:gd name="T12" fmla="*/ 0 w 259"/>
                  <a:gd name="T13" fmla="*/ 0 h 25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59"/>
                  <a:gd name="T22" fmla="*/ 0 h 259"/>
                  <a:gd name="T23" fmla="*/ 259 w 259"/>
                  <a:gd name="T24" fmla="*/ 259 h 25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59" h="259">
                    <a:moveTo>
                      <a:pt x="259" y="259"/>
                    </a:moveTo>
                    <a:lnTo>
                      <a:pt x="249" y="191"/>
                    </a:lnTo>
                    <a:lnTo>
                      <a:pt x="223" y="129"/>
                    </a:lnTo>
                    <a:lnTo>
                      <a:pt x="182" y="75"/>
                    </a:lnTo>
                    <a:lnTo>
                      <a:pt x="129" y="35"/>
                    </a:lnTo>
                    <a:lnTo>
                      <a:pt x="66" y="8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843" name="Freeform 26"/>
              <p:cNvSpPr>
                <a:spLocks/>
              </p:cNvSpPr>
              <p:nvPr/>
            </p:nvSpPr>
            <p:spPr bwMode="auto">
              <a:xfrm>
                <a:off x="4597" y="4173"/>
                <a:ext cx="129" cy="129"/>
              </a:xfrm>
              <a:custGeom>
                <a:avLst/>
                <a:gdLst>
                  <a:gd name="T0" fmla="*/ 0 w 259"/>
                  <a:gd name="T1" fmla="*/ 32 h 258"/>
                  <a:gd name="T2" fmla="*/ 8 w 259"/>
                  <a:gd name="T3" fmla="*/ 31 h 258"/>
                  <a:gd name="T4" fmla="*/ 16 w 259"/>
                  <a:gd name="T5" fmla="*/ 27 h 258"/>
                  <a:gd name="T6" fmla="*/ 22 w 259"/>
                  <a:gd name="T7" fmla="*/ 22 h 258"/>
                  <a:gd name="T8" fmla="*/ 27 w 259"/>
                  <a:gd name="T9" fmla="*/ 16 h 258"/>
                  <a:gd name="T10" fmla="*/ 31 w 259"/>
                  <a:gd name="T11" fmla="*/ 8 h 258"/>
                  <a:gd name="T12" fmla="*/ 32 w 259"/>
                  <a:gd name="T13" fmla="*/ 0 h 25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59"/>
                  <a:gd name="T22" fmla="*/ 0 h 258"/>
                  <a:gd name="T23" fmla="*/ 259 w 259"/>
                  <a:gd name="T24" fmla="*/ 258 h 25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59" h="258">
                    <a:moveTo>
                      <a:pt x="0" y="258"/>
                    </a:moveTo>
                    <a:lnTo>
                      <a:pt x="66" y="249"/>
                    </a:lnTo>
                    <a:lnTo>
                      <a:pt x="129" y="222"/>
                    </a:lnTo>
                    <a:lnTo>
                      <a:pt x="182" y="181"/>
                    </a:lnTo>
                    <a:lnTo>
                      <a:pt x="223" y="128"/>
                    </a:lnTo>
                    <a:lnTo>
                      <a:pt x="249" y="65"/>
                    </a:lnTo>
                    <a:lnTo>
                      <a:pt x="259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844" name="Freeform 27"/>
              <p:cNvSpPr>
                <a:spLocks/>
              </p:cNvSpPr>
              <p:nvPr/>
            </p:nvSpPr>
            <p:spPr bwMode="auto">
              <a:xfrm>
                <a:off x="4610" y="4275"/>
                <a:ext cx="15" cy="22"/>
              </a:xfrm>
              <a:custGeom>
                <a:avLst/>
                <a:gdLst>
                  <a:gd name="T0" fmla="*/ 0 w 28"/>
                  <a:gd name="T1" fmla="*/ 6 h 42"/>
                  <a:gd name="T2" fmla="*/ 0 w 28"/>
                  <a:gd name="T3" fmla="*/ 0 h 42"/>
                  <a:gd name="T4" fmla="*/ 4 w 28"/>
                  <a:gd name="T5" fmla="*/ 0 h 42"/>
                  <a:gd name="T6" fmla="*/ 0 60000 65536"/>
                  <a:gd name="T7" fmla="*/ 0 60000 65536"/>
                  <a:gd name="T8" fmla="*/ 0 60000 65536"/>
                  <a:gd name="T9" fmla="*/ 0 w 28"/>
                  <a:gd name="T10" fmla="*/ 0 h 42"/>
                  <a:gd name="T11" fmla="*/ 28 w 28"/>
                  <a:gd name="T12" fmla="*/ 42 h 4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" h="42">
                    <a:moveTo>
                      <a:pt x="0" y="42"/>
                    </a:moveTo>
                    <a:lnTo>
                      <a:pt x="0" y="0"/>
                    </a:lnTo>
                    <a:lnTo>
                      <a:pt x="28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845" name="Line 28"/>
              <p:cNvSpPr>
                <a:spLocks noChangeShapeType="1"/>
              </p:cNvSpPr>
              <p:nvPr/>
            </p:nvSpPr>
            <p:spPr bwMode="auto">
              <a:xfrm>
                <a:off x="4610" y="4286"/>
                <a:ext cx="7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846" name="Line 29"/>
              <p:cNvSpPr>
                <a:spLocks noChangeShapeType="1"/>
              </p:cNvSpPr>
              <p:nvPr/>
            </p:nvSpPr>
            <p:spPr bwMode="auto">
              <a:xfrm>
                <a:off x="4610" y="4297"/>
                <a:ext cx="15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847" name="Freeform 30"/>
              <p:cNvSpPr>
                <a:spLocks/>
              </p:cNvSpPr>
              <p:nvPr/>
            </p:nvSpPr>
            <p:spPr bwMode="auto">
              <a:xfrm>
                <a:off x="4632" y="4275"/>
                <a:ext cx="14" cy="22"/>
              </a:xfrm>
              <a:custGeom>
                <a:avLst/>
                <a:gdLst>
                  <a:gd name="T0" fmla="*/ 0 w 28"/>
                  <a:gd name="T1" fmla="*/ 0 h 42"/>
                  <a:gd name="T2" fmla="*/ 0 w 28"/>
                  <a:gd name="T3" fmla="*/ 6 h 42"/>
                  <a:gd name="T4" fmla="*/ 4 w 28"/>
                  <a:gd name="T5" fmla="*/ 6 h 42"/>
                  <a:gd name="T6" fmla="*/ 0 60000 65536"/>
                  <a:gd name="T7" fmla="*/ 0 60000 65536"/>
                  <a:gd name="T8" fmla="*/ 0 60000 65536"/>
                  <a:gd name="T9" fmla="*/ 0 w 28"/>
                  <a:gd name="T10" fmla="*/ 0 h 42"/>
                  <a:gd name="T11" fmla="*/ 28 w 28"/>
                  <a:gd name="T12" fmla="*/ 42 h 4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" h="42">
                    <a:moveTo>
                      <a:pt x="0" y="0"/>
                    </a:moveTo>
                    <a:lnTo>
                      <a:pt x="0" y="42"/>
                    </a:lnTo>
                    <a:lnTo>
                      <a:pt x="28" y="42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848" name="Line 31"/>
              <p:cNvSpPr>
                <a:spLocks noChangeShapeType="1"/>
              </p:cNvSpPr>
              <p:nvPr/>
            </p:nvSpPr>
            <p:spPr bwMode="auto">
              <a:xfrm flipV="1">
                <a:off x="4653" y="4293"/>
                <a:ext cx="1" cy="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849" name="Freeform 32"/>
              <p:cNvSpPr>
                <a:spLocks/>
              </p:cNvSpPr>
              <p:nvPr/>
            </p:nvSpPr>
            <p:spPr bwMode="auto">
              <a:xfrm>
                <a:off x="4679" y="4275"/>
                <a:ext cx="3" cy="22"/>
              </a:xfrm>
              <a:custGeom>
                <a:avLst/>
                <a:gdLst>
                  <a:gd name="T0" fmla="*/ 0 w 6"/>
                  <a:gd name="T1" fmla="*/ 1 h 42"/>
                  <a:gd name="T2" fmla="*/ 1 w 6"/>
                  <a:gd name="T3" fmla="*/ 0 h 42"/>
                  <a:gd name="T4" fmla="*/ 1 w 6"/>
                  <a:gd name="T5" fmla="*/ 6 h 42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42"/>
                  <a:gd name="T11" fmla="*/ 6 w 6"/>
                  <a:gd name="T12" fmla="*/ 42 h 4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42">
                    <a:moveTo>
                      <a:pt x="0" y="6"/>
                    </a:moveTo>
                    <a:lnTo>
                      <a:pt x="6" y="0"/>
                    </a:lnTo>
                    <a:lnTo>
                      <a:pt x="6" y="42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850" name="Line 33"/>
              <p:cNvSpPr>
                <a:spLocks noChangeShapeType="1"/>
              </p:cNvSpPr>
              <p:nvPr/>
            </p:nvSpPr>
            <p:spPr bwMode="auto">
              <a:xfrm>
                <a:off x="4679" y="4297"/>
                <a:ext cx="7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851" name="Freeform 34"/>
              <p:cNvSpPr>
                <a:spLocks/>
              </p:cNvSpPr>
              <p:nvPr/>
            </p:nvSpPr>
            <p:spPr bwMode="auto">
              <a:xfrm>
                <a:off x="4696" y="4275"/>
                <a:ext cx="15" cy="22"/>
              </a:xfrm>
              <a:custGeom>
                <a:avLst/>
                <a:gdLst>
                  <a:gd name="T0" fmla="*/ 1 w 29"/>
                  <a:gd name="T1" fmla="*/ 6 h 42"/>
                  <a:gd name="T2" fmla="*/ 0 w 29"/>
                  <a:gd name="T3" fmla="*/ 5 h 42"/>
                  <a:gd name="T4" fmla="*/ 0 w 29"/>
                  <a:gd name="T5" fmla="*/ 1 h 42"/>
                  <a:gd name="T6" fmla="*/ 1 w 29"/>
                  <a:gd name="T7" fmla="*/ 0 h 42"/>
                  <a:gd name="T8" fmla="*/ 3 w 29"/>
                  <a:gd name="T9" fmla="*/ 0 h 42"/>
                  <a:gd name="T10" fmla="*/ 4 w 29"/>
                  <a:gd name="T11" fmla="*/ 1 h 42"/>
                  <a:gd name="T12" fmla="*/ 4 w 29"/>
                  <a:gd name="T13" fmla="*/ 5 h 42"/>
                  <a:gd name="T14" fmla="*/ 3 w 29"/>
                  <a:gd name="T15" fmla="*/ 6 h 42"/>
                  <a:gd name="T16" fmla="*/ 1 w 29"/>
                  <a:gd name="T17" fmla="*/ 6 h 4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9"/>
                  <a:gd name="T28" fmla="*/ 0 h 42"/>
                  <a:gd name="T29" fmla="*/ 29 w 29"/>
                  <a:gd name="T30" fmla="*/ 42 h 4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9" h="42">
                    <a:moveTo>
                      <a:pt x="7" y="42"/>
                    </a:moveTo>
                    <a:lnTo>
                      <a:pt x="0" y="36"/>
                    </a:lnTo>
                    <a:lnTo>
                      <a:pt x="0" y="6"/>
                    </a:lnTo>
                    <a:lnTo>
                      <a:pt x="7" y="0"/>
                    </a:lnTo>
                    <a:lnTo>
                      <a:pt x="21" y="0"/>
                    </a:lnTo>
                    <a:lnTo>
                      <a:pt x="29" y="6"/>
                    </a:lnTo>
                    <a:lnTo>
                      <a:pt x="29" y="36"/>
                    </a:lnTo>
                    <a:lnTo>
                      <a:pt x="21" y="42"/>
                    </a:lnTo>
                    <a:lnTo>
                      <a:pt x="7" y="42"/>
                    </a:lnTo>
                    <a:close/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852" name="Rectangle 35"/>
              <p:cNvSpPr>
                <a:spLocks noChangeArrowheads="1"/>
              </p:cNvSpPr>
              <p:nvPr/>
            </p:nvSpPr>
            <p:spPr bwMode="auto">
              <a:xfrm>
                <a:off x="2651" y="4496"/>
                <a:ext cx="3718" cy="28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zh-TW" altLang="en-US" sz="2900">
                    <a:latin typeface="標楷體" pitchFamily="65" charset="-120"/>
                    <a:ea typeface="標楷體" pitchFamily="65" charset="-120"/>
                  </a:rPr>
                  <a:t>綜合研究大樓一層 </a:t>
                </a:r>
                <a:r>
                  <a:rPr lang="en-US" altLang="zh-TW" sz="2900">
                    <a:latin typeface="標楷體" pitchFamily="65" charset="-120"/>
                    <a:ea typeface="標楷體" pitchFamily="65" charset="-120"/>
                  </a:rPr>
                  <a:t>(</a:t>
                </a:r>
                <a:r>
                  <a:rPr lang="zh-TW" altLang="en-US" sz="2900">
                    <a:latin typeface="標楷體" pitchFamily="65" charset="-120"/>
                    <a:ea typeface="標楷體" pitchFamily="65" charset="-120"/>
                  </a:rPr>
                  <a:t>新</a:t>
                </a:r>
                <a:r>
                  <a:rPr lang="en-US" altLang="zh-TW" sz="2900">
                    <a:latin typeface="標楷體" pitchFamily="65" charset="-120"/>
                    <a:ea typeface="標楷體" pitchFamily="65" charset="-120"/>
                  </a:rPr>
                  <a:t>) </a:t>
                </a:r>
                <a:r>
                  <a:rPr lang="zh-TW" altLang="en-US" sz="2900">
                    <a:latin typeface="標楷體" pitchFamily="65" charset="-120"/>
                    <a:ea typeface="標楷體" pitchFamily="65" charset="-120"/>
                  </a:rPr>
                  <a:t>隔間平面圖</a:t>
                </a:r>
                <a:endParaRPr lang="zh-TW" altLang="en-US" sz="1400">
                  <a:latin typeface="Comic Sans MS" pitchFamily="66" charset="0"/>
                </a:endParaRPr>
              </a:p>
            </p:txBody>
          </p:sp>
          <p:sp>
            <p:nvSpPr>
              <p:cNvPr id="14853" name="Line 36"/>
              <p:cNvSpPr>
                <a:spLocks noChangeShapeType="1"/>
              </p:cNvSpPr>
              <p:nvPr/>
            </p:nvSpPr>
            <p:spPr bwMode="auto">
              <a:xfrm flipH="1">
                <a:off x="4253" y="4119"/>
                <a:ext cx="473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854" name="Line 37"/>
              <p:cNvSpPr>
                <a:spLocks noChangeShapeType="1"/>
              </p:cNvSpPr>
              <p:nvPr/>
            </p:nvSpPr>
            <p:spPr bwMode="auto">
              <a:xfrm flipH="1">
                <a:off x="4253" y="3990"/>
                <a:ext cx="473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855" name="Line 38"/>
              <p:cNvSpPr>
                <a:spLocks noChangeShapeType="1"/>
              </p:cNvSpPr>
              <p:nvPr/>
            </p:nvSpPr>
            <p:spPr bwMode="auto">
              <a:xfrm flipH="1">
                <a:off x="4238" y="3968"/>
                <a:ext cx="558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856" name="Line 39"/>
              <p:cNvSpPr>
                <a:spLocks noChangeShapeType="1"/>
              </p:cNvSpPr>
              <p:nvPr/>
            </p:nvSpPr>
            <p:spPr bwMode="auto">
              <a:xfrm flipH="1">
                <a:off x="3919" y="4402"/>
                <a:ext cx="807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857" name="Line 40"/>
              <p:cNvSpPr>
                <a:spLocks noChangeShapeType="1"/>
              </p:cNvSpPr>
              <p:nvPr/>
            </p:nvSpPr>
            <p:spPr bwMode="auto">
              <a:xfrm flipH="1">
                <a:off x="4699" y="4408"/>
                <a:ext cx="27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858" name="Line 41"/>
              <p:cNvSpPr>
                <a:spLocks noChangeShapeType="1"/>
              </p:cNvSpPr>
              <p:nvPr/>
            </p:nvSpPr>
            <p:spPr bwMode="auto">
              <a:xfrm flipH="1">
                <a:off x="4618" y="4408"/>
                <a:ext cx="54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859" name="Line 42"/>
              <p:cNvSpPr>
                <a:spLocks noChangeShapeType="1"/>
              </p:cNvSpPr>
              <p:nvPr/>
            </p:nvSpPr>
            <p:spPr bwMode="auto">
              <a:xfrm flipH="1">
                <a:off x="4538" y="4408"/>
                <a:ext cx="54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860" name="Line 43"/>
              <p:cNvSpPr>
                <a:spLocks noChangeShapeType="1"/>
              </p:cNvSpPr>
              <p:nvPr/>
            </p:nvSpPr>
            <p:spPr bwMode="auto">
              <a:xfrm flipH="1">
                <a:off x="4457" y="4408"/>
                <a:ext cx="54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861" name="Line 44"/>
              <p:cNvSpPr>
                <a:spLocks noChangeShapeType="1"/>
              </p:cNvSpPr>
              <p:nvPr/>
            </p:nvSpPr>
            <p:spPr bwMode="auto">
              <a:xfrm flipH="1">
                <a:off x="4376" y="4408"/>
                <a:ext cx="54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862" name="Line 45"/>
              <p:cNvSpPr>
                <a:spLocks noChangeShapeType="1"/>
              </p:cNvSpPr>
              <p:nvPr/>
            </p:nvSpPr>
            <p:spPr bwMode="auto">
              <a:xfrm flipH="1">
                <a:off x="4296" y="4408"/>
                <a:ext cx="54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863" name="Line 46"/>
              <p:cNvSpPr>
                <a:spLocks noChangeShapeType="1"/>
              </p:cNvSpPr>
              <p:nvPr/>
            </p:nvSpPr>
            <p:spPr bwMode="auto">
              <a:xfrm flipH="1">
                <a:off x="4215" y="4408"/>
                <a:ext cx="54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864" name="Line 47"/>
              <p:cNvSpPr>
                <a:spLocks noChangeShapeType="1"/>
              </p:cNvSpPr>
              <p:nvPr/>
            </p:nvSpPr>
            <p:spPr bwMode="auto">
              <a:xfrm flipH="1">
                <a:off x="4134" y="4408"/>
                <a:ext cx="54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865" name="Line 48"/>
              <p:cNvSpPr>
                <a:spLocks noChangeShapeType="1"/>
              </p:cNvSpPr>
              <p:nvPr/>
            </p:nvSpPr>
            <p:spPr bwMode="auto">
              <a:xfrm flipH="1">
                <a:off x="4054" y="4408"/>
                <a:ext cx="54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866" name="Line 49"/>
              <p:cNvSpPr>
                <a:spLocks noChangeShapeType="1"/>
              </p:cNvSpPr>
              <p:nvPr/>
            </p:nvSpPr>
            <p:spPr bwMode="auto">
              <a:xfrm flipH="1">
                <a:off x="3973" y="4408"/>
                <a:ext cx="53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867" name="Line 50"/>
              <p:cNvSpPr>
                <a:spLocks noChangeShapeType="1"/>
              </p:cNvSpPr>
              <p:nvPr/>
            </p:nvSpPr>
            <p:spPr bwMode="auto">
              <a:xfrm flipH="1">
                <a:off x="3919" y="4408"/>
                <a:ext cx="27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868" name="Line 51"/>
              <p:cNvSpPr>
                <a:spLocks noChangeShapeType="1"/>
              </p:cNvSpPr>
              <p:nvPr/>
            </p:nvSpPr>
            <p:spPr bwMode="auto">
              <a:xfrm flipH="1">
                <a:off x="4699" y="4440"/>
                <a:ext cx="27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869" name="Line 52"/>
              <p:cNvSpPr>
                <a:spLocks noChangeShapeType="1"/>
              </p:cNvSpPr>
              <p:nvPr/>
            </p:nvSpPr>
            <p:spPr bwMode="auto">
              <a:xfrm flipH="1">
                <a:off x="4618" y="4440"/>
                <a:ext cx="54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870" name="Line 53"/>
              <p:cNvSpPr>
                <a:spLocks noChangeShapeType="1"/>
              </p:cNvSpPr>
              <p:nvPr/>
            </p:nvSpPr>
            <p:spPr bwMode="auto">
              <a:xfrm flipH="1">
                <a:off x="4538" y="4440"/>
                <a:ext cx="54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871" name="Line 54"/>
              <p:cNvSpPr>
                <a:spLocks noChangeShapeType="1"/>
              </p:cNvSpPr>
              <p:nvPr/>
            </p:nvSpPr>
            <p:spPr bwMode="auto">
              <a:xfrm flipH="1">
                <a:off x="4457" y="4440"/>
                <a:ext cx="54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872" name="Line 55"/>
              <p:cNvSpPr>
                <a:spLocks noChangeShapeType="1"/>
              </p:cNvSpPr>
              <p:nvPr/>
            </p:nvSpPr>
            <p:spPr bwMode="auto">
              <a:xfrm flipH="1">
                <a:off x="4376" y="4440"/>
                <a:ext cx="54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873" name="Line 56"/>
              <p:cNvSpPr>
                <a:spLocks noChangeShapeType="1"/>
              </p:cNvSpPr>
              <p:nvPr/>
            </p:nvSpPr>
            <p:spPr bwMode="auto">
              <a:xfrm flipH="1">
                <a:off x="4296" y="4440"/>
                <a:ext cx="54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874" name="Line 57"/>
              <p:cNvSpPr>
                <a:spLocks noChangeShapeType="1"/>
              </p:cNvSpPr>
              <p:nvPr/>
            </p:nvSpPr>
            <p:spPr bwMode="auto">
              <a:xfrm flipH="1">
                <a:off x="4215" y="4440"/>
                <a:ext cx="54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875" name="Line 58"/>
              <p:cNvSpPr>
                <a:spLocks noChangeShapeType="1"/>
              </p:cNvSpPr>
              <p:nvPr/>
            </p:nvSpPr>
            <p:spPr bwMode="auto">
              <a:xfrm flipH="1">
                <a:off x="4134" y="4440"/>
                <a:ext cx="54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876" name="Line 59"/>
              <p:cNvSpPr>
                <a:spLocks noChangeShapeType="1"/>
              </p:cNvSpPr>
              <p:nvPr/>
            </p:nvSpPr>
            <p:spPr bwMode="auto">
              <a:xfrm flipH="1">
                <a:off x="4054" y="4440"/>
                <a:ext cx="54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877" name="Line 60"/>
              <p:cNvSpPr>
                <a:spLocks noChangeShapeType="1"/>
              </p:cNvSpPr>
              <p:nvPr/>
            </p:nvSpPr>
            <p:spPr bwMode="auto">
              <a:xfrm flipH="1">
                <a:off x="3973" y="4440"/>
                <a:ext cx="53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878" name="Line 61"/>
              <p:cNvSpPr>
                <a:spLocks noChangeShapeType="1"/>
              </p:cNvSpPr>
              <p:nvPr/>
            </p:nvSpPr>
            <p:spPr bwMode="auto">
              <a:xfrm flipH="1">
                <a:off x="3919" y="4440"/>
                <a:ext cx="27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879" name="Line 62"/>
              <p:cNvSpPr>
                <a:spLocks noChangeShapeType="1"/>
              </p:cNvSpPr>
              <p:nvPr/>
            </p:nvSpPr>
            <p:spPr bwMode="auto">
              <a:xfrm flipH="1">
                <a:off x="3919" y="4445"/>
                <a:ext cx="807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880" name="Line 63"/>
              <p:cNvSpPr>
                <a:spLocks noChangeShapeType="1"/>
              </p:cNvSpPr>
              <p:nvPr/>
            </p:nvSpPr>
            <p:spPr bwMode="auto">
              <a:xfrm>
                <a:off x="4555" y="3266"/>
                <a:ext cx="15" cy="1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881" name="Line 64"/>
              <p:cNvSpPr>
                <a:spLocks noChangeShapeType="1"/>
              </p:cNvSpPr>
              <p:nvPr/>
            </p:nvSpPr>
            <p:spPr bwMode="auto">
              <a:xfrm>
                <a:off x="4580" y="3291"/>
                <a:ext cx="19" cy="2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882" name="Line 65"/>
              <p:cNvSpPr>
                <a:spLocks noChangeShapeType="1"/>
              </p:cNvSpPr>
              <p:nvPr/>
            </p:nvSpPr>
            <p:spPr bwMode="auto">
              <a:xfrm>
                <a:off x="4609" y="3320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883" name="Line 66"/>
              <p:cNvSpPr>
                <a:spLocks noChangeShapeType="1"/>
              </p:cNvSpPr>
              <p:nvPr/>
            </p:nvSpPr>
            <p:spPr bwMode="auto">
              <a:xfrm>
                <a:off x="4637" y="3348"/>
                <a:ext cx="19" cy="2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884" name="Line 67"/>
              <p:cNvSpPr>
                <a:spLocks noChangeShapeType="1"/>
              </p:cNvSpPr>
              <p:nvPr/>
            </p:nvSpPr>
            <p:spPr bwMode="auto">
              <a:xfrm>
                <a:off x="4666" y="3377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885" name="Line 68"/>
              <p:cNvSpPr>
                <a:spLocks noChangeShapeType="1"/>
              </p:cNvSpPr>
              <p:nvPr/>
            </p:nvSpPr>
            <p:spPr bwMode="auto">
              <a:xfrm>
                <a:off x="4694" y="3406"/>
                <a:ext cx="19" cy="1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886" name="Line 69"/>
              <p:cNvSpPr>
                <a:spLocks noChangeShapeType="1"/>
              </p:cNvSpPr>
              <p:nvPr/>
            </p:nvSpPr>
            <p:spPr bwMode="auto">
              <a:xfrm>
                <a:off x="4722" y="3435"/>
                <a:ext cx="20" cy="1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887" name="Line 70"/>
              <p:cNvSpPr>
                <a:spLocks noChangeShapeType="1"/>
              </p:cNvSpPr>
              <p:nvPr/>
            </p:nvSpPr>
            <p:spPr bwMode="auto">
              <a:xfrm>
                <a:off x="4751" y="3463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888" name="Line 71"/>
              <p:cNvSpPr>
                <a:spLocks noChangeShapeType="1"/>
              </p:cNvSpPr>
              <p:nvPr/>
            </p:nvSpPr>
            <p:spPr bwMode="auto">
              <a:xfrm>
                <a:off x="4780" y="3492"/>
                <a:ext cx="16" cy="1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889" name="Line 72"/>
              <p:cNvSpPr>
                <a:spLocks noChangeShapeType="1"/>
              </p:cNvSpPr>
              <p:nvPr/>
            </p:nvSpPr>
            <p:spPr bwMode="auto">
              <a:xfrm>
                <a:off x="4566" y="3255"/>
                <a:ext cx="19" cy="1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890" name="Line 73"/>
              <p:cNvSpPr>
                <a:spLocks noChangeShapeType="1"/>
              </p:cNvSpPr>
              <p:nvPr/>
            </p:nvSpPr>
            <p:spPr bwMode="auto">
              <a:xfrm>
                <a:off x="4594" y="3283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891" name="Line 74"/>
              <p:cNvSpPr>
                <a:spLocks noChangeShapeType="1"/>
              </p:cNvSpPr>
              <p:nvPr/>
            </p:nvSpPr>
            <p:spPr bwMode="auto">
              <a:xfrm>
                <a:off x="4622" y="3311"/>
                <a:ext cx="20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892" name="Line 75"/>
              <p:cNvSpPr>
                <a:spLocks noChangeShapeType="1"/>
              </p:cNvSpPr>
              <p:nvPr/>
            </p:nvSpPr>
            <p:spPr bwMode="auto">
              <a:xfrm>
                <a:off x="4651" y="3340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893" name="Line 76"/>
              <p:cNvSpPr>
                <a:spLocks noChangeShapeType="1"/>
              </p:cNvSpPr>
              <p:nvPr/>
            </p:nvSpPr>
            <p:spPr bwMode="auto">
              <a:xfrm>
                <a:off x="4679" y="3368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894" name="Line 77"/>
              <p:cNvSpPr>
                <a:spLocks noChangeShapeType="1"/>
              </p:cNvSpPr>
              <p:nvPr/>
            </p:nvSpPr>
            <p:spPr bwMode="auto">
              <a:xfrm>
                <a:off x="4708" y="3397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895" name="Line 78"/>
              <p:cNvSpPr>
                <a:spLocks noChangeShapeType="1"/>
              </p:cNvSpPr>
              <p:nvPr/>
            </p:nvSpPr>
            <p:spPr bwMode="auto">
              <a:xfrm>
                <a:off x="4736" y="3425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896" name="Line 79"/>
              <p:cNvSpPr>
                <a:spLocks noChangeShapeType="1"/>
              </p:cNvSpPr>
              <p:nvPr/>
            </p:nvSpPr>
            <p:spPr bwMode="auto">
              <a:xfrm>
                <a:off x="4765" y="3453"/>
                <a:ext cx="19" cy="2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897" name="Line 80"/>
              <p:cNvSpPr>
                <a:spLocks noChangeShapeType="1"/>
              </p:cNvSpPr>
              <p:nvPr/>
            </p:nvSpPr>
            <p:spPr bwMode="auto">
              <a:xfrm>
                <a:off x="4794" y="3482"/>
                <a:ext cx="18" cy="1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898" name="Line 81"/>
              <p:cNvSpPr>
                <a:spLocks noChangeShapeType="1"/>
              </p:cNvSpPr>
              <p:nvPr/>
            </p:nvSpPr>
            <p:spPr bwMode="auto">
              <a:xfrm>
                <a:off x="4236" y="3146"/>
                <a:ext cx="1" cy="22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899" name="Line 82"/>
              <p:cNvSpPr>
                <a:spLocks noChangeShapeType="1"/>
              </p:cNvSpPr>
              <p:nvPr/>
            </p:nvSpPr>
            <p:spPr bwMode="auto">
              <a:xfrm flipV="1">
                <a:off x="4253" y="3160"/>
                <a:ext cx="218" cy="21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900" name="Line 83"/>
              <p:cNvSpPr>
                <a:spLocks noChangeShapeType="1"/>
              </p:cNvSpPr>
              <p:nvPr/>
            </p:nvSpPr>
            <p:spPr bwMode="auto">
              <a:xfrm>
                <a:off x="3898" y="3335"/>
                <a:ext cx="1" cy="8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901" name="Line 84"/>
              <p:cNvSpPr>
                <a:spLocks noChangeShapeType="1"/>
              </p:cNvSpPr>
              <p:nvPr/>
            </p:nvSpPr>
            <p:spPr bwMode="auto">
              <a:xfrm>
                <a:off x="3914" y="3335"/>
                <a:ext cx="1" cy="6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902" name="Freeform 85"/>
              <p:cNvSpPr>
                <a:spLocks/>
              </p:cNvSpPr>
              <p:nvPr/>
            </p:nvSpPr>
            <p:spPr bwMode="auto">
              <a:xfrm>
                <a:off x="3308" y="3302"/>
                <a:ext cx="60" cy="60"/>
              </a:xfrm>
              <a:custGeom>
                <a:avLst/>
                <a:gdLst>
                  <a:gd name="T0" fmla="*/ 15 w 119"/>
                  <a:gd name="T1" fmla="*/ 0 h 121"/>
                  <a:gd name="T2" fmla="*/ 15 w 119"/>
                  <a:gd name="T3" fmla="*/ 0 h 121"/>
                  <a:gd name="T4" fmla="*/ 1 w 119"/>
                  <a:gd name="T5" fmla="*/ 15 h 121"/>
                  <a:gd name="T6" fmla="*/ 0 w 119"/>
                  <a:gd name="T7" fmla="*/ 14 h 121"/>
                  <a:gd name="T8" fmla="*/ 15 w 119"/>
                  <a:gd name="T9" fmla="*/ 0 h 1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9"/>
                  <a:gd name="T16" fmla="*/ 0 h 121"/>
                  <a:gd name="T17" fmla="*/ 119 w 119"/>
                  <a:gd name="T18" fmla="*/ 121 h 1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9" h="121">
                    <a:moveTo>
                      <a:pt x="114" y="0"/>
                    </a:moveTo>
                    <a:lnTo>
                      <a:pt x="119" y="6"/>
                    </a:lnTo>
                    <a:lnTo>
                      <a:pt x="4" y="121"/>
                    </a:lnTo>
                    <a:lnTo>
                      <a:pt x="0" y="114"/>
                    </a:lnTo>
                    <a:lnTo>
                      <a:pt x="114" y="0"/>
                    </a:lnTo>
                    <a:close/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903" name="Line 86"/>
              <p:cNvSpPr>
                <a:spLocks noChangeShapeType="1"/>
              </p:cNvSpPr>
              <p:nvPr/>
            </p:nvSpPr>
            <p:spPr bwMode="auto">
              <a:xfrm>
                <a:off x="3269" y="3238"/>
                <a:ext cx="18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904" name="Line 87"/>
              <p:cNvSpPr>
                <a:spLocks noChangeShapeType="1"/>
              </p:cNvSpPr>
              <p:nvPr/>
            </p:nvSpPr>
            <p:spPr bwMode="auto">
              <a:xfrm>
                <a:off x="3256" y="3251"/>
                <a:ext cx="19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905" name="Line 88"/>
              <p:cNvSpPr>
                <a:spLocks noChangeShapeType="1"/>
              </p:cNvSpPr>
              <p:nvPr/>
            </p:nvSpPr>
            <p:spPr bwMode="auto">
              <a:xfrm>
                <a:off x="3243" y="3265"/>
                <a:ext cx="18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906" name="Line 89"/>
              <p:cNvSpPr>
                <a:spLocks noChangeShapeType="1"/>
              </p:cNvSpPr>
              <p:nvPr/>
            </p:nvSpPr>
            <p:spPr bwMode="auto">
              <a:xfrm>
                <a:off x="3229" y="3279"/>
                <a:ext cx="18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907" name="Line 90"/>
              <p:cNvSpPr>
                <a:spLocks noChangeShapeType="1"/>
              </p:cNvSpPr>
              <p:nvPr/>
            </p:nvSpPr>
            <p:spPr bwMode="auto">
              <a:xfrm>
                <a:off x="3216" y="3292"/>
                <a:ext cx="18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908" name="Line 91"/>
              <p:cNvSpPr>
                <a:spLocks noChangeShapeType="1"/>
              </p:cNvSpPr>
              <p:nvPr/>
            </p:nvSpPr>
            <p:spPr bwMode="auto">
              <a:xfrm>
                <a:off x="3202" y="3305"/>
                <a:ext cx="19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909" name="Line 92"/>
              <p:cNvSpPr>
                <a:spLocks noChangeShapeType="1"/>
              </p:cNvSpPr>
              <p:nvPr/>
            </p:nvSpPr>
            <p:spPr bwMode="auto">
              <a:xfrm>
                <a:off x="3189" y="3319"/>
                <a:ext cx="18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910" name="Line 93"/>
              <p:cNvSpPr>
                <a:spLocks noChangeShapeType="1"/>
              </p:cNvSpPr>
              <p:nvPr/>
            </p:nvSpPr>
            <p:spPr bwMode="auto">
              <a:xfrm>
                <a:off x="3175" y="3332"/>
                <a:ext cx="18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911" name="Line 94"/>
              <p:cNvSpPr>
                <a:spLocks noChangeShapeType="1"/>
              </p:cNvSpPr>
              <p:nvPr/>
            </p:nvSpPr>
            <p:spPr bwMode="auto">
              <a:xfrm>
                <a:off x="3162" y="3346"/>
                <a:ext cx="18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912" name="Line 95"/>
              <p:cNvSpPr>
                <a:spLocks noChangeShapeType="1"/>
              </p:cNvSpPr>
              <p:nvPr/>
            </p:nvSpPr>
            <p:spPr bwMode="auto">
              <a:xfrm>
                <a:off x="3149" y="3359"/>
                <a:ext cx="18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913" name="Line 96"/>
              <p:cNvSpPr>
                <a:spLocks noChangeShapeType="1"/>
              </p:cNvSpPr>
              <p:nvPr/>
            </p:nvSpPr>
            <p:spPr bwMode="auto">
              <a:xfrm>
                <a:off x="3135" y="3373"/>
                <a:ext cx="18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914" name="Line 97"/>
              <p:cNvSpPr>
                <a:spLocks noChangeShapeType="1"/>
              </p:cNvSpPr>
              <p:nvPr/>
            </p:nvSpPr>
            <p:spPr bwMode="auto">
              <a:xfrm>
                <a:off x="3129" y="3386"/>
                <a:ext cx="11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915" name="Line 98"/>
              <p:cNvSpPr>
                <a:spLocks noChangeShapeType="1"/>
              </p:cNvSpPr>
              <p:nvPr/>
            </p:nvSpPr>
            <p:spPr bwMode="auto">
              <a:xfrm flipV="1">
                <a:off x="3127" y="3377"/>
                <a:ext cx="4" cy="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916" name="Line 99"/>
              <p:cNvSpPr>
                <a:spLocks noChangeShapeType="1"/>
              </p:cNvSpPr>
              <p:nvPr/>
            </p:nvSpPr>
            <p:spPr bwMode="auto">
              <a:xfrm flipV="1">
                <a:off x="3142" y="3340"/>
                <a:ext cx="25" cy="4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917" name="Line 100"/>
              <p:cNvSpPr>
                <a:spLocks noChangeShapeType="1"/>
              </p:cNvSpPr>
              <p:nvPr/>
            </p:nvSpPr>
            <p:spPr bwMode="auto">
              <a:xfrm flipV="1">
                <a:off x="3179" y="3303"/>
                <a:ext cx="25" cy="4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918" name="Line 101"/>
              <p:cNvSpPr>
                <a:spLocks noChangeShapeType="1"/>
              </p:cNvSpPr>
              <p:nvPr/>
            </p:nvSpPr>
            <p:spPr bwMode="auto">
              <a:xfrm flipV="1">
                <a:off x="3216" y="3266"/>
                <a:ext cx="25" cy="4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919" name="Line 102"/>
              <p:cNvSpPr>
                <a:spLocks noChangeShapeType="1"/>
              </p:cNvSpPr>
              <p:nvPr/>
            </p:nvSpPr>
            <p:spPr bwMode="auto">
              <a:xfrm flipV="1">
                <a:off x="3253" y="3229"/>
                <a:ext cx="25" cy="4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920" name="Line 103"/>
              <p:cNvSpPr>
                <a:spLocks noChangeShapeType="1"/>
              </p:cNvSpPr>
              <p:nvPr/>
            </p:nvSpPr>
            <p:spPr bwMode="auto">
              <a:xfrm flipH="1" flipV="1">
                <a:off x="3134" y="3374"/>
                <a:ext cx="7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921" name="Line 104"/>
              <p:cNvSpPr>
                <a:spLocks noChangeShapeType="1"/>
              </p:cNvSpPr>
              <p:nvPr/>
            </p:nvSpPr>
            <p:spPr bwMode="auto">
              <a:xfrm flipH="1" flipV="1">
                <a:off x="3144" y="3364"/>
                <a:ext cx="6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922" name="Line 105"/>
              <p:cNvSpPr>
                <a:spLocks noChangeShapeType="1"/>
              </p:cNvSpPr>
              <p:nvPr/>
            </p:nvSpPr>
            <p:spPr bwMode="auto">
              <a:xfrm flipH="1" flipV="1">
                <a:off x="3153" y="3354"/>
                <a:ext cx="7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923" name="Line 106"/>
              <p:cNvSpPr>
                <a:spLocks noChangeShapeType="1"/>
              </p:cNvSpPr>
              <p:nvPr/>
            </p:nvSpPr>
            <p:spPr bwMode="auto">
              <a:xfrm flipH="1" flipV="1">
                <a:off x="3164" y="3345"/>
                <a:ext cx="6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924" name="Line 107"/>
              <p:cNvSpPr>
                <a:spLocks noChangeShapeType="1"/>
              </p:cNvSpPr>
              <p:nvPr/>
            </p:nvSpPr>
            <p:spPr bwMode="auto">
              <a:xfrm flipH="1" flipV="1">
                <a:off x="3174" y="3334"/>
                <a:ext cx="6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925" name="Line 108"/>
              <p:cNvSpPr>
                <a:spLocks noChangeShapeType="1"/>
              </p:cNvSpPr>
              <p:nvPr/>
            </p:nvSpPr>
            <p:spPr bwMode="auto">
              <a:xfrm flipH="1" flipV="1">
                <a:off x="3183" y="3324"/>
                <a:ext cx="7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926" name="Line 109"/>
              <p:cNvSpPr>
                <a:spLocks noChangeShapeType="1"/>
              </p:cNvSpPr>
              <p:nvPr/>
            </p:nvSpPr>
            <p:spPr bwMode="auto">
              <a:xfrm flipH="1" flipV="1">
                <a:off x="3193" y="3315"/>
                <a:ext cx="7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927" name="Line 110"/>
              <p:cNvSpPr>
                <a:spLocks noChangeShapeType="1"/>
              </p:cNvSpPr>
              <p:nvPr/>
            </p:nvSpPr>
            <p:spPr bwMode="auto">
              <a:xfrm flipH="1" flipV="1">
                <a:off x="3203" y="3305"/>
                <a:ext cx="7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928" name="Line 111"/>
              <p:cNvSpPr>
                <a:spLocks noChangeShapeType="1"/>
              </p:cNvSpPr>
              <p:nvPr/>
            </p:nvSpPr>
            <p:spPr bwMode="auto">
              <a:xfrm flipH="1" flipV="1">
                <a:off x="3213" y="3295"/>
                <a:ext cx="6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929" name="Line 112"/>
              <p:cNvSpPr>
                <a:spLocks noChangeShapeType="1"/>
              </p:cNvSpPr>
              <p:nvPr/>
            </p:nvSpPr>
            <p:spPr bwMode="auto">
              <a:xfrm flipH="1" flipV="1">
                <a:off x="3222" y="3285"/>
                <a:ext cx="7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930" name="Line 113"/>
              <p:cNvSpPr>
                <a:spLocks noChangeShapeType="1"/>
              </p:cNvSpPr>
              <p:nvPr/>
            </p:nvSpPr>
            <p:spPr bwMode="auto">
              <a:xfrm flipH="1" flipV="1">
                <a:off x="3232" y="3276"/>
                <a:ext cx="7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931" name="Line 114"/>
              <p:cNvSpPr>
                <a:spLocks noChangeShapeType="1"/>
              </p:cNvSpPr>
              <p:nvPr/>
            </p:nvSpPr>
            <p:spPr bwMode="auto">
              <a:xfrm flipH="1" flipV="1">
                <a:off x="3243" y="3265"/>
                <a:ext cx="6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932" name="Line 115"/>
              <p:cNvSpPr>
                <a:spLocks noChangeShapeType="1"/>
              </p:cNvSpPr>
              <p:nvPr/>
            </p:nvSpPr>
            <p:spPr bwMode="auto">
              <a:xfrm flipH="1" flipV="1">
                <a:off x="3252" y="3255"/>
                <a:ext cx="7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933" name="Line 116"/>
              <p:cNvSpPr>
                <a:spLocks noChangeShapeType="1"/>
              </p:cNvSpPr>
              <p:nvPr/>
            </p:nvSpPr>
            <p:spPr bwMode="auto">
              <a:xfrm flipH="1" flipV="1">
                <a:off x="3262" y="3246"/>
                <a:ext cx="6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934" name="Line 117"/>
              <p:cNvSpPr>
                <a:spLocks noChangeShapeType="1"/>
              </p:cNvSpPr>
              <p:nvPr/>
            </p:nvSpPr>
            <p:spPr bwMode="auto">
              <a:xfrm flipH="1" flipV="1">
                <a:off x="3272" y="3236"/>
                <a:ext cx="7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935" name="Line 118"/>
              <p:cNvSpPr>
                <a:spLocks noChangeShapeType="1"/>
              </p:cNvSpPr>
              <p:nvPr/>
            </p:nvSpPr>
            <p:spPr bwMode="auto">
              <a:xfrm flipH="1">
                <a:off x="3135" y="3239"/>
                <a:ext cx="152" cy="15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936" name="Line 119"/>
              <p:cNvSpPr>
                <a:spLocks noChangeShapeType="1"/>
              </p:cNvSpPr>
              <p:nvPr/>
            </p:nvSpPr>
            <p:spPr bwMode="auto">
              <a:xfrm flipH="1">
                <a:off x="3125" y="3229"/>
                <a:ext cx="153" cy="15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937" name="Line 120"/>
              <p:cNvSpPr>
                <a:spLocks noChangeShapeType="1"/>
              </p:cNvSpPr>
              <p:nvPr/>
            </p:nvSpPr>
            <p:spPr bwMode="auto">
              <a:xfrm>
                <a:off x="3055" y="3330"/>
                <a:ext cx="87" cy="8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938" name="Line 121"/>
              <p:cNvSpPr>
                <a:spLocks noChangeShapeType="1"/>
              </p:cNvSpPr>
              <p:nvPr/>
            </p:nvSpPr>
            <p:spPr bwMode="auto">
              <a:xfrm>
                <a:off x="3064" y="3322"/>
                <a:ext cx="100" cy="9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939" name="Freeform 122"/>
              <p:cNvSpPr>
                <a:spLocks/>
              </p:cNvSpPr>
              <p:nvPr/>
            </p:nvSpPr>
            <p:spPr bwMode="auto">
              <a:xfrm>
                <a:off x="2960" y="3246"/>
                <a:ext cx="28" cy="144"/>
              </a:xfrm>
              <a:custGeom>
                <a:avLst/>
                <a:gdLst>
                  <a:gd name="T0" fmla="*/ 7 w 56"/>
                  <a:gd name="T1" fmla="*/ 0 h 288"/>
                  <a:gd name="T2" fmla="*/ 3 w 56"/>
                  <a:gd name="T3" fmla="*/ 6 h 288"/>
                  <a:gd name="T4" fmla="*/ 0 w 56"/>
                  <a:gd name="T5" fmla="*/ 14 h 288"/>
                  <a:gd name="T6" fmla="*/ 0 w 56"/>
                  <a:gd name="T7" fmla="*/ 22 h 288"/>
                  <a:gd name="T8" fmla="*/ 3 w 56"/>
                  <a:gd name="T9" fmla="*/ 29 h 288"/>
                  <a:gd name="T10" fmla="*/ 7 w 56"/>
                  <a:gd name="T11" fmla="*/ 36 h 2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6"/>
                  <a:gd name="T19" fmla="*/ 0 h 288"/>
                  <a:gd name="T20" fmla="*/ 56 w 56"/>
                  <a:gd name="T21" fmla="*/ 288 h 2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6" h="288">
                    <a:moveTo>
                      <a:pt x="56" y="0"/>
                    </a:moveTo>
                    <a:lnTo>
                      <a:pt x="19" y="52"/>
                    </a:lnTo>
                    <a:lnTo>
                      <a:pt x="0" y="111"/>
                    </a:lnTo>
                    <a:lnTo>
                      <a:pt x="0" y="175"/>
                    </a:lnTo>
                    <a:lnTo>
                      <a:pt x="19" y="236"/>
                    </a:lnTo>
                    <a:lnTo>
                      <a:pt x="56" y="288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940" name="Line 123"/>
              <p:cNvSpPr>
                <a:spLocks noChangeShapeType="1"/>
              </p:cNvSpPr>
              <p:nvPr/>
            </p:nvSpPr>
            <p:spPr bwMode="auto">
              <a:xfrm flipH="1">
                <a:off x="2988" y="3318"/>
                <a:ext cx="72" cy="7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941" name="Line 124"/>
              <p:cNvSpPr>
                <a:spLocks noChangeShapeType="1"/>
              </p:cNvSpPr>
              <p:nvPr/>
            </p:nvSpPr>
            <p:spPr bwMode="auto">
              <a:xfrm>
                <a:off x="2300" y="3262"/>
                <a:ext cx="456" cy="45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942" name="Line 125"/>
              <p:cNvSpPr>
                <a:spLocks noChangeShapeType="1"/>
              </p:cNvSpPr>
              <p:nvPr/>
            </p:nvSpPr>
            <p:spPr bwMode="auto">
              <a:xfrm>
                <a:off x="2298" y="3272"/>
                <a:ext cx="448" cy="44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943" name="Line 126"/>
              <p:cNvSpPr>
                <a:spLocks noChangeShapeType="1"/>
              </p:cNvSpPr>
              <p:nvPr/>
            </p:nvSpPr>
            <p:spPr bwMode="auto">
              <a:xfrm>
                <a:off x="2288" y="3274"/>
                <a:ext cx="457" cy="45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944" name="Line 127"/>
              <p:cNvSpPr>
                <a:spLocks noChangeShapeType="1"/>
              </p:cNvSpPr>
              <p:nvPr/>
            </p:nvSpPr>
            <p:spPr bwMode="auto">
              <a:xfrm flipV="1">
                <a:off x="1281" y="3345"/>
                <a:ext cx="14" cy="1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945" name="Line 128"/>
              <p:cNvSpPr>
                <a:spLocks noChangeShapeType="1"/>
              </p:cNvSpPr>
              <p:nvPr/>
            </p:nvSpPr>
            <p:spPr bwMode="auto">
              <a:xfrm flipH="1" flipV="1">
                <a:off x="1281" y="3345"/>
                <a:ext cx="14" cy="1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946" name="Line 129"/>
              <p:cNvSpPr>
                <a:spLocks noChangeShapeType="1"/>
              </p:cNvSpPr>
              <p:nvPr/>
            </p:nvSpPr>
            <p:spPr bwMode="auto">
              <a:xfrm flipH="1" flipV="1">
                <a:off x="1328" y="3356"/>
                <a:ext cx="14" cy="1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947" name="Line 130"/>
              <p:cNvSpPr>
                <a:spLocks noChangeShapeType="1"/>
              </p:cNvSpPr>
              <p:nvPr/>
            </p:nvSpPr>
            <p:spPr bwMode="auto">
              <a:xfrm flipV="1">
                <a:off x="1458" y="2944"/>
                <a:ext cx="501" cy="50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948" name="Line 131"/>
              <p:cNvSpPr>
                <a:spLocks noChangeShapeType="1"/>
              </p:cNvSpPr>
              <p:nvPr/>
            </p:nvSpPr>
            <p:spPr bwMode="auto">
              <a:xfrm flipV="1">
                <a:off x="1489" y="2975"/>
                <a:ext cx="501" cy="50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949" name="Line 132"/>
              <p:cNvSpPr>
                <a:spLocks noChangeShapeType="1"/>
              </p:cNvSpPr>
              <p:nvPr/>
            </p:nvSpPr>
            <p:spPr bwMode="auto">
              <a:xfrm flipV="1">
                <a:off x="1521" y="3007"/>
                <a:ext cx="500" cy="50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950" name="Line 133"/>
              <p:cNvSpPr>
                <a:spLocks noChangeShapeType="1"/>
              </p:cNvSpPr>
              <p:nvPr/>
            </p:nvSpPr>
            <p:spPr bwMode="auto">
              <a:xfrm flipV="1">
                <a:off x="1554" y="3040"/>
                <a:ext cx="500" cy="50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951" name="Line 134"/>
              <p:cNvSpPr>
                <a:spLocks noChangeShapeType="1"/>
              </p:cNvSpPr>
              <p:nvPr/>
            </p:nvSpPr>
            <p:spPr bwMode="auto">
              <a:xfrm flipV="1">
                <a:off x="1587" y="3074"/>
                <a:ext cx="501" cy="50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952" name="Line 135"/>
              <p:cNvSpPr>
                <a:spLocks noChangeShapeType="1"/>
              </p:cNvSpPr>
              <p:nvPr/>
            </p:nvSpPr>
            <p:spPr bwMode="auto">
              <a:xfrm flipV="1">
                <a:off x="1621" y="3107"/>
                <a:ext cx="501" cy="50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953" name="Line 136"/>
              <p:cNvSpPr>
                <a:spLocks noChangeShapeType="1"/>
              </p:cNvSpPr>
              <p:nvPr/>
            </p:nvSpPr>
            <p:spPr bwMode="auto">
              <a:xfrm flipV="1">
                <a:off x="1656" y="3142"/>
                <a:ext cx="500" cy="50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954" name="Line 137"/>
              <p:cNvSpPr>
                <a:spLocks noChangeShapeType="1"/>
              </p:cNvSpPr>
              <p:nvPr/>
            </p:nvSpPr>
            <p:spPr bwMode="auto">
              <a:xfrm flipV="1">
                <a:off x="1691" y="3177"/>
                <a:ext cx="500" cy="50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955" name="Line 138"/>
              <p:cNvSpPr>
                <a:spLocks noChangeShapeType="1"/>
              </p:cNvSpPr>
              <p:nvPr/>
            </p:nvSpPr>
            <p:spPr bwMode="auto">
              <a:xfrm>
                <a:off x="1543" y="3036"/>
                <a:ext cx="542" cy="54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956" name="Line 139"/>
              <p:cNvSpPr>
                <a:spLocks noChangeShapeType="1"/>
              </p:cNvSpPr>
              <p:nvPr/>
            </p:nvSpPr>
            <p:spPr bwMode="auto">
              <a:xfrm flipH="1">
                <a:off x="1187" y="3309"/>
                <a:ext cx="11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957" name="Line 140"/>
              <p:cNvSpPr>
                <a:spLocks noChangeShapeType="1"/>
              </p:cNvSpPr>
              <p:nvPr/>
            </p:nvSpPr>
            <p:spPr bwMode="auto">
              <a:xfrm flipH="1">
                <a:off x="1158" y="3330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958" name="Line 141"/>
              <p:cNvSpPr>
                <a:spLocks noChangeShapeType="1"/>
              </p:cNvSpPr>
              <p:nvPr/>
            </p:nvSpPr>
            <p:spPr bwMode="auto">
              <a:xfrm flipH="1">
                <a:off x="1137" y="3359"/>
                <a:ext cx="11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959" name="Line 142"/>
              <p:cNvSpPr>
                <a:spLocks noChangeShapeType="1"/>
              </p:cNvSpPr>
              <p:nvPr/>
            </p:nvSpPr>
            <p:spPr bwMode="auto">
              <a:xfrm flipH="1" flipV="1">
                <a:off x="1126" y="3359"/>
                <a:ext cx="11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960" name="Line 143"/>
              <p:cNvSpPr>
                <a:spLocks noChangeShapeType="1"/>
              </p:cNvSpPr>
              <p:nvPr/>
            </p:nvSpPr>
            <p:spPr bwMode="auto">
              <a:xfrm flipH="1" flipV="1">
                <a:off x="1097" y="3330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961" name="Line 144"/>
              <p:cNvSpPr>
                <a:spLocks noChangeShapeType="1"/>
              </p:cNvSpPr>
              <p:nvPr/>
            </p:nvSpPr>
            <p:spPr bwMode="auto">
              <a:xfrm flipH="1" flipV="1">
                <a:off x="1076" y="3309"/>
                <a:ext cx="11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962" name="Line 145"/>
              <p:cNvSpPr>
                <a:spLocks noChangeShapeType="1"/>
              </p:cNvSpPr>
              <p:nvPr/>
            </p:nvSpPr>
            <p:spPr bwMode="auto">
              <a:xfrm flipH="1">
                <a:off x="1184" y="3307"/>
                <a:ext cx="11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963" name="Line 146"/>
              <p:cNvSpPr>
                <a:spLocks noChangeShapeType="1"/>
              </p:cNvSpPr>
              <p:nvPr/>
            </p:nvSpPr>
            <p:spPr bwMode="auto">
              <a:xfrm flipH="1">
                <a:off x="1155" y="3328"/>
                <a:ext cx="20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964" name="Line 147"/>
              <p:cNvSpPr>
                <a:spLocks noChangeShapeType="1"/>
              </p:cNvSpPr>
              <p:nvPr/>
            </p:nvSpPr>
            <p:spPr bwMode="auto">
              <a:xfrm flipH="1">
                <a:off x="1135" y="3356"/>
                <a:ext cx="11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965" name="Line 148"/>
              <p:cNvSpPr>
                <a:spLocks noChangeShapeType="1"/>
              </p:cNvSpPr>
              <p:nvPr/>
            </p:nvSpPr>
            <p:spPr bwMode="auto">
              <a:xfrm flipH="1" flipV="1">
                <a:off x="1128" y="3356"/>
                <a:ext cx="11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966" name="Line 149"/>
              <p:cNvSpPr>
                <a:spLocks noChangeShapeType="1"/>
              </p:cNvSpPr>
              <p:nvPr/>
            </p:nvSpPr>
            <p:spPr bwMode="auto">
              <a:xfrm flipH="1" flipV="1">
                <a:off x="1099" y="3328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967" name="Line 150"/>
              <p:cNvSpPr>
                <a:spLocks noChangeShapeType="1"/>
              </p:cNvSpPr>
              <p:nvPr/>
            </p:nvSpPr>
            <p:spPr bwMode="auto">
              <a:xfrm flipH="1" flipV="1">
                <a:off x="1079" y="3307"/>
                <a:ext cx="11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968" name="Line 151"/>
              <p:cNvSpPr>
                <a:spLocks noChangeShapeType="1"/>
              </p:cNvSpPr>
              <p:nvPr/>
            </p:nvSpPr>
            <p:spPr bwMode="auto">
              <a:xfrm>
                <a:off x="1137" y="3253"/>
                <a:ext cx="1" cy="3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969" name="Line 152"/>
              <p:cNvSpPr>
                <a:spLocks noChangeShapeType="1"/>
              </p:cNvSpPr>
              <p:nvPr/>
            </p:nvSpPr>
            <p:spPr bwMode="auto">
              <a:xfrm>
                <a:off x="1137" y="3296"/>
                <a:ext cx="1" cy="2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970" name="Line 153"/>
              <p:cNvSpPr>
                <a:spLocks noChangeShapeType="1"/>
              </p:cNvSpPr>
              <p:nvPr/>
            </p:nvSpPr>
            <p:spPr bwMode="auto">
              <a:xfrm>
                <a:off x="1137" y="3336"/>
                <a:ext cx="1" cy="3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971" name="Line 154"/>
              <p:cNvSpPr>
                <a:spLocks noChangeShapeType="1"/>
              </p:cNvSpPr>
              <p:nvPr/>
            </p:nvSpPr>
            <p:spPr bwMode="auto">
              <a:xfrm flipH="1" flipV="1">
                <a:off x="1061" y="3309"/>
                <a:ext cx="76" cy="7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972" name="Line 155"/>
              <p:cNvSpPr>
                <a:spLocks noChangeShapeType="1"/>
              </p:cNvSpPr>
              <p:nvPr/>
            </p:nvSpPr>
            <p:spPr bwMode="auto">
              <a:xfrm flipH="1">
                <a:off x="1137" y="3309"/>
                <a:ext cx="76" cy="7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973" name="Line 156"/>
              <p:cNvSpPr>
                <a:spLocks noChangeShapeType="1"/>
              </p:cNvSpPr>
              <p:nvPr/>
            </p:nvSpPr>
            <p:spPr bwMode="auto">
              <a:xfrm>
                <a:off x="1198" y="3325"/>
                <a:ext cx="21" cy="2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974" name="Line 157"/>
              <p:cNvSpPr>
                <a:spLocks noChangeShapeType="1"/>
              </p:cNvSpPr>
              <p:nvPr/>
            </p:nvSpPr>
            <p:spPr bwMode="auto">
              <a:xfrm>
                <a:off x="1228" y="3355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975" name="Line 158"/>
              <p:cNvSpPr>
                <a:spLocks noChangeShapeType="1"/>
              </p:cNvSpPr>
              <p:nvPr/>
            </p:nvSpPr>
            <p:spPr bwMode="auto">
              <a:xfrm>
                <a:off x="1257" y="3384"/>
                <a:ext cx="19" cy="1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976" name="Line 159"/>
              <p:cNvSpPr>
                <a:spLocks noChangeShapeType="1"/>
              </p:cNvSpPr>
              <p:nvPr/>
            </p:nvSpPr>
            <p:spPr bwMode="auto">
              <a:xfrm>
                <a:off x="1285" y="3412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977" name="Line 160"/>
              <p:cNvSpPr>
                <a:spLocks noChangeShapeType="1"/>
              </p:cNvSpPr>
              <p:nvPr/>
            </p:nvSpPr>
            <p:spPr bwMode="auto">
              <a:xfrm>
                <a:off x="1313" y="3441"/>
                <a:ext cx="20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978" name="Line 161"/>
              <p:cNvSpPr>
                <a:spLocks noChangeShapeType="1"/>
              </p:cNvSpPr>
              <p:nvPr/>
            </p:nvSpPr>
            <p:spPr bwMode="auto">
              <a:xfrm>
                <a:off x="1342" y="3469"/>
                <a:ext cx="19" cy="2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979" name="Line 162"/>
              <p:cNvSpPr>
                <a:spLocks noChangeShapeType="1"/>
              </p:cNvSpPr>
              <p:nvPr/>
            </p:nvSpPr>
            <p:spPr bwMode="auto">
              <a:xfrm>
                <a:off x="1371" y="3498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980" name="Line 163"/>
              <p:cNvSpPr>
                <a:spLocks noChangeShapeType="1"/>
              </p:cNvSpPr>
              <p:nvPr/>
            </p:nvSpPr>
            <p:spPr bwMode="auto">
              <a:xfrm>
                <a:off x="1400" y="3526"/>
                <a:ext cx="18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981" name="Line 164"/>
              <p:cNvSpPr>
                <a:spLocks noChangeShapeType="1"/>
              </p:cNvSpPr>
              <p:nvPr/>
            </p:nvSpPr>
            <p:spPr bwMode="auto">
              <a:xfrm>
                <a:off x="1428" y="3555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982" name="Line 165"/>
              <p:cNvSpPr>
                <a:spLocks noChangeShapeType="1"/>
              </p:cNvSpPr>
              <p:nvPr/>
            </p:nvSpPr>
            <p:spPr bwMode="auto">
              <a:xfrm>
                <a:off x="1457" y="3583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983" name="Line 166"/>
              <p:cNvSpPr>
                <a:spLocks noChangeShapeType="1"/>
              </p:cNvSpPr>
              <p:nvPr/>
            </p:nvSpPr>
            <p:spPr bwMode="auto">
              <a:xfrm>
                <a:off x="1485" y="3612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984" name="Line 167"/>
              <p:cNvSpPr>
                <a:spLocks noChangeShapeType="1"/>
              </p:cNvSpPr>
              <p:nvPr/>
            </p:nvSpPr>
            <p:spPr bwMode="auto">
              <a:xfrm>
                <a:off x="1513" y="3640"/>
                <a:ext cx="20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985" name="Line 168"/>
              <p:cNvSpPr>
                <a:spLocks noChangeShapeType="1"/>
              </p:cNvSpPr>
              <p:nvPr/>
            </p:nvSpPr>
            <p:spPr bwMode="auto">
              <a:xfrm>
                <a:off x="1542" y="3669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986" name="Line 169"/>
              <p:cNvSpPr>
                <a:spLocks noChangeShapeType="1"/>
              </p:cNvSpPr>
              <p:nvPr/>
            </p:nvSpPr>
            <p:spPr bwMode="auto">
              <a:xfrm>
                <a:off x="1570" y="3698"/>
                <a:ext cx="20" cy="1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987" name="Line 170"/>
              <p:cNvSpPr>
                <a:spLocks noChangeShapeType="1"/>
              </p:cNvSpPr>
              <p:nvPr/>
            </p:nvSpPr>
            <p:spPr bwMode="auto">
              <a:xfrm>
                <a:off x="1599" y="3726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988" name="Line 171"/>
              <p:cNvSpPr>
                <a:spLocks noChangeShapeType="1"/>
              </p:cNvSpPr>
              <p:nvPr/>
            </p:nvSpPr>
            <p:spPr bwMode="auto">
              <a:xfrm>
                <a:off x="1627" y="3755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989" name="Line 172"/>
              <p:cNvSpPr>
                <a:spLocks noChangeShapeType="1"/>
              </p:cNvSpPr>
              <p:nvPr/>
            </p:nvSpPr>
            <p:spPr bwMode="auto">
              <a:xfrm>
                <a:off x="1656" y="3783"/>
                <a:ext cx="19" cy="2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990" name="Line 173"/>
              <p:cNvSpPr>
                <a:spLocks noChangeShapeType="1"/>
              </p:cNvSpPr>
              <p:nvPr/>
            </p:nvSpPr>
            <p:spPr bwMode="auto">
              <a:xfrm>
                <a:off x="1685" y="3812"/>
                <a:ext cx="18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991" name="Line 174"/>
              <p:cNvSpPr>
                <a:spLocks noChangeShapeType="1"/>
              </p:cNvSpPr>
              <p:nvPr/>
            </p:nvSpPr>
            <p:spPr bwMode="auto">
              <a:xfrm>
                <a:off x="1714" y="3840"/>
                <a:ext cx="18" cy="2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992" name="Line 175"/>
              <p:cNvSpPr>
                <a:spLocks noChangeShapeType="1"/>
              </p:cNvSpPr>
              <p:nvPr/>
            </p:nvSpPr>
            <p:spPr bwMode="auto">
              <a:xfrm>
                <a:off x="1742" y="3869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993" name="Line 176"/>
              <p:cNvSpPr>
                <a:spLocks noChangeShapeType="1"/>
              </p:cNvSpPr>
              <p:nvPr/>
            </p:nvSpPr>
            <p:spPr bwMode="auto">
              <a:xfrm>
                <a:off x="1770" y="3897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994" name="Line 177"/>
              <p:cNvSpPr>
                <a:spLocks noChangeShapeType="1"/>
              </p:cNvSpPr>
              <p:nvPr/>
            </p:nvSpPr>
            <p:spPr bwMode="auto">
              <a:xfrm>
                <a:off x="1799" y="3926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995" name="Line 178"/>
              <p:cNvSpPr>
                <a:spLocks noChangeShapeType="1"/>
              </p:cNvSpPr>
              <p:nvPr/>
            </p:nvSpPr>
            <p:spPr bwMode="auto">
              <a:xfrm>
                <a:off x="1827" y="3954"/>
                <a:ext cx="20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996" name="Line 179"/>
              <p:cNvSpPr>
                <a:spLocks noChangeShapeType="1"/>
              </p:cNvSpPr>
              <p:nvPr/>
            </p:nvSpPr>
            <p:spPr bwMode="auto">
              <a:xfrm>
                <a:off x="1856" y="3983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997" name="Line 180"/>
              <p:cNvSpPr>
                <a:spLocks noChangeShapeType="1"/>
              </p:cNvSpPr>
              <p:nvPr/>
            </p:nvSpPr>
            <p:spPr bwMode="auto">
              <a:xfrm>
                <a:off x="1884" y="4012"/>
                <a:ext cx="19" cy="1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998" name="Line 181"/>
              <p:cNvSpPr>
                <a:spLocks noChangeShapeType="1"/>
              </p:cNvSpPr>
              <p:nvPr/>
            </p:nvSpPr>
            <p:spPr bwMode="auto">
              <a:xfrm>
                <a:off x="1913" y="4040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999" name="Line 182"/>
              <p:cNvSpPr>
                <a:spLocks noChangeShapeType="1"/>
              </p:cNvSpPr>
              <p:nvPr/>
            </p:nvSpPr>
            <p:spPr bwMode="auto">
              <a:xfrm>
                <a:off x="1941" y="4069"/>
                <a:ext cx="19" cy="1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5000" name="Line 183"/>
              <p:cNvSpPr>
                <a:spLocks noChangeShapeType="1"/>
              </p:cNvSpPr>
              <p:nvPr/>
            </p:nvSpPr>
            <p:spPr bwMode="auto">
              <a:xfrm>
                <a:off x="1970" y="4097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5001" name="Line 184"/>
              <p:cNvSpPr>
                <a:spLocks noChangeShapeType="1"/>
              </p:cNvSpPr>
              <p:nvPr/>
            </p:nvSpPr>
            <p:spPr bwMode="auto">
              <a:xfrm>
                <a:off x="1999" y="4126"/>
                <a:ext cx="18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5002" name="Line 185"/>
              <p:cNvSpPr>
                <a:spLocks noChangeShapeType="1"/>
              </p:cNvSpPr>
              <p:nvPr/>
            </p:nvSpPr>
            <p:spPr bwMode="auto">
              <a:xfrm>
                <a:off x="2027" y="4154"/>
                <a:ext cx="19" cy="2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5003" name="Line 186"/>
              <p:cNvSpPr>
                <a:spLocks noChangeShapeType="1"/>
              </p:cNvSpPr>
              <p:nvPr/>
            </p:nvSpPr>
            <p:spPr bwMode="auto">
              <a:xfrm>
                <a:off x="2056" y="4183"/>
                <a:ext cx="18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5004" name="Line 187"/>
              <p:cNvSpPr>
                <a:spLocks noChangeShapeType="1"/>
              </p:cNvSpPr>
              <p:nvPr/>
            </p:nvSpPr>
            <p:spPr bwMode="auto">
              <a:xfrm>
                <a:off x="2084" y="4211"/>
                <a:ext cx="19" cy="2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5005" name="Line 188"/>
              <p:cNvSpPr>
                <a:spLocks noChangeShapeType="1"/>
              </p:cNvSpPr>
              <p:nvPr/>
            </p:nvSpPr>
            <p:spPr bwMode="auto">
              <a:xfrm>
                <a:off x="2113" y="4240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5006" name="Line 189"/>
              <p:cNvSpPr>
                <a:spLocks noChangeShapeType="1"/>
              </p:cNvSpPr>
              <p:nvPr/>
            </p:nvSpPr>
            <p:spPr bwMode="auto">
              <a:xfrm>
                <a:off x="2141" y="4268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5007" name="Line 190"/>
              <p:cNvSpPr>
                <a:spLocks noChangeShapeType="1"/>
              </p:cNvSpPr>
              <p:nvPr/>
            </p:nvSpPr>
            <p:spPr bwMode="auto">
              <a:xfrm>
                <a:off x="2169" y="4297"/>
                <a:ext cx="21" cy="2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5008" name="Line 191"/>
              <p:cNvSpPr>
                <a:spLocks noChangeShapeType="1"/>
              </p:cNvSpPr>
              <p:nvPr/>
            </p:nvSpPr>
            <p:spPr bwMode="auto">
              <a:xfrm>
                <a:off x="1175" y="3348"/>
                <a:ext cx="21" cy="2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5009" name="Line 192"/>
              <p:cNvSpPr>
                <a:spLocks noChangeShapeType="1"/>
              </p:cNvSpPr>
              <p:nvPr/>
            </p:nvSpPr>
            <p:spPr bwMode="auto">
              <a:xfrm>
                <a:off x="1205" y="3378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5010" name="Line 193"/>
              <p:cNvSpPr>
                <a:spLocks noChangeShapeType="1"/>
              </p:cNvSpPr>
              <p:nvPr/>
            </p:nvSpPr>
            <p:spPr bwMode="auto">
              <a:xfrm>
                <a:off x="1234" y="3406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5011" name="Line 194"/>
              <p:cNvSpPr>
                <a:spLocks noChangeShapeType="1"/>
              </p:cNvSpPr>
              <p:nvPr/>
            </p:nvSpPr>
            <p:spPr bwMode="auto">
              <a:xfrm>
                <a:off x="1263" y="3435"/>
                <a:ext cx="18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5012" name="Line 195"/>
              <p:cNvSpPr>
                <a:spLocks noChangeShapeType="1"/>
              </p:cNvSpPr>
              <p:nvPr/>
            </p:nvSpPr>
            <p:spPr bwMode="auto">
              <a:xfrm>
                <a:off x="1291" y="3464"/>
                <a:ext cx="19" cy="1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5013" name="Line 196"/>
              <p:cNvSpPr>
                <a:spLocks noChangeShapeType="1"/>
              </p:cNvSpPr>
              <p:nvPr/>
            </p:nvSpPr>
            <p:spPr bwMode="auto">
              <a:xfrm>
                <a:off x="1320" y="3492"/>
                <a:ext cx="18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5014" name="Line 197"/>
              <p:cNvSpPr>
                <a:spLocks noChangeShapeType="1"/>
              </p:cNvSpPr>
              <p:nvPr/>
            </p:nvSpPr>
            <p:spPr bwMode="auto">
              <a:xfrm>
                <a:off x="1348" y="3521"/>
                <a:ext cx="19" cy="1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5015" name="Line 198"/>
              <p:cNvSpPr>
                <a:spLocks noChangeShapeType="1"/>
              </p:cNvSpPr>
              <p:nvPr/>
            </p:nvSpPr>
            <p:spPr bwMode="auto">
              <a:xfrm>
                <a:off x="1377" y="3549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5016" name="Line 199"/>
              <p:cNvSpPr>
                <a:spLocks noChangeShapeType="1"/>
              </p:cNvSpPr>
              <p:nvPr/>
            </p:nvSpPr>
            <p:spPr bwMode="auto">
              <a:xfrm>
                <a:off x="1405" y="3578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5017" name="Line 200"/>
              <p:cNvSpPr>
                <a:spLocks noChangeShapeType="1"/>
              </p:cNvSpPr>
              <p:nvPr/>
            </p:nvSpPr>
            <p:spPr bwMode="auto">
              <a:xfrm>
                <a:off x="1433" y="3606"/>
                <a:ext cx="20" cy="2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5018" name="Line 201"/>
              <p:cNvSpPr>
                <a:spLocks noChangeShapeType="1"/>
              </p:cNvSpPr>
              <p:nvPr/>
            </p:nvSpPr>
            <p:spPr bwMode="auto">
              <a:xfrm>
                <a:off x="1462" y="3635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5019" name="Line 202"/>
              <p:cNvSpPr>
                <a:spLocks noChangeShapeType="1"/>
              </p:cNvSpPr>
              <p:nvPr/>
            </p:nvSpPr>
            <p:spPr bwMode="auto">
              <a:xfrm>
                <a:off x="1490" y="3663"/>
                <a:ext cx="20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5020" name="Line 203"/>
              <p:cNvSpPr>
                <a:spLocks noChangeShapeType="1"/>
              </p:cNvSpPr>
              <p:nvPr/>
            </p:nvSpPr>
            <p:spPr bwMode="auto">
              <a:xfrm>
                <a:off x="1519" y="3692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5021" name="Line 204"/>
              <p:cNvSpPr>
                <a:spLocks noChangeShapeType="1"/>
              </p:cNvSpPr>
              <p:nvPr/>
            </p:nvSpPr>
            <p:spPr bwMode="auto">
              <a:xfrm>
                <a:off x="1548" y="3720"/>
                <a:ext cx="18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5022" name="Line 205"/>
              <p:cNvSpPr>
                <a:spLocks noChangeShapeType="1"/>
              </p:cNvSpPr>
              <p:nvPr/>
            </p:nvSpPr>
            <p:spPr bwMode="auto">
              <a:xfrm>
                <a:off x="1577" y="3749"/>
                <a:ext cx="18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5023" name="Line 206"/>
              <p:cNvSpPr>
                <a:spLocks noChangeShapeType="1"/>
              </p:cNvSpPr>
              <p:nvPr/>
            </p:nvSpPr>
            <p:spPr bwMode="auto">
              <a:xfrm>
                <a:off x="1605" y="3777"/>
                <a:ext cx="18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5024" name="Line 207"/>
              <p:cNvSpPr>
                <a:spLocks noChangeShapeType="1"/>
              </p:cNvSpPr>
              <p:nvPr/>
            </p:nvSpPr>
            <p:spPr bwMode="auto">
              <a:xfrm>
                <a:off x="1633" y="3806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5025" name="Line 208"/>
              <p:cNvSpPr>
                <a:spLocks noChangeShapeType="1"/>
              </p:cNvSpPr>
              <p:nvPr/>
            </p:nvSpPr>
            <p:spPr bwMode="auto">
              <a:xfrm>
                <a:off x="1662" y="3835"/>
                <a:ext cx="19" cy="1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5026" name="Line 209"/>
              <p:cNvSpPr>
                <a:spLocks noChangeShapeType="1"/>
              </p:cNvSpPr>
              <p:nvPr/>
            </p:nvSpPr>
            <p:spPr bwMode="auto">
              <a:xfrm>
                <a:off x="1690" y="3863"/>
                <a:ext cx="20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5027" name="Line 210"/>
              <p:cNvSpPr>
                <a:spLocks noChangeShapeType="1"/>
              </p:cNvSpPr>
              <p:nvPr/>
            </p:nvSpPr>
            <p:spPr bwMode="auto">
              <a:xfrm>
                <a:off x="1719" y="3892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5028" name="Line 211"/>
              <p:cNvSpPr>
                <a:spLocks noChangeShapeType="1"/>
              </p:cNvSpPr>
              <p:nvPr/>
            </p:nvSpPr>
            <p:spPr bwMode="auto">
              <a:xfrm>
                <a:off x="1747" y="3920"/>
                <a:ext cx="20" cy="2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5029" name="Line 212"/>
              <p:cNvSpPr>
                <a:spLocks noChangeShapeType="1"/>
              </p:cNvSpPr>
              <p:nvPr/>
            </p:nvSpPr>
            <p:spPr bwMode="auto">
              <a:xfrm>
                <a:off x="1776" y="3949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4" name="Group 213"/>
            <p:cNvGrpSpPr>
              <a:grpSpLocks/>
            </p:cNvGrpSpPr>
            <p:nvPr/>
          </p:nvGrpSpPr>
          <p:grpSpPr bwMode="auto">
            <a:xfrm>
              <a:off x="1213" y="2884"/>
              <a:ext cx="2599" cy="1562"/>
              <a:chOff x="1213" y="2884"/>
              <a:chExt cx="2599" cy="1562"/>
            </a:xfrm>
          </p:grpSpPr>
          <p:sp>
            <p:nvSpPr>
              <p:cNvPr id="14630" name="Line 214"/>
              <p:cNvSpPr>
                <a:spLocks noChangeShapeType="1"/>
              </p:cNvSpPr>
              <p:nvPr/>
            </p:nvSpPr>
            <p:spPr bwMode="auto">
              <a:xfrm>
                <a:off x="1804" y="3977"/>
                <a:ext cx="19" cy="2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631" name="Line 215"/>
              <p:cNvSpPr>
                <a:spLocks noChangeShapeType="1"/>
              </p:cNvSpPr>
              <p:nvPr/>
            </p:nvSpPr>
            <p:spPr bwMode="auto">
              <a:xfrm>
                <a:off x="1833" y="4006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632" name="Line 216"/>
              <p:cNvSpPr>
                <a:spLocks noChangeShapeType="1"/>
              </p:cNvSpPr>
              <p:nvPr/>
            </p:nvSpPr>
            <p:spPr bwMode="auto">
              <a:xfrm>
                <a:off x="1862" y="4034"/>
                <a:ext cx="18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633" name="Line 217"/>
              <p:cNvSpPr>
                <a:spLocks noChangeShapeType="1"/>
              </p:cNvSpPr>
              <p:nvPr/>
            </p:nvSpPr>
            <p:spPr bwMode="auto">
              <a:xfrm>
                <a:off x="1890" y="4063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634" name="Line 218"/>
              <p:cNvSpPr>
                <a:spLocks noChangeShapeType="1"/>
              </p:cNvSpPr>
              <p:nvPr/>
            </p:nvSpPr>
            <p:spPr bwMode="auto">
              <a:xfrm>
                <a:off x="1919" y="4091"/>
                <a:ext cx="18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635" name="Line 219"/>
              <p:cNvSpPr>
                <a:spLocks noChangeShapeType="1"/>
              </p:cNvSpPr>
              <p:nvPr/>
            </p:nvSpPr>
            <p:spPr bwMode="auto">
              <a:xfrm>
                <a:off x="1947" y="4120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636" name="Line 220"/>
              <p:cNvSpPr>
                <a:spLocks noChangeShapeType="1"/>
              </p:cNvSpPr>
              <p:nvPr/>
            </p:nvSpPr>
            <p:spPr bwMode="auto">
              <a:xfrm>
                <a:off x="1976" y="4149"/>
                <a:ext cx="19" cy="1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637" name="Line 221"/>
              <p:cNvSpPr>
                <a:spLocks noChangeShapeType="1"/>
              </p:cNvSpPr>
              <p:nvPr/>
            </p:nvSpPr>
            <p:spPr bwMode="auto">
              <a:xfrm>
                <a:off x="2004" y="4177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638" name="Line 222"/>
              <p:cNvSpPr>
                <a:spLocks noChangeShapeType="1"/>
              </p:cNvSpPr>
              <p:nvPr/>
            </p:nvSpPr>
            <p:spPr bwMode="auto">
              <a:xfrm>
                <a:off x="2033" y="4206"/>
                <a:ext cx="19" cy="1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639" name="Line 223"/>
              <p:cNvSpPr>
                <a:spLocks noChangeShapeType="1"/>
              </p:cNvSpPr>
              <p:nvPr/>
            </p:nvSpPr>
            <p:spPr bwMode="auto">
              <a:xfrm>
                <a:off x="2061" y="4234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640" name="Line 224"/>
              <p:cNvSpPr>
                <a:spLocks noChangeShapeType="1"/>
              </p:cNvSpPr>
              <p:nvPr/>
            </p:nvSpPr>
            <p:spPr bwMode="auto">
              <a:xfrm>
                <a:off x="2089" y="4263"/>
                <a:ext cx="20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641" name="Line 225"/>
              <p:cNvSpPr>
                <a:spLocks noChangeShapeType="1"/>
              </p:cNvSpPr>
              <p:nvPr/>
            </p:nvSpPr>
            <p:spPr bwMode="auto">
              <a:xfrm>
                <a:off x="2118" y="4291"/>
                <a:ext cx="19" cy="2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642" name="Line 226"/>
              <p:cNvSpPr>
                <a:spLocks noChangeShapeType="1"/>
              </p:cNvSpPr>
              <p:nvPr/>
            </p:nvSpPr>
            <p:spPr bwMode="auto">
              <a:xfrm>
                <a:off x="2146" y="4320"/>
                <a:ext cx="22" cy="2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643" name="Line 227"/>
              <p:cNvSpPr>
                <a:spLocks noChangeShapeType="1"/>
              </p:cNvSpPr>
              <p:nvPr/>
            </p:nvSpPr>
            <p:spPr bwMode="auto">
              <a:xfrm flipV="1">
                <a:off x="1398" y="2884"/>
                <a:ext cx="500" cy="50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644" name="Line 228"/>
              <p:cNvSpPr>
                <a:spLocks noChangeShapeType="1"/>
              </p:cNvSpPr>
              <p:nvPr/>
            </p:nvSpPr>
            <p:spPr bwMode="auto">
              <a:xfrm flipV="1">
                <a:off x="1428" y="2913"/>
                <a:ext cx="500" cy="50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645" name="Line 229"/>
              <p:cNvSpPr>
                <a:spLocks noChangeShapeType="1"/>
              </p:cNvSpPr>
              <p:nvPr/>
            </p:nvSpPr>
            <p:spPr bwMode="auto">
              <a:xfrm flipV="1">
                <a:off x="1727" y="3213"/>
                <a:ext cx="500" cy="50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646" name="Line 230"/>
              <p:cNvSpPr>
                <a:spLocks noChangeShapeType="1"/>
              </p:cNvSpPr>
              <p:nvPr/>
            </p:nvSpPr>
            <p:spPr bwMode="auto">
              <a:xfrm flipV="1">
                <a:off x="1763" y="3249"/>
                <a:ext cx="500" cy="50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647" name="Line 231"/>
              <p:cNvSpPr>
                <a:spLocks noChangeShapeType="1"/>
              </p:cNvSpPr>
              <p:nvPr/>
            </p:nvSpPr>
            <p:spPr bwMode="auto">
              <a:xfrm flipV="1">
                <a:off x="1800" y="3287"/>
                <a:ext cx="501" cy="50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648" name="Line 232"/>
              <p:cNvSpPr>
                <a:spLocks noChangeShapeType="1"/>
              </p:cNvSpPr>
              <p:nvPr/>
            </p:nvSpPr>
            <p:spPr bwMode="auto">
              <a:xfrm flipV="1">
                <a:off x="1838" y="3324"/>
                <a:ext cx="501" cy="50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649" name="Line 233"/>
              <p:cNvSpPr>
                <a:spLocks noChangeShapeType="1"/>
              </p:cNvSpPr>
              <p:nvPr/>
            </p:nvSpPr>
            <p:spPr bwMode="auto">
              <a:xfrm>
                <a:off x="1222" y="3300"/>
                <a:ext cx="993" cy="99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650" name="Line 234"/>
              <p:cNvSpPr>
                <a:spLocks noChangeShapeType="1"/>
              </p:cNvSpPr>
              <p:nvPr/>
            </p:nvSpPr>
            <p:spPr bwMode="auto">
              <a:xfrm>
                <a:off x="1268" y="3255"/>
                <a:ext cx="993" cy="99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651" name="Line 235"/>
              <p:cNvSpPr>
                <a:spLocks noChangeShapeType="1"/>
              </p:cNvSpPr>
              <p:nvPr/>
            </p:nvSpPr>
            <p:spPr bwMode="auto">
              <a:xfrm>
                <a:off x="1260" y="3262"/>
                <a:ext cx="993" cy="99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652" name="Line 236"/>
              <p:cNvSpPr>
                <a:spLocks noChangeShapeType="1"/>
              </p:cNvSpPr>
              <p:nvPr/>
            </p:nvSpPr>
            <p:spPr bwMode="auto">
              <a:xfrm>
                <a:off x="1213" y="3309"/>
                <a:ext cx="993" cy="99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653" name="Freeform 237"/>
              <p:cNvSpPr>
                <a:spLocks/>
              </p:cNvSpPr>
              <p:nvPr/>
            </p:nvSpPr>
            <p:spPr bwMode="auto">
              <a:xfrm>
                <a:off x="1982" y="4253"/>
                <a:ext cx="107" cy="109"/>
              </a:xfrm>
              <a:custGeom>
                <a:avLst/>
                <a:gdLst>
                  <a:gd name="T0" fmla="*/ 26 w 215"/>
                  <a:gd name="T1" fmla="*/ 14 h 216"/>
                  <a:gd name="T2" fmla="*/ 25 w 215"/>
                  <a:gd name="T3" fmla="*/ 9 h 216"/>
                  <a:gd name="T4" fmla="*/ 22 w 215"/>
                  <a:gd name="T5" fmla="*/ 4 h 216"/>
                  <a:gd name="T6" fmla="*/ 18 w 215"/>
                  <a:gd name="T7" fmla="*/ 1 h 216"/>
                  <a:gd name="T8" fmla="*/ 13 w 215"/>
                  <a:gd name="T9" fmla="*/ 0 h 216"/>
                  <a:gd name="T10" fmla="*/ 8 w 215"/>
                  <a:gd name="T11" fmla="*/ 1 h 216"/>
                  <a:gd name="T12" fmla="*/ 3 w 215"/>
                  <a:gd name="T13" fmla="*/ 4 h 216"/>
                  <a:gd name="T14" fmla="*/ 1 w 215"/>
                  <a:gd name="T15" fmla="*/ 9 h 216"/>
                  <a:gd name="T16" fmla="*/ 0 w 215"/>
                  <a:gd name="T17" fmla="*/ 14 h 216"/>
                  <a:gd name="T18" fmla="*/ 1 w 215"/>
                  <a:gd name="T19" fmla="*/ 19 h 216"/>
                  <a:gd name="T20" fmla="*/ 3 w 215"/>
                  <a:gd name="T21" fmla="*/ 23 h 216"/>
                  <a:gd name="T22" fmla="*/ 8 w 215"/>
                  <a:gd name="T23" fmla="*/ 26 h 216"/>
                  <a:gd name="T24" fmla="*/ 13 w 215"/>
                  <a:gd name="T25" fmla="*/ 28 h 216"/>
                  <a:gd name="T26" fmla="*/ 18 w 215"/>
                  <a:gd name="T27" fmla="*/ 26 h 216"/>
                  <a:gd name="T28" fmla="*/ 22 w 215"/>
                  <a:gd name="T29" fmla="*/ 23 h 216"/>
                  <a:gd name="T30" fmla="*/ 25 w 215"/>
                  <a:gd name="T31" fmla="*/ 19 h 216"/>
                  <a:gd name="T32" fmla="*/ 26 w 215"/>
                  <a:gd name="T33" fmla="*/ 14 h 21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15"/>
                  <a:gd name="T52" fmla="*/ 0 h 216"/>
                  <a:gd name="T53" fmla="*/ 215 w 215"/>
                  <a:gd name="T54" fmla="*/ 216 h 21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15" h="216">
                    <a:moveTo>
                      <a:pt x="215" y="108"/>
                    </a:moveTo>
                    <a:lnTo>
                      <a:pt x="207" y="66"/>
                    </a:lnTo>
                    <a:lnTo>
                      <a:pt x="183" y="31"/>
                    </a:lnTo>
                    <a:lnTo>
                      <a:pt x="149" y="8"/>
                    </a:lnTo>
                    <a:lnTo>
                      <a:pt x="107" y="0"/>
                    </a:lnTo>
                    <a:lnTo>
                      <a:pt x="66" y="8"/>
                    </a:lnTo>
                    <a:lnTo>
                      <a:pt x="31" y="31"/>
                    </a:lnTo>
                    <a:lnTo>
                      <a:pt x="8" y="66"/>
                    </a:lnTo>
                    <a:lnTo>
                      <a:pt x="0" y="108"/>
                    </a:lnTo>
                    <a:lnTo>
                      <a:pt x="8" y="149"/>
                    </a:lnTo>
                    <a:lnTo>
                      <a:pt x="31" y="183"/>
                    </a:lnTo>
                    <a:lnTo>
                      <a:pt x="66" y="207"/>
                    </a:lnTo>
                    <a:lnTo>
                      <a:pt x="107" y="216"/>
                    </a:lnTo>
                    <a:lnTo>
                      <a:pt x="149" y="207"/>
                    </a:lnTo>
                    <a:lnTo>
                      <a:pt x="183" y="183"/>
                    </a:lnTo>
                    <a:lnTo>
                      <a:pt x="207" y="149"/>
                    </a:lnTo>
                    <a:lnTo>
                      <a:pt x="215" y="108"/>
                    </a:lnTo>
                    <a:close/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654" name="Freeform 238"/>
              <p:cNvSpPr>
                <a:spLocks/>
              </p:cNvSpPr>
              <p:nvPr/>
            </p:nvSpPr>
            <p:spPr bwMode="auto">
              <a:xfrm>
                <a:off x="1797" y="3514"/>
                <a:ext cx="42" cy="1"/>
              </a:xfrm>
              <a:custGeom>
                <a:avLst/>
                <a:gdLst>
                  <a:gd name="T0" fmla="*/ 0 w 85"/>
                  <a:gd name="T1" fmla="*/ 0 h 1"/>
                  <a:gd name="T2" fmla="*/ 3 w 85"/>
                  <a:gd name="T3" fmla="*/ 0 h 1"/>
                  <a:gd name="T4" fmla="*/ 7 w 85"/>
                  <a:gd name="T5" fmla="*/ 0 h 1"/>
                  <a:gd name="T6" fmla="*/ 10 w 85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5"/>
                  <a:gd name="T13" fmla="*/ 0 h 1"/>
                  <a:gd name="T14" fmla="*/ 85 w 85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5" h="1">
                    <a:moveTo>
                      <a:pt x="0" y="0"/>
                    </a:moveTo>
                    <a:lnTo>
                      <a:pt x="30" y="0"/>
                    </a:lnTo>
                    <a:lnTo>
                      <a:pt x="60" y="0"/>
                    </a:lnTo>
                    <a:lnTo>
                      <a:pt x="85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655" name="Freeform 239"/>
              <p:cNvSpPr>
                <a:spLocks/>
              </p:cNvSpPr>
              <p:nvPr/>
            </p:nvSpPr>
            <p:spPr bwMode="auto">
              <a:xfrm>
                <a:off x="1832" y="3489"/>
                <a:ext cx="1" cy="18"/>
              </a:xfrm>
              <a:custGeom>
                <a:avLst/>
                <a:gdLst>
                  <a:gd name="T0" fmla="*/ 0 w 1"/>
                  <a:gd name="T1" fmla="*/ 5 h 36"/>
                  <a:gd name="T2" fmla="*/ 0 w 1"/>
                  <a:gd name="T3" fmla="*/ 3 h 36"/>
                  <a:gd name="T4" fmla="*/ 0 w 1"/>
                  <a:gd name="T5" fmla="*/ 0 h 3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36"/>
                  <a:gd name="T11" fmla="*/ 1 w 1"/>
                  <a:gd name="T12" fmla="*/ 36 h 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36">
                    <a:moveTo>
                      <a:pt x="0" y="36"/>
                    </a:moveTo>
                    <a:lnTo>
                      <a:pt x="0" y="3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656" name="Freeform 240"/>
              <p:cNvSpPr>
                <a:spLocks/>
              </p:cNvSpPr>
              <p:nvPr/>
            </p:nvSpPr>
            <p:spPr bwMode="auto">
              <a:xfrm>
                <a:off x="1804" y="3490"/>
                <a:ext cx="28" cy="1"/>
              </a:xfrm>
              <a:custGeom>
                <a:avLst/>
                <a:gdLst>
                  <a:gd name="T0" fmla="*/ 8 w 54"/>
                  <a:gd name="T1" fmla="*/ 0 h 1"/>
                  <a:gd name="T2" fmla="*/ 4 w 54"/>
                  <a:gd name="T3" fmla="*/ 0 h 1"/>
                  <a:gd name="T4" fmla="*/ 0 w 54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54"/>
                  <a:gd name="T10" fmla="*/ 0 h 1"/>
                  <a:gd name="T11" fmla="*/ 54 w 54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4" h="1">
                    <a:moveTo>
                      <a:pt x="54" y="0"/>
                    </a:moveTo>
                    <a:lnTo>
                      <a:pt x="29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657" name="Freeform 241"/>
              <p:cNvSpPr>
                <a:spLocks/>
              </p:cNvSpPr>
              <p:nvPr/>
            </p:nvSpPr>
            <p:spPr bwMode="auto">
              <a:xfrm>
                <a:off x="1804" y="3489"/>
                <a:ext cx="1" cy="18"/>
              </a:xfrm>
              <a:custGeom>
                <a:avLst/>
                <a:gdLst>
                  <a:gd name="T0" fmla="*/ 0 w 1"/>
                  <a:gd name="T1" fmla="*/ 0 h 36"/>
                  <a:gd name="T2" fmla="*/ 0 w 1"/>
                  <a:gd name="T3" fmla="*/ 3 h 36"/>
                  <a:gd name="T4" fmla="*/ 0 w 1"/>
                  <a:gd name="T5" fmla="*/ 5 h 3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36"/>
                  <a:gd name="T11" fmla="*/ 1 w 1"/>
                  <a:gd name="T12" fmla="*/ 36 h 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36">
                    <a:moveTo>
                      <a:pt x="0" y="0"/>
                    </a:moveTo>
                    <a:lnTo>
                      <a:pt x="0" y="30"/>
                    </a:lnTo>
                    <a:lnTo>
                      <a:pt x="0" y="36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658" name="Freeform 242"/>
              <p:cNvSpPr>
                <a:spLocks/>
              </p:cNvSpPr>
              <p:nvPr/>
            </p:nvSpPr>
            <p:spPr bwMode="auto">
              <a:xfrm>
                <a:off x="1804" y="3507"/>
                <a:ext cx="28" cy="1"/>
              </a:xfrm>
              <a:custGeom>
                <a:avLst/>
                <a:gdLst>
                  <a:gd name="T0" fmla="*/ 0 w 54"/>
                  <a:gd name="T1" fmla="*/ 0 h 1"/>
                  <a:gd name="T2" fmla="*/ 4 w 54"/>
                  <a:gd name="T3" fmla="*/ 0 h 1"/>
                  <a:gd name="T4" fmla="*/ 8 w 54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54"/>
                  <a:gd name="T10" fmla="*/ 0 h 1"/>
                  <a:gd name="T11" fmla="*/ 54 w 54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4" h="1">
                    <a:moveTo>
                      <a:pt x="0" y="0"/>
                    </a:moveTo>
                    <a:lnTo>
                      <a:pt x="29" y="0"/>
                    </a:lnTo>
                    <a:lnTo>
                      <a:pt x="54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659" name="Freeform 243"/>
              <p:cNvSpPr>
                <a:spLocks/>
              </p:cNvSpPr>
              <p:nvPr/>
            </p:nvSpPr>
            <p:spPr bwMode="auto">
              <a:xfrm>
                <a:off x="1804" y="3499"/>
                <a:ext cx="28" cy="1"/>
              </a:xfrm>
              <a:custGeom>
                <a:avLst/>
                <a:gdLst>
                  <a:gd name="T0" fmla="*/ 8 w 54"/>
                  <a:gd name="T1" fmla="*/ 0 h 1"/>
                  <a:gd name="T2" fmla="*/ 4 w 54"/>
                  <a:gd name="T3" fmla="*/ 0 h 1"/>
                  <a:gd name="T4" fmla="*/ 0 w 54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54"/>
                  <a:gd name="T10" fmla="*/ 0 h 1"/>
                  <a:gd name="T11" fmla="*/ 54 w 54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4" h="1">
                    <a:moveTo>
                      <a:pt x="54" y="0"/>
                    </a:moveTo>
                    <a:lnTo>
                      <a:pt x="29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660" name="Line 244"/>
              <p:cNvSpPr>
                <a:spLocks noChangeShapeType="1"/>
              </p:cNvSpPr>
              <p:nvPr/>
            </p:nvSpPr>
            <p:spPr bwMode="auto">
              <a:xfrm flipV="1">
                <a:off x="1818" y="3478"/>
                <a:ext cx="1" cy="1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661" name="Freeform 245"/>
              <p:cNvSpPr>
                <a:spLocks/>
              </p:cNvSpPr>
              <p:nvPr/>
            </p:nvSpPr>
            <p:spPr bwMode="auto">
              <a:xfrm>
                <a:off x="1798" y="3485"/>
                <a:ext cx="38" cy="1"/>
              </a:xfrm>
              <a:custGeom>
                <a:avLst/>
                <a:gdLst>
                  <a:gd name="T0" fmla="*/ 0 w 77"/>
                  <a:gd name="T1" fmla="*/ 0 h 1"/>
                  <a:gd name="T2" fmla="*/ 3 w 77"/>
                  <a:gd name="T3" fmla="*/ 0 h 1"/>
                  <a:gd name="T4" fmla="*/ 7 w 77"/>
                  <a:gd name="T5" fmla="*/ 0 h 1"/>
                  <a:gd name="T6" fmla="*/ 9 w 77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7"/>
                  <a:gd name="T13" fmla="*/ 0 h 1"/>
                  <a:gd name="T14" fmla="*/ 77 w 77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7" h="1">
                    <a:moveTo>
                      <a:pt x="0" y="0"/>
                    </a:moveTo>
                    <a:lnTo>
                      <a:pt x="31" y="0"/>
                    </a:lnTo>
                    <a:lnTo>
                      <a:pt x="61" y="0"/>
                    </a:lnTo>
                    <a:lnTo>
                      <a:pt x="77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662" name="Freeform 246"/>
              <p:cNvSpPr>
                <a:spLocks/>
              </p:cNvSpPr>
              <p:nvPr/>
            </p:nvSpPr>
            <p:spPr bwMode="auto">
              <a:xfrm>
                <a:off x="1818" y="3493"/>
                <a:ext cx="1" cy="30"/>
              </a:xfrm>
              <a:custGeom>
                <a:avLst/>
                <a:gdLst>
                  <a:gd name="T0" fmla="*/ 0 w 1"/>
                  <a:gd name="T1" fmla="*/ 0 h 59"/>
                  <a:gd name="T2" fmla="*/ 0 w 1"/>
                  <a:gd name="T3" fmla="*/ 4 h 59"/>
                  <a:gd name="T4" fmla="*/ 0 w 1"/>
                  <a:gd name="T5" fmla="*/ 8 h 59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9"/>
                  <a:gd name="T11" fmla="*/ 1 w 1"/>
                  <a:gd name="T12" fmla="*/ 59 h 5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9">
                    <a:moveTo>
                      <a:pt x="0" y="0"/>
                    </a:moveTo>
                    <a:lnTo>
                      <a:pt x="0" y="31"/>
                    </a:lnTo>
                    <a:lnTo>
                      <a:pt x="0" y="59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663" name="Freeform 247"/>
              <p:cNvSpPr>
                <a:spLocks/>
              </p:cNvSpPr>
              <p:nvPr/>
            </p:nvSpPr>
            <p:spPr bwMode="auto">
              <a:xfrm>
                <a:off x="1846" y="3493"/>
                <a:ext cx="10" cy="30"/>
              </a:xfrm>
              <a:custGeom>
                <a:avLst/>
                <a:gdLst>
                  <a:gd name="T0" fmla="*/ 0 w 20"/>
                  <a:gd name="T1" fmla="*/ 8 h 59"/>
                  <a:gd name="T2" fmla="*/ 2 w 20"/>
                  <a:gd name="T3" fmla="*/ 4 h 59"/>
                  <a:gd name="T4" fmla="*/ 1 w 20"/>
                  <a:gd name="T5" fmla="*/ 4 h 59"/>
                  <a:gd name="T6" fmla="*/ 1 w 20"/>
                  <a:gd name="T7" fmla="*/ 3 h 59"/>
                  <a:gd name="T8" fmla="*/ 1 w 20"/>
                  <a:gd name="T9" fmla="*/ 4 h 59"/>
                  <a:gd name="T10" fmla="*/ 3 w 20"/>
                  <a:gd name="T11" fmla="*/ 0 h 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0"/>
                  <a:gd name="T19" fmla="*/ 0 h 59"/>
                  <a:gd name="T20" fmla="*/ 20 w 20"/>
                  <a:gd name="T21" fmla="*/ 59 h 5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0" h="59">
                    <a:moveTo>
                      <a:pt x="0" y="59"/>
                    </a:moveTo>
                    <a:lnTo>
                      <a:pt x="15" y="32"/>
                    </a:lnTo>
                    <a:lnTo>
                      <a:pt x="14" y="26"/>
                    </a:lnTo>
                    <a:lnTo>
                      <a:pt x="9" y="23"/>
                    </a:lnTo>
                    <a:lnTo>
                      <a:pt x="4" y="25"/>
                    </a:lnTo>
                    <a:lnTo>
                      <a:pt x="2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664" name="Line 248"/>
              <p:cNvSpPr>
                <a:spLocks noChangeShapeType="1"/>
              </p:cNvSpPr>
              <p:nvPr/>
            </p:nvSpPr>
            <p:spPr bwMode="auto">
              <a:xfrm flipH="1">
                <a:off x="1843" y="3494"/>
                <a:ext cx="12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665" name="Line 249"/>
              <p:cNvSpPr>
                <a:spLocks noChangeShapeType="1"/>
              </p:cNvSpPr>
              <p:nvPr/>
            </p:nvSpPr>
            <p:spPr bwMode="auto">
              <a:xfrm flipH="1" flipV="1">
                <a:off x="1846" y="3480"/>
                <a:ext cx="6" cy="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666" name="Freeform 250"/>
              <p:cNvSpPr>
                <a:spLocks/>
              </p:cNvSpPr>
              <p:nvPr/>
            </p:nvSpPr>
            <p:spPr bwMode="auto">
              <a:xfrm>
                <a:off x="1858" y="3486"/>
                <a:ext cx="29" cy="1"/>
              </a:xfrm>
              <a:custGeom>
                <a:avLst/>
                <a:gdLst>
                  <a:gd name="T0" fmla="*/ 0 w 60"/>
                  <a:gd name="T1" fmla="*/ 0 h 1"/>
                  <a:gd name="T2" fmla="*/ 3 w 60"/>
                  <a:gd name="T3" fmla="*/ 0 h 1"/>
                  <a:gd name="T4" fmla="*/ 7 w 6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60"/>
                  <a:gd name="T10" fmla="*/ 0 h 1"/>
                  <a:gd name="T11" fmla="*/ 60 w 6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0" h="1">
                    <a:moveTo>
                      <a:pt x="0" y="0"/>
                    </a:moveTo>
                    <a:lnTo>
                      <a:pt x="31" y="0"/>
                    </a:lnTo>
                    <a:lnTo>
                      <a:pt x="6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667" name="Freeform 251"/>
              <p:cNvSpPr>
                <a:spLocks/>
              </p:cNvSpPr>
              <p:nvPr/>
            </p:nvSpPr>
            <p:spPr bwMode="auto">
              <a:xfrm>
                <a:off x="1883" y="3493"/>
                <a:ext cx="1" cy="24"/>
              </a:xfrm>
              <a:custGeom>
                <a:avLst/>
                <a:gdLst>
                  <a:gd name="T0" fmla="*/ 0 w 1"/>
                  <a:gd name="T1" fmla="*/ 0 h 47"/>
                  <a:gd name="T2" fmla="*/ 0 w 1"/>
                  <a:gd name="T3" fmla="*/ 4 h 47"/>
                  <a:gd name="T4" fmla="*/ 0 w 1"/>
                  <a:gd name="T5" fmla="*/ 6 h 47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47"/>
                  <a:gd name="T11" fmla="*/ 1 w 1"/>
                  <a:gd name="T12" fmla="*/ 47 h 4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47">
                    <a:moveTo>
                      <a:pt x="0" y="0"/>
                    </a:moveTo>
                    <a:lnTo>
                      <a:pt x="0" y="31"/>
                    </a:lnTo>
                    <a:lnTo>
                      <a:pt x="0" y="47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668" name="Freeform 252"/>
              <p:cNvSpPr>
                <a:spLocks/>
              </p:cNvSpPr>
              <p:nvPr/>
            </p:nvSpPr>
            <p:spPr bwMode="auto">
              <a:xfrm>
                <a:off x="1863" y="3516"/>
                <a:ext cx="20" cy="1"/>
              </a:xfrm>
              <a:custGeom>
                <a:avLst/>
                <a:gdLst>
                  <a:gd name="T0" fmla="*/ 5 w 41"/>
                  <a:gd name="T1" fmla="*/ 0 h 1"/>
                  <a:gd name="T2" fmla="*/ 3 w 41"/>
                  <a:gd name="T3" fmla="*/ 0 h 1"/>
                  <a:gd name="T4" fmla="*/ 0 w 4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41"/>
                  <a:gd name="T10" fmla="*/ 0 h 1"/>
                  <a:gd name="T11" fmla="*/ 41 w 4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1" h="1">
                    <a:moveTo>
                      <a:pt x="41" y="0"/>
                    </a:moveTo>
                    <a:lnTo>
                      <a:pt x="30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669" name="Freeform 253"/>
              <p:cNvSpPr>
                <a:spLocks/>
              </p:cNvSpPr>
              <p:nvPr/>
            </p:nvSpPr>
            <p:spPr bwMode="auto">
              <a:xfrm>
                <a:off x="1862" y="3493"/>
                <a:ext cx="1" cy="24"/>
              </a:xfrm>
              <a:custGeom>
                <a:avLst/>
                <a:gdLst>
                  <a:gd name="T0" fmla="*/ 0 w 1"/>
                  <a:gd name="T1" fmla="*/ 6 h 47"/>
                  <a:gd name="T2" fmla="*/ 0 w 1"/>
                  <a:gd name="T3" fmla="*/ 4 h 47"/>
                  <a:gd name="T4" fmla="*/ 0 w 1"/>
                  <a:gd name="T5" fmla="*/ 0 h 47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47"/>
                  <a:gd name="T11" fmla="*/ 1 w 1"/>
                  <a:gd name="T12" fmla="*/ 47 h 4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47">
                    <a:moveTo>
                      <a:pt x="0" y="47"/>
                    </a:moveTo>
                    <a:lnTo>
                      <a:pt x="0" y="3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670" name="Freeform 254"/>
              <p:cNvSpPr>
                <a:spLocks/>
              </p:cNvSpPr>
              <p:nvPr/>
            </p:nvSpPr>
            <p:spPr bwMode="auto">
              <a:xfrm>
                <a:off x="1862" y="3494"/>
                <a:ext cx="20" cy="1"/>
              </a:xfrm>
              <a:custGeom>
                <a:avLst/>
                <a:gdLst>
                  <a:gd name="T0" fmla="*/ 0 w 39"/>
                  <a:gd name="T1" fmla="*/ 0 h 1"/>
                  <a:gd name="T2" fmla="*/ 4 w 39"/>
                  <a:gd name="T3" fmla="*/ 0 h 1"/>
                  <a:gd name="T4" fmla="*/ 5 w 39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9"/>
                  <a:gd name="T10" fmla="*/ 0 h 1"/>
                  <a:gd name="T11" fmla="*/ 39 w 39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9" h="1">
                    <a:moveTo>
                      <a:pt x="0" y="0"/>
                    </a:moveTo>
                    <a:lnTo>
                      <a:pt x="29" y="0"/>
                    </a:lnTo>
                    <a:lnTo>
                      <a:pt x="39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671" name="Freeform 255"/>
              <p:cNvSpPr>
                <a:spLocks/>
              </p:cNvSpPr>
              <p:nvPr/>
            </p:nvSpPr>
            <p:spPr bwMode="auto">
              <a:xfrm>
                <a:off x="1862" y="3500"/>
                <a:ext cx="20" cy="1"/>
              </a:xfrm>
              <a:custGeom>
                <a:avLst/>
                <a:gdLst>
                  <a:gd name="T0" fmla="*/ 5 w 39"/>
                  <a:gd name="T1" fmla="*/ 0 h 1"/>
                  <a:gd name="T2" fmla="*/ 4 w 39"/>
                  <a:gd name="T3" fmla="*/ 0 h 1"/>
                  <a:gd name="T4" fmla="*/ 0 w 39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9"/>
                  <a:gd name="T10" fmla="*/ 0 h 1"/>
                  <a:gd name="T11" fmla="*/ 39 w 39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9" h="1">
                    <a:moveTo>
                      <a:pt x="39" y="0"/>
                    </a:moveTo>
                    <a:lnTo>
                      <a:pt x="29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672" name="Freeform 256"/>
              <p:cNvSpPr>
                <a:spLocks/>
              </p:cNvSpPr>
              <p:nvPr/>
            </p:nvSpPr>
            <p:spPr bwMode="auto">
              <a:xfrm>
                <a:off x="1862" y="3509"/>
                <a:ext cx="21" cy="1"/>
              </a:xfrm>
              <a:custGeom>
                <a:avLst/>
                <a:gdLst>
                  <a:gd name="T0" fmla="*/ 0 w 42"/>
                  <a:gd name="T1" fmla="*/ 0 h 1"/>
                  <a:gd name="T2" fmla="*/ 3 w 42"/>
                  <a:gd name="T3" fmla="*/ 0 h 1"/>
                  <a:gd name="T4" fmla="*/ 5 w 4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42"/>
                  <a:gd name="T10" fmla="*/ 0 h 1"/>
                  <a:gd name="T11" fmla="*/ 42 w 4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2" h="1">
                    <a:moveTo>
                      <a:pt x="0" y="0"/>
                    </a:moveTo>
                    <a:lnTo>
                      <a:pt x="29" y="0"/>
                    </a:lnTo>
                    <a:lnTo>
                      <a:pt x="42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673" name="Freeform 257"/>
              <p:cNvSpPr>
                <a:spLocks/>
              </p:cNvSpPr>
              <p:nvPr/>
            </p:nvSpPr>
            <p:spPr bwMode="auto">
              <a:xfrm>
                <a:off x="1850" y="3518"/>
                <a:ext cx="39" cy="3"/>
              </a:xfrm>
              <a:custGeom>
                <a:avLst/>
                <a:gdLst>
                  <a:gd name="T0" fmla="*/ 10 w 78"/>
                  <a:gd name="T1" fmla="*/ 1 h 6"/>
                  <a:gd name="T2" fmla="*/ 1 w 78"/>
                  <a:gd name="T3" fmla="*/ 1 h 6"/>
                  <a:gd name="T4" fmla="*/ 1 w 78"/>
                  <a:gd name="T5" fmla="*/ 0 h 6"/>
                  <a:gd name="T6" fmla="*/ 0 w 78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8"/>
                  <a:gd name="T13" fmla="*/ 0 h 6"/>
                  <a:gd name="T14" fmla="*/ 78 w 78"/>
                  <a:gd name="T15" fmla="*/ 6 h 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8" h="6">
                    <a:moveTo>
                      <a:pt x="78" y="6"/>
                    </a:moveTo>
                    <a:lnTo>
                      <a:pt x="10" y="3"/>
                    </a:lnTo>
                    <a:lnTo>
                      <a:pt x="6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674" name="Line 258"/>
              <p:cNvSpPr>
                <a:spLocks noChangeShapeType="1"/>
              </p:cNvSpPr>
              <p:nvPr/>
            </p:nvSpPr>
            <p:spPr bwMode="auto">
              <a:xfrm flipV="1">
                <a:off x="1868" y="3486"/>
                <a:ext cx="4" cy="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675" name="Line 259"/>
              <p:cNvSpPr>
                <a:spLocks noChangeShapeType="1"/>
              </p:cNvSpPr>
              <p:nvPr/>
            </p:nvSpPr>
            <p:spPr bwMode="auto">
              <a:xfrm flipH="1" flipV="1">
                <a:off x="1864" y="3478"/>
                <a:ext cx="6" cy="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676" name="Line 260"/>
              <p:cNvSpPr>
                <a:spLocks noChangeShapeType="1"/>
              </p:cNvSpPr>
              <p:nvPr/>
            </p:nvSpPr>
            <p:spPr bwMode="auto">
              <a:xfrm flipH="1">
                <a:off x="1875" y="3478"/>
                <a:ext cx="6" cy="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677" name="Line 261"/>
              <p:cNvSpPr>
                <a:spLocks noChangeShapeType="1"/>
              </p:cNvSpPr>
              <p:nvPr/>
            </p:nvSpPr>
            <p:spPr bwMode="auto">
              <a:xfrm flipV="1">
                <a:off x="1328" y="3360"/>
                <a:ext cx="10" cy="1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678" name="Line 262"/>
              <p:cNvSpPr>
                <a:spLocks noChangeShapeType="1"/>
              </p:cNvSpPr>
              <p:nvPr/>
            </p:nvSpPr>
            <p:spPr bwMode="auto">
              <a:xfrm flipV="1">
                <a:off x="1852" y="3916"/>
                <a:ext cx="14" cy="1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679" name="Line 263"/>
              <p:cNvSpPr>
                <a:spLocks noChangeShapeType="1"/>
              </p:cNvSpPr>
              <p:nvPr/>
            </p:nvSpPr>
            <p:spPr bwMode="auto">
              <a:xfrm flipH="1" flipV="1">
                <a:off x="1852" y="3916"/>
                <a:ext cx="14" cy="1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680" name="Line 264"/>
              <p:cNvSpPr>
                <a:spLocks noChangeShapeType="1"/>
              </p:cNvSpPr>
              <p:nvPr/>
            </p:nvSpPr>
            <p:spPr bwMode="auto">
              <a:xfrm flipH="1" flipV="1">
                <a:off x="1842" y="3869"/>
                <a:ext cx="14" cy="1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681" name="Line 265"/>
              <p:cNvSpPr>
                <a:spLocks noChangeShapeType="1"/>
              </p:cNvSpPr>
              <p:nvPr/>
            </p:nvSpPr>
            <p:spPr bwMode="auto">
              <a:xfrm flipV="1">
                <a:off x="1738" y="3802"/>
                <a:ext cx="14" cy="1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682" name="Line 266"/>
              <p:cNvSpPr>
                <a:spLocks noChangeShapeType="1"/>
              </p:cNvSpPr>
              <p:nvPr/>
            </p:nvSpPr>
            <p:spPr bwMode="auto">
              <a:xfrm flipV="1">
                <a:off x="1728" y="3760"/>
                <a:ext cx="9" cy="1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683" name="Line 267"/>
              <p:cNvSpPr>
                <a:spLocks noChangeShapeType="1"/>
              </p:cNvSpPr>
              <p:nvPr/>
            </p:nvSpPr>
            <p:spPr bwMode="auto">
              <a:xfrm flipV="1">
                <a:off x="1681" y="3745"/>
                <a:ext cx="14" cy="1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684" name="Line 268"/>
              <p:cNvSpPr>
                <a:spLocks noChangeShapeType="1"/>
              </p:cNvSpPr>
              <p:nvPr/>
            </p:nvSpPr>
            <p:spPr bwMode="auto">
              <a:xfrm flipV="1">
                <a:off x="1443" y="3475"/>
                <a:ext cx="9" cy="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685" name="Line 269"/>
              <p:cNvSpPr>
                <a:spLocks noChangeShapeType="1"/>
              </p:cNvSpPr>
              <p:nvPr/>
            </p:nvSpPr>
            <p:spPr bwMode="auto">
              <a:xfrm flipV="1">
                <a:off x="1785" y="3817"/>
                <a:ext cx="9" cy="1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686" name="Line 270"/>
              <p:cNvSpPr>
                <a:spLocks noChangeShapeType="1"/>
              </p:cNvSpPr>
              <p:nvPr/>
            </p:nvSpPr>
            <p:spPr bwMode="auto">
              <a:xfrm flipV="1">
                <a:off x="1795" y="3859"/>
                <a:ext cx="14" cy="1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687" name="Line 271"/>
              <p:cNvSpPr>
                <a:spLocks noChangeShapeType="1"/>
              </p:cNvSpPr>
              <p:nvPr/>
            </p:nvSpPr>
            <p:spPr bwMode="auto">
              <a:xfrm flipV="1">
                <a:off x="1842" y="3875"/>
                <a:ext cx="9" cy="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688" name="Line 272"/>
              <p:cNvSpPr>
                <a:spLocks noChangeShapeType="1"/>
              </p:cNvSpPr>
              <p:nvPr/>
            </p:nvSpPr>
            <p:spPr bwMode="auto">
              <a:xfrm flipH="1" flipV="1">
                <a:off x="1795" y="3859"/>
                <a:ext cx="14" cy="1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689" name="Line 273"/>
              <p:cNvSpPr>
                <a:spLocks noChangeShapeType="1"/>
              </p:cNvSpPr>
              <p:nvPr/>
            </p:nvSpPr>
            <p:spPr bwMode="auto">
              <a:xfrm flipH="1" flipV="1">
                <a:off x="1738" y="3802"/>
                <a:ext cx="14" cy="1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690" name="Line 274"/>
              <p:cNvSpPr>
                <a:spLocks noChangeShapeType="1"/>
              </p:cNvSpPr>
              <p:nvPr/>
            </p:nvSpPr>
            <p:spPr bwMode="auto">
              <a:xfrm flipH="1" flipV="1">
                <a:off x="1681" y="3745"/>
                <a:ext cx="14" cy="1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691" name="Line 275"/>
              <p:cNvSpPr>
                <a:spLocks noChangeShapeType="1"/>
              </p:cNvSpPr>
              <p:nvPr/>
            </p:nvSpPr>
            <p:spPr bwMode="auto">
              <a:xfrm flipH="1" flipV="1">
                <a:off x="1785" y="3812"/>
                <a:ext cx="14" cy="1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692" name="Line 276"/>
              <p:cNvSpPr>
                <a:spLocks noChangeShapeType="1"/>
              </p:cNvSpPr>
              <p:nvPr/>
            </p:nvSpPr>
            <p:spPr bwMode="auto">
              <a:xfrm flipH="1" flipV="1">
                <a:off x="1728" y="3756"/>
                <a:ext cx="14" cy="1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693" name="Line 277"/>
              <p:cNvSpPr>
                <a:spLocks noChangeShapeType="1"/>
              </p:cNvSpPr>
              <p:nvPr/>
            </p:nvSpPr>
            <p:spPr bwMode="auto">
              <a:xfrm flipH="1" flipV="1">
                <a:off x="1443" y="3470"/>
                <a:ext cx="14" cy="1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694" name="Line 278"/>
              <p:cNvSpPr>
                <a:spLocks noChangeShapeType="1"/>
              </p:cNvSpPr>
              <p:nvPr/>
            </p:nvSpPr>
            <p:spPr bwMode="auto">
              <a:xfrm flipV="1">
                <a:off x="1899" y="3932"/>
                <a:ext cx="9" cy="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695" name="Line 279"/>
              <p:cNvSpPr>
                <a:spLocks noChangeShapeType="1"/>
              </p:cNvSpPr>
              <p:nvPr/>
            </p:nvSpPr>
            <p:spPr bwMode="auto">
              <a:xfrm flipV="1">
                <a:off x="1908" y="3972"/>
                <a:ext cx="15" cy="1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696" name="Line 280"/>
              <p:cNvSpPr>
                <a:spLocks noChangeShapeType="1"/>
              </p:cNvSpPr>
              <p:nvPr/>
            </p:nvSpPr>
            <p:spPr bwMode="auto">
              <a:xfrm flipV="1">
                <a:off x="1956" y="3989"/>
                <a:ext cx="9" cy="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697" name="Line 281"/>
              <p:cNvSpPr>
                <a:spLocks noChangeShapeType="1"/>
              </p:cNvSpPr>
              <p:nvPr/>
            </p:nvSpPr>
            <p:spPr bwMode="auto">
              <a:xfrm flipV="1">
                <a:off x="1966" y="4030"/>
                <a:ext cx="15" cy="1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698" name="Line 282"/>
              <p:cNvSpPr>
                <a:spLocks noChangeShapeType="1"/>
              </p:cNvSpPr>
              <p:nvPr/>
            </p:nvSpPr>
            <p:spPr bwMode="auto">
              <a:xfrm flipH="1" flipV="1">
                <a:off x="1966" y="4030"/>
                <a:ext cx="15" cy="1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699" name="Line 283"/>
              <p:cNvSpPr>
                <a:spLocks noChangeShapeType="1"/>
              </p:cNvSpPr>
              <p:nvPr/>
            </p:nvSpPr>
            <p:spPr bwMode="auto">
              <a:xfrm flipH="1" flipV="1">
                <a:off x="1908" y="3972"/>
                <a:ext cx="15" cy="1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700" name="Line 284"/>
              <p:cNvSpPr>
                <a:spLocks noChangeShapeType="1"/>
              </p:cNvSpPr>
              <p:nvPr/>
            </p:nvSpPr>
            <p:spPr bwMode="auto">
              <a:xfrm flipH="1" flipV="1">
                <a:off x="1956" y="3983"/>
                <a:ext cx="14" cy="1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701" name="Line 285"/>
              <p:cNvSpPr>
                <a:spLocks noChangeShapeType="1"/>
              </p:cNvSpPr>
              <p:nvPr/>
            </p:nvSpPr>
            <p:spPr bwMode="auto">
              <a:xfrm flipH="1" flipV="1">
                <a:off x="1899" y="3926"/>
                <a:ext cx="14" cy="1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702" name="Freeform 286"/>
              <p:cNvSpPr>
                <a:spLocks/>
              </p:cNvSpPr>
              <p:nvPr/>
            </p:nvSpPr>
            <p:spPr bwMode="auto">
              <a:xfrm>
                <a:off x="1919" y="4186"/>
                <a:ext cx="76" cy="75"/>
              </a:xfrm>
              <a:custGeom>
                <a:avLst/>
                <a:gdLst>
                  <a:gd name="T0" fmla="*/ 20 w 150"/>
                  <a:gd name="T1" fmla="*/ 9 h 151"/>
                  <a:gd name="T2" fmla="*/ 18 w 150"/>
                  <a:gd name="T3" fmla="*/ 4 h 151"/>
                  <a:gd name="T4" fmla="*/ 15 w 150"/>
                  <a:gd name="T5" fmla="*/ 1 h 151"/>
                  <a:gd name="T6" fmla="*/ 10 w 150"/>
                  <a:gd name="T7" fmla="*/ 0 h 151"/>
                  <a:gd name="T8" fmla="*/ 5 w 150"/>
                  <a:gd name="T9" fmla="*/ 1 h 151"/>
                  <a:gd name="T10" fmla="*/ 2 w 150"/>
                  <a:gd name="T11" fmla="*/ 4 h 151"/>
                  <a:gd name="T12" fmla="*/ 0 w 150"/>
                  <a:gd name="T13" fmla="*/ 9 h 151"/>
                  <a:gd name="T14" fmla="*/ 2 w 150"/>
                  <a:gd name="T15" fmla="*/ 14 h 151"/>
                  <a:gd name="T16" fmla="*/ 5 w 150"/>
                  <a:gd name="T17" fmla="*/ 17 h 151"/>
                  <a:gd name="T18" fmla="*/ 10 w 150"/>
                  <a:gd name="T19" fmla="*/ 18 h 151"/>
                  <a:gd name="T20" fmla="*/ 15 w 150"/>
                  <a:gd name="T21" fmla="*/ 17 h 151"/>
                  <a:gd name="T22" fmla="*/ 18 w 150"/>
                  <a:gd name="T23" fmla="*/ 14 h 151"/>
                  <a:gd name="T24" fmla="*/ 20 w 150"/>
                  <a:gd name="T25" fmla="*/ 9 h 15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50"/>
                  <a:gd name="T40" fmla="*/ 0 h 151"/>
                  <a:gd name="T41" fmla="*/ 150 w 150"/>
                  <a:gd name="T42" fmla="*/ 151 h 15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50" h="151">
                    <a:moveTo>
                      <a:pt x="150" y="75"/>
                    </a:moveTo>
                    <a:lnTo>
                      <a:pt x="139" y="38"/>
                    </a:lnTo>
                    <a:lnTo>
                      <a:pt x="113" y="11"/>
                    </a:lnTo>
                    <a:lnTo>
                      <a:pt x="75" y="0"/>
                    </a:lnTo>
                    <a:lnTo>
                      <a:pt x="37" y="11"/>
                    </a:lnTo>
                    <a:lnTo>
                      <a:pt x="9" y="38"/>
                    </a:lnTo>
                    <a:lnTo>
                      <a:pt x="0" y="75"/>
                    </a:lnTo>
                    <a:lnTo>
                      <a:pt x="9" y="113"/>
                    </a:lnTo>
                    <a:lnTo>
                      <a:pt x="37" y="141"/>
                    </a:lnTo>
                    <a:lnTo>
                      <a:pt x="75" y="151"/>
                    </a:lnTo>
                    <a:lnTo>
                      <a:pt x="113" y="141"/>
                    </a:lnTo>
                    <a:lnTo>
                      <a:pt x="139" y="113"/>
                    </a:lnTo>
                    <a:lnTo>
                      <a:pt x="150" y="75"/>
                    </a:lnTo>
                    <a:close/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703" name="Freeform 287"/>
              <p:cNvSpPr>
                <a:spLocks/>
              </p:cNvSpPr>
              <p:nvPr/>
            </p:nvSpPr>
            <p:spPr bwMode="auto">
              <a:xfrm>
                <a:off x="1871" y="4134"/>
                <a:ext cx="54" cy="54"/>
              </a:xfrm>
              <a:custGeom>
                <a:avLst/>
                <a:gdLst>
                  <a:gd name="T0" fmla="*/ 14 w 108"/>
                  <a:gd name="T1" fmla="*/ 7 h 108"/>
                  <a:gd name="T2" fmla="*/ 13 w 108"/>
                  <a:gd name="T3" fmla="*/ 3 h 108"/>
                  <a:gd name="T4" fmla="*/ 10 w 108"/>
                  <a:gd name="T5" fmla="*/ 1 h 108"/>
                  <a:gd name="T6" fmla="*/ 7 w 108"/>
                  <a:gd name="T7" fmla="*/ 0 h 108"/>
                  <a:gd name="T8" fmla="*/ 3 w 108"/>
                  <a:gd name="T9" fmla="*/ 1 h 108"/>
                  <a:gd name="T10" fmla="*/ 1 w 108"/>
                  <a:gd name="T11" fmla="*/ 3 h 108"/>
                  <a:gd name="T12" fmla="*/ 0 w 108"/>
                  <a:gd name="T13" fmla="*/ 7 h 108"/>
                  <a:gd name="T14" fmla="*/ 1 w 108"/>
                  <a:gd name="T15" fmla="*/ 11 h 108"/>
                  <a:gd name="T16" fmla="*/ 3 w 108"/>
                  <a:gd name="T17" fmla="*/ 13 h 108"/>
                  <a:gd name="T18" fmla="*/ 7 w 108"/>
                  <a:gd name="T19" fmla="*/ 14 h 108"/>
                  <a:gd name="T20" fmla="*/ 10 w 108"/>
                  <a:gd name="T21" fmla="*/ 13 h 108"/>
                  <a:gd name="T22" fmla="*/ 13 w 108"/>
                  <a:gd name="T23" fmla="*/ 11 h 108"/>
                  <a:gd name="T24" fmla="*/ 14 w 108"/>
                  <a:gd name="T25" fmla="*/ 7 h 10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08"/>
                  <a:gd name="T40" fmla="*/ 0 h 108"/>
                  <a:gd name="T41" fmla="*/ 108 w 108"/>
                  <a:gd name="T42" fmla="*/ 108 h 10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08" h="108">
                    <a:moveTo>
                      <a:pt x="108" y="54"/>
                    </a:moveTo>
                    <a:lnTo>
                      <a:pt x="100" y="27"/>
                    </a:lnTo>
                    <a:lnTo>
                      <a:pt x="80" y="8"/>
                    </a:lnTo>
                    <a:lnTo>
                      <a:pt x="53" y="0"/>
                    </a:lnTo>
                    <a:lnTo>
                      <a:pt x="26" y="8"/>
                    </a:lnTo>
                    <a:lnTo>
                      <a:pt x="6" y="27"/>
                    </a:lnTo>
                    <a:lnTo>
                      <a:pt x="0" y="54"/>
                    </a:lnTo>
                    <a:lnTo>
                      <a:pt x="6" y="82"/>
                    </a:lnTo>
                    <a:lnTo>
                      <a:pt x="26" y="101"/>
                    </a:lnTo>
                    <a:lnTo>
                      <a:pt x="53" y="108"/>
                    </a:lnTo>
                    <a:lnTo>
                      <a:pt x="80" y="101"/>
                    </a:lnTo>
                    <a:lnTo>
                      <a:pt x="100" y="82"/>
                    </a:lnTo>
                    <a:lnTo>
                      <a:pt x="108" y="54"/>
                    </a:lnTo>
                    <a:close/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704" name="Line 288"/>
              <p:cNvSpPr>
                <a:spLocks noChangeShapeType="1"/>
              </p:cNvSpPr>
              <p:nvPr/>
            </p:nvSpPr>
            <p:spPr bwMode="auto">
              <a:xfrm flipH="1" flipV="1">
                <a:off x="1983" y="4251"/>
                <a:ext cx="16" cy="1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705" name="Line 289"/>
              <p:cNvSpPr>
                <a:spLocks noChangeShapeType="1"/>
              </p:cNvSpPr>
              <p:nvPr/>
            </p:nvSpPr>
            <p:spPr bwMode="auto">
              <a:xfrm flipH="1" flipV="1">
                <a:off x="1974" y="4257"/>
                <a:ext cx="17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706" name="Line 290"/>
              <p:cNvSpPr>
                <a:spLocks noChangeShapeType="1"/>
              </p:cNvSpPr>
              <p:nvPr/>
            </p:nvSpPr>
            <p:spPr bwMode="auto">
              <a:xfrm flipH="1" flipV="1">
                <a:off x="1916" y="4180"/>
                <a:ext cx="15" cy="1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707" name="Line 291"/>
              <p:cNvSpPr>
                <a:spLocks noChangeShapeType="1"/>
              </p:cNvSpPr>
              <p:nvPr/>
            </p:nvSpPr>
            <p:spPr bwMode="auto">
              <a:xfrm flipH="1" flipV="1">
                <a:off x="1907" y="4186"/>
                <a:ext cx="17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708" name="Line 292"/>
              <p:cNvSpPr>
                <a:spLocks noChangeShapeType="1"/>
              </p:cNvSpPr>
              <p:nvPr/>
            </p:nvSpPr>
            <p:spPr bwMode="auto">
              <a:xfrm flipV="1">
                <a:off x="1385" y="3417"/>
                <a:ext cx="10" cy="1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709" name="Line 293"/>
              <p:cNvSpPr>
                <a:spLocks noChangeShapeType="1"/>
              </p:cNvSpPr>
              <p:nvPr/>
            </p:nvSpPr>
            <p:spPr bwMode="auto">
              <a:xfrm flipH="1" flipV="1">
                <a:off x="1385" y="3413"/>
                <a:ext cx="15" cy="1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710" name="Line 294"/>
              <p:cNvSpPr>
                <a:spLocks noChangeShapeType="1"/>
              </p:cNvSpPr>
              <p:nvPr/>
            </p:nvSpPr>
            <p:spPr bwMode="auto">
              <a:xfrm flipV="1">
                <a:off x="1396" y="3459"/>
                <a:ext cx="14" cy="1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711" name="Line 295"/>
              <p:cNvSpPr>
                <a:spLocks noChangeShapeType="1"/>
              </p:cNvSpPr>
              <p:nvPr/>
            </p:nvSpPr>
            <p:spPr bwMode="auto">
              <a:xfrm flipH="1" flipV="1">
                <a:off x="1396" y="3459"/>
                <a:ext cx="14" cy="1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712" name="Line 296"/>
              <p:cNvSpPr>
                <a:spLocks noChangeShapeType="1"/>
              </p:cNvSpPr>
              <p:nvPr/>
            </p:nvSpPr>
            <p:spPr bwMode="auto">
              <a:xfrm flipV="1">
                <a:off x="1338" y="3402"/>
                <a:ext cx="15" cy="1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713" name="Line 297"/>
              <p:cNvSpPr>
                <a:spLocks noChangeShapeType="1"/>
              </p:cNvSpPr>
              <p:nvPr/>
            </p:nvSpPr>
            <p:spPr bwMode="auto">
              <a:xfrm flipH="1" flipV="1">
                <a:off x="1338" y="3402"/>
                <a:ext cx="15" cy="1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714" name="Freeform 298"/>
              <p:cNvSpPr>
                <a:spLocks/>
              </p:cNvSpPr>
              <p:nvPr/>
            </p:nvSpPr>
            <p:spPr bwMode="auto">
              <a:xfrm>
                <a:off x="3311" y="3359"/>
                <a:ext cx="112" cy="24"/>
              </a:xfrm>
              <a:custGeom>
                <a:avLst/>
                <a:gdLst>
                  <a:gd name="T0" fmla="*/ 0 w 224"/>
                  <a:gd name="T1" fmla="*/ 0 h 49"/>
                  <a:gd name="T2" fmla="*/ 6 w 224"/>
                  <a:gd name="T3" fmla="*/ 4 h 49"/>
                  <a:gd name="T4" fmla="*/ 12 w 224"/>
                  <a:gd name="T5" fmla="*/ 6 h 49"/>
                  <a:gd name="T6" fmla="*/ 18 w 224"/>
                  <a:gd name="T7" fmla="*/ 5 h 49"/>
                  <a:gd name="T8" fmla="*/ 24 w 224"/>
                  <a:gd name="T9" fmla="*/ 4 h 49"/>
                  <a:gd name="T10" fmla="*/ 28 w 224"/>
                  <a:gd name="T11" fmla="*/ 0 h 4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4"/>
                  <a:gd name="T19" fmla="*/ 0 h 49"/>
                  <a:gd name="T20" fmla="*/ 224 w 224"/>
                  <a:gd name="T21" fmla="*/ 49 h 4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4" h="49">
                    <a:moveTo>
                      <a:pt x="0" y="7"/>
                    </a:moveTo>
                    <a:lnTo>
                      <a:pt x="41" y="35"/>
                    </a:lnTo>
                    <a:lnTo>
                      <a:pt x="90" y="49"/>
                    </a:lnTo>
                    <a:lnTo>
                      <a:pt x="138" y="47"/>
                    </a:lnTo>
                    <a:lnTo>
                      <a:pt x="185" y="32"/>
                    </a:lnTo>
                    <a:lnTo>
                      <a:pt x="224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715" name="Line 299"/>
              <p:cNvSpPr>
                <a:spLocks noChangeShapeType="1"/>
              </p:cNvSpPr>
              <p:nvPr/>
            </p:nvSpPr>
            <p:spPr bwMode="auto">
              <a:xfrm flipH="1" flipV="1">
                <a:off x="3307" y="3681"/>
                <a:ext cx="116" cy="11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716" name="Line 300"/>
              <p:cNvSpPr>
                <a:spLocks noChangeShapeType="1"/>
              </p:cNvSpPr>
              <p:nvPr/>
            </p:nvSpPr>
            <p:spPr bwMode="auto">
              <a:xfrm flipH="1">
                <a:off x="3391" y="4369"/>
                <a:ext cx="32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717" name="Line 301"/>
              <p:cNvSpPr>
                <a:spLocks noChangeShapeType="1"/>
              </p:cNvSpPr>
              <p:nvPr/>
            </p:nvSpPr>
            <p:spPr bwMode="auto">
              <a:xfrm flipH="1">
                <a:off x="3351" y="4369"/>
                <a:ext cx="26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718" name="Line 302"/>
              <p:cNvSpPr>
                <a:spLocks noChangeShapeType="1"/>
              </p:cNvSpPr>
              <p:nvPr/>
            </p:nvSpPr>
            <p:spPr bwMode="auto">
              <a:xfrm flipH="1">
                <a:off x="3305" y="4369"/>
                <a:ext cx="32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719" name="Line 303"/>
              <p:cNvSpPr>
                <a:spLocks noChangeShapeType="1"/>
              </p:cNvSpPr>
              <p:nvPr/>
            </p:nvSpPr>
            <p:spPr bwMode="auto">
              <a:xfrm>
                <a:off x="3308" y="3984"/>
                <a:ext cx="178" cy="17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720" name="Line 304"/>
              <p:cNvSpPr>
                <a:spLocks noChangeShapeType="1"/>
              </p:cNvSpPr>
              <p:nvPr/>
            </p:nvSpPr>
            <p:spPr bwMode="auto">
              <a:xfrm>
                <a:off x="3336" y="3956"/>
                <a:ext cx="29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721" name="Freeform 305"/>
              <p:cNvSpPr>
                <a:spLocks/>
              </p:cNvSpPr>
              <p:nvPr/>
            </p:nvSpPr>
            <p:spPr bwMode="auto">
              <a:xfrm>
                <a:off x="3331" y="4257"/>
                <a:ext cx="107" cy="108"/>
              </a:xfrm>
              <a:custGeom>
                <a:avLst/>
                <a:gdLst>
                  <a:gd name="T0" fmla="*/ 26 w 215"/>
                  <a:gd name="T1" fmla="*/ 14 h 214"/>
                  <a:gd name="T2" fmla="*/ 25 w 215"/>
                  <a:gd name="T3" fmla="*/ 9 h 214"/>
                  <a:gd name="T4" fmla="*/ 22 w 215"/>
                  <a:gd name="T5" fmla="*/ 4 h 214"/>
                  <a:gd name="T6" fmla="*/ 18 w 215"/>
                  <a:gd name="T7" fmla="*/ 1 h 214"/>
                  <a:gd name="T8" fmla="*/ 13 w 215"/>
                  <a:gd name="T9" fmla="*/ 0 h 214"/>
                  <a:gd name="T10" fmla="*/ 8 w 215"/>
                  <a:gd name="T11" fmla="*/ 1 h 214"/>
                  <a:gd name="T12" fmla="*/ 3 w 215"/>
                  <a:gd name="T13" fmla="*/ 4 h 214"/>
                  <a:gd name="T14" fmla="*/ 1 w 215"/>
                  <a:gd name="T15" fmla="*/ 9 h 214"/>
                  <a:gd name="T16" fmla="*/ 0 w 215"/>
                  <a:gd name="T17" fmla="*/ 14 h 214"/>
                  <a:gd name="T18" fmla="*/ 1 w 215"/>
                  <a:gd name="T19" fmla="*/ 19 h 214"/>
                  <a:gd name="T20" fmla="*/ 3 w 215"/>
                  <a:gd name="T21" fmla="*/ 23 h 214"/>
                  <a:gd name="T22" fmla="*/ 8 w 215"/>
                  <a:gd name="T23" fmla="*/ 26 h 214"/>
                  <a:gd name="T24" fmla="*/ 13 w 215"/>
                  <a:gd name="T25" fmla="*/ 28 h 214"/>
                  <a:gd name="T26" fmla="*/ 18 w 215"/>
                  <a:gd name="T27" fmla="*/ 26 h 214"/>
                  <a:gd name="T28" fmla="*/ 22 w 215"/>
                  <a:gd name="T29" fmla="*/ 23 h 214"/>
                  <a:gd name="T30" fmla="*/ 25 w 215"/>
                  <a:gd name="T31" fmla="*/ 19 h 214"/>
                  <a:gd name="T32" fmla="*/ 26 w 215"/>
                  <a:gd name="T33" fmla="*/ 14 h 21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15"/>
                  <a:gd name="T52" fmla="*/ 0 h 214"/>
                  <a:gd name="T53" fmla="*/ 215 w 215"/>
                  <a:gd name="T54" fmla="*/ 214 h 21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15" h="214">
                    <a:moveTo>
                      <a:pt x="215" y="106"/>
                    </a:moveTo>
                    <a:lnTo>
                      <a:pt x="207" y="66"/>
                    </a:lnTo>
                    <a:lnTo>
                      <a:pt x="183" y="31"/>
                    </a:lnTo>
                    <a:lnTo>
                      <a:pt x="149" y="8"/>
                    </a:lnTo>
                    <a:lnTo>
                      <a:pt x="108" y="0"/>
                    </a:lnTo>
                    <a:lnTo>
                      <a:pt x="66" y="8"/>
                    </a:lnTo>
                    <a:lnTo>
                      <a:pt x="31" y="31"/>
                    </a:lnTo>
                    <a:lnTo>
                      <a:pt x="8" y="66"/>
                    </a:lnTo>
                    <a:lnTo>
                      <a:pt x="0" y="106"/>
                    </a:lnTo>
                    <a:lnTo>
                      <a:pt x="8" y="149"/>
                    </a:lnTo>
                    <a:lnTo>
                      <a:pt x="31" y="183"/>
                    </a:lnTo>
                    <a:lnTo>
                      <a:pt x="66" y="206"/>
                    </a:lnTo>
                    <a:lnTo>
                      <a:pt x="108" y="214"/>
                    </a:lnTo>
                    <a:lnTo>
                      <a:pt x="149" y="206"/>
                    </a:lnTo>
                    <a:lnTo>
                      <a:pt x="183" y="183"/>
                    </a:lnTo>
                    <a:lnTo>
                      <a:pt x="207" y="149"/>
                    </a:lnTo>
                    <a:lnTo>
                      <a:pt x="215" y="106"/>
                    </a:lnTo>
                    <a:close/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722" name="Line 306"/>
              <p:cNvSpPr>
                <a:spLocks noChangeShapeType="1"/>
              </p:cNvSpPr>
              <p:nvPr/>
            </p:nvSpPr>
            <p:spPr bwMode="auto">
              <a:xfrm flipH="1">
                <a:off x="3310" y="3608"/>
                <a:ext cx="76" cy="7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723" name="Line 307"/>
              <p:cNvSpPr>
                <a:spLocks noChangeShapeType="1"/>
              </p:cNvSpPr>
              <p:nvPr/>
            </p:nvSpPr>
            <p:spPr bwMode="auto">
              <a:xfrm>
                <a:off x="3336" y="3956"/>
                <a:ext cx="161" cy="16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724" name="Line 308"/>
              <p:cNvSpPr>
                <a:spLocks noChangeShapeType="1"/>
              </p:cNvSpPr>
              <p:nvPr/>
            </p:nvSpPr>
            <p:spPr bwMode="auto">
              <a:xfrm flipH="1">
                <a:off x="3214" y="3833"/>
                <a:ext cx="245" cy="24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725" name="Line 309"/>
              <p:cNvSpPr>
                <a:spLocks noChangeShapeType="1"/>
              </p:cNvSpPr>
              <p:nvPr/>
            </p:nvSpPr>
            <p:spPr bwMode="auto">
              <a:xfrm>
                <a:off x="3054" y="3933"/>
                <a:ext cx="324" cy="32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726" name="Line 310"/>
              <p:cNvSpPr>
                <a:spLocks noChangeShapeType="1"/>
              </p:cNvSpPr>
              <p:nvPr/>
            </p:nvSpPr>
            <p:spPr bwMode="auto">
              <a:xfrm>
                <a:off x="3062" y="3926"/>
                <a:ext cx="341" cy="34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727" name="Line 311"/>
              <p:cNvSpPr>
                <a:spLocks noChangeShapeType="1"/>
              </p:cNvSpPr>
              <p:nvPr/>
            </p:nvSpPr>
            <p:spPr bwMode="auto">
              <a:xfrm flipH="1">
                <a:off x="2316" y="4402"/>
                <a:ext cx="1496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728" name="Line 312"/>
              <p:cNvSpPr>
                <a:spLocks noChangeShapeType="1"/>
              </p:cNvSpPr>
              <p:nvPr/>
            </p:nvSpPr>
            <p:spPr bwMode="auto">
              <a:xfrm flipH="1">
                <a:off x="3761" y="4408"/>
                <a:ext cx="51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729" name="Line 313"/>
              <p:cNvSpPr>
                <a:spLocks noChangeShapeType="1"/>
              </p:cNvSpPr>
              <p:nvPr/>
            </p:nvSpPr>
            <p:spPr bwMode="auto">
              <a:xfrm flipH="1">
                <a:off x="3680" y="4408"/>
                <a:ext cx="54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730" name="Line 314"/>
              <p:cNvSpPr>
                <a:spLocks noChangeShapeType="1"/>
              </p:cNvSpPr>
              <p:nvPr/>
            </p:nvSpPr>
            <p:spPr bwMode="auto">
              <a:xfrm flipH="1">
                <a:off x="3600" y="4408"/>
                <a:ext cx="54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731" name="Line 315"/>
              <p:cNvSpPr>
                <a:spLocks noChangeShapeType="1"/>
              </p:cNvSpPr>
              <p:nvPr/>
            </p:nvSpPr>
            <p:spPr bwMode="auto">
              <a:xfrm flipH="1">
                <a:off x="3519" y="4408"/>
                <a:ext cx="54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732" name="Line 316"/>
              <p:cNvSpPr>
                <a:spLocks noChangeShapeType="1"/>
              </p:cNvSpPr>
              <p:nvPr/>
            </p:nvSpPr>
            <p:spPr bwMode="auto">
              <a:xfrm flipH="1">
                <a:off x="3438" y="4408"/>
                <a:ext cx="54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733" name="Line 317"/>
              <p:cNvSpPr>
                <a:spLocks noChangeShapeType="1"/>
              </p:cNvSpPr>
              <p:nvPr/>
            </p:nvSpPr>
            <p:spPr bwMode="auto">
              <a:xfrm flipH="1">
                <a:off x="3358" y="4408"/>
                <a:ext cx="54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734" name="Line 318"/>
              <p:cNvSpPr>
                <a:spLocks noChangeShapeType="1"/>
              </p:cNvSpPr>
              <p:nvPr/>
            </p:nvSpPr>
            <p:spPr bwMode="auto">
              <a:xfrm flipH="1">
                <a:off x="3277" y="4408"/>
                <a:ext cx="54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735" name="Line 319"/>
              <p:cNvSpPr>
                <a:spLocks noChangeShapeType="1"/>
              </p:cNvSpPr>
              <p:nvPr/>
            </p:nvSpPr>
            <p:spPr bwMode="auto">
              <a:xfrm flipH="1">
                <a:off x="3196" y="4408"/>
                <a:ext cx="54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736" name="Line 320"/>
              <p:cNvSpPr>
                <a:spLocks noChangeShapeType="1"/>
              </p:cNvSpPr>
              <p:nvPr/>
            </p:nvSpPr>
            <p:spPr bwMode="auto">
              <a:xfrm flipH="1">
                <a:off x="3116" y="4408"/>
                <a:ext cx="54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737" name="Line 321"/>
              <p:cNvSpPr>
                <a:spLocks noChangeShapeType="1"/>
              </p:cNvSpPr>
              <p:nvPr/>
            </p:nvSpPr>
            <p:spPr bwMode="auto">
              <a:xfrm flipH="1">
                <a:off x="3035" y="4408"/>
                <a:ext cx="53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738" name="Line 322"/>
              <p:cNvSpPr>
                <a:spLocks noChangeShapeType="1"/>
              </p:cNvSpPr>
              <p:nvPr/>
            </p:nvSpPr>
            <p:spPr bwMode="auto">
              <a:xfrm flipH="1">
                <a:off x="2954" y="4408"/>
                <a:ext cx="54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739" name="Line 323"/>
              <p:cNvSpPr>
                <a:spLocks noChangeShapeType="1"/>
              </p:cNvSpPr>
              <p:nvPr/>
            </p:nvSpPr>
            <p:spPr bwMode="auto">
              <a:xfrm flipH="1">
                <a:off x="2874" y="4408"/>
                <a:ext cx="53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740" name="Line 324"/>
              <p:cNvSpPr>
                <a:spLocks noChangeShapeType="1"/>
              </p:cNvSpPr>
              <p:nvPr/>
            </p:nvSpPr>
            <p:spPr bwMode="auto">
              <a:xfrm flipH="1">
                <a:off x="2793" y="4408"/>
                <a:ext cx="53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741" name="Line 325"/>
              <p:cNvSpPr>
                <a:spLocks noChangeShapeType="1"/>
              </p:cNvSpPr>
              <p:nvPr/>
            </p:nvSpPr>
            <p:spPr bwMode="auto">
              <a:xfrm flipH="1">
                <a:off x="2713" y="4408"/>
                <a:ext cx="53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742" name="Line 326"/>
              <p:cNvSpPr>
                <a:spLocks noChangeShapeType="1"/>
              </p:cNvSpPr>
              <p:nvPr/>
            </p:nvSpPr>
            <p:spPr bwMode="auto">
              <a:xfrm flipH="1">
                <a:off x="2632" y="4408"/>
                <a:ext cx="53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743" name="Line 327"/>
              <p:cNvSpPr>
                <a:spLocks noChangeShapeType="1"/>
              </p:cNvSpPr>
              <p:nvPr/>
            </p:nvSpPr>
            <p:spPr bwMode="auto">
              <a:xfrm flipH="1">
                <a:off x="2550" y="4408"/>
                <a:ext cx="55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744" name="Line 328"/>
              <p:cNvSpPr>
                <a:spLocks noChangeShapeType="1"/>
              </p:cNvSpPr>
              <p:nvPr/>
            </p:nvSpPr>
            <p:spPr bwMode="auto">
              <a:xfrm flipH="1">
                <a:off x="2470" y="4408"/>
                <a:ext cx="54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745" name="Line 329"/>
              <p:cNvSpPr>
                <a:spLocks noChangeShapeType="1"/>
              </p:cNvSpPr>
              <p:nvPr/>
            </p:nvSpPr>
            <p:spPr bwMode="auto">
              <a:xfrm flipH="1">
                <a:off x="2389" y="4408"/>
                <a:ext cx="54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746" name="Line 330"/>
              <p:cNvSpPr>
                <a:spLocks noChangeShapeType="1"/>
              </p:cNvSpPr>
              <p:nvPr/>
            </p:nvSpPr>
            <p:spPr bwMode="auto">
              <a:xfrm flipH="1">
                <a:off x="2312" y="4408"/>
                <a:ext cx="51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747" name="Line 331"/>
              <p:cNvSpPr>
                <a:spLocks noChangeShapeType="1"/>
              </p:cNvSpPr>
              <p:nvPr/>
            </p:nvSpPr>
            <p:spPr bwMode="auto">
              <a:xfrm flipH="1">
                <a:off x="3761" y="4440"/>
                <a:ext cx="51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748" name="Line 332"/>
              <p:cNvSpPr>
                <a:spLocks noChangeShapeType="1"/>
              </p:cNvSpPr>
              <p:nvPr/>
            </p:nvSpPr>
            <p:spPr bwMode="auto">
              <a:xfrm flipH="1">
                <a:off x="3680" y="4440"/>
                <a:ext cx="54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749" name="Line 333"/>
              <p:cNvSpPr>
                <a:spLocks noChangeShapeType="1"/>
              </p:cNvSpPr>
              <p:nvPr/>
            </p:nvSpPr>
            <p:spPr bwMode="auto">
              <a:xfrm flipH="1">
                <a:off x="3600" y="4440"/>
                <a:ext cx="54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750" name="Line 334"/>
              <p:cNvSpPr>
                <a:spLocks noChangeShapeType="1"/>
              </p:cNvSpPr>
              <p:nvPr/>
            </p:nvSpPr>
            <p:spPr bwMode="auto">
              <a:xfrm flipH="1">
                <a:off x="3519" y="4440"/>
                <a:ext cx="54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751" name="Line 335"/>
              <p:cNvSpPr>
                <a:spLocks noChangeShapeType="1"/>
              </p:cNvSpPr>
              <p:nvPr/>
            </p:nvSpPr>
            <p:spPr bwMode="auto">
              <a:xfrm flipH="1">
                <a:off x="3438" y="4440"/>
                <a:ext cx="54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752" name="Line 336"/>
              <p:cNvSpPr>
                <a:spLocks noChangeShapeType="1"/>
              </p:cNvSpPr>
              <p:nvPr/>
            </p:nvSpPr>
            <p:spPr bwMode="auto">
              <a:xfrm flipH="1">
                <a:off x="3358" y="4440"/>
                <a:ext cx="54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753" name="Line 337"/>
              <p:cNvSpPr>
                <a:spLocks noChangeShapeType="1"/>
              </p:cNvSpPr>
              <p:nvPr/>
            </p:nvSpPr>
            <p:spPr bwMode="auto">
              <a:xfrm flipH="1">
                <a:off x="3277" y="4440"/>
                <a:ext cx="54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754" name="Line 338"/>
              <p:cNvSpPr>
                <a:spLocks noChangeShapeType="1"/>
              </p:cNvSpPr>
              <p:nvPr/>
            </p:nvSpPr>
            <p:spPr bwMode="auto">
              <a:xfrm flipH="1">
                <a:off x="3196" y="4440"/>
                <a:ext cx="54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755" name="Line 339"/>
              <p:cNvSpPr>
                <a:spLocks noChangeShapeType="1"/>
              </p:cNvSpPr>
              <p:nvPr/>
            </p:nvSpPr>
            <p:spPr bwMode="auto">
              <a:xfrm flipH="1">
                <a:off x="3116" y="4440"/>
                <a:ext cx="54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756" name="Line 340"/>
              <p:cNvSpPr>
                <a:spLocks noChangeShapeType="1"/>
              </p:cNvSpPr>
              <p:nvPr/>
            </p:nvSpPr>
            <p:spPr bwMode="auto">
              <a:xfrm flipH="1">
                <a:off x="3035" y="4440"/>
                <a:ext cx="53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757" name="Line 341"/>
              <p:cNvSpPr>
                <a:spLocks noChangeShapeType="1"/>
              </p:cNvSpPr>
              <p:nvPr/>
            </p:nvSpPr>
            <p:spPr bwMode="auto">
              <a:xfrm flipH="1">
                <a:off x="2954" y="4440"/>
                <a:ext cx="54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758" name="Line 342"/>
              <p:cNvSpPr>
                <a:spLocks noChangeShapeType="1"/>
              </p:cNvSpPr>
              <p:nvPr/>
            </p:nvSpPr>
            <p:spPr bwMode="auto">
              <a:xfrm flipH="1">
                <a:off x="2874" y="4440"/>
                <a:ext cx="53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759" name="Line 343"/>
              <p:cNvSpPr>
                <a:spLocks noChangeShapeType="1"/>
              </p:cNvSpPr>
              <p:nvPr/>
            </p:nvSpPr>
            <p:spPr bwMode="auto">
              <a:xfrm flipH="1">
                <a:off x="2793" y="4440"/>
                <a:ext cx="53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760" name="Line 344"/>
              <p:cNvSpPr>
                <a:spLocks noChangeShapeType="1"/>
              </p:cNvSpPr>
              <p:nvPr/>
            </p:nvSpPr>
            <p:spPr bwMode="auto">
              <a:xfrm flipH="1">
                <a:off x="2713" y="4440"/>
                <a:ext cx="53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761" name="Line 345"/>
              <p:cNvSpPr>
                <a:spLocks noChangeShapeType="1"/>
              </p:cNvSpPr>
              <p:nvPr/>
            </p:nvSpPr>
            <p:spPr bwMode="auto">
              <a:xfrm flipH="1">
                <a:off x="2632" y="4440"/>
                <a:ext cx="53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762" name="Line 346"/>
              <p:cNvSpPr>
                <a:spLocks noChangeShapeType="1"/>
              </p:cNvSpPr>
              <p:nvPr/>
            </p:nvSpPr>
            <p:spPr bwMode="auto">
              <a:xfrm flipH="1">
                <a:off x="2550" y="4440"/>
                <a:ext cx="55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763" name="Line 347"/>
              <p:cNvSpPr>
                <a:spLocks noChangeShapeType="1"/>
              </p:cNvSpPr>
              <p:nvPr/>
            </p:nvSpPr>
            <p:spPr bwMode="auto">
              <a:xfrm flipH="1">
                <a:off x="2470" y="4440"/>
                <a:ext cx="54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764" name="Line 348"/>
              <p:cNvSpPr>
                <a:spLocks noChangeShapeType="1"/>
              </p:cNvSpPr>
              <p:nvPr/>
            </p:nvSpPr>
            <p:spPr bwMode="auto">
              <a:xfrm flipH="1">
                <a:off x="2389" y="4440"/>
                <a:ext cx="54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765" name="Line 349"/>
              <p:cNvSpPr>
                <a:spLocks noChangeShapeType="1"/>
              </p:cNvSpPr>
              <p:nvPr/>
            </p:nvSpPr>
            <p:spPr bwMode="auto">
              <a:xfrm flipH="1">
                <a:off x="2312" y="4440"/>
                <a:ext cx="51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766" name="Line 350"/>
              <p:cNvSpPr>
                <a:spLocks noChangeShapeType="1"/>
              </p:cNvSpPr>
              <p:nvPr/>
            </p:nvSpPr>
            <p:spPr bwMode="auto">
              <a:xfrm flipH="1">
                <a:off x="2298" y="4445"/>
                <a:ext cx="1514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767" name="Line 351"/>
              <p:cNvSpPr>
                <a:spLocks noChangeShapeType="1"/>
              </p:cNvSpPr>
              <p:nvPr/>
            </p:nvSpPr>
            <p:spPr bwMode="auto">
              <a:xfrm flipH="1" flipV="1">
                <a:off x="2941" y="3687"/>
                <a:ext cx="15" cy="1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768" name="Line 352"/>
              <p:cNvSpPr>
                <a:spLocks noChangeShapeType="1"/>
              </p:cNvSpPr>
              <p:nvPr/>
            </p:nvSpPr>
            <p:spPr bwMode="auto">
              <a:xfrm flipH="1">
                <a:off x="3307" y="3669"/>
                <a:ext cx="11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769" name="Line 353"/>
              <p:cNvSpPr>
                <a:spLocks noChangeShapeType="1"/>
              </p:cNvSpPr>
              <p:nvPr/>
            </p:nvSpPr>
            <p:spPr bwMode="auto">
              <a:xfrm>
                <a:off x="3336" y="3956"/>
                <a:ext cx="1" cy="2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770" name="Line 354"/>
              <p:cNvSpPr>
                <a:spLocks noChangeShapeType="1"/>
              </p:cNvSpPr>
              <p:nvPr/>
            </p:nvSpPr>
            <p:spPr bwMode="auto">
              <a:xfrm flipH="1" flipV="1">
                <a:off x="3307" y="3658"/>
                <a:ext cx="11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771" name="Line 355"/>
              <p:cNvSpPr>
                <a:spLocks noChangeShapeType="1"/>
              </p:cNvSpPr>
              <p:nvPr/>
            </p:nvSpPr>
            <p:spPr bwMode="auto">
              <a:xfrm flipV="1">
                <a:off x="3263" y="3681"/>
                <a:ext cx="44" cy="4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772" name="Line 356"/>
              <p:cNvSpPr>
                <a:spLocks noChangeShapeType="1"/>
              </p:cNvSpPr>
              <p:nvPr/>
            </p:nvSpPr>
            <p:spPr bwMode="auto">
              <a:xfrm flipH="1" flipV="1">
                <a:off x="2761" y="3747"/>
                <a:ext cx="38" cy="3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773" name="Line 357"/>
              <p:cNvSpPr>
                <a:spLocks noChangeShapeType="1"/>
              </p:cNvSpPr>
              <p:nvPr/>
            </p:nvSpPr>
            <p:spPr bwMode="auto">
              <a:xfrm flipV="1">
                <a:off x="2761" y="3686"/>
                <a:ext cx="61" cy="6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774" name="Line 358"/>
              <p:cNvSpPr>
                <a:spLocks noChangeShapeType="1"/>
              </p:cNvSpPr>
              <p:nvPr/>
            </p:nvSpPr>
            <p:spPr bwMode="auto">
              <a:xfrm>
                <a:off x="2796" y="3873"/>
                <a:ext cx="29" cy="3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775" name="Line 359"/>
              <p:cNvSpPr>
                <a:spLocks noChangeShapeType="1"/>
              </p:cNvSpPr>
              <p:nvPr/>
            </p:nvSpPr>
            <p:spPr bwMode="auto">
              <a:xfrm>
                <a:off x="2788" y="3880"/>
                <a:ext cx="30" cy="3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776" name="Line 360"/>
              <p:cNvSpPr>
                <a:spLocks noChangeShapeType="1"/>
              </p:cNvSpPr>
              <p:nvPr/>
            </p:nvSpPr>
            <p:spPr bwMode="auto">
              <a:xfrm>
                <a:off x="2780" y="3888"/>
                <a:ext cx="30" cy="3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777" name="Line 361"/>
              <p:cNvSpPr>
                <a:spLocks noChangeShapeType="1"/>
              </p:cNvSpPr>
              <p:nvPr/>
            </p:nvSpPr>
            <p:spPr bwMode="auto">
              <a:xfrm>
                <a:off x="2772" y="3896"/>
                <a:ext cx="31" cy="3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778" name="Line 362"/>
              <p:cNvSpPr>
                <a:spLocks noChangeShapeType="1"/>
              </p:cNvSpPr>
              <p:nvPr/>
            </p:nvSpPr>
            <p:spPr bwMode="auto">
              <a:xfrm>
                <a:off x="2765" y="3903"/>
                <a:ext cx="31" cy="3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779" name="Line 363"/>
              <p:cNvSpPr>
                <a:spLocks noChangeShapeType="1"/>
              </p:cNvSpPr>
              <p:nvPr/>
            </p:nvSpPr>
            <p:spPr bwMode="auto">
              <a:xfrm>
                <a:off x="2757" y="3911"/>
                <a:ext cx="31" cy="3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780" name="Line 364"/>
              <p:cNvSpPr>
                <a:spLocks noChangeShapeType="1"/>
              </p:cNvSpPr>
              <p:nvPr/>
            </p:nvSpPr>
            <p:spPr bwMode="auto">
              <a:xfrm>
                <a:off x="2749" y="3918"/>
                <a:ext cx="31" cy="3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781" name="Line 365"/>
              <p:cNvSpPr>
                <a:spLocks noChangeShapeType="1"/>
              </p:cNvSpPr>
              <p:nvPr/>
            </p:nvSpPr>
            <p:spPr bwMode="auto">
              <a:xfrm>
                <a:off x="2742" y="3926"/>
                <a:ext cx="30" cy="3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782" name="Line 366"/>
              <p:cNvSpPr>
                <a:spLocks noChangeShapeType="1"/>
              </p:cNvSpPr>
              <p:nvPr/>
            </p:nvSpPr>
            <p:spPr bwMode="auto">
              <a:xfrm>
                <a:off x="2734" y="3933"/>
                <a:ext cx="31" cy="3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783" name="Line 367"/>
              <p:cNvSpPr>
                <a:spLocks noChangeShapeType="1"/>
              </p:cNvSpPr>
              <p:nvPr/>
            </p:nvSpPr>
            <p:spPr bwMode="auto">
              <a:xfrm>
                <a:off x="2727" y="3941"/>
                <a:ext cx="30" cy="3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784" name="Line 368"/>
              <p:cNvSpPr>
                <a:spLocks noChangeShapeType="1"/>
              </p:cNvSpPr>
              <p:nvPr/>
            </p:nvSpPr>
            <p:spPr bwMode="auto">
              <a:xfrm>
                <a:off x="2719" y="3949"/>
                <a:ext cx="30" cy="3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785" name="Line 369"/>
              <p:cNvSpPr>
                <a:spLocks noChangeShapeType="1"/>
              </p:cNvSpPr>
              <p:nvPr/>
            </p:nvSpPr>
            <p:spPr bwMode="auto">
              <a:xfrm>
                <a:off x="2712" y="3956"/>
                <a:ext cx="30" cy="3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786" name="Line 370"/>
              <p:cNvSpPr>
                <a:spLocks noChangeShapeType="1"/>
              </p:cNvSpPr>
              <p:nvPr/>
            </p:nvSpPr>
            <p:spPr bwMode="auto">
              <a:xfrm>
                <a:off x="2704" y="3964"/>
                <a:ext cx="30" cy="3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787" name="Line 371"/>
              <p:cNvSpPr>
                <a:spLocks noChangeShapeType="1"/>
              </p:cNvSpPr>
              <p:nvPr/>
            </p:nvSpPr>
            <p:spPr bwMode="auto">
              <a:xfrm>
                <a:off x="2696" y="3972"/>
                <a:ext cx="31" cy="3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788" name="Line 372"/>
              <p:cNvSpPr>
                <a:spLocks noChangeShapeType="1"/>
              </p:cNvSpPr>
              <p:nvPr/>
            </p:nvSpPr>
            <p:spPr bwMode="auto">
              <a:xfrm>
                <a:off x="2689" y="3979"/>
                <a:ext cx="30" cy="3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789" name="Line 373"/>
              <p:cNvSpPr>
                <a:spLocks noChangeShapeType="1"/>
              </p:cNvSpPr>
              <p:nvPr/>
            </p:nvSpPr>
            <p:spPr bwMode="auto">
              <a:xfrm>
                <a:off x="2681" y="3987"/>
                <a:ext cx="31" cy="3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790" name="Line 374"/>
              <p:cNvSpPr>
                <a:spLocks noChangeShapeType="1"/>
              </p:cNvSpPr>
              <p:nvPr/>
            </p:nvSpPr>
            <p:spPr bwMode="auto">
              <a:xfrm>
                <a:off x="2673" y="3994"/>
                <a:ext cx="31" cy="3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791" name="Line 375"/>
              <p:cNvSpPr>
                <a:spLocks noChangeShapeType="1"/>
              </p:cNvSpPr>
              <p:nvPr/>
            </p:nvSpPr>
            <p:spPr bwMode="auto">
              <a:xfrm>
                <a:off x="2666" y="4002"/>
                <a:ext cx="30" cy="3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792" name="Line 376"/>
              <p:cNvSpPr>
                <a:spLocks noChangeShapeType="1"/>
              </p:cNvSpPr>
              <p:nvPr/>
            </p:nvSpPr>
            <p:spPr bwMode="auto">
              <a:xfrm>
                <a:off x="2659" y="4010"/>
                <a:ext cx="30" cy="3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793" name="Line 377"/>
              <p:cNvSpPr>
                <a:spLocks noChangeShapeType="1"/>
              </p:cNvSpPr>
              <p:nvPr/>
            </p:nvSpPr>
            <p:spPr bwMode="auto">
              <a:xfrm>
                <a:off x="2651" y="4017"/>
                <a:ext cx="30" cy="3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794" name="Line 378"/>
              <p:cNvSpPr>
                <a:spLocks noChangeShapeType="1"/>
              </p:cNvSpPr>
              <p:nvPr/>
            </p:nvSpPr>
            <p:spPr bwMode="auto">
              <a:xfrm>
                <a:off x="2643" y="4025"/>
                <a:ext cx="30" cy="3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795" name="Line 379"/>
              <p:cNvSpPr>
                <a:spLocks noChangeShapeType="1"/>
              </p:cNvSpPr>
              <p:nvPr/>
            </p:nvSpPr>
            <p:spPr bwMode="auto">
              <a:xfrm>
                <a:off x="2636" y="4033"/>
                <a:ext cx="30" cy="3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796" name="Line 380"/>
              <p:cNvSpPr>
                <a:spLocks noChangeShapeType="1"/>
              </p:cNvSpPr>
              <p:nvPr/>
            </p:nvSpPr>
            <p:spPr bwMode="auto">
              <a:xfrm>
                <a:off x="2628" y="4040"/>
                <a:ext cx="31" cy="3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797" name="Line 381"/>
              <p:cNvSpPr>
                <a:spLocks noChangeShapeType="1"/>
              </p:cNvSpPr>
              <p:nvPr/>
            </p:nvSpPr>
            <p:spPr bwMode="auto">
              <a:xfrm>
                <a:off x="2620" y="4048"/>
                <a:ext cx="31" cy="3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798" name="Line 382"/>
              <p:cNvSpPr>
                <a:spLocks noChangeShapeType="1"/>
              </p:cNvSpPr>
              <p:nvPr/>
            </p:nvSpPr>
            <p:spPr bwMode="auto">
              <a:xfrm>
                <a:off x="2612" y="4055"/>
                <a:ext cx="31" cy="3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799" name="Line 383"/>
              <p:cNvSpPr>
                <a:spLocks noChangeShapeType="1"/>
              </p:cNvSpPr>
              <p:nvPr/>
            </p:nvSpPr>
            <p:spPr bwMode="auto">
              <a:xfrm>
                <a:off x="2605" y="4063"/>
                <a:ext cx="31" cy="3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800" name="Line 384"/>
              <p:cNvSpPr>
                <a:spLocks noChangeShapeType="1"/>
              </p:cNvSpPr>
              <p:nvPr/>
            </p:nvSpPr>
            <p:spPr bwMode="auto">
              <a:xfrm>
                <a:off x="2597" y="4070"/>
                <a:ext cx="31" cy="3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801" name="Line 385"/>
              <p:cNvSpPr>
                <a:spLocks noChangeShapeType="1"/>
              </p:cNvSpPr>
              <p:nvPr/>
            </p:nvSpPr>
            <p:spPr bwMode="auto">
              <a:xfrm>
                <a:off x="2590" y="4078"/>
                <a:ext cx="30" cy="3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802" name="Line 386"/>
              <p:cNvSpPr>
                <a:spLocks noChangeShapeType="1"/>
              </p:cNvSpPr>
              <p:nvPr/>
            </p:nvSpPr>
            <p:spPr bwMode="auto">
              <a:xfrm>
                <a:off x="2583" y="4086"/>
                <a:ext cx="29" cy="3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803" name="Line 387"/>
              <p:cNvSpPr>
                <a:spLocks noChangeShapeType="1"/>
              </p:cNvSpPr>
              <p:nvPr/>
            </p:nvSpPr>
            <p:spPr bwMode="auto">
              <a:xfrm>
                <a:off x="2575" y="4093"/>
                <a:ext cx="30" cy="3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804" name="Line 388"/>
              <p:cNvSpPr>
                <a:spLocks noChangeShapeType="1"/>
              </p:cNvSpPr>
              <p:nvPr/>
            </p:nvSpPr>
            <p:spPr bwMode="auto">
              <a:xfrm>
                <a:off x="2567" y="4101"/>
                <a:ext cx="30" cy="3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805" name="Line 389"/>
              <p:cNvSpPr>
                <a:spLocks noChangeShapeType="1"/>
              </p:cNvSpPr>
              <p:nvPr/>
            </p:nvSpPr>
            <p:spPr bwMode="auto">
              <a:xfrm>
                <a:off x="2559" y="4109"/>
                <a:ext cx="31" cy="3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806" name="Line 390"/>
              <p:cNvSpPr>
                <a:spLocks noChangeShapeType="1"/>
              </p:cNvSpPr>
              <p:nvPr/>
            </p:nvSpPr>
            <p:spPr bwMode="auto">
              <a:xfrm>
                <a:off x="2552" y="4116"/>
                <a:ext cx="31" cy="3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807" name="Line 391"/>
              <p:cNvSpPr>
                <a:spLocks noChangeShapeType="1"/>
              </p:cNvSpPr>
              <p:nvPr/>
            </p:nvSpPr>
            <p:spPr bwMode="auto">
              <a:xfrm>
                <a:off x="2544" y="4124"/>
                <a:ext cx="31" cy="3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808" name="Line 392"/>
              <p:cNvSpPr>
                <a:spLocks noChangeShapeType="1"/>
              </p:cNvSpPr>
              <p:nvPr/>
            </p:nvSpPr>
            <p:spPr bwMode="auto">
              <a:xfrm>
                <a:off x="2536" y="4131"/>
                <a:ext cx="31" cy="3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809" name="Line 393"/>
              <p:cNvSpPr>
                <a:spLocks noChangeShapeType="1"/>
              </p:cNvSpPr>
              <p:nvPr/>
            </p:nvSpPr>
            <p:spPr bwMode="auto">
              <a:xfrm>
                <a:off x="2529" y="4139"/>
                <a:ext cx="30" cy="3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810" name="Line 394"/>
              <p:cNvSpPr>
                <a:spLocks noChangeShapeType="1"/>
              </p:cNvSpPr>
              <p:nvPr/>
            </p:nvSpPr>
            <p:spPr bwMode="auto">
              <a:xfrm>
                <a:off x="2522" y="4147"/>
                <a:ext cx="30" cy="3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811" name="Line 395"/>
              <p:cNvSpPr>
                <a:spLocks noChangeShapeType="1"/>
              </p:cNvSpPr>
              <p:nvPr/>
            </p:nvSpPr>
            <p:spPr bwMode="auto">
              <a:xfrm>
                <a:off x="2514" y="4154"/>
                <a:ext cx="30" cy="3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812" name="Line 396"/>
              <p:cNvSpPr>
                <a:spLocks noChangeShapeType="1"/>
              </p:cNvSpPr>
              <p:nvPr/>
            </p:nvSpPr>
            <p:spPr bwMode="auto">
              <a:xfrm>
                <a:off x="2506" y="4162"/>
                <a:ext cx="30" cy="3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813" name="Line 397"/>
              <p:cNvSpPr>
                <a:spLocks noChangeShapeType="1"/>
              </p:cNvSpPr>
              <p:nvPr/>
            </p:nvSpPr>
            <p:spPr bwMode="auto">
              <a:xfrm>
                <a:off x="2499" y="4170"/>
                <a:ext cx="30" cy="3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814" name="Line 398"/>
              <p:cNvSpPr>
                <a:spLocks noChangeShapeType="1"/>
              </p:cNvSpPr>
              <p:nvPr/>
            </p:nvSpPr>
            <p:spPr bwMode="auto">
              <a:xfrm>
                <a:off x="2491" y="4177"/>
                <a:ext cx="31" cy="3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815" name="Line 399"/>
              <p:cNvSpPr>
                <a:spLocks noChangeShapeType="1"/>
              </p:cNvSpPr>
              <p:nvPr/>
            </p:nvSpPr>
            <p:spPr bwMode="auto">
              <a:xfrm>
                <a:off x="2483" y="4185"/>
                <a:ext cx="31" cy="3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816" name="Line 400"/>
              <p:cNvSpPr>
                <a:spLocks noChangeShapeType="1"/>
              </p:cNvSpPr>
              <p:nvPr/>
            </p:nvSpPr>
            <p:spPr bwMode="auto">
              <a:xfrm>
                <a:off x="2476" y="4192"/>
                <a:ext cx="30" cy="3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817" name="Line 401"/>
              <p:cNvSpPr>
                <a:spLocks noChangeShapeType="1"/>
              </p:cNvSpPr>
              <p:nvPr/>
            </p:nvSpPr>
            <p:spPr bwMode="auto">
              <a:xfrm>
                <a:off x="2468" y="4200"/>
                <a:ext cx="31" cy="3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818" name="Line 402"/>
              <p:cNvSpPr>
                <a:spLocks noChangeShapeType="1"/>
              </p:cNvSpPr>
              <p:nvPr/>
            </p:nvSpPr>
            <p:spPr bwMode="auto">
              <a:xfrm flipH="1">
                <a:off x="2745" y="3720"/>
                <a:ext cx="11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819" name="Line 403"/>
              <p:cNvSpPr>
                <a:spLocks noChangeShapeType="1"/>
              </p:cNvSpPr>
              <p:nvPr/>
            </p:nvSpPr>
            <p:spPr bwMode="auto">
              <a:xfrm flipH="1">
                <a:off x="2741" y="3716"/>
                <a:ext cx="11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820" name="Line 404"/>
              <p:cNvSpPr>
                <a:spLocks noChangeShapeType="1"/>
              </p:cNvSpPr>
              <p:nvPr/>
            </p:nvSpPr>
            <p:spPr bwMode="auto">
              <a:xfrm>
                <a:off x="2745" y="3731"/>
                <a:ext cx="16" cy="1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821" name="Line 405"/>
              <p:cNvSpPr>
                <a:spLocks noChangeShapeType="1"/>
              </p:cNvSpPr>
              <p:nvPr/>
            </p:nvSpPr>
            <p:spPr bwMode="auto">
              <a:xfrm>
                <a:off x="2756" y="3720"/>
                <a:ext cx="16" cy="1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822" name="Line 406"/>
              <p:cNvSpPr>
                <a:spLocks noChangeShapeType="1"/>
              </p:cNvSpPr>
              <p:nvPr/>
            </p:nvSpPr>
            <p:spPr bwMode="auto">
              <a:xfrm>
                <a:off x="2799" y="3785"/>
                <a:ext cx="38" cy="3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823" name="Line 407"/>
              <p:cNvSpPr>
                <a:spLocks noChangeShapeType="1"/>
              </p:cNvSpPr>
              <p:nvPr/>
            </p:nvSpPr>
            <p:spPr bwMode="auto">
              <a:xfrm>
                <a:off x="2822" y="3686"/>
                <a:ext cx="76" cy="7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824" name="Line 408"/>
              <p:cNvSpPr>
                <a:spLocks noChangeShapeType="1"/>
              </p:cNvSpPr>
              <p:nvPr/>
            </p:nvSpPr>
            <p:spPr bwMode="auto">
              <a:xfrm flipV="1">
                <a:off x="2837" y="3763"/>
                <a:ext cx="61" cy="6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825" name="Line 409"/>
              <p:cNvSpPr>
                <a:spLocks noChangeShapeType="1"/>
              </p:cNvSpPr>
              <p:nvPr/>
            </p:nvSpPr>
            <p:spPr bwMode="auto">
              <a:xfrm>
                <a:off x="2898" y="3763"/>
                <a:ext cx="152" cy="15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826" name="Line 410"/>
              <p:cNvSpPr>
                <a:spLocks noChangeShapeType="1"/>
              </p:cNvSpPr>
              <p:nvPr/>
            </p:nvSpPr>
            <p:spPr bwMode="auto">
              <a:xfrm flipH="1">
                <a:off x="3062" y="3420"/>
                <a:ext cx="102" cy="10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827" name="Line 411"/>
              <p:cNvSpPr>
                <a:spLocks noChangeShapeType="1"/>
              </p:cNvSpPr>
              <p:nvPr/>
            </p:nvSpPr>
            <p:spPr bwMode="auto">
              <a:xfrm flipV="1">
                <a:off x="2837" y="3763"/>
                <a:ext cx="61" cy="6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828" name="Line 412"/>
              <p:cNvSpPr>
                <a:spLocks noChangeShapeType="1"/>
              </p:cNvSpPr>
              <p:nvPr/>
            </p:nvSpPr>
            <p:spPr bwMode="auto">
              <a:xfrm>
                <a:off x="2822" y="3686"/>
                <a:ext cx="27" cy="2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829" name="Line 413"/>
              <p:cNvSpPr>
                <a:spLocks noChangeShapeType="1"/>
              </p:cNvSpPr>
              <p:nvPr/>
            </p:nvSpPr>
            <p:spPr bwMode="auto">
              <a:xfrm>
                <a:off x="2799" y="3785"/>
                <a:ext cx="38" cy="3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5" name="Group 414"/>
            <p:cNvGrpSpPr>
              <a:grpSpLocks/>
            </p:cNvGrpSpPr>
            <p:nvPr/>
          </p:nvGrpSpPr>
          <p:grpSpPr bwMode="auto">
            <a:xfrm>
              <a:off x="2013" y="3418"/>
              <a:ext cx="1319" cy="1027"/>
              <a:chOff x="2013" y="3418"/>
              <a:chExt cx="1319" cy="1027"/>
            </a:xfrm>
          </p:grpSpPr>
          <p:sp>
            <p:nvSpPr>
              <p:cNvPr id="14430" name="Line 415"/>
              <p:cNvSpPr>
                <a:spLocks noChangeShapeType="1"/>
              </p:cNvSpPr>
              <p:nvPr/>
            </p:nvSpPr>
            <p:spPr bwMode="auto">
              <a:xfrm flipH="1">
                <a:off x="2849" y="3418"/>
                <a:ext cx="293" cy="29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431" name="Line 416"/>
              <p:cNvSpPr>
                <a:spLocks noChangeShapeType="1"/>
              </p:cNvSpPr>
              <p:nvPr/>
            </p:nvSpPr>
            <p:spPr bwMode="auto">
              <a:xfrm flipH="1">
                <a:off x="2860" y="3534"/>
                <a:ext cx="190" cy="19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432" name="Line 417"/>
              <p:cNvSpPr>
                <a:spLocks noChangeShapeType="1"/>
              </p:cNvSpPr>
              <p:nvPr/>
            </p:nvSpPr>
            <p:spPr bwMode="auto">
              <a:xfrm>
                <a:off x="2886" y="3774"/>
                <a:ext cx="164" cy="16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433" name="Line 418"/>
              <p:cNvSpPr>
                <a:spLocks noChangeShapeType="1"/>
              </p:cNvSpPr>
              <p:nvPr/>
            </p:nvSpPr>
            <p:spPr bwMode="auto">
              <a:xfrm>
                <a:off x="2833" y="3835"/>
                <a:ext cx="31" cy="3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434" name="Line 419"/>
              <p:cNvSpPr>
                <a:spLocks noChangeShapeType="1"/>
              </p:cNvSpPr>
              <p:nvPr/>
            </p:nvSpPr>
            <p:spPr bwMode="auto">
              <a:xfrm>
                <a:off x="2825" y="3842"/>
                <a:ext cx="31" cy="3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435" name="Line 420"/>
              <p:cNvSpPr>
                <a:spLocks noChangeShapeType="1"/>
              </p:cNvSpPr>
              <p:nvPr/>
            </p:nvSpPr>
            <p:spPr bwMode="auto">
              <a:xfrm>
                <a:off x="2818" y="3850"/>
                <a:ext cx="31" cy="3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436" name="Line 421"/>
              <p:cNvSpPr>
                <a:spLocks noChangeShapeType="1"/>
              </p:cNvSpPr>
              <p:nvPr/>
            </p:nvSpPr>
            <p:spPr bwMode="auto">
              <a:xfrm>
                <a:off x="2810" y="3857"/>
                <a:ext cx="31" cy="3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437" name="Line 422"/>
              <p:cNvSpPr>
                <a:spLocks noChangeShapeType="1"/>
              </p:cNvSpPr>
              <p:nvPr/>
            </p:nvSpPr>
            <p:spPr bwMode="auto">
              <a:xfrm>
                <a:off x="2803" y="3865"/>
                <a:ext cx="30" cy="3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438" name="Line 423"/>
              <p:cNvSpPr>
                <a:spLocks noChangeShapeType="1"/>
              </p:cNvSpPr>
              <p:nvPr/>
            </p:nvSpPr>
            <p:spPr bwMode="auto">
              <a:xfrm flipH="1">
                <a:off x="3050" y="3724"/>
                <a:ext cx="190" cy="19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439" name="Line 424"/>
              <p:cNvSpPr>
                <a:spLocks noChangeShapeType="1"/>
              </p:cNvSpPr>
              <p:nvPr/>
            </p:nvSpPr>
            <p:spPr bwMode="auto">
              <a:xfrm>
                <a:off x="3062" y="3522"/>
                <a:ext cx="45" cy="4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440" name="Line 425"/>
              <p:cNvSpPr>
                <a:spLocks noChangeShapeType="1"/>
              </p:cNvSpPr>
              <p:nvPr/>
            </p:nvSpPr>
            <p:spPr bwMode="auto">
              <a:xfrm>
                <a:off x="3050" y="3534"/>
                <a:ext cx="45" cy="4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441" name="Line 426"/>
              <p:cNvSpPr>
                <a:spLocks noChangeShapeType="1"/>
              </p:cNvSpPr>
              <p:nvPr/>
            </p:nvSpPr>
            <p:spPr bwMode="auto">
              <a:xfrm>
                <a:off x="3092" y="3594"/>
                <a:ext cx="122" cy="12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442" name="Line 427"/>
              <p:cNvSpPr>
                <a:spLocks noChangeShapeType="1"/>
              </p:cNvSpPr>
              <p:nvPr/>
            </p:nvSpPr>
            <p:spPr bwMode="auto">
              <a:xfrm flipH="1">
                <a:off x="2931" y="3716"/>
                <a:ext cx="283" cy="3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443" name="Line 428"/>
              <p:cNvSpPr>
                <a:spLocks noChangeShapeType="1"/>
              </p:cNvSpPr>
              <p:nvPr/>
            </p:nvSpPr>
            <p:spPr bwMode="auto">
              <a:xfrm flipH="1">
                <a:off x="3053" y="3594"/>
                <a:ext cx="39" cy="28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444" name="Line 429"/>
              <p:cNvSpPr>
                <a:spLocks noChangeShapeType="1"/>
              </p:cNvSpPr>
              <p:nvPr/>
            </p:nvSpPr>
            <p:spPr bwMode="auto">
              <a:xfrm flipH="1">
                <a:off x="2931" y="3594"/>
                <a:ext cx="161" cy="16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445" name="Line 430"/>
              <p:cNvSpPr>
                <a:spLocks noChangeShapeType="1"/>
              </p:cNvSpPr>
              <p:nvPr/>
            </p:nvSpPr>
            <p:spPr bwMode="auto">
              <a:xfrm>
                <a:off x="2931" y="3755"/>
                <a:ext cx="122" cy="12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446" name="Line 431"/>
              <p:cNvSpPr>
                <a:spLocks noChangeShapeType="1"/>
              </p:cNvSpPr>
              <p:nvPr/>
            </p:nvSpPr>
            <p:spPr bwMode="auto">
              <a:xfrm flipH="1">
                <a:off x="3053" y="3716"/>
                <a:ext cx="161" cy="16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447" name="Line 432"/>
              <p:cNvSpPr>
                <a:spLocks noChangeShapeType="1"/>
              </p:cNvSpPr>
              <p:nvPr/>
            </p:nvSpPr>
            <p:spPr bwMode="auto">
              <a:xfrm flipH="1">
                <a:off x="2904" y="3567"/>
                <a:ext cx="162" cy="16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448" name="Line 433"/>
              <p:cNvSpPr>
                <a:spLocks noChangeShapeType="1"/>
              </p:cNvSpPr>
              <p:nvPr/>
            </p:nvSpPr>
            <p:spPr bwMode="auto">
              <a:xfrm flipH="1">
                <a:off x="2947" y="3610"/>
                <a:ext cx="61" cy="6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449" name="Line 434"/>
              <p:cNvSpPr>
                <a:spLocks noChangeShapeType="1"/>
              </p:cNvSpPr>
              <p:nvPr/>
            </p:nvSpPr>
            <p:spPr bwMode="auto">
              <a:xfrm flipH="1">
                <a:off x="2962" y="3625"/>
                <a:ext cx="61" cy="6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450" name="Line 435"/>
              <p:cNvSpPr>
                <a:spLocks noChangeShapeType="1"/>
              </p:cNvSpPr>
              <p:nvPr/>
            </p:nvSpPr>
            <p:spPr bwMode="auto">
              <a:xfrm flipH="1" flipV="1">
                <a:off x="3008" y="3610"/>
                <a:ext cx="15" cy="1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451" name="Line 436"/>
              <p:cNvSpPr>
                <a:spLocks noChangeShapeType="1"/>
              </p:cNvSpPr>
              <p:nvPr/>
            </p:nvSpPr>
            <p:spPr bwMode="auto">
              <a:xfrm flipH="1" flipV="1">
                <a:off x="2947" y="3670"/>
                <a:ext cx="15" cy="1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452" name="Line 437"/>
              <p:cNvSpPr>
                <a:spLocks noChangeShapeType="1"/>
              </p:cNvSpPr>
              <p:nvPr/>
            </p:nvSpPr>
            <p:spPr bwMode="auto">
              <a:xfrm flipV="1">
                <a:off x="3229" y="3702"/>
                <a:ext cx="11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453" name="Line 438"/>
              <p:cNvSpPr>
                <a:spLocks noChangeShapeType="1"/>
              </p:cNvSpPr>
              <p:nvPr/>
            </p:nvSpPr>
            <p:spPr bwMode="auto">
              <a:xfrm flipH="1">
                <a:off x="3095" y="3568"/>
                <a:ext cx="12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454" name="Line 439"/>
              <p:cNvSpPr>
                <a:spLocks noChangeShapeType="1"/>
              </p:cNvSpPr>
              <p:nvPr/>
            </p:nvSpPr>
            <p:spPr bwMode="auto">
              <a:xfrm>
                <a:off x="3240" y="3702"/>
                <a:ext cx="12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455" name="Line 440"/>
              <p:cNvSpPr>
                <a:spLocks noChangeShapeType="1"/>
              </p:cNvSpPr>
              <p:nvPr/>
            </p:nvSpPr>
            <p:spPr bwMode="auto">
              <a:xfrm>
                <a:off x="3229" y="3713"/>
                <a:ext cx="11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456" name="Line 441"/>
              <p:cNvSpPr>
                <a:spLocks noChangeShapeType="1"/>
              </p:cNvSpPr>
              <p:nvPr/>
            </p:nvSpPr>
            <p:spPr bwMode="auto">
              <a:xfrm>
                <a:off x="3095" y="3579"/>
                <a:ext cx="134" cy="13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457" name="Line 442"/>
              <p:cNvSpPr>
                <a:spLocks noChangeShapeType="1"/>
              </p:cNvSpPr>
              <p:nvPr/>
            </p:nvSpPr>
            <p:spPr bwMode="auto">
              <a:xfrm>
                <a:off x="3102" y="3574"/>
                <a:ext cx="133" cy="13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458" name="Line 443"/>
              <p:cNvSpPr>
                <a:spLocks noChangeShapeType="1"/>
              </p:cNvSpPr>
              <p:nvPr/>
            </p:nvSpPr>
            <p:spPr bwMode="auto">
              <a:xfrm>
                <a:off x="2845" y="3816"/>
                <a:ext cx="487" cy="48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459" name="Freeform 444"/>
              <p:cNvSpPr>
                <a:spLocks/>
              </p:cNvSpPr>
              <p:nvPr/>
            </p:nvSpPr>
            <p:spPr bwMode="auto">
              <a:xfrm>
                <a:off x="3154" y="3868"/>
                <a:ext cx="14" cy="22"/>
              </a:xfrm>
              <a:custGeom>
                <a:avLst/>
                <a:gdLst>
                  <a:gd name="T0" fmla="*/ 0 w 28"/>
                  <a:gd name="T1" fmla="*/ 6 h 43"/>
                  <a:gd name="T2" fmla="*/ 0 w 28"/>
                  <a:gd name="T3" fmla="*/ 0 h 43"/>
                  <a:gd name="T4" fmla="*/ 4 w 28"/>
                  <a:gd name="T5" fmla="*/ 0 h 43"/>
                  <a:gd name="T6" fmla="*/ 0 60000 65536"/>
                  <a:gd name="T7" fmla="*/ 0 60000 65536"/>
                  <a:gd name="T8" fmla="*/ 0 60000 65536"/>
                  <a:gd name="T9" fmla="*/ 0 w 28"/>
                  <a:gd name="T10" fmla="*/ 0 h 43"/>
                  <a:gd name="T11" fmla="*/ 28 w 28"/>
                  <a:gd name="T12" fmla="*/ 43 h 4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" h="43">
                    <a:moveTo>
                      <a:pt x="0" y="43"/>
                    </a:moveTo>
                    <a:lnTo>
                      <a:pt x="0" y="0"/>
                    </a:lnTo>
                    <a:lnTo>
                      <a:pt x="28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460" name="Line 445"/>
              <p:cNvSpPr>
                <a:spLocks noChangeShapeType="1"/>
              </p:cNvSpPr>
              <p:nvPr/>
            </p:nvSpPr>
            <p:spPr bwMode="auto">
              <a:xfrm>
                <a:off x="3154" y="3879"/>
                <a:ext cx="7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461" name="Line 446"/>
              <p:cNvSpPr>
                <a:spLocks noChangeShapeType="1"/>
              </p:cNvSpPr>
              <p:nvPr/>
            </p:nvSpPr>
            <p:spPr bwMode="auto">
              <a:xfrm>
                <a:off x="3154" y="3890"/>
                <a:ext cx="14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462" name="Freeform 447"/>
              <p:cNvSpPr>
                <a:spLocks/>
              </p:cNvSpPr>
              <p:nvPr/>
            </p:nvSpPr>
            <p:spPr bwMode="auto">
              <a:xfrm>
                <a:off x="3175" y="3868"/>
                <a:ext cx="15" cy="22"/>
              </a:xfrm>
              <a:custGeom>
                <a:avLst/>
                <a:gdLst>
                  <a:gd name="T0" fmla="*/ 0 w 29"/>
                  <a:gd name="T1" fmla="*/ 0 h 43"/>
                  <a:gd name="T2" fmla="*/ 0 w 29"/>
                  <a:gd name="T3" fmla="*/ 6 h 43"/>
                  <a:gd name="T4" fmla="*/ 4 w 29"/>
                  <a:gd name="T5" fmla="*/ 6 h 43"/>
                  <a:gd name="T6" fmla="*/ 0 60000 65536"/>
                  <a:gd name="T7" fmla="*/ 0 60000 65536"/>
                  <a:gd name="T8" fmla="*/ 0 60000 65536"/>
                  <a:gd name="T9" fmla="*/ 0 w 29"/>
                  <a:gd name="T10" fmla="*/ 0 h 43"/>
                  <a:gd name="T11" fmla="*/ 29 w 29"/>
                  <a:gd name="T12" fmla="*/ 43 h 4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9" h="43">
                    <a:moveTo>
                      <a:pt x="0" y="0"/>
                    </a:moveTo>
                    <a:lnTo>
                      <a:pt x="0" y="43"/>
                    </a:lnTo>
                    <a:lnTo>
                      <a:pt x="29" y="43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463" name="Line 448"/>
              <p:cNvSpPr>
                <a:spLocks noChangeShapeType="1"/>
              </p:cNvSpPr>
              <p:nvPr/>
            </p:nvSpPr>
            <p:spPr bwMode="auto">
              <a:xfrm flipV="1">
                <a:off x="3197" y="3886"/>
                <a:ext cx="1" cy="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464" name="Freeform 449"/>
              <p:cNvSpPr>
                <a:spLocks/>
              </p:cNvSpPr>
              <p:nvPr/>
            </p:nvSpPr>
            <p:spPr bwMode="auto">
              <a:xfrm>
                <a:off x="3222" y="3868"/>
                <a:ext cx="3" cy="22"/>
              </a:xfrm>
              <a:custGeom>
                <a:avLst/>
                <a:gdLst>
                  <a:gd name="T0" fmla="*/ 0 w 6"/>
                  <a:gd name="T1" fmla="*/ 1 h 43"/>
                  <a:gd name="T2" fmla="*/ 1 w 6"/>
                  <a:gd name="T3" fmla="*/ 0 h 43"/>
                  <a:gd name="T4" fmla="*/ 1 w 6"/>
                  <a:gd name="T5" fmla="*/ 6 h 43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43"/>
                  <a:gd name="T11" fmla="*/ 6 w 6"/>
                  <a:gd name="T12" fmla="*/ 43 h 4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43">
                    <a:moveTo>
                      <a:pt x="0" y="7"/>
                    </a:moveTo>
                    <a:lnTo>
                      <a:pt x="6" y="0"/>
                    </a:lnTo>
                    <a:lnTo>
                      <a:pt x="6" y="43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465" name="Line 450"/>
              <p:cNvSpPr>
                <a:spLocks noChangeShapeType="1"/>
              </p:cNvSpPr>
              <p:nvPr/>
            </p:nvSpPr>
            <p:spPr bwMode="auto">
              <a:xfrm>
                <a:off x="3222" y="3890"/>
                <a:ext cx="7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466" name="Freeform 451"/>
              <p:cNvSpPr>
                <a:spLocks/>
              </p:cNvSpPr>
              <p:nvPr/>
            </p:nvSpPr>
            <p:spPr bwMode="auto">
              <a:xfrm>
                <a:off x="3240" y="3868"/>
                <a:ext cx="14" cy="22"/>
              </a:xfrm>
              <a:custGeom>
                <a:avLst/>
                <a:gdLst>
                  <a:gd name="T0" fmla="*/ 0 w 28"/>
                  <a:gd name="T1" fmla="*/ 3 h 43"/>
                  <a:gd name="T2" fmla="*/ 3 w 28"/>
                  <a:gd name="T3" fmla="*/ 3 h 43"/>
                  <a:gd name="T4" fmla="*/ 4 w 28"/>
                  <a:gd name="T5" fmla="*/ 4 h 43"/>
                  <a:gd name="T6" fmla="*/ 4 w 28"/>
                  <a:gd name="T7" fmla="*/ 5 h 43"/>
                  <a:gd name="T8" fmla="*/ 3 w 28"/>
                  <a:gd name="T9" fmla="*/ 6 h 43"/>
                  <a:gd name="T10" fmla="*/ 1 w 28"/>
                  <a:gd name="T11" fmla="*/ 6 h 43"/>
                  <a:gd name="T12" fmla="*/ 0 w 28"/>
                  <a:gd name="T13" fmla="*/ 5 h 43"/>
                  <a:gd name="T14" fmla="*/ 0 w 28"/>
                  <a:gd name="T15" fmla="*/ 2 h 43"/>
                  <a:gd name="T16" fmla="*/ 2 w 28"/>
                  <a:gd name="T17" fmla="*/ 0 h 43"/>
                  <a:gd name="T18" fmla="*/ 3 w 28"/>
                  <a:gd name="T19" fmla="*/ 0 h 4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8"/>
                  <a:gd name="T31" fmla="*/ 0 h 43"/>
                  <a:gd name="T32" fmla="*/ 28 w 28"/>
                  <a:gd name="T33" fmla="*/ 43 h 4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8" h="43">
                    <a:moveTo>
                      <a:pt x="0" y="22"/>
                    </a:moveTo>
                    <a:lnTo>
                      <a:pt x="21" y="22"/>
                    </a:lnTo>
                    <a:lnTo>
                      <a:pt x="28" y="29"/>
                    </a:lnTo>
                    <a:lnTo>
                      <a:pt x="28" y="36"/>
                    </a:lnTo>
                    <a:lnTo>
                      <a:pt x="21" y="43"/>
                    </a:lnTo>
                    <a:lnTo>
                      <a:pt x="6" y="43"/>
                    </a:lnTo>
                    <a:lnTo>
                      <a:pt x="0" y="36"/>
                    </a:lnTo>
                    <a:lnTo>
                      <a:pt x="0" y="15"/>
                    </a:lnTo>
                    <a:lnTo>
                      <a:pt x="14" y="0"/>
                    </a:lnTo>
                    <a:lnTo>
                      <a:pt x="21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467" name="Freeform 452"/>
              <p:cNvSpPr>
                <a:spLocks/>
              </p:cNvSpPr>
              <p:nvPr/>
            </p:nvSpPr>
            <p:spPr bwMode="auto">
              <a:xfrm>
                <a:off x="3261" y="3868"/>
                <a:ext cx="15" cy="22"/>
              </a:xfrm>
              <a:custGeom>
                <a:avLst/>
                <a:gdLst>
                  <a:gd name="T0" fmla="*/ 1 w 30"/>
                  <a:gd name="T1" fmla="*/ 6 h 43"/>
                  <a:gd name="T2" fmla="*/ 0 w 30"/>
                  <a:gd name="T3" fmla="*/ 5 h 43"/>
                  <a:gd name="T4" fmla="*/ 0 w 30"/>
                  <a:gd name="T5" fmla="*/ 4 h 43"/>
                  <a:gd name="T6" fmla="*/ 1 w 30"/>
                  <a:gd name="T7" fmla="*/ 3 h 43"/>
                  <a:gd name="T8" fmla="*/ 3 w 30"/>
                  <a:gd name="T9" fmla="*/ 3 h 43"/>
                  <a:gd name="T10" fmla="*/ 4 w 30"/>
                  <a:gd name="T11" fmla="*/ 2 h 43"/>
                  <a:gd name="T12" fmla="*/ 4 w 30"/>
                  <a:gd name="T13" fmla="*/ 1 h 43"/>
                  <a:gd name="T14" fmla="*/ 3 w 30"/>
                  <a:gd name="T15" fmla="*/ 0 h 43"/>
                  <a:gd name="T16" fmla="*/ 1 w 30"/>
                  <a:gd name="T17" fmla="*/ 0 h 43"/>
                  <a:gd name="T18" fmla="*/ 0 w 30"/>
                  <a:gd name="T19" fmla="*/ 1 h 43"/>
                  <a:gd name="T20" fmla="*/ 0 w 30"/>
                  <a:gd name="T21" fmla="*/ 2 h 43"/>
                  <a:gd name="T22" fmla="*/ 1 w 30"/>
                  <a:gd name="T23" fmla="*/ 3 h 4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0"/>
                  <a:gd name="T37" fmla="*/ 0 h 43"/>
                  <a:gd name="T38" fmla="*/ 30 w 30"/>
                  <a:gd name="T39" fmla="*/ 43 h 4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0" h="43">
                    <a:moveTo>
                      <a:pt x="8" y="43"/>
                    </a:moveTo>
                    <a:lnTo>
                      <a:pt x="0" y="36"/>
                    </a:lnTo>
                    <a:lnTo>
                      <a:pt x="0" y="29"/>
                    </a:lnTo>
                    <a:lnTo>
                      <a:pt x="8" y="22"/>
                    </a:lnTo>
                    <a:lnTo>
                      <a:pt x="22" y="22"/>
                    </a:lnTo>
                    <a:lnTo>
                      <a:pt x="30" y="15"/>
                    </a:lnTo>
                    <a:lnTo>
                      <a:pt x="30" y="7"/>
                    </a:lnTo>
                    <a:lnTo>
                      <a:pt x="22" y="0"/>
                    </a:lnTo>
                    <a:lnTo>
                      <a:pt x="8" y="0"/>
                    </a:lnTo>
                    <a:lnTo>
                      <a:pt x="0" y="7"/>
                    </a:lnTo>
                    <a:lnTo>
                      <a:pt x="0" y="15"/>
                    </a:lnTo>
                    <a:lnTo>
                      <a:pt x="8" y="22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468" name="Freeform 453"/>
              <p:cNvSpPr>
                <a:spLocks/>
              </p:cNvSpPr>
              <p:nvPr/>
            </p:nvSpPr>
            <p:spPr bwMode="auto">
              <a:xfrm>
                <a:off x="3265" y="3879"/>
                <a:ext cx="11" cy="11"/>
              </a:xfrm>
              <a:custGeom>
                <a:avLst/>
                <a:gdLst>
                  <a:gd name="T0" fmla="*/ 1 w 22"/>
                  <a:gd name="T1" fmla="*/ 0 h 21"/>
                  <a:gd name="T2" fmla="*/ 3 w 22"/>
                  <a:gd name="T3" fmla="*/ 1 h 21"/>
                  <a:gd name="T4" fmla="*/ 3 w 22"/>
                  <a:gd name="T5" fmla="*/ 2 h 21"/>
                  <a:gd name="T6" fmla="*/ 1 w 22"/>
                  <a:gd name="T7" fmla="*/ 3 h 21"/>
                  <a:gd name="T8" fmla="*/ 0 w 22"/>
                  <a:gd name="T9" fmla="*/ 3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21"/>
                  <a:gd name="T17" fmla="*/ 22 w 22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21">
                    <a:moveTo>
                      <a:pt x="14" y="0"/>
                    </a:moveTo>
                    <a:lnTo>
                      <a:pt x="22" y="7"/>
                    </a:lnTo>
                    <a:lnTo>
                      <a:pt x="22" y="14"/>
                    </a:lnTo>
                    <a:lnTo>
                      <a:pt x="14" y="21"/>
                    </a:lnTo>
                    <a:lnTo>
                      <a:pt x="0" y="21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469" name="Line 454"/>
              <p:cNvSpPr>
                <a:spLocks noChangeShapeType="1"/>
              </p:cNvSpPr>
              <p:nvPr/>
            </p:nvSpPr>
            <p:spPr bwMode="auto">
              <a:xfrm>
                <a:off x="2837" y="3823"/>
                <a:ext cx="495" cy="49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470" name="Line 455"/>
              <p:cNvSpPr>
                <a:spLocks noChangeShapeType="1"/>
              </p:cNvSpPr>
              <p:nvPr/>
            </p:nvSpPr>
            <p:spPr bwMode="auto">
              <a:xfrm flipH="1">
                <a:off x="3050" y="3724"/>
                <a:ext cx="213" cy="21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471" name="Line 456"/>
              <p:cNvSpPr>
                <a:spLocks noChangeShapeType="1"/>
              </p:cNvSpPr>
              <p:nvPr/>
            </p:nvSpPr>
            <p:spPr bwMode="auto">
              <a:xfrm flipV="1">
                <a:off x="3252" y="3658"/>
                <a:ext cx="55" cy="5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472" name="Line 457"/>
              <p:cNvSpPr>
                <a:spLocks noChangeShapeType="1"/>
              </p:cNvSpPr>
              <p:nvPr/>
            </p:nvSpPr>
            <p:spPr bwMode="auto">
              <a:xfrm flipV="1">
                <a:off x="2194" y="4258"/>
                <a:ext cx="14" cy="1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473" name="Line 458"/>
              <p:cNvSpPr>
                <a:spLocks noChangeShapeType="1"/>
              </p:cNvSpPr>
              <p:nvPr/>
            </p:nvSpPr>
            <p:spPr bwMode="auto">
              <a:xfrm flipH="1" flipV="1">
                <a:off x="2194" y="4258"/>
                <a:ext cx="14" cy="1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474" name="Line 459"/>
              <p:cNvSpPr>
                <a:spLocks noChangeShapeType="1"/>
              </p:cNvSpPr>
              <p:nvPr/>
            </p:nvSpPr>
            <p:spPr bwMode="auto">
              <a:xfrm flipH="1">
                <a:off x="2314" y="4404"/>
                <a:ext cx="11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475" name="Line 460"/>
              <p:cNvSpPr>
                <a:spLocks noChangeShapeType="1"/>
              </p:cNvSpPr>
              <p:nvPr/>
            </p:nvSpPr>
            <p:spPr bwMode="auto">
              <a:xfrm>
                <a:off x="2415" y="4253"/>
                <a:ext cx="31" cy="3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476" name="Line 461"/>
              <p:cNvSpPr>
                <a:spLocks noChangeShapeType="1"/>
              </p:cNvSpPr>
              <p:nvPr/>
            </p:nvSpPr>
            <p:spPr bwMode="auto">
              <a:xfrm>
                <a:off x="2407" y="4261"/>
                <a:ext cx="31" cy="3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477" name="Line 462"/>
              <p:cNvSpPr>
                <a:spLocks noChangeShapeType="1"/>
              </p:cNvSpPr>
              <p:nvPr/>
            </p:nvSpPr>
            <p:spPr bwMode="auto">
              <a:xfrm>
                <a:off x="2399" y="4268"/>
                <a:ext cx="31" cy="3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478" name="Line 463"/>
              <p:cNvSpPr>
                <a:spLocks noChangeShapeType="1"/>
              </p:cNvSpPr>
              <p:nvPr/>
            </p:nvSpPr>
            <p:spPr bwMode="auto">
              <a:xfrm>
                <a:off x="2392" y="4276"/>
                <a:ext cx="31" cy="3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479" name="Line 464"/>
              <p:cNvSpPr>
                <a:spLocks noChangeShapeType="1"/>
              </p:cNvSpPr>
              <p:nvPr/>
            </p:nvSpPr>
            <p:spPr bwMode="auto">
              <a:xfrm>
                <a:off x="2385" y="4284"/>
                <a:ext cx="30" cy="3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480" name="Line 465"/>
              <p:cNvSpPr>
                <a:spLocks noChangeShapeType="1"/>
              </p:cNvSpPr>
              <p:nvPr/>
            </p:nvSpPr>
            <p:spPr bwMode="auto">
              <a:xfrm>
                <a:off x="2377" y="4291"/>
                <a:ext cx="30" cy="3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481" name="Line 466"/>
              <p:cNvSpPr>
                <a:spLocks noChangeShapeType="1"/>
              </p:cNvSpPr>
              <p:nvPr/>
            </p:nvSpPr>
            <p:spPr bwMode="auto">
              <a:xfrm>
                <a:off x="2370" y="4299"/>
                <a:ext cx="29" cy="3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482" name="Line 467"/>
              <p:cNvSpPr>
                <a:spLocks noChangeShapeType="1"/>
              </p:cNvSpPr>
              <p:nvPr/>
            </p:nvSpPr>
            <p:spPr bwMode="auto">
              <a:xfrm>
                <a:off x="2362" y="4307"/>
                <a:ext cx="30" cy="3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483" name="Line 468"/>
              <p:cNvSpPr>
                <a:spLocks noChangeShapeType="1"/>
              </p:cNvSpPr>
              <p:nvPr/>
            </p:nvSpPr>
            <p:spPr bwMode="auto">
              <a:xfrm>
                <a:off x="2354" y="4314"/>
                <a:ext cx="31" cy="3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484" name="Line 469"/>
              <p:cNvSpPr>
                <a:spLocks noChangeShapeType="1"/>
              </p:cNvSpPr>
              <p:nvPr/>
            </p:nvSpPr>
            <p:spPr bwMode="auto">
              <a:xfrm>
                <a:off x="2346" y="4322"/>
                <a:ext cx="31" cy="3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485" name="Line 470"/>
              <p:cNvSpPr>
                <a:spLocks noChangeShapeType="1"/>
              </p:cNvSpPr>
              <p:nvPr/>
            </p:nvSpPr>
            <p:spPr bwMode="auto">
              <a:xfrm>
                <a:off x="2339" y="4329"/>
                <a:ext cx="31" cy="3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486" name="Line 471"/>
              <p:cNvSpPr>
                <a:spLocks noChangeShapeType="1"/>
              </p:cNvSpPr>
              <p:nvPr/>
            </p:nvSpPr>
            <p:spPr bwMode="auto">
              <a:xfrm>
                <a:off x="2331" y="4337"/>
                <a:ext cx="31" cy="3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487" name="Line 472"/>
              <p:cNvSpPr>
                <a:spLocks noChangeShapeType="1"/>
              </p:cNvSpPr>
              <p:nvPr/>
            </p:nvSpPr>
            <p:spPr bwMode="auto">
              <a:xfrm>
                <a:off x="2323" y="4344"/>
                <a:ext cx="31" cy="3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488" name="Line 473"/>
              <p:cNvSpPr>
                <a:spLocks noChangeShapeType="1"/>
              </p:cNvSpPr>
              <p:nvPr/>
            </p:nvSpPr>
            <p:spPr bwMode="auto">
              <a:xfrm>
                <a:off x="2316" y="4352"/>
                <a:ext cx="30" cy="3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489" name="Line 474"/>
              <p:cNvSpPr>
                <a:spLocks noChangeShapeType="1"/>
              </p:cNvSpPr>
              <p:nvPr/>
            </p:nvSpPr>
            <p:spPr bwMode="auto">
              <a:xfrm>
                <a:off x="2309" y="4360"/>
                <a:ext cx="30" cy="3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490" name="Line 475"/>
              <p:cNvSpPr>
                <a:spLocks noChangeShapeType="1"/>
              </p:cNvSpPr>
              <p:nvPr/>
            </p:nvSpPr>
            <p:spPr bwMode="auto">
              <a:xfrm>
                <a:off x="2430" y="4238"/>
                <a:ext cx="30" cy="3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491" name="Line 476"/>
              <p:cNvSpPr>
                <a:spLocks noChangeShapeType="1"/>
              </p:cNvSpPr>
              <p:nvPr/>
            </p:nvSpPr>
            <p:spPr bwMode="auto">
              <a:xfrm>
                <a:off x="2423" y="4246"/>
                <a:ext cx="30" cy="3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492" name="Line 477"/>
              <p:cNvSpPr>
                <a:spLocks noChangeShapeType="1"/>
              </p:cNvSpPr>
              <p:nvPr/>
            </p:nvSpPr>
            <p:spPr bwMode="auto">
              <a:xfrm flipV="1">
                <a:off x="2206" y="4242"/>
                <a:ext cx="60" cy="6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493" name="Line 478"/>
              <p:cNvSpPr>
                <a:spLocks noChangeShapeType="1"/>
              </p:cNvSpPr>
              <p:nvPr/>
            </p:nvSpPr>
            <p:spPr bwMode="auto">
              <a:xfrm flipH="1" flipV="1">
                <a:off x="2237" y="4334"/>
                <a:ext cx="45" cy="4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494" name="Line 479"/>
              <p:cNvSpPr>
                <a:spLocks noChangeShapeType="1"/>
              </p:cNvSpPr>
              <p:nvPr/>
            </p:nvSpPr>
            <p:spPr bwMode="auto">
              <a:xfrm flipV="1">
                <a:off x="2206" y="4242"/>
                <a:ext cx="60" cy="6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495" name="Line 480"/>
              <p:cNvSpPr>
                <a:spLocks noChangeShapeType="1"/>
              </p:cNvSpPr>
              <p:nvPr/>
            </p:nvSpPr>
            <p:spPr bwMode="auto">
              <a:xfrm flipH="1" flipV="1">
                <a:off x="2206" y="4303"/>
                <a:ext cx="76" cy="7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496" name="Line 481"/>
              <p:cNvSpPr>
                <a:spLocks noChangeShapeType="1"/>
              </p:cNvSpPr>
              <p:nvPr/>
            </p:nvSpPr>
            <p:spPr bwMode="auto">
              <a:xfrm>
                <a:off x="2257" y="4404"/>
                <a:ext cx="16" cy="1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497" name="Line 482"/>
              <p:cNvSpPr>
                <a:spLocks noChangeShapeType="1"/>
              </p:cNvSpPr>
              <p:nvPr/>
            </p:nvSpPr>
            <p:spPr bwMode="auto">
              <a:xfrm>
                <a:off x="2282" y="4430"/>
                <a:ext cx="16" cy="1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498" name="Line 483"/>
              <p:cNvSpPr>
                <a:spLocks noChangeShapeType="1"/>
              </p:cNvSpPr>
              <p:nvPr/>
            </p:nvSpPr>
            <p:spPr bwMode="auto">
              <a:xfrm>
                <a:off x="2260" y="4400"/>
                <a:ext cx="16" cy="1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499" name="Line 484"/>
              <p:cNvSpPr>
                <a:spLocks noChangeShapeType="1"/>
              </p:cNvSpPr>
              <p:nvPr/>
            </p:nvSpPr>
            <p:spPr bwMode="auto">
              <a:xfrm>
                <a:off x="2286" y="4426"/>
                <a:ext cx="16" cy="1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500" name="Line 485"/>
              <p:cNvSpPr>
                <a:spLocks noChangeShapeType="1"/>
              </p:cNvSpPr>
              <p:nvPr/>
            </p:nvSpPr>
            <p:spPr bwMode="auto">
              <a:xfrm flipH="1" flipV="1">
                <a:off x="2206" y="4303"/>
                <a:ext cx="76" cy="7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501" name="Line 486"/>
              <p:cNvSpPr>
                <a:spLocks noChangeShapeType="1"/>
              </p:cNvSpPr>
              <p:nvPr/>
            </p:nvSpPr>
            <p:spPr bwMode="auto">
              <a:xfrm flipV="1">
                <a:off x="2206" y="4406"/>
                <a:ext cx="1" cy="2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502" name="Line 487"/>
              <p:cNvSpPr>
                <a:spLocks noChangeShapeType="1"/>
              </p:cNvSpPr>
              <p:nvPr/>
            </p:nvSpPr>
            <p:spPr bwMode="auto">
              <a:xfrm flipV="1">
                <a:off x="2206" y="4365"/>
                <a:ext cx="1" cy="2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503" name="Line 488"/>
              <p:cNvSpPr>
                <a:spLocks noChangeShapeType="1"/>
              </p:cNvSpPr>
              <p:nvPr/>
            </p:nvSpPr>
            <p:spPr bwMode="auto">
              <a:xfrm flipV="1">
                <a:off x="2206" y="4322"/>
                <a:ext cx="1" cy="3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504" name="Line 489"/>
              <p:cNvSpPr>
                <a:spLocks noChangeShapeType="1"/>
              </p:cNvSpPr>
              <p:nvPr/>
            </p:nvSpPr>
            <p:spPr bwMode="auto">
              <a:xfrm flipH="1">
                <a:off x="2253" y="4376"/>
                <a:ext cx="11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505" name="Line 490"/>
              <p:cNvSpPr>
                <a:spLocks noChangeShapeType="1"/>
              </p:cNvSpPr>
              <p:nvPr/>
            </p:nvSpPr>
            <p:spPr bwMode="auto">
              <a:xfrm flipH="1">
                <a:off x="2224" y="4398"/>
                <a:ext cx="20" cy="1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506" name="Line 491"/>
              <p:cNvSpPr>
                <a:spLocks noChangeShapeType="1"/>
              </p:cNvSpPr>
              <p:nvPr/>
            </p:nvSpPr>
            <p:spPr bwMode="auto">
              <a:xfrm flipH="1">
                <a:off x="2204" y="4426"/>
                <a:ext cx="11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507" name="Line 492"/>
              <p:cNvSpPr>
                <a:spLocks noChangeShapeType="1"/>
              </p:cNvSpPr>
              <p:nvPr/>
            </p:nvSpPr>
            <p:spPr bwMode="auto">
              <a:xfrm>
                <a:off x="2204" y="4320"/>
                <a:ext cx="11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508" name="Line 493"/>
              <p:cNvSpPr>
                <a:spLocks noChangeShapeType="1"/>
              </p:cNvSpPr>
              <p:nvPr/>
            </p:nvSpPr>
            <p:spPr bwMode="auto">
              <a:xfrm>
                <a:off x="2224" y="4341"/>
                <a:ext cx="20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509" name="Line 494"/>
              <p:cNvSpPr>
                <a:spLocks noChangeShapeType="1"/>
              </p:cNvSpPr>
              <p:nvPr/>
            </p:nvSpPr>
            <p:spPr bwMode="auto">
              <a:xfrm>
                <a:off x="2253" y="4369"/>
                <a:ext cx="11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510" name="Line 495"/>
              <p:cNvSpPr>
                <a:spLocks noChangeShapeType="1"/>
              </p:cNvSpPr>
              <p:nvPr/>
            </p:nvSpPr>
            <p:spPr bwMode="auto">
              <a:xfrm flipH="1">
                <a:off x="2255" y="4379"/>
                <a:ext cx="11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511" name="Line 496"/>
              <p:cNvSpPr>
                <a:spLocks noChangeShapeType="1"/>
              </p:cNvSpPr>
              <p:nvPr/>
            </p:nvSpPr>
            <p:spPr bwMode="auto">
              <a:xfrm flipH="1">
                <a:off x="2226" y="4400"/>
                <a:ext cx="20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512" name="Line 497"/>
              <p:cNvSpPr>
                <a:spLocks noChangeShapeType="1"/>
              </p:cNvSpPr>
              <p:nvPr/>
            </p:nvSpPr>
            <p:spPr bwMode="auto">
              <a:xfrm flipH="1">
                <a:off x="2206" y="4428"/>
                <a:ext cx="11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513" name="Line 498"/>
              <p:cNvSpPr>
                <a:spLocks noChangeShapeType="1"/>
              </p:cNvSpPr>
              <p:nvPr/>
            </p:nvSpPr>
            <p:spPr bwMode="auto">
              <a:xfrm>
                <a:off x="2206" y="4318"/>
                <a:ext cx="11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514" name="Line 499"/>
              <p:cNvSpPr>
                <a:spLocks noChangeShapeType="1"/>
              </p:cNvSpPr>
              <p:nvPr/>
            </p:nvSpPr>
            <p:spPr bwMode="auto">
              <a:xfrm>
                <a:off x="2226" y="4339"/>
                <a:ext cx="20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515" name="Line 500"/>
              <p:cNvSpPr>
                <a:spLocks noChangeShapeType="1"/>
              </p:cNvSpPr>
              <p:nvPr/>
            </p:nvSpPr>
            <p:spPr bwMode="auto">
              <a:xfrm>
                <a:off x="2255" y="4368"/>
                <a:ext cx="11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516" name="Line 501"/>
              <p:cNvSpPr>
                <a:spLocks noChangeShapeType="1"/>
              </p:cNvSpPr>
              <p:nvPr/>
            </p:nvSpPr>
            <p:spPr bwMode="auto">
              <a:xfrm>
                <a:off x="2206" y="4303"/>
                <a:ext cx="76" cy="7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517" name="Line 502"/>
              <p:cNvSpPr>
                <a:spLocks noChangeShapeType="1"/>
              </p:cNvSpPr>
              <p:nvPr/>
            </p:nvSpPr>
            <p:spPr bwMode="auto">
              <a:xfrm flipV="1">
                <a:off x="2206" y="4242"/>
                <a:ext cx="60" cy="6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518" name="Line 503"/>
              <p:cNvSpPr>
                <a:spLocks noChangeShapeType="1"/>
              </p:cNvSpPr>
              <p:nvPr/>
            </p:nvSpPr>
            <p:spPr bwMode="auto">
              <a:xfrm flipH="1" flipV="1">
                <a:off x="2206" y="4303"/>
                <a:ext cx="76" cy="7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519" name="Line 504"/>
              <p:cNvSpPr>
                <a:spLocks noChangeShapeType="1"/>
              </p:cNvSpPr>
              <p:nvPr/>
            </p:nvSpPr>
            <p:spPr bwMode="auto">
              <a:xfrm flipV="1">
                <a:off x="2282" y="4318"/>
                <a:ext cx="60" cy="6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520" name="Line 505"/>
              <p:cNvSpPr>
                <a:spLocks noChangeShapeType="1"/>
              </p:cNvSpPr>
              <p:nvPr/>
            </p:nvSpPr>
            <p:spPr bwMode="auto">
              <a:xfrm>
                <a:off x="2266" y="4242"/>
                <a:ext cx="76" cy="7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521" name="Line 506"/>
              <p:cNvSpPr>
                <a:spLocks noChangeShapeType="1"/>
              </p:cNvSpPr>
              <p:nvPr/>
            </p:nvSpPr>
            <p:spPr bwMode="auto">
              <a:xfrm flipH="1" flipV="1">
                <a:off x="2289" y="4379"/>
                <a:ext cx="25" cy="2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522" name="Line 507"/>
              <p:cNvSpPr>
                <a:spLocks noChangeShapeType="1"/>
              </p:cNvSpPr>
              <p:nvPr/>
            </p:nvSpPr>
            <p:spPr bwMode="auto">
              <a:xfrm>
                <a:off x="2301" y="4368"/>
                <a:ext cx="30" cy="3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523" name="Line 508"/>
              <p:cNvSpPr>
                <a:spLocks noChangeShapeType="1"/>
              </p:cNvSpPr>
              <p:nvPr/>
            </p:nvSpPr>
            <p:spPr bwMode="auto">
              <a:xfrm>
                <a:off x="2293" y="4375"/>
                <a:ext cx="29" cy="2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524" name="Line 509"/>
              <p:cNvSpPr>
                <a:spLocks noChangeShapeType="1"/>
              </p:cNvSpPr>
              <p:nvPr/>
            </p:nvSpPr>
            <p:spPr bwMode="auto">
              <a:xfrm>
                <a:off x="2293" y="4387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525" name="Line 510"/>
              <p:cNvSpPr>
                <a:spLocks noChangeShapeType="1"/>
              </p:cNvSpPr>
              <p:nvPr/>
            </p:nvSpPr>
            <p:spPr bwMode="auto">
              <a:xfrm>
                <a:off x="2297" y="4383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526" name="Line 511"/>
              <p:cNvSpPr>
                <a:spLocks noChangeShapeType="1"/>
              </p:cNvSpPr>
              <p:nvPr/>
            </p:nvSpPr>
            <p:spPr bwMode="auto">
              <a:xfrm flipV="1">
                <a:off x="2282" y="4318"/>
                <a:ext cx="60" cy="6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527" name="Line 512"/>
              <p:cNvSpPr>
                <a:spLocks noChangeShapeType="1"/>
              </p:cNvSpPr>
              <p:nvPr/>
            </p:nvSpPr>
            <p:spPr bwMode="auto">
              <a:xfrm flipH="1" flipV="1">
                <a:off x="2266" y="4242"/>
                <a:ext cx="76" cy="7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528" name="Line 513"/>
              <p:cNvSpPr>
                <a:spLocks noChangeShapeType="1"/>
              </p:cNvSpPr>
              <p:nvPr/>
            </p:nvSpPr>
            <p:spPr bwMode="auto">
              <a:xfrm flipH="1" flipV="1">
                <a:off x="2266" y="4242"/>
                <a:ext cx="76" cy="7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529" name="Line 514"/>
              <p:cNvSpPr>
                <a:spLocks noChangeShapeType="1"/>
              </p:cNvSpPr>
              <p:nvPr/>
            </p:nvSpPr>
            <p:spPr bwMode="auto">
              <a:xfrm flipV="1">
                <a:off x="2282" y="4318"/>
                <a:ext cx="60" cy="6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530" name="Line 515"/>
              <p:cNvSpPr>
                <a:spLocks noChangeShapeType="1"/>
              </p:cNvSpPr>
              <p:nvPr/>
            </p:nvSpPr>
            <p:spPr bwMode="auto">
              <a:xfrm>
                <a:off x="2460" y="4207"/>
                <a:ext cx="31" cy="3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531" name="Line 516"/>
              <p:cNvSpPr>
                <a:spLocks noChangeShapeType="1"/>
              </p:cNvSpPr>
              <p:nvPr/>
            </p:nvSpPr>
            <p:spPr bwMode="auto">
              <a:xfrm>
                <a:off x="2453" y="4215"/>
                <a:ext cx="30" cy="3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532" name="Line 517"/>
              <p:cNvSpPr>
                <a:spLocks noChangeShapeType="1"/>
              </p:cNvSpPr>
              <p:nvPr/>
            </p:nvSpPr>
            <p:spPr bwMode="auto">
              <a:xfrm flipV="1">
                <a:off x="2342" y="3823"/>
                <a:ext cx="495" cy="49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533" name="Line 518"/>
              <p:cNvSpPr>
                <a:spLocks noChangeShapeType="1"/>
              </p:cNvSpPr>
              <p:nvPr/>
            </p:nvSpPr>
            <p:spPr bwMode="auto">
              <a:xfrm flipV="1">
                <a:off x="2327" y="3861"/>
                <a:ext cx="548" cy="50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534" name="Line 519"/>
              <p:cNvSpPr>
                <a:spLocks noChangeShapeType="1"/>
              </p:cNvSpPr>
              <p:nvPr/>
            </p:nvSpPr>
            <p:spPr bwMode="auto">
              <a:xfrm flipV="1">
                <a:off x="2325" y="3865"/>
                <a:ext cx="539" cy="53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535" name="Line 520"/>
              <p:cNvSpPr>
                <a:spLocks noChangeShapeType="1"/>
              </p:cNvSpPr>
              <p:nvPr/>
            </p:nvSpPr>
            <p:spPr bwMode="auto">
              <a:xfrm flipV="1">
                <a:off x="2305" y="3850"/>
                <a:ext cx="544" cy="54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536" name="Line 521"/>
              <p:cNvSpPr>
                <a:spLocks noChangeShapeType="1"/>
              </p:cNvSpPr>
              <p:nvPr/>
            </p:nvSpPr>
            <p:spPr bwMode="auto">
              <a:xfrm flipV="1">
                <a:off x="2312" y="3857"/>
                <a:ext cx="544" cy="54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537" name="Line 522"/>
              <p:cNvSpPr>
                <a:spLocks noChangeShapeType="1"/>
              </p:cNvSpPr>
              <p:nvPr/>
            </p:nvSpPr>
            <p:spPr bwMode="auto">
              <a:xfrm>
                <a:off x="2446" y="4223"/>
                <a:ext cx="30" cy="3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538" name="Line 523"/>
              <p:cNvSpPr>
                <a:spLocks noChangeShapeType="1"/>
              </p:cNvSpPr>
              <p:nvPr/>
            </p:nvSpPr>
            <p:spPr bwMode="auto">
              <a:xfrm>
                <a:off x="2438" y="4231"/>
                <a:ext cx="30" cy="3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539" name="Line 524"/>
              <p:cNvSpPr>
                <a:spLocks noChangeShapeType="1"/>
              </p:cNvSpPr>
              <p:nvPr/>
            </p:nvSpPr>
            <p:spPr bwMode="auto">
              <a:xfrm flipV="1">
                <a:off x="2289" y="3835"/>
                <a:ext cx="544" cy="54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540" name="Line 525"/>
              <p:cNvSpPr>
                <a:spLocks noChangeShapeType="1"/>
              </p:cNvSpPr>
              <p:nvPr/>
            </p:nvSpPr>
            <p:spPr bwMode="auto">
              <a:xfrm flipV="1">
                <a:off x="2297" y="3842"/>
                <a:ext cx="544" cy="54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541" name="Freeform 526"/>
              <p:cNvSpPr>
                <a:spLocks/>
              </p:cNvSpPr>
              <p:nvPr/>
            </p:nvSpPr>
            <p:spPr bwMode="auto">
              <a:xfrm>
                <a:off x="2067" y="3561"/>
                <a:ext cx="35" cy="35"/>
              </a:xfrm>
              <a:custGeom>
                <a:avLst/>
                <a:gdLst>
                  <a:gd name="T0" fmla="*/ 9 w 69"/>
                  <a:gd name="T1" fmla="*/ 5 h 69"/>
                  <a:gd name="T2" fmla="*/ 8 w 69"/>
                  <a:gd name="T3" fmla="*/ 2 h 69"/>
                  <a:gd name="T4" fmla="*/ 5 w 69"/>
                  <a:gd name="T5" fmla="*/ 0 h 69"/>
                  <a:gd name="T6" fmla="*/ 2 w 69"/>
                  <a:gd name="T7" fmla="*/ 2 h 69"/>
                  <a:gd name="T8" fmla="*/ 0 w 69"/>
                  <a:gd name="T9" fmla="*/ 5 h 69"/>
                  <a:gd name="T10" fmla="*/ 2 w 69"/>
                  <a:gd name="T11" fmla="*/ 8 h 69"/>
                  <a:gd name="T12" fmla="*/ 5 w 69"/>
                  <a:gd name="T13" fmla="*/ 9 h 69"/>
                  <a:gd name="T14" fmla="*/ 8 w 69"/>
                  <a:gd name="T15" fmla="*/ 8 h 69"/>
                  <a:gd name="T16" fmla="*/ 9 w 69"/>
                  <a:gd name="T17" fmla="*/ 5 h 6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9"/>
                  <a:gd name="T28" fmla="*/ 0 h 69"/>
                  <a:gd name="T29" fmla="*/ 69 w 69"/>
                  <a:gd name="T30" fmla="*/ 69 h 6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9" h="69">
                    <a:moveTo>
                      <a:pt x="69" y="34"/>
                    </a:moveTo>
                    <a:lnTo>
                      <a:pt x="59" y="11"/>
                    </a:lnTo>
                    <a:lnTo>
                      <a:pt x="34" y="0"/>
                    </a:lnTo>
                    <a:lnTo>
                      <a:pt x="11" y="11"/>
                    </a:lnTo>
                    <a:lnTo>
                      <a:pt x="0" y="34"/>
                    </a:lnTo>
                    <a:lnTo>
                      <a:pt x="11" y="59"/>
                    </a:lnTo>
                    <a:lnTo>
                      <a:pt x="34" y="69"/>
                    </a:lnTo>
                    <a:lnTo>
                      <a:pt x="59" y="59"/>
                    </a:lnTo>
                    <a:lnTo>
                      <a:pt x="69" y="34"/>
                    </a:lnTo>
                    <a:close/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542" name="Freeform 527"/>
              <p:cNvSpPr>
                <a:spLocks/>
              </p:cNvSpPr>
              <p:nvPr/>
            </p:nvSpPr>
            <p:spPr bwMode="auto">
              <a:xfrm>
                <a:off x="2118" y="3581"/>
                <a:ext cx="22" cy="33"/>
              </a:xfrm>
              <a:custGeom>
                <a:avLst/>
                <a:gdLst>
                  <a:gd name="T0" fmla="*/ 0 w 43"/>
                  <a:gd name="T1" fmla="*/ 8 h 66"/>
                  <a:gd name="T2" fmla="*/ 0 w 43"/>
                  <a:gd name="T3" fmla="*/ 0 h 66"/>
                  <a:gd name="T4" fmla="*/ 3 w 43"/>
                  <a:gd name="T5" fmla="*/ 0 h 66"/>
                  <a:gd name="T6" fmla="*/ 4 w 43"/>
                  <a:gd name="T7" fmla="*/ 1 h 66"/>
                  <a:gd name="T8" fmla="*/ 5 w 43"/>
                  <a:gd name="T9" fmla="*/ 1 h 66"/>
                  <a:gd name="T10" fmla="*/ 5 w 43"/>
                  <a:gd name="T11" fmla="*/ 2 h 66"/>
                  <a:gd name="T12" fmla="*/ 6 w 43"/>
                  <a:gd name="T13" fmla="*/ 3 h 66"/>
                  <a:gd name="T14" fmla="*/ 6 w 43"/>
                  <a:gd name="T15" fmla="*/ 5 h 66"/>
                  <a:gd name="T16" fmla="*/ 5 w 43"/>
                  <a:gd name="T17" fmla="*/ 6 h 66"/>
                  <a:gd name="T18" fmla="*/ 5 w 43"/>
                  <a:gd name="T19" fmla="*/ 7 h 66"/>
                  <a:gd name="T20" fmla="*/ 4 w 43"/>
                  <a:gd name="T21" fmla="*/ 8 h 66"/>
                  <a:gd name="T22" fmla="*/ 3 w 43"/>
                  <a:gd name="T23" fmla="*/ 8 h 66"/>
                  <a:gd name="T24" fmla="*/ 0 w 43"/>
                  <a:gd name="T25" fmla="*/ 8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3"/>
                  <a:gd name="T40" fmla="*/ 0 h 66"/>
                  <a:gd name="T41" fmla="*/ 43 w 43"/>
                  <a:gd name="T42" fmla="*/ 66 h 6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3" h="66">
                    <a:moveTo>
                      <a:pt x="0" y="66"/>
                    </a:moveTo>
                    <a:lnTo>
                      <a:pt x="0" y="0"/>
                    </a:lnTo>
                    <a:lnTo>
                      <a:pt x="22" y="0"/>
                    </a:lnTo>
                    <a:lnTo>
                      <a:pt x="31" y="3"/>
                    </a:lnTo>
                    <a:lnTo>
                      <a:pt x="37" y="9"/>
                    </a:lnTo>
                    <a:lnTo>
                      <a:pt x="40" y="16"/>
                    </a:lnTo>
                    <a:lnTo>
                      <a:pt x="43" y="25"/>
                    </a:lnTo>
                    <a:lnTo>
                      <a:pt x="43" y="41"/>
                    </a:lnTo>
                    <a:lnTo>
                      <a:pt x="40" y="50"/>
                    </a:lnTo>
                    <a:lnTo>
                      <a:pt x="37" y="56"/>
                    </a:lnTo>
                    <a:lnTo>
                      <a:pt x="31" y="63"/>
                    </a:lnTo>
                    <a:lnTo>
                      <a:pt x="22" y="66"/>
                    </a:lnTo>
                    <a:lnTo>
                      <a:pt x="0" y="66"/>
                    </a:lnTo>
                    <a:close/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543" name="Freeform 528"/>
              <p:cNvSpPr>
                <a:spLocks/>
              </p:cNvSpPr>
              <p:nvPr/>
            </p:nvSpPr>
            <p:spPr bwMode="auto">
              <a:xfrm>
                <a:off x="2150" y="3581"/>
                <a:ext cx="22" cy="33"/>
              </a:xfrm>
              <a:custGeom>
                <a:avLst/>
                <a:gdLst>
                  <a:gd name="T0" fmla="*/ 0 w 44"/>
                  <a:gd name="T1" fmla="*/ 8 h 66"/>
                  <a:gd name="T2" fmla="*/ 0 w 44"/>
                  <a:gd name="T3" fmla="*/ 0 h 66"/>
                  <a:gd name="T4" fmla="*/ 6 w 44"/>
                  <a:gd name="T5" fmla="*/ 8 h 66"/>
                  <a:gd name="T6" fmla="*/ 6 w 44"/>
                  <a:gd name="T7" fmla="*/ 0 h 6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4"/>
                  <a:gd name="T13" fmla="*/ 0 h 66"/>
                  <a:gd name="T14" fmla="*/ 44 w 44"/>
                  <a:gd name="T15" fmla="*/ 66 h 6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4" h="66">
                    <a:moveTo>
                      <a:pt x="0" y="66"/>
                    </a:moveTo>
                    <a:lnTo>
                      <a:pt x="0" y="0"/>
                    </a:lnTo>
                    <a:lnTo>
                      <a:pt x="44" y="66"/>
                    </a:lnTo>
                    <a:lnTo>
                      <a:pt x="44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544" name="Line 529"/>
              <p:cNvSpPr>
                <a:spLocks noChangeShapeType="1"/>
              </p:cNvSpPr>
              <p:nvPr/>
            </p:nvSpPr>
            <p:spPr bwMode="auto">
              <a:xfrm flipV="1">
                <a:off x="2013" y="4045"/>
                <a:ext cx="9" cy="1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545" name="Line 530"/>
              <p:cNvSpPr>
                <a:spLocks noChangeShapeType="1"/>
              </p:cNvSpPr>
              <p:nvPr/>
            </p:nvSpPr>
            <p:spPr bwMode="auto">
              <a:xfrm flipV="1">
                <a:off x="2023" y="4087"/>
                <a:ext cx="14" cy="1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546" name="Line 531"/>
              <p:cNvSpPr>
                <a:spLocks noChangeShapeType="1"/>
              </p:cNvSpPr>
              <p:nvPr/>
            </p:nvSpPr>
            <p:spPr bwMode="auto">
              <a:xfrm flipV="1">
                <a:off x="2070" y="4102"/>
                <a:ext cx="9" cy="1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547" name="Line 532"/>
              <p:cNvSpPr>
                <a:spLocks noChangeShapeType="1"/>
              </p:cNvSpPr>
              <p:nvPr/>
            </p:nvSpPr>
            <p:spPr bwMode="auto">
              <a:xfrm flipV="1">
                <a:off x="2080" y="4144"/>
                <a:ext cx="14" cy="1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548" name="Line 533"/>
              <p:cNvSpPr>
                <a:spLocks noChangeShapeType="1"/>
              </p:cNvSpPr>
              <p:nvPr/>
            </p:nvSpPr>
            <p:spPr bwMode="auto">
              <a:xfrm flipV="1">
                <a:off x="2127" y="4160"/>
                <a:ext cx="9" cy="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549" name="Line 534"/>
              <p:cNvSpPr>
                <a:spLocks noChangeShapeType="1"/>
              </p:cNvSpPr>
              <p:nvPr/>
            </p:nvSpPr>
            <p:spPr bwMode="auto">
              <a:xfrm flipV="1">
                <a:off x="2137" y="4201"/>
                <a:ext cx="14" cy="1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550" name="Line 535"/>
              <p:cNvSpPr>
                <a:spLocks noChangeShapeType="1"/>
              </p:cNvSpPr>
              <p:nvPr/>
            </p:nvSpPr>
            <p:spPr bwMode="auto">
              <a:xfrm flipH="1" flipV="1">
                <a:off x="2137" y="4201"/>
                <a:ext cx="14" cy="1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551" name="Line 536"/>
              <p:cNvSpPr>
                <a:spLocks noChangeShapeType="1"/>
              </p:cNvSpPr>
              <p:nvPr/>
            </p:nvSpPr>
            <p:spPr bwMode="auto">
              <a:xfrm flipH="1" flipV="1">
                <a:off x="2080" y="4144"/>
                <a:ext cx="14" cy="1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552" name="Line 537"/>
              <p:cNvSpPr>
                <a:spLocks noChangeShapeType="1"/>
              </p:cNvSpPr>
              <p:nvPr/>
            </p:nvSpPr>
            <p:spPr bwMode="auto">
              <a:xfrm flipH="1" flipV="1">
                <a:off x="2023" y="4087"/>
                <a:ext cx="14" cy="1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553" name="Line 538"/>
              <p:cNvSpPr>
                <a:spLocks noChangeShapeType="1"/>
              </p:cNvSpPr>
              <p:nvPr/>
            </p:nvSpPr>
            <p:spPr bwMode="auto">
              <a:xfrm flipH="1" flipV="1">
                <a:off x="2127" y="4155"/>
                <a:ext cx="14" cy="1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554" name="Line 539"/>
              <p:cNvSpPr>
                <a:spLocks noChangeShapeType="1"/>
              </p:cNvSpPr>
              <p:nvPr/>
            </p:nvSpPr>
            <p:spPr bwMode="auto">
              <a:xfrm flipH="1" flipV="1">
                <a:off x="2070" y="4098"/>
                <a:ext cx="14" cy="1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555" name="Line 540"/>
              <p:cNvSpPr>
                <a:spLocks noChangeShapeType="1"/>
              </p:cNvSpPr>
              <p:nvPr/>
            </p:nvSpPr>
            <p:spPr bwMode="auto">
              <a:xfrm flipH="1" flipV="1">
                <a:off x="2013" y="4041"/>
                <a:ext cx="14" cy="1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556" name="Line 541"/>
              <p:cNvSpPr>
                <a:spLocks noChangeShapeType="1"/>
              </p:cNvSpPr>
              <p:nvPr/>
            </p:nvSpPr>
            <p:spPr bwMode="auto">
              <a:xfrm flipV="1">
                <a:off x="2129" y="4364"/>
                <a:ext cx="16" cy="1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557" name="Line 542"/>
              <p:cNvSpPr>
                <a:spLocks noChangeShapeType="1"/>
              </p:cNvSpPr>
              <p:nvPr/>
            </p:nvSpPr>
            <p:spPr bwMode="auto">
              <a:xfrm>
                <a:off x="2154" y="3841"/>
                <a:ext cx="39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558" name="Line 543"/>
              <p:cNvSpPr>
                <a:spLocks noChangeShapeType="1"/>
              </p:cNvSpPr>
              <p:nvPr/>
            </p:nvSpPr>
            <p:spPr bwMode="auto">
              <a:xfrm>
                <a:off x="2155" y="3815"/>
                <a:ext cx="37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559" name="Line 544"/>
              <p:cNvSpPr>
                <a:spLocks noChangeShapeType="1"/>
              </p:cNvSpPr>
              <p:nvPr/>
            </p:nvSpPr>
            <p:spPr bwMode="auto">
              <a:xfrm>
                <a:off x="2161" y="3818"/>
                <a:ext cx="1" cy="1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560" name="Line 545"/>
              <p:cNvSpPr>
                <a:spLocks noChangeShapeType="1"/>
              </p:cNvSpPr>
              <p:nvPr/>
            </p:nvSpPr>
            <p:spPr bwMode="auto">
              <a:xfrm>
                <a:off x="2161" y="3820"/>
                <a:ext cx="27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561" name="Line 546"/>
              <p:cNvSpPr>
                <a:spLocks noChangeShapeType="1"/>
              </p:cNvSpPr>
              <p:nvPr/>
            </p:nvSpPr>
            <p:spPr bwMode="auto">
              <a:xfrm>
                <a:off x="2162" y="3820"/>
                <a:ext cx="1" cy="1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562" name="Line 547"/>
              <p:cNvSpPr>
                <a:spLocks noChangeShapeType="1"/>
              </p:cNvSpPr>
              <p:nvPr/>
            </p:nvSpPr>
            <p:spPr bwMode="auto">
              <a:xfrm>
                <a:off x="2161" y="3827"/>
                <a:ext cx="25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563" name="Line 548"/>
              <p:cNvSpPr>
                <a:spLocks noChangeShapeType="1"/>
              </p:cNvSpPr>
              <p:nvPr/>
            </p:nvSpPr>
            <p:spPr bwMode="auto">
              <a:xfrm>
                <a:off x="2161" y="3834"/>
                <a:ext cx="25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564" name="Line 549"/>
              <p:cNvSpPr>
                <a:spLocks noChangeShapeType="1"/>
              </p:cNvSpPr>
              <p:nvPr/>
            </p:nvSpPr>
            <p:spPr bwMode="auto">
              <a:xfrm>
                <a:off x="2172" y="3810"/>
                <a:ext cx="1" cy="4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565" name="Line 550"/>
              <p:cNvSpPr>
                <a:spLocks noChangeShapeType="1"/>
              </p:cNvSpPr>
              <p:nvPr/>
            </p:nvSpPr>
            <p:spPr bwMode="auto">
              <a:xfrm>
                <a:off x="2175" y="3810"/>
                <a:ext cx="1" cy="4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566" name="Line 551"/>
              <p:cNvSpPr>
                <a:spLocks noChangeShapeType="1"/>
              </p:cNvSpPr>
              <p:nvPr/>
            </p:nvSpPr>
            <p:spPr bwMode="auto">
              <a:xfrm flipV="1">
                <a:off x="2171" y="3810"/>
                <a:ext cx="5" cy="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567" name="Line 552"/>
              <p:cNvSpPr>
                <a:spLocks noChangeShapeType="1"/>
              </p:cNvSpPr>
              <p:nvPr/>
            </p:nvSpPr>
            <p:spPr bwMode="auto">
              <a:xfrm>
                <a:off x="2185" y="3820"/>
                <a:ext cx="1" cy="1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568" name="Line 553"/>
              <p:cNvSpPr>
                <a:spLocks noChangeShapeType="1"/>
              </p:cNvSpPr>
              <p:nvPr/>
            </p:nvSpPr>
            <p:spPr bwMode="auto">
              <a:xfrm>
                <a:off x="2186" y="3818"/>
                <a:ext cx="1" cy="1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569" name="Line 554"/>
              <p:cNvSpPr>
                <a:spLocks noChangeShapeType="1"/>
              </p:cNvSpPr>
              <p:nvPr/>
            </p:nvSpPr>
            <p:spPr bwMode="auto">
              <a:xfrm>
                <a:off x="2188" y="3813"/>
                <a:ext cx="2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570" name="Line 555"/>
              <p:cNvSpPr>
                <a:spLocks noChangeShapeType="1"/>
              </p:cNvSpPr>
              <p:nvPr/>
            </p:nvSpPr>
            <p:spPr bwMode="auto">
              <a:xfrm flipV="1">
                <a:off x="2183" y="3821"/>
                <a:ext cx="5" cy="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571" name="Line 556"/>
              <p:cNvSpPr>
                <a:spLocks noChangeShapeType="1"/>
              </p:cNvSpPr>
              <p:nvPr/>
            </p:nvSpPr>
            <p:spPr bwMode="auto">
              <a:xfrm>
                <a:off x="2190" y="3839"/>
                <a:ext cx="2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572" name="Line 557"/>
              <p:cNvSpPr>
                <a:spLocks noChangeShapeType="1"/>
              </p:cNvSpPr>
              <p:nvPr/>
            </p:nvSpPr>
            <p:spPr bwMode="auto">
              <a:xfrm>
                <a:off x="2195" y="3824"/>
                <a:ext cx="10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573" name="Line 558"/>
              <p:cNvSpPr>
                <a:spLocks noChangeShapeType="1"/>
              </p:cNvSpPr>
              <p:nvPr/>
            </p:nvSpPr>
            <p:spPr bwMode="auto">
              <a:xfrm>
                <a:off x="2195" y="3847"/>
                <a:ext cx="6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574" name="Line 559"/>
              <p:cNvSpPr>
                <a:spLocks noChangeShapeType="1"/>
              </p:cNvSpPr>
              <p:nvPr/>
            </p:nvSpPr>
            <p:spPr bwMode="auto">
              <a:xfrm>
                <a:off x="2197" y="3813"/>
                <a:ext cx="1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575" name="Line 560"/>
              <p:cNvSpPr>
                <a:spLocks noChangeShapeType="1"/>
              </p:cNvSpPr>
              <p:nvPr/>
            </p:nvSpPr>
            <p:spPr bwMode="auto">
              <a:xfrm flipV="1">
                <a:off x="2197" y="3844"/>
                <a:ext cx="5" cy="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576" name="Line 561"/>
              <p:cNvSpPr>
                <a:spLocks noChangeShapeType="1"/>
              </p:cNvSpPr>
              <p:nvPr/>
            </p:nvSpPr>
            <p:spPr bwMode="auto">
              <a:xfrm flipV="1">
                <a:off x="2198" y="3825"/>
                <a:ext cx="7" cy="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577" name="Line 562"/>
              <p:cNvSpPr>
                <a:spLocks noChangeShapeType="1"/>
              </p:cNvSpPr>
              <p:nvPr/>
            </p:nvSpPr>
            <p:spPr bwMode="auto">
              <a:xfrm flipV="1">
                <a:off x="2197" y="3841"/>
                <a:ext cx="7" cy="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578" name="Line 563"/>
              <p:cNvSpPr>
                <a:spLocks noChangeShapeType="1"/>
              </p:cNvSpPr>
              <p:nvPr/>
            </p:nvSpPr>
            <p:spPr bwMode="auto">
              <a:xfrm>
                <a:off x="2198" y="3846"/>
                <a:ext cx="1" cy="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579" name="Line 564"/>
              <p:cNvSpPr>
                <a:spLocks noChangeShapeType="1"/>
              </p:cNvSpPr>
              <p:nvPr/>
            </p:nvSpPr>
            <p:spPr bwMode="auto">
              <a:xfrm>
                <a:off x="2198" y="3813"/>
                <a:ext cx="6" cy="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580" name="Line 565"/>
              <p:cNvSpPr>
                <a:spLocks noChangeShapeType="1"/>
              </p:cNvSpPr>
              <p:nvPr/>
            </p:nvSpPr>
            <p:spPr bwMode="auto">
              <a:xfrm>
                <a:off x="2201" y="3830"/>
                <a:ext cx="1" cy="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581" name="Line 566"/>
              <p:cNvSpPr>
                <a:spLocks noChangeShapeType="1"/>
              </p:cNvSpPr>
              <p:nvPr/>
            </p:nvSpPr>
            <p:spPr bwMode="auto">
              <a:xfrm>
                <a:off x="2202" y="3815"/>
                <a:ext cx="1" cy="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582" name="Line 567"/>
              <p:cNvSpPr>
                <a:spLocks noChangeShapeType="1"/>
              </p:cNvSpPr>
              <p:nvPr/>
            </p:nvSpPr>
            <p:spPr bwMode="auto">
              <a:xfrm>
                <a:off x="2202" y="3824"/>
                <a:ext cx="1" cy="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583" name="Line 568"/>
              <p:cNvSpPr>
                <a:spLocks noChangeShapeType="1"/>
              </p:cNvSpPr>
              <p:nvPr/>
            </p:nvSpPr>
            <p:spPr bwMode="auto">
              <a:xfrm>
                <a:off x="2202" y="3834"/>
                <a:ext cx="1" cy="1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584" name="Line 569"/>
              <p:cNvSpPr>
                <a:spLocks noChangeShapeType="1"/>
              </p:cNvSpPr>
              <p:nvPr/>
            </p:nvSpPr>
            <p:spPr bwMode="auto">
              <a:xfrm>
                <a:off x="2202" y="3817"/>
                <a:ext cx="2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585" name="Line 570"/>
              <p:cNvSpPr>
                <a:spLocks noChangeShapeType="1"/>
              </p:cNvSpPr>
              <p:nvPr/>
            </p:nvSpPr>
            <p:spPr bwMode="auto">
              <a:xfrm>
                <a:off x="2204" y="3821"/>
                <a:ext cx="1" cy="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586" name="Line 571"/>
              <p:cNvSpPr>
                <a:spLocks noChangeShapeType="1"/>
              </p:cNvSpPr>
              <p:nvPr/>
            </p:nvSpPr>
            <p:spPr bwMode="auto">
              <a:xfrm>
                <a:off x="2204" y="3835"/>
                <a:ext cx="1" cy="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587" name="Line 572"/>
              <p:cNvSpPr>
                <a:spLocks noChangeShapeType="1"/>
              </p:cNvSpPr>
              <p:nvPr/>
            </p:nvSpPr>
            <p:spPr bwMode="auto">
              <a:xfrm>
                <a:off x="2201" y="3844"/>
                <a:ext cx="4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588" name="Line 573"/>
              <p:cNvSpPr>
                <a:spLocks noChangeShapeType="1"/>
              </p:cNvSpPr>
              <p:nvPr/>
            </p:nvSpPr>
            <p:spPr bwMode="auto">
              <a:xfrm>
                <a:off x="2202" y="3842"/>
                <a:ext cx="5" cy="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589" name="Line 574"/>
              <p:cNvSpPr>
                <a:spLocks noChangeShapeType="1"/>
              </p:cNvSpPr>
              <p:nvPr/>
            </p:nvSpPr>
            <p:spPr bwMode="auto">
              <a:xfrm>
                <a:off x="2207" y="3817"/>
                <a:ext cx="28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590" name="Line 575"/>
              <p:cNvSpPr>
                <a:spLocks noChangeShapeType="1"/>
              </p:cNvSpPr>
              <p:nvPr/>
            </p:nvSpPr>
            <p:spPr bwMode="auto">
              <a:xfrm>
                <a:off x="2205" y="3844"/>
                <a:ext cx="6" cy="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591" name="Line 576"/>
              <p:cNvSpPr>
                <a:spLocks noChangeShapeType="1"/>
              </p:cNvSpPr>
              <p:nvPr/>
            </p:nvSpPr>
            <p:spPr bwMode="auto">
              <a:xfrm flipV="1">
                <a:off x="2207" y="3842"/>
                <a:ext cx="5" cy="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592" name="Line 577"/>
              <p:cNvSpPr>
                <a:spLocks noChangeShapeType="1"/>
              </p:cNvSpPr>
              <p:nvPr/>
            </p:nvSpPr>
            <p:spPr bwMode="auto">
              <a:xfrm>
                <a:off x="2211" y="3821"/>
                <a:ext cx="1" cy="2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593" name="Line 578"/>
              <p:cNvSpPr>
                <a:spLocks noChangeShapeType="1"/>
              </p:cNvSpPr>
              <p:nvPr/>
            </p:nvSpPr>
            <p:spPr bwMode="auto">
              <a:xfrm>
                <a:off x="2207" y="3847"/>
                <a:ext cx="28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594" name="Line 579"/>
              <p:cNvSpPr>
                <a:spLocks noChangeShapeType="1"/>
              </p:cNvSpPr>
              <p:nvPr/>
            </p:nvSpPr>
            <p:spPr bwMode="auto">
              <a:xfrm>
                <a:off x="2212" y="3810"/>
                <a:ext cx="9" cy="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595" name="Line 580"/>
              <p:cNvSpPr>
                <a:spLocks noChangeShapeType="1"/>
              </p:cNvSpPr>
              <p:nvPr/>
            </p:nvSpPr>
            <p:spPr bwMode="auto">
              <a:xfrm>
                <a:off x="2211" y="3824"/>
                <a:ext cx="20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596" name="Line 581"/>
              <p:cNvSpPr>
                <a:spLocks noChangeShapeType="1"/>
              </p:cNvSpPr>
              <p:nvPr/>
            </p:nvSpPr>
            <p:spPr bwMode="auto">
              <a:xfrm>
                <a:off x="2212" y="3824"/>
                <a:ext cx="1" cy="2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597" name="Line 582"/>
              <p:cNvSpPr>
                <a:spLocks noChangeShapeType="1"/>
              </p:cNvSpPr>
              <p:nvPr/>
            </p:nvSpPr>
            <p:spPr bwMode="auto">
              <a:xfrm>
                <a:off x="2211" y="3850"/>
                <a:ext cx="22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598" name="Line 583"/>
              <p:cNvSpPr>
                <a:spLocks noChangeShapeType="1"/>
              </p:cNvSpPr>
              <p:nvPr/>
            </p:nvSpPr>
            <p:spPr bwMode="auto">
              <a:xfrm>
                <a:off x="2214" y="3810"/>
                <a:ext cx="4" cy="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599" name="Line 584"/>
              <p:cNvSpPr>
                <a:spLocks noChangeShapeType="1"/>
              </p:cNvSpPr>
              <p:nvPr/>
            </p:nvSpPr>
            <p:spPr bwMode="auto">
              <a:xfrm>
                <a:off x="2211" y="3828"/>
                <a:ext cx="18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600" name="Line 585"/>
              <p:cNvSpPr>
                <a:spLocks noChangeShapeType="1"/>
              </p:cNvSpPr>
              <p:nvPr/>
            </p:nvSpPr>
            <p:spPr bwMode="auto">
              <a:xfrm>
                <a:off x="2211" y="3835"/>
                <a:ext cx="18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601" name="Line 586"/>
              <p:cNvSpPr>
                <a:spLocks noChangeShapeType="1"/>
              </p:cNvSpPr>
              <p:nvPr/>
            </p:nvSpPr>
            <p:spPr bwMode="auto">
              <a:xfrm>
                <a:off x="2211" y="3842"/>
                <a:ext cx="18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602" name="Line 587"/>
              <p:cNvSpPr>
                <a:spLocks noChangeShapeType="1"/>
              </p:cNvSpPr>
              <p:nvPr/>
            </p:nvSpPr>
            <p:spPr bwMode="auto">
              <a:xfrm>
                <a:off x="2215" y="3811"/>
                <a:ext cx="1" cy="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603" name="Line 588"/>
              <p:cNvSpPr>
                <a:spLocks noChangeShapeType="1"/>
              </p:cNvSpPr>
              <p:nvPr/>
            </p:nvSpPr>
            <p:spPr bwMode="auto">
              <a:xfrm flipV="1">
                <a:off x="2215" y="3811"/>
                <a:ext cx="13" cy="1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604" name="Line 589"/>
              <p:cNvSpPr>
                <a:spLocks noChangeShapeType="1"/>
              </p:cNvSpPr>
              <p:nvPr/>
            </p:nvSpPr>
            <p:spPr bwMode="auto">
              <a:xfrm>
                <a:off x="2219" y="3817"/>
                <a:ext cx="1" cy="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605" name="Line 590"/>
              <p:cNvSpPr>
                <a:spLocks noChangeShapeType="1"/>
              </p:cNvSpPr>
              <p:nvPr/>
            </p:nvSpPr>
            <p:spPr bwMode="auto">
              <a:xfrm>
                <a:off x="2215" y="3815"/>
                <a:ext cx="6" cy="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606" name="Line 591"/>
              <p:cNvSpPr>
                <a:spLocks noChangeShapeType="1"/>
              </p:cNvSpPr>
              <p:nvPr/>
            </p:nvSpPr>
            <p:spPr bwMode="auto">
              <a:xfrm>
                <a:off x="2224" y="3813"/>
                <a:ext cx="1" cy="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607" name="Line 592"/>
              <p:cNvSpPr>
                <a:spLocks noChangeShapeType="1"/>
              </p:cNvSpPr>
              <p:nvPr/>
            </p:nvSpPr>
            <p:spPr bwMode="auto">
              <a:xfrm>
                <a:off x="2226" y="3810"/>
                <a:ext cx="1" cy="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608" name="Line 593"/>
              <p:cNvSpPr>
                <a:spLocks noChangeShapeType="1"/>
              </p:cNvSpPr>
              <p:nvPr/>
            </p:nvSpPr>
            <p:spPr bwMode="auto">
              <a:xfrm flipV="1">
                <a:off x="2224" y="3810"/>
                <a:ext cx="4" cy="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609" name="Line 594"/>
              <p:cNvSpPr>
                <a:spLocks noChangeShapeType="1"/>
              </p:cNvSpPr>
              <p:nvPr/>
            </p:nvSpPr>
            <p:spPr bwMode="auto">
              <a:xfrm>
                <a:off x="2228" y="3824"/>
                <a:ext cx="1" cy="2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610" name="Line 595"/>
              <p:cNvSpPr>
                <a:spLocks noChangeShapeType="1"/>
              </p:cNvSpPr>
              <p:nvPr/>
            </p:nvSpPr>
            <p:spPr bwMode="auto">
              <a:xfrm>
                <a:off x="2229" y="3821"/>
                <a:ext cx="1" cy="2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611" name="Line 596"/>
              <p:cNvSpPr>
                <a:spLocks noChangeShapeType="1"/>
              </p:cNvSpPr>
              <p:nvPr/>
            </p:nvSpPr>
            <p:spPr bwMode="auto">
              <a:xfrm>
                <a:off x="2231" y="3815"/>
                <a:ext cx="2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612" name="Line 597"/>
              <p:cNvSpPr>
                <a:spLocks noChangeShapeType="1"/>
              </p:cNvSpPr>
              <p:nvPr/>
            </p:nvSpPr>
            <p:spPr bwMode="auto">
              <a:xfrm>
                <a:off x="2228" y="3825"/>
                <a:ext cx="3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613" name="Line 598"/>
              <p:cNvSpPr>
                <a:spLocks noChangeShapeType="1"/>
              </p:cNvSpPr>
              <p:nvPr/>
            </p:nvSpPr>
            <p:spPr bwMode="auto">
              <a:xfrm flipH="1" flipV="1">
                <a:off x="2184" y="4212"/>
                <a:ext cx="14" cy="1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614" name="Line 599"/>
              <p:cNvSpPr>
                <a:spLocks noChangeShapeType="1"/>
              </p:cNvSpPr>
              <p:nvPr/>
            </p:nvSpPr>
            <p:spPr bwMode="auto">
              <a:xfrm flipH="1">
                <a:off x="2145" y="4303"/>
                <a:ext cx="61" cy="6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615" name="Line 600"/>
              <p:cNvSpPr>
                <a:spLocks noChangeShapeType="1"/>
              </p:cNvSpPr>
              <p:nvPr/>
            </p:nvSpPr>
            <p:spPr bwMode="auto">
              <a:xfrm flipH="1">
                <a:off x="2145" y="4303"/>
                <a:ext cx="61" cy="6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616" name="Line 601"/>
              <p:cNvSpPr>
                <a:spLocks noChangeShapeType="1"/>
              </p:cNvSpPr>
              <p:nvPr/>
            </p:nvSpPr>
            <p:spPr bwMode="auto">
              <a:xfrm>
                <a:off x="2150" y="4379"/>
                <a:ext cx="29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617" name="Line 602"/>
              <p:cNvSpPr>
                <a:spLocks noChangeShapeType="1"/>
              </p:cNvSpPr>
              <p:nvPr/>
            </p:nvSpPr>
            <p:spPr bwMode="auto">
              <a:xfrm>
                <a:off x="2192" y="4379"/>
                <a:ext cx="27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618" name="Line 603"/>
              <p:cNvSpPr>
                <a:spLocks noChangeShapeType="1"/>
              </p:cNvSpPr>
              <p:nvPr/>
            </p:nvSpPr>
            <p:spPr bwMode="auto">
              <a:xfrm>
                <a:off x="2233" y="4379"/>
                <a:ext cx="29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619" name="Line 604"/>
              <p:cNvSpPr>
                <a:spLocks noChangeShapeType="1"/>
              </p:cNvSpPr>
              <p:nvPr/>
            </p:nvSpPr>
            <p:spPr bwMode="auto">
              <a:xfrm flipV="1">
                <a:off x="2147" y="4369"/>
                <a:ext cx="11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620" name="Line 605"/>
              <p:cNvSpPr>
                <a:spLocks noChangeShapeType="1"/>
              </p:cNvSpPr>
              <p:nvPr/>
            </p:nvSpPr>
            <p:spPr bwMode="auto">
              <a:xfrm flipV="1">
                <a:off x="2168" y="4341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621" name="Line 606"/>
              <p:cNvSpPr>
                <a:spLocks noChangeShapeType="1"/>
              </p:cNvSpPr>
              <p:nvPr/>
            </p:nvSpPr>
            <p:spPr bwMode="auto">
              <a:xfrm flipV="1">
                <a:off x="2197" y="4320"/>
                <a:ext cx="11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622" name="Line 607"/>
              <p:cNvSpPr>
                <a:spLocks noChangeShapeType="1"/>
              </p:cNvSpPr>
              <p:nvPr/>
            </p:nvSpPr>
            <p:spPr bwMode="auto">
              <a:xfrm flipH="1" flipV="1">
                <a:off x="2197" y="4426"/>
                <a:ext cx="11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623" name="Line 608"/>
              <p:cNvSpPr>
                <a:spLocks noChangeShapeType="1"/>
              </p:cNvSpPr>
              <p:nvPr/>
            </p:nvSpPr>
            <p:spPr bwMode="auto">
              <a:xfrm flipH="1" flipV="1">
                <a:off x="2168" y="4398"/>
                <a:ext cx="19" cy="1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624" name="Line 609"/>
              <p:cNvSpPr>
                <a:spLocks noChangeShapeType="1"/>
              </p:cNvSpPr>
              <p:nvPr/>
            </p:nvSpPr>
            <p:spPr bwMode="auto">
              <a:xfrm flipH="1" flipV="1">
                <a:off x="2147" y="4376"/>
                <a:ext cx="11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625" name="Line 610"/>
              <p:cNvSpPr>
                <a:spLocks noChangeShapeType="1"/>
              </p:cNvSpPr>
              <p:nvPr/>
            </p:nvSpPr>
            <p:spPr bwMode="auto">
              <a:xfrm flipV="1">
                <a:off x="2145" y="4368"/>
                <a:ext cx="11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626" name="Line 611"/>
              <p:cNvSpPr>
                <a:spLocks noChangeShapeType="1"/>
              </p:cNvSpPr>
              <p:nvPr/>
            </p:nvSpPr>
            <p:spPr bwMode="auto">
              <a:xfrm flipV="1">
                <a:off x="2166" y="4339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627" name="Line 612"/>
              <p:cNvSpPr>
                <a:spLocks noChangeShapeType="1"/>
              </p:cNvSpPr>
              <p:nvPr/>
            </p:nvSpPr>
            <p:spPr bwMode="auto">
              <a:xfrm flipV="1">
                <a:off x="2194" y="4318"/>
                <a:ext cx="12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628" name="Line 613"/>
              <p:cNvSpPr>
                <a:spLocks noChangeShapeType="1"/>
              </p:cNvSpPr>
              <p:nvPr/>
            </p:nvSpPr>
            <p:spPr bwMode="auto">
              <a:xfrm flipH="1" flipV="1">
                <a:off x="2194" y="4428"/>
                <a:ext cx="12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629" name="Line 614"/>
              <p:cNvSpPr>
                <a:spLocks noChangeShapeType="1"/>
              </p:cNvSpPr>
              <p:nvPr/>
            </p:nvSpPr>
            <p:spPr bwMode="auto">
              <a:xfrm flipH="1" flipV="1">
                <a:off x="2166" y="4400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6" name="Group 615"/>
            <p:cNvGrpSpPr>
              <a:grpSpLocks/>
            </p:cNvGrpSpPr>
            <p:nvPr/>
          </p:nvGrpSpPr>
          <p:grpSpPr bwMode="auto">
            <a:xfrm>
              <a:off x="2129" y="3359"/>
              <a:ext cx="2547" cy="1129"/>
              <a:chOff x="2129" y="3359"/>
              <a:chExt cx="2547" cy="1129"/>
            </a:xfrm>
          </p:grpSpPr>
          <p:sp>
            <p:nvSpPr>
              <p:cNvPr id="14230" name="Line 616"/>
              <p:cNvSpPr>
                <a:spLocks noChangeShapeType="1"/>
              </p:cNvSpPr>
              <p:nvPr/>
            </p:nvSpPr>
            <p:spPr bwMode="auto">
              <a:xfrm flipH="1" flipV="1">
                <a:off x="2145" y="4379"/>
                <a:ext cx="11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231" name="Line 617"/>
              <p:cNvSpPr>
                <a:spLocks noChangeShapeType="1"/>
              </p:cNvSpPr>
              <p:nvPr/>
            </p:nvSpPr>
            <p:spPr bwMode="auto">
              <a:xfrm flipH="1" flipV="1">
                <a:off x="2129" y="4379"/>
                <a:ext cx="77" cy="7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232" name="Line 618"/>
              <p:cNvSpPr>
                <a:spLocks noChangeShapeType="1"/>
              </p:cNvSpPr>
              <p:nvPr/>
            </p:nvSpPr>
            <p:spPr bwMode="auto">
              <a:xfrm flipV="1">
                <a:off x="2184" y="4217"/>
                <a:ext cx="9" cy="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233" name="Line 619"/>
              <p:cNvSpPr>
                <a:spLocks noChangeShapeType="1"/>
              </p:cNvSpPr>
              <p:nvPr/>
            </p:nvSpPr>
            <p:spPr bwMode="auto">
              <a:xfrm flipV="1">
                <a:off x="4597" y="3990"/>
                <a:ext cx="1" cy="32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234" name="Line 620"/>
              <p:cNvSpPr>
                <a:spLocks noChangeShapeType="1"/>
              </p:cNvSpPr>
              <p:nvPr/>
            </p:nvSpPr>
            <p:spPr bwMode="auto">
              <a:xfrm flipV="1">
                <a:off x="4570" y="4173"/>
                <a:ext cx="1" cy="12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235" name="Line 621"/>
              <p:cNvSpPr>
                <a:spLocks noChangeShapeType="1"/>
              </p:cNvSpPr>
              <p:nvPr/>
            </p:nvSpPr>
            <p:spPr bwMode="auto">
              <a:xfrm flipV="1">
                <a:off x="4543" y="4173"/>
                <a:ext cx="1" cy="12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236" name="Line 622"/>
              <p:cNvSpPr>
                <a:spLocks noChangeShapeType="1"/>
              </p:cNvSpPr>
              <p:nvPr/>
            </p:nvSpPr>
            <p:spPr bwMode="auto">
              <a:xfrm flipV="1">
                <a:off x="4592" y="4124"/>
                <a:ext cx="1" cy="4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237" name="Line 623"/>
              <p:cNvSpPr>
                <a:spLocks noChangeShapeType="1"/>
              </p:cNvSpPr>
              <p:nvPr/>
            </p:nvSpPr>
            <p:spPr bwMode="auto">
              <a:xfrm>
                <a:off x="4543" y="3990"/>
                <a:ext cx="1" cy="12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238" name="Line 624"/>
              <p:cNvSpPr>
                <a:spLocks noChangeShapeType="1"/>
              </p:cNvSpPr>
              <p:nvPr/>
            </p:nvSpPr>
            <p:spPr bwMode="auto">
              <a:xfrm>
                <a:off x="4570" y="3990"/>
                <a:ext cx="1" cy="12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239" name="Freeform 625"/>
              <p:cNvSpPr>
                <a:spLocks/>
              </p:cNvSpPr>
              <p:nvPr/>
            </p:nvSpPr>
            <p:spPr bwMode="auto">
              <a:xfrm>
                <a:off x="4588" y="4228"/>
                <a:ext cx="19" cy="18"/>
              </a:xfrm>
              <a:custGeom>
                <a:avLst/>
                <a:gdLst>
                  <a:gd name="T0" fmla="*/ 5 w 38"/>
                  <a:gd name="T1" fmla="*/ 2 h 38"/>
                  <a:gd name="T2" fmla="*/ 4 w 38"/>
                  <a:gd name="T3" fmla="*/ 0 h 38"/>
                  <a:gd name="T4" fmla="*/ 2 w 38"/>
                  <a:gd name="T5" fmla="*/ 0 h 38"/>
                  <a:gd name="T6" fmla="*/ 1 w 38"/>
                  <a:gd name="T7" fmla="*/ 0 h 38"/>
                  <a:gd name="T8" fmla="*/ 0 w 38"/>
                  <a:gd name="T9" fmla="*/ 2 h 38"/>
                  <a:gd name="T10" fmla="*/ 1 w 38"/>
                  <a:gd name="T11" fmla="*/ 4 h 38"/>
                  <a:gd name="T12" fmla="*/ 2 w 38"/>
                  <a:gd name="T13" fmla="*/ 4 h 38"/>
                  <a:gd name="T14" fmla="*/ 4 w 38"/>
                  <a:gd name="T15" fmla="*/ 4 h 38"/>
                  <a:gd name="T16" fmla="*/ 5 w 38"/>
                  <a:gd name="T17" fmla="*/ 2 h 3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8"/>
                  <a:gd name="T28" fmla="*/ 0 h 38"/>
                  <a:gd name="T29" fmla="*/ 38 w 38"/>
                  <a:gd name="T30" fmla="*/ 38 h 3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8" h="38">
                    <a:moveTo>
                      <a:pt x="38" y="19"/>
                    </a:moveTo>
                    <a:lnTo>
                      <a:pt x="32" y="5"/>
                    </a:lnTo>
                    <a:lnTo>
                      <a:pt x="19" y="0"/>
                    </a:lnTo>
                    <a:lnTo>
                      <a:pt x="5" y="5"/>
                    </a:lnTo>
                    <a:lnTo>
                      <a:pt x="0" y="19"/>
                    </a:lnTo>
                    <a:lnTo>
                      <a:pt x="5" y="33"/>
                    </a:lnTo>
                    <a:lnTo>
                      <a:pt x="19" y="38"/>
                    </a:lnTo>
                    <a:lnTo>
                      <a:pt x="32" y="33"/>
                    </a:lnTo>
                    <a:lnTo>
                      <a:pt x="38" y="19"/>
                    </a:lnTo>
                    <a:close/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240" name="Freeform 626"/>
              <p:cNvSpPr>
                <a:spLocks/>
              </p:cNvSpPr>
              <p:nvPr/>
            </p:nvSpPr>
            <p:spPr bwMode="auto">
              <a:xfrm>
                <a:off x="4652" y="4136"/>
                <a:ext cx="19" cy="19"/>
              </a:xfrm>
              <a:custGeom>
                <a:avLst/>
                <a:gdLst>
                  <a:gd name="T0" fmla="*/ 5 w 37"/>
                  <a:gd name="T1" fmla="*/ 2 h 38"/>
                  <a:gd name="T2" fmla="*/ 5 w 37"/>
                  <a:gd name="T3" fmla="*/ 1 h 38"/>
                  <a:gd name="T4" fmla="*/ 3 w 37"/>
                  <a:gd name="T5" fmla="*/ 0 h 38"/>
                  <a:gd name="T6" fmla="*/ 1 w 37"/>
                  <a:gd name="T7" fmla="*/ 1 h 38"/>
                  <a:gd name="T8" fmla="*/ 0 w 37"/>
                  <a:gd name="T9" fmla="*/ 2 h 38"/>
                  <a:gd name="T10" fmla="*/ 1 w 37"/>
                  <a:gd name="T11" fmla="*/ 5 h 38"/>
                  <a:gd name="T12" fmla="*/ 3 w 37"/>
                  <a:gd name="T13" fmla="*/ 5 h 38"/>
                  <a:gd name="T14" fmla="*/ 5 w 37"/>
                  <a:gd name="T15" fmla="*/ 5 h 38"/>
                  <a:gd name="T16" fmla="*/ 5 w 37"/>
                  <a:gd name="T17" fmla="*/ 2 h 3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7"/>
                  <a:gd name="T28" fmla="*/ 0 h 38"/>
                  <a:gd name="T29" fmla="*/ 37 w 37"/>
                  <a:gd name="T30" fmla="*/ 38 h 3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7" h="38">
                    <a:moveTo>
                      <a:pt x="37" y="19"/>
                    </a:moveTo>
                    <a:lnTo>
                      <a:pt x="33" y="6"/>
                    </a:lnTo>
                    <a:lnTo>
                      <a:pt x="19" y="0"/>
                    </a:lnTo>
                    <a:lnTo>
                      <a:pt x="6" y="6"/>
                    </a:lnTo>
                    <a:lnTo>
                      <a:pt x="0" y="19"/>
                    </a:lnTo>
                    <a:lnTo>
                      <a:pt x="6" y="33"/>
                    </a:lnTo>
                    <a:lnTo>
                      <a:pt x="19" y="38"/>
                    </a:lnTo>
                    <a:lnTo>
                      <a:pt x="33" y="33"/>
                    </a:lnTo>
                    <a:lnTo>
                      <a:pt x="37" y="19"/>
                    </a:lnTo>
                    <a:close/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241" name="Freeform 627"/>
              <p:cNvSpPr>
                <a:spLocks/>
              </p:cNvSpPr>
              <p:nvPr/>
            </p:nvSpPr>
            <p:spPr bwMode="auto">
              <a:xfrm>
                <a:off x="4622" y="4220"/>
                <a:ext cx="22" cy="33"/>
              </a:xfrm>
              <a:custGeom>
                <a:avLst/>
                <a:gdLst>
                  <a:gd name="T0" fmla="*/ 0 w 44"/>
                  <a:gd name="T1" fmla="*/ 9 h 65"/>
                  <a:gd name="T2" fmla="*/ 0 w 44"/>
                  <a:gd name="T3" fmla="*/ 0 h 65"/>
                  <a:gd name="T4" fmla="*/ 3 w 44"/>
                  <a:gd name="T5" fmla="*/ 0 h 65"/>
                  <a:gd name="T6" fmla="*/ 4 w 44"/>
                  <a:gd name="T7" fmla="*/ 1 h 65"/>
                  <a:gd name="T8" fmla="*/ 5 w 44"/>
                  <a:gd name="T9" fmla="*/ 2 h 65"/>
                  <a:gd name="T10" fmla="*/ 6 w 44"/>
                  <a:gd name="T11" fmla="*/ 2 h 65"/>
                  <a:gd name="T12" fmla="*/ 6 w 44"/>
                  <a:gd name="T13" fmla="*/ 4 h 65"/>
                  <a:gd name="T14" fmla="*/ 6 w 44"/>
                  <a:gd name="T15" fmla="*/ 5 h 65"/>
                  <a:gd name="T16" fmla="*/ 6 w 44"/>
                  <a:gd name="T17" fmla="*/ 7 h 65"/>
                  <a:gd name="T18" fmla="*/ 5 w 44"/>
                  <a:gd name="T19" fmla="*/ 7 h 65"/>
                  <a:gd name="T20" fmla="*/ 4 w 44"/>
                  <a:gd name="T21" fmla="*/ 8 h 65"/>
                  <a:gd name="T22" fmla="*/ 3 w 44"/>
                  <a:gd name="T23" fmla="*/ 9 h 65"/>
                  <a:gd name="T24" fmla="*/ 0 w 44"/>
                  <a:gd name="T25" fmla="*/ 9 h 6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4"/>
                  <a:gd name="T40" fmla="*/ 0 h 65"/>
                  <a:gd name="T41" fmla="*/ 44 w 44"/>
                  <a:gd name="T42" fmla="*/ 65 h 6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4" h="65">
                    <a:moveTo>
                      <a:pt x="0" y="65"/>
                    </a:moveTo>
                    <a:lnTo>
                      <a:pt x="0" y="0"/>
                    </a:lnTo>
                    <a:lnTo>
                      <a:pt x="22" y="0"/>
                    </a:lnTo>
                    <a:lnTo>
                      <a:pt x="32" y="3"/>
                    </a:lnTo>
                    <a:lnTo>
                      <a:pt x="38" y="9"/>
                    </a:lnTo>
                    <a:lnTo>
                      <a:pt x="41" y="15"/>
                    </a:lnTo>
                    <a:lnTo>
                      <a:pt x="44" y="25"/>
                    </a:lnTo>
                    <a:lnTo>
                      <a:pt x="44" y="40"/>
                    </a:lnTo>
                    <a:lnTo>
                      <a:pt x="41" y="50"/>
                    </a:lnTo>
                    <a:lnTo>
                      <a:pt x="38" y="56"/>
                    </a:lnTo>
                    <a:lnTo>
                      <a:pt x="32" y="62"/>
                    </a:lnTo>
                    <a:lnTo>
                      <a:pt x="22" y="65"/>
                    </a:lnTo>
                    <a:lnTo>
                      <a:pt x="0" y="65"/>
                    </a:lnTo>
                    <a:close/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242" name="Freeform 628"/>
              <p:cNvSpPr>
                <a:spLocks/>
              </p:cNvSpPr>
              <p:nvPr/>
            </p:nvSpPr>
            <p:spPr bwMode="auto">
              <a:xfrm>
                <a:off x="4655" y="4220"/>
                <a:ext cx="21" cy="33"/>
              </a:xfrm>
              <a:custGeom>
                <a:avLst/>
                <a:gdLst>
                  <a:gd name="T0" fmla="*/ 0 w 42"/>
                  <a:gd name="T1" fmla="*/ 9 h 65"/>
                  <a:gd name="T2" fmla="*/ 0 w 42"/>
                  <a:gd name="T3" fmla="*/ 0 h 65"/>
                  <a:gd name="T4" fmla="*/ 5 w 42"/>
                  <a:gd name="T5" fmla="*/ 9 h 65"/>
                  <a:gd name="T6" fmla="*/ 5 w 42"/>
                  <a:gd name="T7" fmla="*/ 0 h 6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2"/>
                  <a:gd name="T13" fmla="*/ 0 h 65"/>
                  <a:gd name="T14" fmla="*/ 42 w 42"/>
                  <a:gd name="T15" fmla="*/ 65 h 6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2" h="65">
                    <a:moveTo>
                      <a:pt x="0" y="65"/>
                    </a:moveTo>
                    <a:lnTo>
                      <a:pt x="0" y="0"/>
                    </a:lnTo>
                    <a:lnTo>
                      <a:pt x="42" y="65"/>
                    </a:lnTo>
                    <a:lnTo>
                      <a:pt x="42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243" name="Line 629"/>
              <p:cNvSpPr>
                <a:spLocks noChangeShapeType="1"/>
              </p:cNvSpPr>
              <p:nvPr/>
            </p:nvSpPr>
            <p:spPr bwMode="auto">
              <a:xfrm flipV="1">
                <a:off x="4661" y="4054"/>
                <a:ext cx="1" cy="9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244" name="Line 630"/>
              <p:cNvSpPr>
                <a:spLocks noChangeShapeType="1"/>
              </p:cNvSpPr>
              <p:nvPr/>
            </p:nvSpPr>
            <p:spPr bwMode="auto">
              <a:xfrm>
                <a:off x="4597" y="4302"/>
                <a:ext cx="1" cy="1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245" name="Line 631"/>
              <p:cNvSpPr>
                <a:spLocks noChangeShapeType="1"/>
              </p:cNvSpPr>
              <p:nvPr/>
            </p:nvSpPr>
            <p:spPr bwMode="auto">
              <a:xfrm>
                <a:off x="4597" y="4302"/>
                <a:ext cx="1" cy="1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246" name="Line 632"/>
              <p:cNvSpPr>
                <a:spLocks noChangeShapeType="1"/>
              </p:cNvSpPr>
              <p:nvPr/>
            </p:nvSpPr>
            <p:spPr bwMode="auto">
              <a:xfrm>
                <a:off x="4597" y="4315"/>
                <a:ext cx="1" cy="6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247" name="Line 633"/>
              <p:cNvSpPr>
                <a:spLocks noChangeShapeType="1"/>
              </p:cNvSpPr>
              <p:nvPr/>
            </p:nvSpPr>
            <p:spPr bwMode="auto">
              <a:xfrm>
                <a:off x="4586" y="4333"/>
                <a:ext cx="1" cy="3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248" name="Line 634"/>
              <p:cNvSpPr>
                <a:spLocks noChangeShapeType="1"/>
              </p:cNvSpPr>
              <p:nvPr/>
            </p:nvSpPr>
            <p:spPr bwMode="auto">
              <a:xfrm>
                <a:off x="4566" y="4343"/>
                <a:ext cx="19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249" name="Line 635"/>
              <p:cNvSpPr>
                <a:spLocks noChangeShapeType="1"/>
              </p:cNvSpPr>
              <p:nvPr/>
            </p:nvSpPr>
            <p:spPr bwMode="auto">
              <a:xfrm flipV="1">
                <a:off x="4576" y="4339"/>
                <a:ext cx="1" cy="1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250" name="Line 636"/>
              <p:cNvSpPr>
                <a:spLocks noChangeShapeType="1"/>
              </p:cNvSpPr>
              <p:nvPr/>
            </p:nvSpPr>
            <p:spPr bwMode="auto">
              <a:xfrm flipV="1">
                <a:off x="4516" y="4173"/>
                <a:ext cx="1" cy="12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251" name="Line 637"/>
              <p:cNvSpPr>
                <a:spLocks noChangeShapeType="1"/>
              </p:cNvSpPr>
              <p:nvPr/>
            </p:nvSpPr>
            <p:spPr bwMode="auto">
              <a:xfrm>
                <a:off x="4516" y="3990"/>
                <a:ext cx="1" cy="12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252" name="Line 638"/>
              <p:cNvSpPr>
                <a:spLocks noChangeShapeType="1"/>
              </p:cNvSpPr>
              <p:nvPr/>
            </p:nvSpPr>
            <p:spPr bwMode="auto">
              <a:xfrm>
                <a:off x="4500" y="4173"/>
                <a:ext cx="17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253" name="Line 639"/>
              <p:cNvSpPr>
                <a:spLocks noChangeShapeType="1"/>
              </p:cNvSpPr>
              <p:nvPr/>
            </p:nvSpPr>
            <p:spPr bwMode="auto">
              <a:xfrm>
                <a:off x="4500" y="4302"/>
                <a:ext cx="17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254" name="Line 640"/>
              <p:cNvSpPr>
                <a:spLocks noChangeShapeType="1"/>
              </p:cNvSpPr>
              <p:nvPr/>
            </p:nvSpPr>
            <p:spPr bwMode="auto">
              <a:xfrm flipV="1">
                <a:off x="4535" y="4349"/>
                <a:ext cx="1" cy="2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255" name="Line 641"/>
              <p:cNvSpPr>
                <a:spLocks noChangeShapeType="1"/>
              </p:cNvSpPr>
              <p:nvPr/>
            </p:nvSpPr>
            <p:spPr bwMode="auto">
              <a:xfrm>
                <a:off x="4525" y="4359"/>
                <a:ext cx="20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256" name="Line 642"/>
              <p:cNvSpPr>
                <a:spLocks noChangeShapeType="1"/>
              </p:cNvSpPr>
              <p:nvPr/>
            </p:nvSpPr>
            <p:spPr bwMode="auto">
              <a:xfrm flipV="1">
                <a:off x="4489" y="4173"/>
                <a:ext cx="1" cy="12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257" name="Line 643"/>
              <p:cNvSpPr>
                <a:spLocks noChangeShapeType="1"/>
              </p:cNvSpPr>
              <p:nvPr/>
            </p:nvSpPr>
            <p:spPr bwMode="auto">
              <a:xfrm flipV="1">
                <a:off x="4462" y="4173"/>
                <a:ext cx="1" cy="12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258" name="Line 644"/>
              <p:cNvSpPr>
                <a:spLocks noChangeShapeType="1"/>
              </p:cNvSpPr>
              <p:nvPr/>
            </p:nvSpPr>
            <p:spPr bwMode="auto">
              <a:xfrm flipV="1">
                <a:off x="4436" y="4173"/>
                <a:ext cx="1" cy="12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259" name="Line 645"/>
              <p:cNvSpPr>
                <a:spLocks noChangeShapeType="1"/>
              </p:cNvSpPr>
              <p:nvPr/>
            </p:nvSpPr>
            <p:spPr bwMode="auto">
              <a:xfrm flipV="1">
                <a:off x="4408" y="4173"/>
                <a:ext cx="1" cy="12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260" name="Line 646"/>
              <p:cNvSpPr>
                <a:spLocks noChangeShapeType="1"/>
              </p:cNvSpPr>
              <p:nvPr/>
            </p:nvSpPr>
            <p:spPr bwMode="auto">
              <a:xfrm flipV="1">
                <a:off x="4382" y="3990"/>
                <a:ext cx="1" cy="3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261" name="Line 647"/>
              <p:cNvSpPr>
                <a:spLocks noChangeShapeType="1"/>
              </p:cNvSpPr>
              <p:nvPr/>
            </p:nvSpPr>
            <p:spPr bwMode="auto">
              <a:xfrm flipH="1">
                <a:off x="4279" y="4145"/>
                <a:ext cx="103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262" name="Line 648"/>
              <p:cNvSpPr>
                <a:spLocks noChangeShapeType="1"/>
              </p:cNvSpPr>
              <p:nvPr/>
            </p:nvSpPr>
            <p:spPr bwMode="auto">
              <a:xfrm flipV="1">
                <a:off x="4387" y="4124"/>
                <a:ext cx="1" cy="4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263" name="Line 649"/>
              <p:cNvSpPr>
                <a:spLocks noChangeShapeType="1"/>
              </p:cNvSpPr>
              <p:nvPr/>
            </p:nvSpPr>
            <p:spPr bwMode="auto">
              <a:xfrm>
                <a:off x="4408" y="3990"/>
                <a:ext cx="1" cy="12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264" name="Line 650"/>
              <p:cNvSpPr>
                <a:spLocks noChangeShapeType="1"/>
              </p:cNvSpPr>
              <p:nvPr/>
            </p:nvSpPr>
            <p:spPr bwMode="auto">
              <a:xfrm>
                <a:off x="4436" y="3990"/>
                <a:ext cx="1" cy="12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265" name="Line 651"/>
              <p:cNvSpPr>
                <a:spLocks noChangeShapeType="1"/>
              </p:cNvSpPr>
              <p:nvPr/>
            </p:nvSpPr>
            <p:spPr bwMode="auto">
              <a:xfrm>
                <a:off x="4462" y="3990"/>
                <a:ext cx="1" cy="12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266" name="Line 652"/>
              <p:cNvSpPr>
                <a:spLocks noChangeShapeType="1"/>
              </p:cNvSpPr>
              <p:nvPr/>
            </p:nvSpPr>
            <p:spPr bwMode="auto">
              <a:xfrm>
                <a:off x="4489" y="3990"/>
                <a:ext cx="1" cy="12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267" name="Line 653"/>
              <p:cNvSpPr>
                <a:spLocks noChangeShapeType="1"/>
              </p:cNvSpPr>
              <p:nvPr/>
            </p:nvSpPr>
            <p:spPr bwMode="auto">
              <a:xfrm flipV="1">
                <a:off x="4317" y="4151"/>
                <a:ext cx="1" cy="8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268" name="Line 654"/>
              <p:cNvSpPr>
                <a:spLocks noChangeShapeType="1"/>
              </p:cNvSpPr>
              <p:nvPr/>
            </p:nvSpPr>
            <p:spPr bwMode="auto">
              <a:xfrm flipV="1">
                <a:off x="4244" y="4134"/>
                <a:ext cx="65" cy="1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269" name="Line 655"/>
              <p:cNvSpPr>
                <a:spLocks noChangeShapeType="1"/>
              </p:cNvSpPr>
              <p:nvPr/>
            </p:nvSpPr>
            <p:spPr bwMode="auto">
              <a:xfrm flipV="1">
                <a:off x="4244" y="4137"/>
                <a:ext cx="77" cy="1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270" name="Line 656"/>
              <p:cNvSpPr>
                <a:spLocks noChangeShapeType="1"/>
              </p:cNvSpPr>
              <p:nvPr/>
            </p:nvSpPr>
            <p:spPr bwMode="auto">
              <a:xfrm flipV="1">
                <a:off x="4309" y="4128"/>
                <a:ext cx="1" cy="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271" name="Line 657"/>
              <p:cNvSpPr>
                <a:spLocks noChangeShapeType="1"/>
              </p:cNvSpPr>
              <p:nvPr/>
            </p:nvSpPr>
            <p:spPr bwMode="auto">
              <a:xfrm>
                <a:off x="4309" y="4128"/>
                <a:ext cx="17" cy="1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272" name="Line 658"/>
              <p:cNvSpPr>
                <a:spLocks noChangeShapeType="1"/>
              </p:cNvSpPr>
              <p:nvPr/>
            </p:nvSpPr>
            <p:spPr bwMode="auto">
              <a:xfrm flipV="1">
                <a:off x="4326" y="4136"/>
                <a:ext cx="1" cy="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273" name="Line 659"/>
              <p:cNvSpPr>
                <a:spLocks noChangeShapeType="1"/>
              </p:cNvSpPr>
              <p:nvPr/>
            </p:nvSpPr>
            <p:spPr bwMode="auto">
              <a:xfrm flipV="1">
                <a:off x="4317" y="4054"/>
                <a:ext cx="1" cy="6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274" name="Line 660"/>
              <p:cNvSpPr>
                <a:spLocks noChangeShapeType="1"/>
              </p:cNvSpPr>
              <p:nvPr/>
            </p:nvSpPr>
            <p:spPr bwMode="auto">
              <a:xfrm flipV="1">
                <a:off x="4326" y="4122"/>
                <a:ext cx="65" cy="1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275" name="Line 661"/>
              <p:cNvSpPr>
                <a:spLocks noChangeShapeType="1"/>
              </p:cNvSpPr>
              <p:nvPr/>
            </p:nvSpPr>
            <p:spPr bwMode="auto">
              <a:xfrm flipV="1">
                <a:off x="4315" y="4116"/>
                <a:ext cx="76" cy="1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276" name="Line 662"/>
              <p:cNvSpPr>
                <a:spLocks noChangeShapeType="1"/>
              </p:cNvSpPr>
              <p:nvPr/>
            </p:nvSpPr>
            <p:spPr bwMode="auto">
              <a:xfrm flipH="1" flipV="1">
                <a:off x="4306" y="4107"/>
                <a:ext cx="11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277" name="Line 663"/>
              <p:cNvSpPr>
                <a:spLocks noChangeShapeType="1"/>
              </p:cNvSpPr>
              <p:nvPr/>
            </p:nvSpPr>
            <p:spPr bwMode="auto">
              <a:xfrm flipV="1">
                <a:off x="4317" y="4107"/>
                <a:ext cx="12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278" name="Line 664"/>
              <p:cNvSpPr>
                <a:spLocks noChangeShapeType="1"/>
              </p:cNvSpPr>
              <p:nvPr/>
            </p:nvSpPr>
            <p:spPr bwMode="auto">
              <a:xfrm flipH="1">
                <a:off x="4306" y="4151"/>
                <a:ext cx="11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279" name="Line 665"/>
              <p:cNvSpPr>
                <a:spLocks noChangeShapeType="1"/>
              </p:cNvSpPr>
              <p:nvPr/>
            </p:nvSpPr>
            <p:spPr bwMode="auto">
              <a:xfrm>
                <a:off x="4317" y="4151"/>
                <a:ext cx="12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280" name="Line 666"/>
              <p:cNvSpPr>
                <a:spLocks noChangeShapeType="1"/>
              </p:cNvSpPr>
              <p:nvPr/>
            </p:nvSpPr>
            <p:spPr bwMode="auto">
              <a:xfrm flipV="1">
                <a:off x="4253" y="3990"/>
                <a:ext cx="1" cy="3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281" name="Line 667"/>
              <p:cNvSpPr>
                <a:spLocks noChangeShapeType="1"/>
              </p:cNvSpPr>
              <p:nvPr/>
            </p:nvSpPr>
            <p:spPr bwMode="auto">
              <a:xfrm flipH="1" flipV="1">
                <a:off x="4222" y="3976"/>
                <a:ext cx="9" cy="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282" name="Line 668"/>
              <p:cNvSpPr>
                <a:spLocks noChangeShapeType="1"/>
              </p:cNvSpPr>
              <p:nvPr/>
            </p:nvSpPr>
            <p:spPr bwMode="auto">
              <a:xfrm flipH="1" flipV="1">
                <a:off x="4234" y="3964"/>
                <a:ext cx="4" cy="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283" name="Line 669"/>
              <p:cNvSpPr>
                <a:spLocks noChangeShapeType="1"/>
              </p:cNvSpPr>
              <p:nvPr/>
            </p:nvSpPr>
            <p:spPr bwMode="auto">
              <a:xfrm>
                <a:off x="4231" y="4323"/>
                <a:ext cx="1" cy="5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284" name="Line 670"/>
              <p:cNvSpPr>
                <a:spLocks noChangeShapeType="1"/>
              </p:cNvSpPr>
              <p:nvPr/>
            </p:nvSpPr>
            <p:spPr bwMode="auto">
              <a:xfrm>
                <a:off x="4242" y="4333"/>
                <a:ext cx="1" cy="3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285" name="Freeform 671"/>
              <p:cNvSpPr>
                <a:spLocks/>
              </p:cNvSpPr>
              <p:nvPr/>
            </p:nvSpPr>
            <p:spPr bwMode="auto">
              <a:xfrm>
                <a:off x="4253" y="3990"/>
                <a:ext cx="129" cy="129"/>
              </a:xfrm>
              <a:custGeom>
                <a:avLst/>
                <a:gdLst>
                  <a:gd name="T0" fmla="*/ 32 w 259"/>
                  <a:gd name="T1" fmla="*/ 0 h 259"/>
                  <a:gd name="T2" fmla="*/ 23 w 259"/>
                  <a:gd name="T3" fmla="*/ 1 h 259"/>
                  <a:gd name="T4" fmla="*/ 16 w 259"/>
                  <a:gd name="T5" fmla="*/ 4 h 259"/>
                  <a:gd name="T6" fmla="*/ 9 w 259"/>
                  <a:gd name="T7" fmla="*/ 9 h 259"/>
                  <a:gd name="T8" fmla="*/ 4 w 259"/>
                  <a:gd name="T9" fmla="*/ 16 h 259"/>
                  <a:gd name="T10" fmla="*/ 1 w 259"/>
                  <a:gd name="T11" fmla="*/ 23 h 259"/>
                  <a:gd name="T12" fmla="*/ 0 w 259"/>
                  <a:gd name="T13" fmla="*/ 32 h 25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59"/>
                  <a:gd name="T22" fmla="*/ 0 h 259"/>
                  <a:gd name="T23" fmla="*/ 259 w 259"/>
                  <a:gd name="T24" fmla="*/ 259 h 25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59" h="259">
                    <a:moveTo>
                      <a:pt x="259" y="0"/>
                    </a:moveTo>
                    <a:lnTo>
                      <a:pt x="191" y="8"/>
                    </a:lnTo>
                    <a:lnTo>
                      <a:pt x="129" y="35"/>
                    </a:lnTo>
                    <a:lnTo>
                      <a:pt x="75" y="75"/>
                    </a:lnTo>
                    <a:lnTo>
                      <a:pt x="35" y="129"/>
                    </a:lnTo>
                    <a:lnTo>
                      <a:pt x="10" y="191"/>
                    </a:lnTo>
                    <a:lnTo>
                      <a:pt x="0" y="259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286" name="Freeform 672"/>
              <p:cNvSpPr>
                <a:spLocks/>
              </p:cNvSpPr>
              <p:nvPr/>
            </p:nvSpPr>
            <p:spPr bwMode="auto">
              <a:xfrm>
                <a:off x="4253" y="4173"/>
                <a:ext cx="129" cy="129"/>
              </a:xfrm>
              <a:custGeom>
                <a:avLst/>
                <a:gdLst>
                  <a:gd name="T0" fmla="*/ 0 w 259"/>
                  <a:gd name="T1" fmla="*/ 0 h 258"/>
                  <a:gd name="T2" fmla="*/ 1 w 259"/>
                  <a:gd name="T3" fmla="*/ 8 h 258"/>
                  <a:gd name="T4" fmla="*/ 4 w 259"/>
                  <a:gd name="T5" fmla="*/ 16 h 258"/>
                  <a:gd name="T6" fmla="*/ 9 w 259"/>
                  <a:gd name="T7" fmla="*/ 22 h 258"/>
                  <a:gd name="T8" fmla="*/ 16 w 259"/>
                  <a:gd name="T9" fmla="*/ 27 h 258"/>
                  <a:gd name="T10" fmla="*/ 23 w 259"/>
                  <a:gd name="T11" fmla="*/ 31 h 258"/>
                  <a:gd name="T12" fmla="*/ 32 w 259"/>
                  <a:gd name="T13" fmla="*/ 32 h 25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59"/>
                  <a:gd name="T22" fmla="*/ 0 h 258"/>
                  <a:gd name="T23" fmla="*/ 259 w 259"/>
                  <a:gd name="T24" fmla="*/ 258 h 25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59" h="258">
                    <a:moveTo>
                      <a:pt x="0" y="0"/>
                    </a:moveTo>
                    <a:lnTo>
                      <a:pt x="10" y="65"/>
                    </a:lnTo>
                    <a:lnTo>
                      <a:pt x="35" y="128"/>
                    </a:lnTo>
                    <a:lnTo>
                      <a:pt x="75" y="181"/>
                    </a:lnTo>
                    <a:lnTo>
                      <a:pt x="129" y="222"/>
                    </a:lnTo>
                    <a:lnTo>
                      <a:pt x="191" y="249"/>
                    </a:lnTo>
                    <a:lnTo>
                      <a:pt x="259" y="258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287" name="Line 673"/>
              <p:cNvSpPr>
                <a:spLocks noChangeShapeType="1"/>
              </p:cNvSpPr>
              <p:nvPr/>
            </p:nvSpPr>
            <p:spPr bwMode="auto">
              <a:xfrm flipH="1">
                <a:off x="4222" y="3964"/>
                <a:ext cx="12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288" name="Line 674"/>
              <p:cNvSpPr>
                <a:spLocks noChangeShapeType="1"/>
              </p:cNvSpPr>
              <p:nvPr/>
            </p:nvSpPr>
            <p:spPr bwMode="auto">
              <a:xfrm flipH="1">
                <a:off x="4218" y="3960"/>
                <a:ext cx="12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289" name="Line 675"/>
              <p:cNvSpPr>
                <a:spLocks noChangeShapeType="1"/>
              </p:cNvSpPr>
              <p:nvPr/>
            </p:nvSpPr>
            <p:spPr bwMode="auto">
              <a:xfrm>
                <a:off x="4283" y="4359"/>
                <a:ext cx="21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290" name="Line 676"/>
              <p:cNvSpPr>
                <a:spLocks noChangeShapeType="1"/>
              </p:cNvSpPr>
              <p:nvPr/>
            </p:nvSpPr>
            <p:spPr bwMode="auto">
              <a:xfrm>
                <a:off x="4364" y="4359"/>
                <a:ext cx="20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291" name="Line 677"/>
              <p:cNvSpPr>
                <a:spLocks noChangeShapeType="1"/>
              </p:cNvSpPr>
              <p:nvPr/>
            </p:nvSpPr>
            <p:spPr bwMode="auto">
              <a:xfrm>
                <a:off x="4444" y="4359"/>
                <a:ext cx="21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292" name="Line 678"/>
              <p:cNvSpPr>
                <a:spLocks noChangeShapeType="1"/>
              </p:cNvSpPr>
              <p:nvPr/>
            </p:nvSpPr>
            <p:spPr bwMode="auto">
              <a:xfrm>
                <a:off x="4249" y="4343"/>
                <a:ext cx="14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293" name="Line 679"/>
              <p:cNvSpPr>
                <a:spLocks noChangeShapeType="1"/>
              </p:cNvSpPr>
              <p:nvPr/>
            </p:nvSpPr>
            <p:spPr bwMode="auto">
              <a:xfrm>
                <a:off x="4324" y="4343"/>
                <a:ext cx="19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294" name="Line 680"/>
              <p:cNvSpPr>
                <a:spLocks noChangeShapeType="1"/>
              </p:cNvSpPr>
              <p:nvPr/>
            </p:nvSpPr>
            <p:spPr bwMode="auto">
              <a:xfrm>
                <a:off x="4405" y="4343"/>
                <a:ext cx="19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295" name="Line 681"/>
              <p:cNvSpPr>
                <a:spLocks noChangeShapeType="1"/>
              </p:cNvSpPr>
              <p:nvPr/>
            </p:nvSpPr>
            <p:spPr bwMode="auto">
              <a:xfrm flipV="1">
                <a:off x="4414" y="4339"/>
                <a:ext cx="1" cy="1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296" name="Line 682"/>
              <p:cNvSpPr>
                <a:spLocks noChangeShapeType="1"/>
              </p:cNvSpPr>
              <p:nvPr/>
            </p:nvSpPr>
            <p:spPr bwMode="auto">
              <a:xfrm flipV="1">
                <a:off x="4374" y="4349"/>
                <a:ext cx="1" cy="2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297" name="Line 683"/>
              <p:cNvSpPr>
                <a:spLocks noChangeShapeType="1"/>
              </p:cNvSpPr>
              <p:nvPr/>
            </p:nvSpPr>
            <p:spPr bwMode="auto">
              <a:xfrm flipV="1">
                <a:off x="4333" y="4339"/>
                <a:ext cx="1" cy="1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298" name="Line 684"/>
              <p:cNvSpPr>
                <a:spLocks noChangeShapeType="1"/>
              </p:cNvSpPr>
              <p:nvPr/>
            </p:nvSpPr>
            <p:spPr bwMode="auto">
              <a:xfrm flipV="1">
                <a:off x="4293" y="4349"/>
                <a:ext cx="1" cy="2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299" name="Line 685"/>
              <p:cNvSpPr>
                <a:spLocks noChangeShapeType="1"/>
              </p:cNvSpPr>
              <p:nvPr/>
            </p:nvSpPr>
            <p:spPr bwMode="auto">
              <a:xfrm flipV="1">
                <a:off x="4247" y="4339"/>
                <a:ext cx="1" cy="1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300" name="Line 686"/>
              <p:cNvSpPr>
                <a:spLocks noChangeShapeType="1"/>
              </p:cNvSpPr>
              <p:nvPr/>
            </p:nvSpPr>
            <p:spPr bwMode="auto">
              <a:xfrm flipV="1">
                <a:off x="4455" y="4349"/>
                <a:ext cx="1" cy="2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301" name="Line 687"/>
              <p:cNvSpPr>
                <a:spLocks noChangeShapeType="1"/>
              </p:cNvSpPr>
              <p:nvPr/>
            </p:nvSpPr>
            <p:spPr bwMode="auto">
              <a:xfrm flipV="1">
                <a:off x="4495" y="4339"/>
                <a:ext cx="1" cy="1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302" name="Line 688"/>
              <p:cNvSpPr>
                <a:spLocks noChangeShapeType="1"/>
              </p:cNvSpPr>
              <p:nvPr/>
            </p:nvSpPr>
            <p:spPr bwMode="auto">
              <a:xfrm flipV="1">
                <a:off x="4231" y="3984"/>
                <a:ext cx="1" cy="33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303" name="Line 689"/>
              <p:cNvSpPr>
                <a:spLocks noChangeShapeType="1"/>
              </p:cNvSpPr>
              <p:nvPr/>
            </p:nvSpPr>
            <p:spPr bwMode="auto">
              <a:xfrm>
                <a:off x="3928" y="3370"/>
                <a:ext cx="98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304" name="Line 690"/>
              <p:cNvSpPr>
                <a:spLocks noChangeShapeType="1"/>
              </p:cNvSpPr>
              <p:nvPr/>
            </p:nvSpPr>
            <p:spPr bwMode="auto">
              <a:xfrm>
                <a:off x="4053" y="3370"/>
                <a:ext cx="27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305" name="Line 691"/>
              <p:cNvSpPr>
                <a:spLocks noChangeShapeType="1"/>
              </p:cNvSpPr>
              <p:nvPr/>
            </p:nvSpPr>
            <p:spPr bwMode="auto">
              <a:xfrm>
                <a:off x="4107" y="3370"/>
                <a:ext cx="99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306" name="Line 692"/>
              <p:cNvSpPr>
                <a:spLocks noChangeShapeType="1"/>
              </p:cNvSpPr>
              <p:nvPr/>
            </p:nvSpPr>
            <p:spPr bwMode="auto">
              <a:xfrm>
                <a:off x="4013" y="3359"/>
                <a:ext cx="107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307" name="Line 693"/>
              <p:cNvSpPr>
                <a:spLocks noChangeShapeType="1"/>
              </p:cNvSpPr>
              <p:nvPr/>
            </p:nvSpPr>
            <p:spPr bwMode="auto">
              <a:xfrm>
                <a:off x="3914" y="3399"/>
                <a:ext cx="294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308" name="Line 694"/>
              <p:cNvSpPr>
                <a:spLocks noChangeShapeType="1"/>
              </p:cNvSpPr>
              <p:nvPr/>
            </p:nvSpPr>
            <p:spPr bwMode="auto">
              <a:xfrm flipV="1">
                <a:off x="3812" y="4379"/>
                <a:ext cx="1" cy="10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309" name="Line 695"/>
              <p:cNvSpPr>
                <a:spLocks noChangeShapeType="1"/>
              </p:cNvSpPr>
              <p:nvPr/>
            </p:nvSpPr>
            <p:spPr bwMode="auto">
              <a:xfrm>
                <a:off x="3919" y="4379"/>
                <a:ext cx="1" cy="10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310" name="Line 696"/>
              <p:cNvSpPr>
                <a:spLocks noChangeShapeType="1"/>
              </p:cNvSpPr>
              <p:nvPr/>
            </p:nvSpPr>
            <p:spPr bwMode="auto">
              <a:xfrm flipH="1">
                <a:off x="3812" y="4487"/>
                <a:ext cx="107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311" name="Line 697"/>
              <p:cNvSpPr>
                <a:spLocks noChangeShapeType="1"/>
              </p:cNvSpPr>
              <p:nvPr/>
            </p:nvSpPr>
            <p:spPr bwMode="auto">
              <a:xfrm>
                <a:off x="3898" y="3416"/>
                <a:ext cx="79" cy="7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312" name="Line 698"/>
              <p:cNvSpPr>
                <a:spLocks noChangeShapeType="1"/>
              </p:cNvSpPr>
              <p:nvPr/>
            </p:nvSpPr>
            <p:spPr bwMode="auto">
              <a:xfrm>
                <a:off x="3916" y="3416"/>
                <a:ext cx="70" cy="6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313" name="Line 699"/>
              <p:cNvSpPr>
                <a:spLocks noChangeShapeType="1"/>
              </p:cNvSpPr>
              <p:nvPr/>
            </p:nvSpPr>
            <p:spPr bwMode="auto">
              <a:xfrm flipV="1">
                <a:off x="4073" y="3416"/>
                <a:ext cx="119" cy="1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314" name="Line 700"/>
              <p:cNvSpPr>
                <a:spLocks noChangeShapeType="1"/>
              </p:cNvSpPr>
              <p:nvPr/>
            </p:nvSpPr>
            <p:spPr bwMode="auto">
              <a:xfrm flipV="1">
                <a:off x="3817" y="4106"/>
                <a:ext cx="1" cy="8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315" name="Line 701"/>
              <p:cNvSpPr>
                <a:spLocks noChangeShapeType="1"/>
              </p:cNvSpPr>
              <p:nvPr/>
            </p:nvSpPr>
            <p:spPr bwMode="auto">
              <a:xfrm flipV="1">
                <a:off x="3849" y="4106"/>
                <a:ext cx="1" cy="8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316" name="Line 702"/>
              <p:cNvSpPr>
                <a:spLocks noChangeShapeType="1"/>
              </p:cNvSpPr>
              <p:nvPr/>
            </p:nvSpPr>
            <p:spPr bwMode="auto">
              <a:xfrm flipV="1">
                <a:off x="3973" y="4106"/>
                <a:ext cx="1" cy="8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317" name="Line 703"/>
              <p:cNvSpPr>
                <a:spLocks noChangeShapeType="1"/>
              </p:cNvSpPr>
              <p:nvPr/>
            </p:nvSpPr>
            <p:spPr bwMode="auto">
              <a:xfrm flipH="1">
                <a:off x="4037" y="4345"/>
                <a:ext cx="81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318" name="Line 704"/>
              <p:cNvSpPr>
                <a:spLocks noChangeShapeType="1"/>
              </p:cNvSpPr>
              <p:nvPr/>
            </p:nvSpPr>
            <p:spPr bwMode="auto">
              <a:xfrm flipH="1">
                <a:off x="4037" y="4377"/>
                <a:ext cx="81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319" name="Line 705"/>
              <p:cNvSpPr>
                <a:spLocks noChangeShapeType="1"/>
              </p:cNvSpPr>
              <p:nvPr/>
            </p:nvSpPr>
            <p:spPr bwMode="auto">
              <a:xfrm flipV="1">
                <a:off x="4005" y="4106"/>
                <a:ext cx="1" cy="8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320" name="Line 706"/>
              <p:cNvSpPr>
                <a:spLocks noChangeShapeType="1"/>
              </p:cNvSpPr>
              <p:nvPr/>
            </p:nvSpPr>
            <p:spPr bwMode="auto">
              <a:xfrm>
                <a:off x="4078" y="4145"/>
                <a:ext cx="1" cy="22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321" name="Freeform 707"/>
              <p:cNvSpPr>
                <a:spLocks/>
              </p:cNvSpPr>
              <p:nvPr/>
            </p:nvSpPr>
            <p:spPr bwMode="auto">
              <a:xfrm>
                <a:off x="4069" y="4360"/>
                <a:ext cx="17" cy="16"/>
              </a:xfrm>
              <a:custGeom>
                <a:avLst/>
                <a:gdLst>
                  <a:gd name="T0" fmla="*/ 5 w 33"/>
                  <a:gd name="T1" fmla="*/ 2 h 33"/>
                  <a:gd name="T2" fmla="*/ 4 w 33"/>
                  <a:gd name="T3" fmla="*/ 0 h 33"/>
                  <a:gd name="T4" fmla="*/ 3 w 33"/>
                  <a:gd name="T5" fmla="*/ 0 h 33"/>
                  <a:gd name="T6" fmla="*/ 1 w 33"/>
                  <a:gd name="T7" fmla="*/ 0 h 33"/>
                  <a:gd name="T8" fmla="*/ 0 w 33"/>
                  <a:gd name="T9" fmla="*/ 2 h 33"/>
                  <a:gd name="T10" fmla="*/ 1 w 33"/>
                  <a:gd name="T11" fmla="*/ 3 h 33"/>
                  <a:gd name="T12" fmla="*/ 3 w 33"/>
                  <a:gd name="T13" fmla="*/ 4 h 33"/>
                  <a:gd name="T14" fmla="*/ 4 w 33"/>
                  <a:gd name="T15" fmla="*/ 3 h 33"/>
                  <a:gd name="T16" fmla="*/ 5 w 33"/>
                  <a:gd name="T17" fmla="*/ 2 h 3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3"/>
                  <a:gd name="T28" fmla="*/ 0 h 33"/>
                  <a:gd name="T29" fmla="*/ 33 w 33"/>
                  <a:gd name="T30" fmla="*/ 33 h 3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3" h="33">
                    <a:moveTo>
                      <a:pt x="33" y="17"/>
                    </a:moveTo>
                    <a:lnTo>
                      <a:pt x="28" y="5"/>
                    </a:lnTo>
                    <a:lnTo>
                      <a:pt x="17" y="0"/>
                    </a:lnTo>
                    <a:lnTo>
                      <a:pt x="5" y="5"/>
                    </a:lnTo>
                    <a:lnTo>
                      <a:pt x="0" y="17"/>
                    </a:lnTo>
                    <a:lnTo>
                      <a:pt x="5" y="28"/>
                    </a:lnTo>
                    <a:lnTo>
                      <a:pt x="17" y="33"/>
                    </a:lnTo>
                    <a:lnTo>
                      <a:pt x="28" y="28"/>
                    </a:lnTo>
                    <a:lnTo>
                      <a:pt x="33" y="17"/>
                    </a:lnTo>
                    <a:close/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322" name="Freeform 708"/>
              <p:cNvSpPr>
                <a:spLocks/>
              </p:cNvSpPr>
              <p:nvPr/>
            </p:nvSpPr>
            <p:spPr bwMode="auto">
              <a:xfrm>
                <a:off x="3968" y="4323"/>
                <a:ext cx="25" cy="38"/>
              </a:xfrm>
              <a:custGeom>
                <a:avLst/>
                <a:gdLst>
                  <a:gd name="T0" fmla="*/ 0 w 50"/>
                  <a:gd name="T1" fmla="*/ 0 h 75"/>
                  <a:gd name="T2" fmla="*/ 0 w 50"/>
                  <a:gd name="T3" fmla="*/ 7 h 75"/>
                  <a:gd name="T4" fmla="*/ 1 w 50"/>
                  <a:gd name="T5" fmla="*/ 9 h 75"/>
                  <a:gd name="T6" fmla="*/ 2 w 50"/>
                  <a:gd name="T7" fmla="*/ 9 h 75"/>
                  <a:gd name="T8" fmla="*/ 3 w 50"/>
                  <a:gd name="T9" fmla="*/ 10 h 75"/>
                  <a:gd name="T10" fmla="*/ 3 w 50"/>
                  <a:gd name="T11" fmla="*/ 10 h 75"/>
                  <a:gd name="T12" fmla="*/ 5 w 50"/>
                  <a:gd name="T13" fmla="*/ 9 h 75"/>
                  <a:gd name="T14" fmla="*/ 6 w 50"/>
                  <a:gd name="T15" fmla="*/ 9 h 75"/>
                  <a:gd name="T16" fmla="*/ 6 w 50"/>
                  <a:gd name="T17" fmla="*/ 7 h 75"/>
                  <a:gd name="T18" fmla="*/ 6 w 50"/>
                  <a:gd name="T19" fmla="*/ 0 h 7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0"/>
                  <a:gd name="T31" fmla="*/ 0 h 75"/>
                  <a:gd name="T32" fmla="*/ 50 w 50"/>
                  <a:gd name="T33" fmla="*/ 75 h 7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0" h="75">
                    <a:moveTo>
                      <a:pt x="0" y="0"/>
                    </a:moveTo>
                    <a:lnTo>
                      <a:pt x="0" y="55"/>
                    </a:lnTo>
                    <a:lnTo>
                      <a:pt x="3" y="66"/>
                    </a:lnTo>
                    <a:lnTo>
                      <a:pt x="11" y="72"/>
                    </a:lnTo>
                    <a:lnTo>
                      <a:pt x="22" y="75"/>
                    </a:lnTo>
                    <a:lnTo>
                      <a:pt x="28" y="75"/>
                    </a:lnTo>
                    <a:lnTo>
                      <a:pt x="39" y="72"/>
                    </a:lnTo>
                    <a:lnTo>
                      <a:pt x="47" y="66"/>
                    </a:lnTo>
                    <a:lnTo>
                      <a:pt x="50" y="55"/>
                    </a:lnTo>
                    <a:lnTo>
                      <a:pt x="5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323" name="Freeform 709"/>
              <p:cNvSpPr>
                <a:spLocks/>
              </p:cNvSpPr>
              <p:nvPr/>
            </p:nvSpPr>
            <p:spPr bwMode="auto">
              <a:xfrm>
                <a:off x="4008" y="4323"/>
                <a:ext cx="25" cy="38"/>
              </a:xfrm>
              <a:custGeom>
                <a:avLst/>
                <a:gdLst>
                  <a:gd name="T0" fmla="*/ 0 w 50"/>
                  <a:gd name="T1" fmla="*/ 10 h 75"/>
                  <a:gd name="T2" fmla="*/ 0 w 50"/>
                  <a:gd name="T3" fmla="*/ 0 h 75"/>
                  <a:gd name="T4" fmla="*/ 5 w 50"/>
                  <a:gd name="T5" fmla="*/ 0 h 75"/>
                  <a:gd name="T6" fmla="*/ 6 w 50"/>
                  <a:gd name="T7" fmla="*/ 1 h 75"/>
                  <a:gd name="T8" fmla="*/ 6 w 50"/>
                  <a:gd name="T9" fmla="*/ 1 h 75"/>
                  <a:gd name="T10" fmla="*/ 6 w 50"/>
                  <a:gd name="T11" fmla="*/ 2 h 75"/>
                  <a:gd name="T12" fmla="*/ 6 w 50"/>
                  <a:gd name="T13" fmla="*/ 4 h 75"/>
                  <a:gd name="T14" fmla="*/ 6 w 50"/>
                  <a:gd name="T15" fmla="*/ 5 h 75"/>
                  <a:gd name="T16" fmla="*/ 6 w 50"/>
                  <a:gd name="T17" fmla="*/ 5 h 75"/>
                  <a:gd name="T18" fmla="*/ 5 w 50"/>
                  <a:gd name="T19" fmla="*/ 5 h 75"/>
                  <a:gd name="T20" fmla="*/ 0 w 50"/>
                  <a:gd name="T21" fmla="*/ 5 h 7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0"/>
                  <a:gd name="T34" fmla="*/ 0 h 75"/>
                  <a:gd name="T35" fmla="*/ 50 w 50"/>
                  <a:gd name="T36" fmla="*/ 75 h 7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0" h="75">
                    <a:moveTo>
                      <a:pt x="0" y="75"/>
                    </a:moveTo>
                    <a:lnTo>
                      <a:pt x="0" y="0"/>
                    </a:lnTo>
                    <a:lnTo>
                      <a:pt x="33" y="0"/>
                    </a:lnTo>
                    <a:lnTo>
                      <a:pt x="44" y="5"/>
                    </a:lnTo>
                    <a:lnTo>
                      <a:pt x="47" y="8"/>
                    </a:lnTo>
                    <a:lnTo>
                      <a:pt x="50" y="14"/>
                    </a:lnTo>
                    <a:lnTo>
                      <a:pt x="50" y="25"/>
                    </a:lnTo>
                    <a:lnTo>
                      <a:pt x="47" y="33"/>
                    </a:lnTo>
                    <a:lnTo>
                      <a:pt x="44" y="36"/>
                    </a:lnTo>
                    <a:lnTo>
                      <a:pt x="33" y="39"/>
                    </a:lnTo>
                    <a:lnTo>
                      <a:pt x="0" y="39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324" name="Line 710"/>
              <p:cNvSpPr>
                <a:spLocks noChangeShapeType="1"/>
              </p:cNvSpPr>
              <p:nvPr/>
            </p:nvSpPr>
            <p:spPr bwMode="auto">
              <a:xfrm>
                <a:off x="3812" y="4379"/>
                <a:ext cx="21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325" name="Line 711"/>
              <p:cNvSpPr>
                <a:spLocks noChangeShapeType="1"/>
              </p:cNvSpPr>
              <p:nvPr/>
            </p:nvSpPr>
            <p:spPr bwMode="auto">
              <a:xfrm flipV="1">
                <a:off x="3822" y="4459"/>
                <a:ext cx="1" cy="1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326" name="Line 712"/>
              <p:cNvSpPr>
                <a:spLocks noChangeShapeType="1"/>
              </p:cNvSpPr>
              <p:nvPr/>
            </p:nvSpPr>
            <p:spPr bwMode="auto">
              <a:xfrm flipV="1">
                <a:off x="3822" y="4419"/>
                <a:ext cx="1" cy="2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327" name="Line 713"/>
              <p:cNvSpPr>
                <a:spLocks noChangeShapeType="1"/>
              </p:cNvSpPr>
              <p:nvPr/>
            </p:nvSpPr>
            <p:spPr bwMode="auto">
              <a:xfrm flipV="1">
                <a:off x="3822" y="4390"/>
                <a:ext cx="1" cy="1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328" name="Line 714"/>
              <p:cNvSpPr>
                <a:spLocks noChangeShapeType="1"/>
              </p:cNvSpPr>
              <p:nvPr/>
            </p:nvSpPr>
            <p:spPr bwMode="auto">
              <a:xfrm>
                <a:off x="3908" y="4390"/>
                <a:ext cx="1" cy="1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329" name="Line 715"/>
              <p:cNvSpPr>
                <a:spLocks noChangeShapeType="1"/>
              </p:cNvSpPr>
              <p:nvPr/>
            </p:nvSpPr>
            <p:spPr bwMode="auto">
              <a:xfrm>
                <a:off x="3908" y="4419"/>
                <a:ext cx="1" cy="2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330" name="Line 716"/>
              <p:cNvSpPr>
                <a:spLocks noChangeShapeType="1"/>
              </p:cNvSpPr>
              <p:nvPr/>
            </p:nvSpPr>
            <p:spPr bwMode="auto">
              <a:xfrm>
                <a:off x="3908" y="4459"/>
                <a:ext cx="1" cy="1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331" name="Line 717"/>
              <p:cNvSpPr>
                <a:spLocks noChangeShapeType="1"/>
              </p:cNvSpPr>
              <p:nvPr/>
            </p:nvSpPr>
            <p:spPr bwMode="auto">
              <a:xfrm flipH="1">
                <a:off x="3892" y="4476"/>
                <a:ext cx="16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332" name="Line 718"/>
              <p:cNvSpPr>
                <a:spLocks noChangeShapeType="1"/>
              </p:cNvSpPr>
              <p:nvPr/>
            </p:nvSpPr>
            <p:spPr bwMode="auto">
              <a:xfrm flipH="1">
                <a:off x="3852" y="4476"/>
                <a:ext cx="27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333" name="Line 719"/>
              <p:cNvSpPr>
                <a:spLocks noChangeShapeType="1"/>
              </p:cNvSpPr>
              <p:nvPr/>
            </p:nvSpPr>
            <p:spPr bwMode="auto">
              <a:xfrm flipH="1">
                <a:off x="3822" y="4476"/>
                <a:ext cx="16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334" name="Line 720"/>
              <p:cNvSpPr>
                <a:spLocks noChangeShapeType="1"/>
              </p:cNvSpPr>
              <p:nvPr/>
            </p:nvSpPr>
            <p:spPr bwMode="auto">
              <a:xfrm>
                <a:off x="3822" y="4390"/>
                <a:ext cx="16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335" name="Line 721"/>
              <p:cNvSpPr>
                <a:spLocks noChangeShapeType="1"/>
              </p:cNvSpPr>
              <p:nvPr/>
            </p:nvSpPr>
            <p:spPr bwMode="auto">
              <a:xfrm>
                <a:off x="3852" y="4390"/>
                <a:ext cx="27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336" name="Line 722"/>
              <p:cNvSpPr>
                <a:spLocks noChangeShapeType="1"/>
              </p:cNvSpPr>
              <p:nvPr/>
            </p:nvSpPr>
            <p:spPr bwMode="auto">
              <a:xfrm>
                <a:off x="3892" y="4390"/>
                <a:ext cx="16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337" name="Line 723"/>
              <p:cNvSpPr>
                <a:spLocks noChangeShapeType="1"/>
              </p:cNvSpPr>
              <p:nvPr/>
            </p:nvSpPr>
            <p:spPr bwMode="auto">
              <a:xfrm flipV="1">
                <a:off x="3826" y="4459"/>
                <a:ext cx="1" cy="1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338" name="Line 724"/>
              <p:cNvSpPr>
                <a:spLocks noChangeShapeType="1"/>
              </p:cNvSpPr>
              <p:nvPr/>
            </p:nvSpPr>
            <p:spPr bwMode="auto">
              <a:xfrm flipV="1">
                <a:off x="3826" y="4419"/>
                <a:ext cx="1" cy="2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339" name="Line 725"/>
              <p:cNvSpPr>
                <a:spLocks noChangeShapeType="1"/>
              </p:cNvSpPr>
              <p:nvPr/>
            </p:nvSpPr>
            <p:spPr bwMode="auto">
              <a:xfrm flipV="1">
                <a:off x="3826" y="4390"/>
                <a:ext cx="1" cy="1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340" name="Line 726"/>
              <p:cNvSpPr>
                <a:spLocks noChangeShapeType="1"/>
              </p:cNvSpPr>
              <p:nvPr/>
            </p:nvSpPr>
            <p:spPr bwMode="auto">
              <a:xfrm>
                <a:off x="3905" y="4390"/>
                <a:ext cx="1" cy="1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341" name="Line 727"/>
              <p:cNvSpPr>
                <a:spLocks noChangeShapeType="1"/>
              </p:cNvSpPr>
              <p:nvPr/>
            </p:nvSpPr>
            <p:spPr bwMode="auto">
              <a:xfrm>
                <a:off x="3905" y="4419"/>
                <a:ext cx="1" cy="2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342" name="Line 728"/>
              <p:cNvSpPr>
                <a:spLocks noChangeShapeType="1"/>
              </p:cNvSpPr>
              <p:nvPr/>
            </p:nvSpPr>
            <p:spPr bwMode="auto">
              <a:xfrm>
                <a:off x="3905" y="4459"/>
                <a:ext cx="1" cy="1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343" name="Line 729"/>
              <p:cNvSpPr>
                <a:spLocks noChangeShapeType="1"/>
              </p:cNvSpPr>
              <p:nvPr/>
            </p:nvSpPr>
            <p:spPr bwMode="auto">
              <a:xfrm flipH="1">
                <a:off x="3892" y="4473"/>
                <a:ext cx="16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344" name="Line 730"/>
              <p:cNvSpPr>
                <a:spLocks noChangeShapeType="1"/>
              </p:cNvSpPr>
              <p:nvPr/>
            </p:nvSpPr>
            <p:spPr bwMode="auto">
              <a:xfrm flipH="1">
                <a:off x="3852" y="4473"/>
                <a:ext cx="27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345" name="Line 731"/>
              <p:cNvSpPr>
                <a:spLocks noChangeShapeType="1"/>
              </p:cNvSpPr>
              <p:nvPr/>
            </p:nvSpPr>
            <p:spPr bwMode="auto">
              <a:xfrm flipH="1">
                <a:off x="3822" y="4473"/>
                <a:ext cx="16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346" name="Line 732"/>
              <p:cNvSpPr>
                <a:spLocks noChangeShapeType="1"/>
              </p:cNvSpPr>
              <p:nvPr/>
            </p:nvSpPr>
            <p:spPr bwMode="auto">
              <a:xfrm>
                <a:off x="3822" y="4393"/>
                <a:ext cx="16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347" name="Line 733"/>
              <p:cNvSpPr>
                <a:spLocks noChangeShapeType="1"/>
              </p:cNvSpPr>
              <p:nvPr/>
            </p:nvSpPr>
            <p:spPr bwMode="auto">
              <a:xfrm>
                <a:off x="3852" y="4393"/>
                <a:ext cx="27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348" name="Line 734"/>
              <p:cNvSpPr>
                <a:spLocks noChangeShapeType="1"/>
              </p:cNvSpPr>
              <p:nvPr/>
            </p:nvSpPr>
            <p:spPr bwMode="auto">
              <a:xfrm>
                <a:off x="3892" y="4393"/>
                <a:ext cx="16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349" name="Line 735"/>
              <p:cNvSpPr>
                <a:spLocks noChangeShapeType="1"/>
              </p:cNvSpPr>
              <p:nvPr/>
            </p:nvSpPr>
            <p:spPr bwMode="auto">
              <a:xfrm>
                <a:off x="3826" y="4393"/>
                <a:ext cx="20" cy="2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350" name="Line 736"/>
              <p:cNvSpPr>
                <a:spLocks noChangeShapeType="1"/>
              </p:cNvSpPr>
              <p:nvPr/>
            </p:nvSpPr>
            <p:spPr bwMode="auto">
              <a:xfrm>
                <a:off x="3856" y="4423"/>
                <a:ext cx="18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351" name="Line 737"/>
              <p:cNvSpPr>
                <a:spLocks noChangeShapeType="1"/>
              </p:cNvSpPr>
              <p:nvPr/>
            </p:nvSpPr>
            <p:spPr bwMode="auto">
              <a:xfrm>
                <a:off x="3885" y="4452"/>
                <a:ext cx="20" cy="2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352" name="Line 738"/>
              <p:cNvSpPr>
                <a:spLocks noChangeShapeType="1"/>
              </p:cNvSpPr>
              <p:nvPr/>
            </p:nvSpPr>
            <p:spPr bwMode="auto">
              <a:xfrm flipV="1">
                <a:off x="3826" y="4452"/>
                <a:ext cx="20" cy="2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353" name="Line 739"/>
              <p:cNvSpPr>
                <a:spLocks noChangeShapeType="1"/>
              </p:cNvSpPr>
              <p:nvPr/>
            </p:nvSpPr>
            <p:spPr bwMode="auto">
              <a:xfrm flipV="1">
                <a:off x="3856" y="4423"/>
                <a:ext cx="18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354" name="Line 740"/>
              <p:cNvSpPr>
                <a:spLocks noChangeShapeType="1"/>
              </p:cNvSpPr>
              <p:nvPr/>
            </p:nvSpPr>
            <p:spPr bwMode="auto">
              <a:xfrm flipV="1">
                <a:off x="3885" y="4393"/>
                <a:ext cx="20" cy="2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355" name="Line 741"/>
              <p:cNvSpPr>
                <a:spLocks noChangeShapeType="1"/>
              </p:cNvSpPr>
              <p:nvPr/>
            </p:nvSpPr>
            <p:spPr bwMode="auto">
              <a:xfrm>
                <a:off x="4037" y="4218"/>
                <a:ext cx="1" cy="16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356" name="Line 742"/>
              <p:cNvSpPr>
                <a:spLocks noChangeShapeType="1"/>
              </p:cNvSpPr>
              <p:nvPr/>
            </p:nvSpPr>
            <p:spPr bwMode="auto">
              <a:xfrm>
                <a:off x="4118" y="4138"/>
                <a:ext cx="1" cy="24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357" name="Line 743"/>
              <p:cNvSpPr>
                <a:spLocks noChangeShapeType="1"/>
              </p:cNvSpPr>
              <p:nvPr/>
            </p:nvSpPr>
            <p:spPr bwMode="auto">
              <a:xfrm flipH="1" flipV="1">
                <a:off x="3950" y="3680"/>
                <a:ext cx="10" cy="1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358" name="Line 744"/>
              <p:cNvSpPr>
                <a:spLocks noChangeShapeType="1"/>
              </p:cNvSpPr>
              <p:nvPr/>
            </p:nvSpPr>
            <p:spPr bwMode="auto">
              <a:xfrm flipH="1" flipV="1">
                <a:off x="3939" y="3691"/>
                <a:ext cx="10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359" name="Line 745"/>
              <p:cNvSpPr>
                <a:spLocks noChangeShapeType="1"/>
              </p:cNvSpPr>
              <p:nvPr/>
            </p:nvSpPr>
            <p:spPr bwMode="auto">
              <a:xfrm flipV="1">
                <a:off x="3918" y="3535"/>
                <a:ext cx="155" cy="15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360" name="Line 746"/>
              <p:cNvSpPr>
                <a:spLocks noChangeShapeType="1"/>
              </p:cNvSpPr>
              <p:nvPr/>
            </p:nvSpPr>
            <p:spPr bwMode="auto">
              <a:xfrm flipV="1">
                <a:off x="3929" y="3691"/>
                <a:ext cx="10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361" name="Line 747"/>
              <p:cNvSpPr>
                <a:spLocks noChangeShapeType="1"/>
              </p:cNvSpPr>
              <p:nvPr/>
            </p:nvSpPr>
            <p:spPr bwMode="auto">
              <a:xfrm>
                <a:off x="3918" y="3690"/>
                <a:ext cx="11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362" name="Line 748"/>
              <p:cNvSpPr>
                <a:spLocks noChangeShapeType="1"/>
              </p:cNvSpPr>
              <p:nvPr/>
            </p:nvSpPr>
            <p:spPr bwMode="auto">
              <a:xfrm>
                <a:off x="3914" y="3694"/>
                <a:ext cx="11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363" name="Line 749"/>
              <p:cNvSpPr>
                <a:spLocks noChangeShapeType="1"/>
              </p:cNvSpPr>
              <p:nvPr/>
            </p:nvSpPr>
            <p:spPr bwMode="auto">
              <a:xfrm flipH="1">
                <a:off x="3949" y="3690"/>
                <a:ext cx="11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364" name="Line 750"/>
              <p:cNvSpPr>
                <a:spLocks noChangeShapeType="1"/>
              </p:cNvSpPr>
              <p:nvPr/>
            </p:nvSpPr>
            <p:spPr bwMode="auto">
              <a:xfrm flipH="1">
                <a:off x="3952" y="3694"/>
                <a:ext cx="12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365" name="Line 751"/>
              <p:cNvSpPr>
                <a:spLocks noChangeShapeType="1"/>
              </p:cNvSpPr>
              <p:nvPr/>
            </p:nvSpPr>
            <p:spPr bwMode="auto">
              <a:xfrm flipV="1">
                <a:off x="3986" y="3550"/>
                <a:ext cx="64" cy="6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366" name="Line 752"/>
              <p:cNvSpPr>
                <a:spLocks noChangeShapeType="1"/>
              </p:cNvSpPr>
              <p:nvPr/>
            </p:nvSpPr>
            <p:spPr bwMode="auto">
              <a:xfrm flipV="1">
                <a:off x="3976" y="3485"/>
                <a:ext cx="10" cy="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367" name="Freeform 753"/>
              <p:cNvSpPr>
                <a:spLocks/>
              </p:cNvSpPr>
              <p:nvPr/>
            </p:nvSpPr>
            <p:spPr bwMode="auto">
              <a:xfrm>
                <a:off x="3960" y="3485"/>
                <a:ext cx="26" cy="130"/>
              </a:xfrm>
              <a:custGeom>
                <a:avLst/>
                <a:gdLst>
                  <a:gd name="T0" fmla="*/ 7 w 51"/>
                  <a:gd name="T1" fmla="*/ 0 h 258"/>
                  <a:gd name="T2" fmla="*/ 3 w 51"/>
                  <a:gd name="T3" fmla="*/ 6 h 258"/>
                  <a:gd name="T4" fmla="*/ 0 w 51"/>
                  <a:gd name="T5" fmla="*/ 13 h 258"/>
                  <a:gd name="T6" fmla="*/ 0 w 51"/>
                  <a:gd name="T7" fmla="*/ 20 h 258"/>
                  <a:gd name="T8" fmla="*/ 3 w 51"/>
                  <a:gd name="T9" fmla="*/ 27 h 258"/>
                  <a:gd name="T10" fmla="*/ 7 w 51"/>
                  <a:gd name="T11" fmla="*/ 33 h 25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1"/>
                  <a:gd name="T19" fmla="*/ 0 h 258"/>
                  <a:gd name="T20" fmla="*/ 51 w 51"/>
                  <a:gd name="T21" fmla="*/ 258 h 25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1" h="258">
                    <a:moveTo>
                      <a:pt x="51" y="0"/>
                    </a:moveTo>
                    <a:lnTo>
                      <a:pt x="17" y="45"/>
                    </a:lnTo>
                    <a:lnTo>
                      <a:pt x="0" y="100"/>
                    </a:lnTo>
                    <a:lnTo>
                      <a:pt x="0" y="158"/>
                    </a:lnTo>
                    <a:lnTo>
                      <a:pt x="17" y="211"/>
                    </a:lnTo>
                    <a:lnTo>
                      <a:pt x="51" y="258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368" name="Line 754"/>
              <p:cNvSpPr>
                <a:spLocks noChangeShapeType="1"/>
              </p:cNvSpPr>
              <p:nvPr/>
            </p:nvSpPr>
            <p:spPr bwMode="auto">
              <a:xfrm>
                <a:off x="3919" y="4271"/>
                <a:ext cx="1" cy="10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369" name="Line 755"/>
              <p:cNvSpPr>
                <a:spLocks noChangeShapeType="1"/>
              </p:cNvSpPr>
              <p:nvPr/>
            </p:nvSpPr>
            <p:spPr bwMode="auto">
              <a:xfrm flipH="1">
                <a:off x="3833" y="4271"/>
                <a:ext cx="86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370" name="Line 756"/>
              <p:cNvSpPr>
                <a:spLocks noChangeShapeType="1"/>
              </p:cNvSpPr>
              <p:nvPr/>
            </p:nvSpPr>
            <p:spPr bwMode="auto">
              <a:xfrm flipH="1">
                <a:off x="3833" y="4379"/>
                <a:ext cx="86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371" name="Line 757"/>
              <p:cNvSpPr>
                <a:spLocks noChangeShapeType="1"/>
              </p:cNvSpPr>
              <p:nvPr/>
            </p:nvSpPr>
            <p:spPr bwMode="auto">
              <a:xfrm>
                <a:off x="3919" y="4271"/>
                <a:ext cx="1" cy="10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372" name="Line 758"/>
              <p:cNvSpPr>
                <a:spLocks noChangeShapeType="1"/>
              </p:cNvSpPr>
              <p:nvPr/>
            </p:nvSpPr>
            <p:spPr bwMode="auto">
              <a:xfrm>
                <a:off x="3833" y="4271"/>
                <a:ext cx="1" cy="10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373" name="Line 759"/>
              <p:cNvSpPr>
                <a:spLocks noChangeShapeType="1"/>
              </p:cNvSpPr>
              <p:nvPr/>
            </p:nvSpPr>
            <p:spPr bwMode="auto">
              <a:xfrm flipH="1">
                <a:off x="3833" y="4271"/>
                <a:ext cx="86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374" name="Line 760"/>
              <p:cNvSpPr>
                <a:spLocks noChangeShapeType="1"/>
              </p:cNvSpPr>
              <p:nvPr/>
            </p:nvSpPr>
            <p:spPr bwMode="auto">
              <a:xfrm flipH="1">
                <a:off x="3833" y="4379"/>
                <a:ext cx="86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375" name="Line 761"/>
              <p:cNvSpPr>
                <a:spLocks noChangeShapeType="1"/>
              </p:cNvSpPr>
              <p:nvPr/>
            </p:nvSpPr>
            <p:spPr bwMode="auto">
              <a:xfrm flipH="1">
                <a:off x="3833" y="4380"/>
                <a:ext cx="86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376" name="Line 762"/>
              <p:cNvSpPr>
                <a:spLocks noChangeShapeType="1"/>
              </p:cNvSpPr>
              <p:nvPr/>
            </p:nvSpPr>
            <p:spPr bwMode="auto">
              <a:xfrm>
                <a:off x="3919" y="4271"/>
                <a:ext cx="1" cy="10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377" name="Line 763"/>
              <p:cNvSpPr>
                <a:spLocks noChangeShapeType="1"/>
              </p:cNvSpPr>
              <p:nvPr/>
            </p:nvSpPr>
            <p:spPr bwMode="auto">
              <a:xfrm>
                <a:off x="3833" y="4271"/>
                <a:ext cx="1" cy="10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378" name="Line 764"/>
              <p:cNvSpPr>
                <a:spLocks noChangeShapeType="1"/>
              </p:cNvSpPr>
              <p:nvPr/>
            </p:nvSpPr>
            <p:spPr bwMode="auto">
              <a:xfrm flipH="1">
                <a:off x="3833" y="4380"/>
                <a:ext cx="86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379" name="Line 765"/>
              <p:cNvSpPr>
                <a:spLocks noChangeShapeType="1"/>
              </p:cNvSpPr>
              <p:nvPr/>
            </p:nvSpPr>
            <p:spPr bwMode="auto">
              <a:xfrm>
                <a:off x="3916" y="3416"/>
                <a:ext cx="20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380" name="Line 766"/>
              <p:cNvSpPr>
                <a:spLocks noChangeShapeType="1"/>
              </p:cNvSpPr>
              <p:nvPr/>
            </p:nvSpPr>
            <p:spPr bwMode="auto">
              <a:xfrm>
                <a:off x="3916" y="3416"/>
                <a:ext cx="276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381" name="Line 767"/>
              <p:cNvSpPr>
                <a:spLocks noChangeShapeType="1"/>
              </p:cNvSpPr>
              <p:nvPr/>
            </p:nvSpPr>
            <p:spPr bwMode="auto">
              <a:xfrm>
                <a:off x="4086" y="4106"/>
                <a:ext cx="32" cy="3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382" name="Line 768"/>
              <p:cNvSpPr>
                <a:spLocks noChangeShapeType="1"/>
              </p:cNvSpPr>
              <p:nvPr/>
            </p:nvSpPr>
            <p:spPr bwMode="auto">
              <a:xfrm>
                <a:off x="4005" y="4186"/>
                <a:ext cx="32" cy="3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383" name="Line 769"/>
              <p:cNvSpPr>
                <a:spLocks noChangeShapeType="1"/>
              </p:cNvSpPr>
              <p:nvPr/>
            </p:nvSpPr>
            <p:spPr bwMode="auto">
              <a:xfrm flipV="1">
                <a:off x="3748" y="4121"/>
                <a:ext cx="1" cy="4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384" name="Line 770"/>
              <p:cNvSpPr>
                <a:spLocks noChangeShapeType="1"/>
              </p:cNvSpPr>
              <p:nvPr/>
            </p:nvSpPr>
            <p:spPr bwMode="auto">
              <a:xfrm>
                <a:off x="4013" y="3381"/>
                <a:ext cx="107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385" name="Line 771"/>
              <p:cNvSpPr>
                <a:spLocks noChangeShapeType="1"/>
              </p:cNvSpPr>
              <p:nvPr/>
            </p:nvSpPr>
            <p:spPr bwMode="auto">
              <a:xfrm flipV="1">
                <a:off x="4013" y="3359"/>
                <a:ext cx="1" cy="2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386" name="Line 772"/>
              <p:cNvSpPr>
                <a:spLocks noChangeShapeType="1"/>
              </p:cNvSpPr>
              <p:nvPr/>
            </p:nvSpPr>
            <p:spPr bwMode="auto">
              <a:xfrm flipV="1">
                <a:off x="4120" y="3359"/>
                <a:ext cx="1" cy="2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387" name="Line 773"/>
              <p:cNvSpPr>
                <a:spLocks noChangeShapeType="1"/>
              </p:cNvSpPr>
              <p:nvPr/>
            </p:nvSpPr>
            <p:spPr bwMode="auto">
              <a:xfrm flipH="1" flipV="1">
                <a:off x="3958" y="3699"/>
                <a:ext cx="266" cy="26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388" name="Line 774"/>
              <p:cNvSpPr>
                <a:spLocks noChangeShapeType="1"/>
              </p:cNvSpPr>
              <p:nvPr/>
            </p:nvSpPr>
            <p:spPr bwMode="auto">
              <a:xfrm>
                <a:off x="3960" y="3690"/>
                <a:ext cx="274" cy="27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389" name="Line 775"/>
              <p:cNvSpPr>
                <a:spLocks noChangeShapeType="1"/>
              </p:cNvSpPr>
              <p:nvPr/>
            </p:nvSpPr>
            <p:spPr bwMode="auto">
              <a:xfrm>
                <a:off x="3949" y="3702"/>
                <a:ext cx="273" cy="27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390" name="Line 776"/>
              <p:cNvSpPr>
                <a:spLocks noChangeShapeType="1"/>
              </p:cNvSpPr>
              <p:nvPr/>
            </p:nvSpPr>
            <p:spPr bwMode="auto">
              <a:xfrm flipH="1">
                <a:off x="3950" y="3378"/>
                <a:ext cx="303" cy="30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391" name="Line 777"/>
              <p:cNvSpPr>
                <a:spLocks noChangeShapeType="1"/>
              </p:cNvSpPr>
              <p:nvPr/>
            </p:nvSpPr>
            <p:spPr bwMode="auto">
              <a:xfrm flipV="1">
                <a:off x="4208" y="3371"/>
                <a:ext cx="28" cy="2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392" name="Freeform 778"/>
              <p:cNvSpPr>
                <a:spLocks/>
              </p:cNvSpPr>
              <p:nvPr/>
            </p:nvSpPr>
            <p:spPr bwMode="auto">
              <a:xfrm>
                <a:off x="3842" y="3708"/>
                <a:ext cx="70" cy="73"/>
              </a:xfrm>
              <a:custGeom>
                <a:avLst/>
                <a:gdLst>
                  <a:gd name="T0" fmla="*/ 17 w 141"/>
                  <a:gd name="T1" fmla="*/ 0 h 147"/>
                  <a:gd name="T2" fmla="*/ 16 w 141"/>
                  <a:gd name="T3" fmla="*/ 0 h 147"/>
                  <a:gd name="T4" fmla="*/ 0 w 141"/>
                  <a:gd name="T5" fmla="*/ 18 h 147"/>
                  <a:gd name="T6" fmla="*/ 17 w 141"/>
                  <a:gd name="T7" fmla="*/ 0 h 14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1"/>
                  <a:gd name="T13" fmla="*/ 0 h 147"/>
                  <a:gd name="T14" fmla="*/ 141 w 141"/>
                  <a:gd name="T15" fmla="*/ 147 h 14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1" h="147">
                    <a:moveTo>
                      <a:pt x="141" y="7"/>
                    </a:moveTo>
                    <a:lnTo>
                      <a:pt x="133" y="0"/>
                    </a:lnTo>
                    <a:lnTo>
                      <a:pt x="0" y="147"/>
                    </a:lnTo>
                    <a:lnTo>
                      <a:pt x="141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393" name="Freeform 779"/>
              <p:cNvSpPr>
                <a:spLocks/>
              </p:cNvSpPr>
              <p:nvPr/>
            </p:nvSpPr>
            <p:spPr bwMode="auto">
              <a:xfrm>
                <a:off x="3838" y="3708"/>
                <a:ext cx="70" cy="73"/>
              </a:xfrm>
              <a:custGeom>
                <a:avLst/>
                <a:gdLst>
                  <a:gd name="T0" fmla="*/ 17 w 141"/>
                  <a:gd name="T1" fmla="*/ 0 h 147"/>
                  <a:gd name="T2" fmla="*/ 1 w 141"/>
                  <a:gd name="T3" fmla="*/ 18 h 147"/>
                  <a:gd name="T4" fmla="*/ 0 w 141"/>
                  <a:gd name="T5" fmla="*/ 17 h 147"/>
                  <a:gd name="T6" fmla="*/ 17 w 141"/>
                  <a:gd name="T7" fmla="*/ 0 h 14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1"/>
                  <a:gd name="T13" fmla="*/ 0 h 147"/>
                  <a:gd name="T14" fmla="*/ 141 w 141"/>
                  <a:gd name="T15" fmla="*/ 147 h 14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1" h="147">
                    <a:moveTo>
                      <a:pt x="141" y="0"/>
                    </a:moveTo>
                    <a:lnTo>
                      <a:pt x="8" y="147"/>
                    </a:lnTo>
                    <a:lnTo>
                      <a:pt x="0" y="139"/>
                    </a:lnTo>
                    <a:lnTo>
                      <a:pt x="14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394" name="Freeform 780"/>
              <p:cNvSpPr>
                <a:spLocks/>
              </p:cNvSpPr>
              <p:nvPr/>
            </p:nvSpPr>
            <p:spPr bwMode="auto">
              <a:xfrm>
                <a:off x="3838" y="3708"/>
                <a:ext cx="74" cy="73"/>
              </a:xfrm>
              <a:custGeom>
                <a:avLst/>
                <a:gdLst>
                  <a:gd name="T0" fmla="*/ 18 w 149"/>
                  <a:gd name="T1" fmla="*/ 0 h 147"/>
                  <a:gd name="T2" fmla="*/ 17 w 149"/>
                  <a:gd name="T3" fmla="*/ 0 h 147"/>
                  <a:gd name="T4" fmla="*/ 0 w 149"/>
                  <a:gd name="T5" fmla="*/ 17 h 147"/>
                  <a:gd name="T6" fmla="*/ 1 w 149"/>
                  <a:gd name="T7" fmla="*/ 18 h 147"/>
                  <a:gd name="T8" fmla="*/ 18 w 149"/>
                  <a:gd name="T9" fmla="*/ 0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9"/>
                  <a:gd name="T16" fmla="*/ 0 h 147"/>
                  <a:gd name="T17" fmla="*/ 149 w 149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9" h="147">
                    <a:moveTo>
                      <a:pt x="149" y="7"/>
                    </a:moveTo>
                    <a:lnTo>
                      <a:pt x="141" y="0"/>
                    </a:lnTo>
                    <a:lnTo>
                      <a:pt x="0" y="139"/>
                    </a:lnTo>
                    <a:lnTo>
                      <a:pt x="8" y="147"/>
                    </a:lnTo>
                    <a:lnTo>
                      <a:pt x="149" y="7"/>
                    </a:lnTo>
                    <a:close/>
                  </a:path>
                </a:pathLst>
              </a:custGeom>
              <a:noFill/>
              <a:ln w="1588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395" name="Line 781"/>
              <p:cNvSpPr>
                <a:spLocks noChangeShapeType="1"/>
              </p:cNvSpPr>
              <p:nvPr/>
            </p:nvSpPr>
            <p:spPr bwMode="auto">
              <a:xfrm flipV="1">
                <a:off x="3476" y="3416"/>
                <a:ext cx="12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396" name="Freeform 782"/>
              <p:cNvSpPr>
                <a:spLocks/>
              </p:cNvSpPr>
              <p:nvPr/>
            </p:nvSpPr>
            <p:spPr bwMode="auto">
              <a:xfrm>
                <a:off x="3476" y="3412"/>
                <a:ext cx="12" cy="12"/>
              </a:xfrm>
              <a:custGeom>
                <a:avLst/>
                <a:gdLst>
                  <a:gd name="T0" fmla="*/ 3 w 23"/>
                  <a:gd name="T1" fmla="*/ 1 h 23"/>
                  <a:gd name="T2" fmla="*/ 2 w 23"/>
                  <a:gd name="T3" fmla="*/ 0 h 23"/>
                  <a:gd name="T4" fmla="*/ 0 w 23"/>
                  <a:gd name="T5" fmla="*/ 2 h 23"/>
                  <a:gd name="T6" fmla="*/ 1 w 23"/>
                  <a:gd name="T7" fmla="*/ 3 h 2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3"/>
                  <a:gd name="T13" fmla="*/ 0 h 23"/>
                  <a:gd name="T14" fmla="*/ 23 w 23"/>
                  <a:gd name="T15" fmla="*/ 23 h 2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3" h="23">
                    <a:moveTo>
                      <a:pt x="23" y="8"/>
                    </a:moveTo>
                    <a:lnTo>
                      <a:pt x="16" y="0"/>
                    </a:lnTo>
                    <a:lnTo>
                      <a:pt x="0" y="15"/>
                    </a:lnTo>
                    <a:lnTo>
                      <a:pt x="8" y="23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397" name="Freeform 783"/>
              <p:cNvSpPr>
                <a:spLocks/>
              </p:cNvSpPr>
              <p:nvPr/>
            </p:nvSpPr>
            <p:spPr bwMode="auto">
              <a:xfrm>
                <a:off x="3420" y="3413"/>
                <a:ext cx="60" cy="60"/>
              </a:xfrm>
              <a:custGeom>
                <a:avLst/>
                <a:gdLst>
                  <a:gd name="T0" fmla="*/ 15 w 119"/>
                  <a:gd name="T1" fmla="*/ 1 h 119"/>
                  <a:gd name="T2" fmla="*/ 15 w 119"/>
                  <a:gd name="T3" fmla="*/ 0 h 119"/>
                  <a:gd name="T4" fmla="*/ 0 w 119"/>
                  <a:gd name="T5" fmla="*/ 15 h 119"/>
                  <a:gd name="T6" fmla="*/ 1 w 119"/>
                  <a:gd name="T7" fmla="*/ 15 h 119"/>
                  <a:gd name="T8" fmla="*/ 15 w 119"/>
                  <a:gd name="T9" fmla="*/ 1 h 1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9"/>
                  <a:gd name="T16" fmla="*/ 0 h 119"/>
                  <a:gd name="T17" fmla="*/ 119 w 119"/>
                  <a:gd name="T18" fmla="*/ 119 h 1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9" h="119">
                    <a:moveTo>
                      <a:pt x="119" y="5"/>
                    </a:moveTo>
                    <a:lnTo>
                      <a:pt x="114" y="0"/>
                    </a:lnTo>
                    <a:lnTo>
                      <a:pt x="0" y="114"/>
                    </a:lnTo>
                    <a:lnTo>
                      <a:pt x="4" y="119"/>
                    </a:lnTo>
                    <a:lnTo>
                      <a:pt x="119" y="5"/>
                    </a:lnTo>
                    <a:close/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398" name="Freeform 784"/>
              <p:cNvSpPr>
                <a:spLocks/>
              </p:cNvSpPr>
              <p:nvPr/>
            </p:nvSpPr>
            <p:spPr bwMode="auto">
              <a:xfrm>
                <a:off x="3398" y="3359"/>
                <a:ext cx="25" cy="112"/>
              </a:xfrm>
              <a:custGeom>
                <a:avLst/>
                <a:gdLst>
                  <a:gd name="T0" fmla="*/ 7 w 48"/>
                  <a:gd name="T1" fmla="*/ 0 h 224"/>
                  <a:gd name="T2" fmla="*/ 3 w 48"/>
                  <a:gd name="T3" fmla="*/ 5 h 224"/>
                  <a:gd name="T4" fmla="*/ 1 w 48"/>
                  <a:gd name="T5" fmla="*/ 11 h 224"/>
                  <a:gd name="T6" fmla="*/ 0 w 48"/>
                  <a:gd name="T7" fmla="*/ 18 h 224"/>
                  <a:gd name="T8" fmla="*/ 2 w 48"/>
                  <a:gd name="T9" fmla="*/ 23 h 224"/>
                  <a:gd name="T10" fmla="*/ 6 w 48"/>
                  <a:gd name="T11" fmla="*/ 28 h 2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"/>
                  <a:gd name="T19" fmla="*/ 0 h 224"/>
                  <a:gd name="T20" fmla="*/ 48 w 48"/>
                  <a:gd name="T21" fmla="*/ 224 h 2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" h="224">
                    <a:moveTo>
                      <a:pt x="48" y="0"/>
                    </a:moveTo>
                    <a:lnTo>
                      <a:pt x="19" y="39"/>
                    </a:lnTo>
                    <a:lnTo>
                      <a:pt x="1" y="86"/>
                    </a:lnTo>
                    <a:lnTo>
                      <a:pt x="0" y="137"/>
                    </a:lnTo>
                    <a:lnTo>
                      <a:pt x="15" y="183"/>
                    </a:lnTo>
                    <a:lnTo>
                      <a:pt x="44" y="224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399" name="Line 785"/>
              <p:cNvSpPr>
                <a:spLocks noChangeShapeType="1"/>
              </p:cNvSpPr>
              <p:nvPr/>
            </p:nvSpPr>
            <p:spPr bwMode="auto">
              <a:xfrm flipV="1">
                <a:off x="3641" y="3976"/>
                <a:ext cx="14" cy="1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400" name="Line 786"/>
              <p:cNvSpPr>
                <a:spLocks noChangeShapeType="1"/>
              </p:cNvSpPr>
              <p:nvPr/>
            </p:nvSpPr>
            <p:spPr bwMode="auto">
              <a:xfrm flipV="1">
                <a:off x="3635" y="3964"/>
                <a:ext cx="9" cy="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401" name="Line 787"/>
              <p:cNvSpPr>
                <a:spLocks noChangeShapeType="1"/>
              </p:cNvSpPr>
              <p:nvPr/>
            </p:nvSpPr>
            <p:spPr bwMode="auto">
              <a:xfrm flipH="1">
                <a:off x="3615" y="3990"/>
                <a:ext cx="26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402" name="Line 788"/>
              <p:cNvSpPr>
                <a:spLocks noChangeShapeType="1"/>
              </p:cNvSpPr>
              <p:nvPr/>
            </p:nvSpPr>
            <p:spPr bwMode="auto">
              <a:xfrm flipH="1">
                <a:off x="3622" y="3973"/>
                <a:ext cx="13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403" name="Line 789"/>
              <p:cNvSpPr>
                <a:spLocks noChangeShapeType="1"/>
              </p:cNvSpPr>
              <p:nvPr/>
            </p:nvSpPr>
            <p:spPr bwMode="auto">
              <a:xfrm flipV="1">
                <a:off x="3643" y="4106"/>
                <a:ext cx="1" cy="8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404" name="Line 790"/>
              <p:cNvSpPr>
                <a:spLocks noChangeShapeType="1"/>
              </p:cNvSpPr>
              <p:nvPr/>
            </p:nvSpPr>
            <p:spPr bwMode="auto">
              <a:xfrm flipV="1">
                <a:off x="3676" y="4106"/>
                <a:ext cx="1" cy="8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405" name="Line 791"/>
              <p:cNvSpPr>
                <a:spLocks noChangeShapeType="1"/>
              </p:cNvSpPr>
              <p:nvPr/>
            </p:nvSpPr>
            <p:spPr bwMode="auto">
              <a:xfrm>
                <a:off x="3614" y="3965"/>
                <a:ext cx="8" cy="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406" name="Line 792"/>
              <p:cNvSpPr>
                <a:spLocks noChangeShapeType="1"/>
              </p:cNvSpPr>
              <p:nvPr/>
            </p:nvSpPr>
            <p:spPr bwMode="auto">
              <a:xfrm>
                <a:off x="3615" y="3990"/>
                <a:ext cx="26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407" name="Line 793"/>
              <p:cNvSpPr>
                <a:spLocks noChangeShapeType="1"/>
              </p:cNvSpPr>
              <p:nvPr/>
            </p:nvSpPr>
            <p:spPr bwMode="auto">
              <a:xfrm flipH="1">
                <a:off x="3602" y="3965"/>
                <a:ext cx="12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408" name="Line 794"/>
              <p:cNvSpPr>
                <a:spLocks noChangeShapeType="1"/>
              </p:cNvSpPr>
              <p:nvPr/>
            </p:nvSpPr>
            <p:spPr bwMode="auto">
              <a:xfrm flipH="1">
                <a:off x="3598" y="3962"/>
                <a:ext cx="12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409" name="Line 795"/>
              <p:cNvSpPr>
                <a:spLocks noChangeShapeType="1"/>
              </p:cNvSpPr>
              <p:nvPr/>
            </p:nvSpPr>
            <p:spPr bwMode="auto">
              <a:xfrm>
                <a:off x="3602" y="3977"/>
                <a:ext cx="13" cy="1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410" name="Line 796"/>
              <p:cNvSpPr>
                <a:spLocks noChangeShapeType="1"/>
              </p:cNvSpPr>
              <p:nvPr/>
            </p:nvSpPr>
            <p:spPr bwMode="auto">
              <a:xfrm>
                <a:off x="3644" y="3964"/>
                <a:ext cx="11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411" name="Line 797"/>
              <p:cNvSpPr>
                <a:spLocks noChangeShapeType="1"/>
              </p:cNvSpPr>
              <p:nvPr/>
            </p:nvSpPr>
            <p:spPr bwMode="auto">
              <a:xfrm>
                <a:off x="3648" y="3960"/>
                <a:ext cx="11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412" name="Line 798"/>
              <p:cNvSpPr>
                <a:spLocks noChangeShapeType="1"/>
              </p:cNvSpPr>
              <p:nvPr/>
            </p:nvSpPr>
            <p:spPr bwMode="auto">
              <a:xfrm>
                <a:off x="3520" y="4082"/>
                <a:ext cx="55" cy="2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413" name="Line 799"/>
              <p:cNvSpPr>
                <a:spLocks noChangeShapeType="1"/>
              </p:cNvSpPr>
              <p:nvPr/>
            </p:nvSpPr>
            <p:spPr bwMode="auto">
              <a:xfrm>
                <a:off x="3497" y="4116"/>
                <a:ext cx="70" cy="2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414" name="Line 800"/>
              <p:cNvSpPr>
                <a:spLocks noChangeShapeType="1"/>
              </p:cNvSpPr>
              <p:nvPr/>
            </p:nvSpPr>
            <p:spPr bwMode="auto">
              <a:xfrm>
                <a:off x="3423" y="3799"/>
                <a:ext cx="12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415" name="Line 801"/>
              <p:cNvSpPr>
                <a:spLocks noChangeShapeType="1"/>
              </p:cNvSpPr>
              <p:nvPr/>
            </p:nvSpPr>
            <p:spPr bwMode="auto">
              <a:xfrm flipH="1">
                <a:off x="3474" y="3837"/>
                <a:ext cx="11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416" name="Line 802"/>
              <p:cNvSpPr>
                <a:spLocks noChangeShapeType="1"/>
              </p:cNvSpPr>
              <p:nvPr/>
            </p:nvSpPr>
            <p:spPr bwMode="auto">
              <a:xfrm>
                <a:off x="3393" y="4364"/>
                <a:ext cx="4" cy="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417" name="Line 803"/>
              <p:cNvSpPr>
                <a:spLocks noChangeShapeType="1"/>
              </p:cNvSpPr>
              <p:nvPr/>
            </p:nvSpPr>
            <p:spPr bwMode="auto">
              <a:xfrm>
                <a:off x="3378" y="4365"/>
                <a:ext cx="14" cy="1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418" name="Freeform 804"/>
              <p:cNvSpPr>
                <a:spLocks/>
              </p:cNvSpPr>
              <p:nvPr/>
            </p:nvSpPr>
            <p:spPr bwMode="auto">
              <a:xfrm>
                <a:off x="3382" y="3604"/>
                <a:ext cx="31" cy="153"/>
              </a:xfrm>
              <a:custGeom>
                <a:avLst/>
                <a:gdLst>
                  <a:gd name="T0" fmla="*/ 0 w 61"/>
                  <a:gd name="T1" fmla="*/ 39 h 305"/>
                  <a:gd name="T2" fmla="*/ 6 w 61"/>
                  <a:gd name="T3" fmla="*/ 32 h 305"/>
                  <a:gd name="T4" fmla="*/ 8 w 61"/>
                  <a:gd name="T5" fmla="*/ 24 h 305"/>
                  <a:gd name="T6" fmla="*/ 8 w 61"/>
                  <a:gd name="T7" fmla="*/ 15 h 305"/>
                  <a:gd name="T8" fmla="*/ 6 w 61"/>
                  <a:gd name="T9" fmla="*/ 7 h 305"/>
                  <a:gd name="T10" fmla="*/ 0 w 61"/>
                  <a:gd name="T11" fmla="*/ 0 h 30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1"/>
                  <a:gd name="T19" fmla="*/ 0 h 305"/>
                  <a:gd name="T20" fmla="*/ 61 w 61"/>
                  <a:gd name="T21" fmla="*/ 305 h 30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1" h="305">
                    <a:moveTo>
                      <a:pt x="0" y="305"/>
                    </a:moveTo>
                    <a:lnTo>
                      <a:pt x="41" y="250"/>
                    </a:lnTo>
                    <a:lnTo>
                      <a:pt x="61" y="186"/>
                    </a:lnTo>
                    <a:lnTo>
                      <a:pt x="61" y="119"/>
                    </a:lnTo>
                    <a:lnTo>
                      <a:pt x="41" y="55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419" name="Line 805"/>
              <p:cNvSpPr>
                <a:spLocks noChangeShapeType="1"/>
              </p:cNvSpPr>
              <p:nvPr/>
            </p:nvSpPr>
            <p:spPr bwMode="auto">
              <a:xfrm flipV="1">
                <a:off x="3449" y="4068"/>
                <a:ext cx="57" cy="5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420" name="Line 806"/>
              <p:cNvSpPr>
                <a:spLocks noChangeShapeType="1"/>
              </p:cNvSpPr>
              <p:nvPr/>
            </p:nvSpPr>
            <p:spPr bwMode="auto">
              <a:xfrm flipV="1">
                <a:off x="3471" y="4087"/>
                <a:ext cx="61" cy="6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421" name="Line 807"/>
              <p:cNvSpPr>
                <a:spLocks noChangeShapeType="1"/>
              </p:cNvSpPr>
              <p:nvPr/>
            </p:nvSpPr>
            <p:spPr bwMode="auto">
              <a:xfrm flipH="1">
                <a:off x="3458" y="3810"/>
                <a:ext cx="23" cy="2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422" name="Line 808"/>
              <p:cNvSpPr>
                <a:spLocks noChangeShapeType="1"/>
              </p:cNvSpPr>
              <p:nvPr/>
            </p:nvSpPr>
            <p:spPr bwMode="auto">
              <a:xfrm flipH="1">
                <a:off x="3470" y="3822"/>
                <a:ext cx="22" cy="2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423" name="Line 809"/>
              <p:cNvSpPr>
                <a:spLocks noChangeShapeType="1"/>
              </p:cNvSpPr>
              <p:nvPr/>
            </p:nvSpPr>
            <p:spPr bwMode="auto">
              <a:xfrm>
                <a:off x="3365" y="3927"/>
                <a:ext cx="155" cy="15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424" name="Line 810"/>
              <p:cNvSpPr>
                <a:spLocks noChangeShapeType="1"/>
              </p:cNvSpPr>
              <p:nvPr/>
            </p:nvSpPr>
            <p:spPr bwMode="auto">
              <a:xfrm flipH="1" flipV="1">
                <a:off x="3481" y="3833"/>
                <a:ext cx="133" cy="13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425" name="Line 811"/>
              <p:cNvSpPr>
                <a:spLocks noChangeShapeType="1"/>
              </p:cNvSpPr>
              <p:nvPr/>
            </p:nvSpPr>
            <p:spPr bwMode="auto">
              <a:xfrm>
                <a:off x="3382" y="3757"/>
                <a:ext cx="220" cy="22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426" name="Line 812"/>
              <p:cNvSpPr>
                <a:spLocks noChangeShapeType="1"/>
              </p:cNvSpPr>
              <p:nvPr/>
            </p:nvSpPr>
            <p:spPr bwMode="auto">
              <a:xfrm flipH="1" flipV="1">
                <a:off x="3479" y="3842"/>
                <a:ext cx="125" cy="12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427" name="Line 813"/>
              <p:cNvSpPr>
                <a:spLocks noChangeShapeType="1"/>
              </p:cNvSpPr>
              <p:nvPr/>
            </p:nvSpPr>
            <p:spPr bwMode="auto">
              <a:xfrm>
                <a:off x="3486" y="4163"/>
                <a:ext cx="55" cy="2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428" name="Freeform 814"/>
              <p:cNvSpPr>
                <a:spLocks/>
              </p:cNvSpPr>
              <p:nvPr/>
            </p:nvSpPr>
            <p:spPr bwMode="auto">
              <a:xfrm>
                <a:off x="3382" y="3727"/>
                <a:ext cx="153" cy="30"/>
              </a:xfrm>
              <a:custGeom>
                <a:avLst/>
                <a:gdLst>
                  <a:gd name="T0" fmla="*/ 39 w 305"/>
                  <a:gd name="T1" fmla="*/ 7 h 61"/>
                  <a:gd name="T2" fmla="*/ 32 w 305"/>
                  <a:gd name="T3" fmla="*/ 2 h 61"/>
                  <a:gd name="T4" fmla="*/ 24 w 305"/>
                  <a:gd name="T5" fmla="*/ 0 h 61"/>
                  <a:gd name="T6" fmla="*/ 15 w 305"/>
                  <a:gd name="T7" fmla="*/ 0 h 61"/>
                  <a:gd name="T8" fmla="*/ 7 w 305"/>
                  <a:gd name="T9" fmla="*/ 2 h 61"/>
                  <a:gd name="T10" fmla="*/ 0 w 305"/>
                  <a:gd name="T11" fmla="*/ 7 h 6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05"/>
                  <a:gd name="T19" fmla="*/ 0 h 61"/>
                  <a:gd name="T20" fmla="*/ 305 w 305"/>
                  <a:gd name="T21" fmla="*/ 61 h 6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05" h="61">
                    <a:moveTo>
                      <a:pt x="305" y="61"/>
                    </a:moveTo>
                    <a:lnTo>
                      <a:pt x="250" y="22"/>
                    </a:lnTo>
                    <a:lnTo>
                      <a:pt x="186" y="0"/>
                    </a:lnTo>
                    <a:lnTo>
                      <a:pt x="119" y="0"/>
                    </a:lnTo>
                    <a:lnTo>
                      <a:pt x="55" y="22"/>
                    </a:lnTo>
                    <a:lnTo>
                      <a:pt x="0" y="61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429" name="Line 815"/>
              <p:cNvSpPr>
                <a:spLocks noChangeShapeType="1"/>
              </p:cNvSpPr>
              <p:nvPr/>
            </p:nvSpPr>
            <p:spPr bwMode="auto">
              <a:xfrm flipH="1">
                <a:off x="3455" y="3753"/>
                <a:ext cx="76" cy="7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7" name="Group 816"/>
            <p:cNvGrpSpPr>
              <a:grpSpLocks/>
            </p:cNvGrpSpPr>
            <p:nvPr/>
          </p:nvGrpSpPr>
          <p:grpSpPr bwMode="auto">
            <a:xfrm>
              <a:off x="1664" y="225"/>
              <a:ext cx="2997" cy="4155"/>
              <a:chOff x="1664" y="225"/>
              <a:chExt cx="2997" cy="4155"/>
            </a:xfrm>
          </p:grpSpPr>
          <p:sp>
            <p:nvSpPr>
              <p:cNvPr id="14030" name="Line 817"/>
              <p:cNvSpPr>
                <a:spLocks noChangeShapeType="1"/>
              </p:cNvSpPr>
              <p:nvPr/>
            </p:nvSpPr>
            <p:spPr bwMode="auto">
              <a:xfrm>
                <a:off x="3481" y="3810"/>
                <a:ext cx="11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031" name="Line 818"/>
              <p:cNvSpPr>
                <a:spLocks noChangeShapeType="1"/>
              </p:cNvSpPr>
              <p:nvPr/>
            </p:nvSpPr>
            <p:spPr bwMode="auto">
              <a:xfrm>
                <a:off x="3488" y="3416"/>
                <a:ext cx="351" cy="35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032" name="Line 819"/>
              <p:cNvSpPr>
                <a:spLocks noChangeShapeType="1"/>
              </p:cNvSpPr>
              <p:nvPr/>
            </p:nvSpPr>
            <p:spPr bwMode="auto">
              <a:xfrm>
                <a:off x="3476" y="3428"/>
                <a:ext cx="352" cy="35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033" name="Line 820"/>
              <p:cNvSpPr>
                <a:spLocks noChangeShapeType="1"/>
              </p:cNvSpPr>
              <p:nvPr/>
            </p:nvSpPr>
            <p:spPr bwMode="auto">
              <a:xfrm>
                <a:off x="3567" y="4145"/>
                <a:ext cx="511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034" name="Line 821"/>
              <p:cNvSpPr>
                <a:spLocks noChangeShapeType="1"/>
              </p:cNvSpPr>
              <p:nvPr/>
            </p:nvSpPr>
            <p:spPr bwMode="auto">
              <a:xfrm>
                <a:off x="3575" y="4106"/>
                <a:ext cx="511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035" name="Line 822"/>
              <p:cNvSpPr>
                <a:spLocks noChangeShapeType="1"/>
              </p:cNvSpPr>
              <p:nvPr/>
            </p:nvSpPr>
            <p:spPr bwMode="auto">
              <a:xfrm>
                <a:off x="3541" y="4186"/>
                <a:ext cx="464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036" name="Line 823"/>
              <p:cNvSpPr>
                <a:spLocks noChangeShapeType="1"/>
              </p:cNvSpPr>
              <p:nvPr/>
            </p:nvSpPr>
            <p:spPr bwMode="auto">
              <a:xfrm flipV="1">
                <a:off x="3644" y="3690"/>
                <a:ext cx="274" cy="27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037" name="Line 824"/>
              <p:cNvSpPr>
                <a:spLocks noChangeShapeType="1"/>
              </p:cNvSpPr>
              <p:nvPr/>
            </p:nvSpPr>
            <p:spPr bwMode="auto">
              <a:xfrm flipV="1">
                <a:off x="3655" y="3702"/>
                <a:ext cx="274" cy="27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038" name="Line 825"/>
              <p:cNvSpPr>
                <a:spLocks noChangeShapeType="1"/>
              </p:cNvSpPr>
              <p:nvPr/>
            </p:nvSpPr>
            <p:spPr bwMode="auto">
              <a:xfrm flipV="1">
                <a:off x="3654" y="3699"/>
                <a:ext cx="266" cy="26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039" name="Line 826"/>
              <p:cNvSpPr>
                <a:spLocks noChangeShapeType="1"/>
              </p:cNvSpPr>
              <p:nvPr/>
            </p:nvSpPr>
            <p:spPr bwMode="auto">
              <a:xfrm flipH="1">
                <a:off x="3694" y="4106"/>
                <a:ext cx="90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040" name="Line 827"/>
              <p:cNvSpPr>
                <a:spLocks noChangeShapeType="1"/>
              </p:cNvSpPr>
              <p:nvPr/>
            </p:nvSpPr>
            <p:spPr bwMode="auto">
              <a:xfrm flipH="1">
                <a:off x="3694" y="4186"/>
                <a:ext cx="90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041" name="Line 828"/>
              <p:cNvSpPr>
                <a:spLocks noChangeShapeType="1"/>
              </p:cNvSpPr>
              <p:nvPr/>
            </p:nvSpPr>
            <p:spPr bwMode="auto">
              <a:xfrm flipH="1">
                <a:off x="3431" y="4282"/>
                <a:ext cx="402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042" name="Line 829"/>
              <p:cNvSpPr>
                <a:spLocks noChangeShapeType="1"/>
              </p:cNvSpPr>
              <p:nvPr/>
            </p:nvSpPr>
            <p:spPr bwMode="auto">
              <a:xfrm flipH="1">
                <a:off x="3436" y="4293"/>
                <a:ext cx="397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043" name="Line 830"/>
              <p:cNvSpPr>
                <a:spLocks noChangeShapeType="1"/>
              </p:cNvSpPr>
              <p:nvPr/>
            </p:nvSpPr>
            <p:spPr bwMode="auto">
              <a:xfrm flipH="1">
                <a:off x="3382" y="4368"/>
                <a:ext cx="451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044" name="Line 831"/>
              <p:cNvSpPr>
                <a:spLocks noChangeShapeType="1"/>
              </p:cNvSpPr>
              <p:nvPr/>
            </p:nvSpPr>
            <p:spPr bwMode="auto">
              <a:xfrm flipH="1">
                <a:off x="3392" y="4379"/>
                <a:ext cx="441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045" name="Line 832"/>
              <p:cNvSpPr>
                <a:spLocks noChangeShapeType="1"/>
              </p:cNvSpPr>
              <p:nvPr/>
            </p:nvSpPr>
            <p:spPr bwMode="auto">
              <a:xfrm flipH="1">
                <a:off x="3641" y="3990"/>
                <a:ext cx="590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046" name="Line 833"/>
              <p:cNvSpPr>
                <a:spLocks noChangeShapeType="1"/>
              </p:cNvSpPr>
              <p:nvPr/>
            </p:nvSpPr>
            <p:spPr bwMode="auto">
              <a:xfrm flipH="1">
                <a:off x="3652" y="3979"/>
                <a:ext cx="574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047" name="Line 834"/>
              <p:cNvSpPr>
                <a:spLocks noChangeShapeType="1"/>
              </p:cNvSpPr>
              <p:nvPr/>
            </p:nvSpPr>
            <p:spPr bwMode="auto">
              <a:xfrm>
                <a:off x="3477" y="3427"/>
                <a:ext cx="21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048" name="Line 835"/>
              <p:cNvSpPr>
                <a:spLocks noChangeShapeType="1"/>
              </p:cNvSpPr>
              <p:nvPr/>
            </p:nvSpPr>
            <p:spPr bwMode="auto">
              <a:xfrm>
                <a:off x="3488" y="3440"/>
                <a:ext cx="23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049" name="Line 836"/>
              <p:cNvSpPr>
                <a:spLocks noChangeShapeType="1"/>
              </p:cNvSpPr>
              <p:nvPr/>
            </p:nvSpPr>
            <p:spPr bwMode="auto">
              <a:xfrm>
                <a:off x="3502" y="3453"/>
                <a:ext cx="22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050" name="Line 837"/>
              <p:cNvSpPr>
                <a:spLocks noChangeShapeType="1"/>
              </p:cNvSpPr>
              <p:nvPr/>
            </p:nvSpPr>
            <p:spPr bwMode="auto">
              <a:xfrm>
                <a:off x="3515" y="3467"/>
                <a:ext cx="24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051" name="Line 838"/>
              <p:cNvSpPr>
                <a:spLocks noChangeShapeType="1"/>
              </p:cNvSpPr>
              <p:nvPr/>
            </p:nvSpPr>
            <p:spPr bwMode="auto">
              <a:xfrm>
                <a:off x="3529" y="3481"/>
                <a:ext cx="23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052" name="Line 839"/>
              <p:cNvSpPr>
                <a:spLocks noChangeShapeType="1"/>
              </p:cNvSpPr>
              <p:nvPr/>
            </p:nvSpPr>
            <p:spPr bwMode="auto">
              <a:xfrm>
                <a:off x="3542" y="3494"/>
                <a:ext cx="23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053" name="Line 840"/>
              <p:cNvSpPr>
                <a:spLocks noChangeShapeType="1"/>
              </p:cNvSpPr>
              <p:nvPr/>
            </p:nvSpPr>
            <p:spPr bwMode="auto">
              <a:xfrm>
                <a:off x="3556" y="3507"/>
                <a:ext cx="22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054" name="Line 841"/>
              <p:cNvSpPr>
                <a:spLocks noChangeShapeType="1"/>
              </p:cNvSpPr>
              <p:nvPr/>
            </p:nvSpPr>
            <p:spPr bwMode="auto">
              <a:xfrm>
                <a:off x="3569" y="3521"/>
                <a:ext cx="23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055" name="Line 842"/>
              <p:cNvSpPr>
                <a:spLocks noChangeShapeType="1"/>
              </p:cNvSpPr>
              <p:nvPr/>
            </p:nvSpPr>
            <p:spPr bwMode="auto">
              <a:xfrm>
                <a:off x="3582" y="3534"/>
                <a:ext cx="23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056" name="Line 843"/>
              <p:cNvSpPr>
                <a:spLocks noChangeShapeType="1"/>
              </p:cNvSpPr>
              <p:nvPr/>
            </p:nvSpPr>
            <p:spPr bwMode="auto">
              <a:xfrm>
                <a:off x="3597" y="3547"/>
                <a:ext cx="22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057" name="Line 844"/>
              <p:cNvSpPr>
                <a:spLocks noChangeShapeType="1"/>
              </p:cNvSpPr>
              <p:nvPr/>
            </p:nvSpPr>
            <p:spPr bwMode="auto">
              <a:xfrm>
                <a:off x="3610" y="3561"/>
                <a:ext cx="23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058" name="Line 845"/>
              <p:cNvSpPr>
                <a:spLocks noChangeShapeType="1"/>
              </p:cNvSpPr>
              <p:nvPr/>
            </p:nvSpPr>
            <p:spPr bwMode="auto">
              <a:xfrm>
                <a:off x="3623" y="3575"/>
                <a:ext cx="23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059" name="Line 846"/>
              <p:cNvSpPr>
                <a:spLocks noChangeShapeType="1"/>
              </p:cNvSpPr>
              <p:nvPr/>
            </p:nvSpPr>
            <p:spPr bwMode="auto">
              <a:xfrm>
                <a:off x="3636" y="3588"/>
                <a:ext cx="23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060" name="Line 847"/>
              <p:cNvSpPr>
                <a:spLocks noChangeShapeType="1"/>
              </p:cNvSpPr>
              <p:nvPr/>
            </p:nvSpPr>
            <p:spPr bwMode="auto">
              <a:xfrm>
                <a:off x="3650" y="3601"/>
                <a:ext cx="22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061" name="Line 848"/>
              <p:cNvSpPr>
                <a:spLocks noChangeShapeType="1"/>
              </p:cNvSpPr>
              <p:nvPr/>
            </p:nvSpPr>
            <p:spPr bwMode="auto">
              <a:xfrm>
                <a:off x="3663" y="3615"/>
                <a:ext cx="24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062" name="Line 849"/>
              <p:cNvSpPr>
                <a:spLocks noChangeShapeType="1"/>
              </p:cNvSpPr>
              <p:nvPr/>
            </p:nvSpPr>
            <p:spPr bwMode="auto">
              <a:xfrm>
                <a:off x="3677" y="3629"/>
                <a:ext cx="23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063" name="Line 850"/>
              <p:cNvSpPr>
                <a:spLocks noChangeShapeType="1"/>
              </p:cNvSpPr>
              <p:nvPr/>
            </p:nvSpPr>
            <p:spPr bwMode="auto">
              <a:xfrm>
                <a:off x="3690" y="3642"/>
                <a:ext cx="23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064" name="Line 851"/>
              <p:cNvSpPr>
                <a:spLocks noChangeShapeType="1"/>
              </p:cNvSpPr>
              <p:nvPr/>
            </p:nvSpPr>
            <p:spPr bwMode="auto">
              <a:xfrm>
                <a:off x="3704" y="3655"/>
                <a:ext cx="22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065" name="Line 852"/>
              <p:cNvSpPr>
                <a:spLocks noChangeShapeType="1"/>
              </p:cNvSpPr>
              <p:nvPr/>
            </p:nvSpPr>
            <p:spPr bwMode="auto">
              <a:xfrm>
                <a:off x="3717" y="3669"/>
                <a:ext cx="23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066" name="Line 853"/>
              <p:cNvSpPr>
                <a:spLocks noChangeShapeType="1"/>
              </p:cNvSpPr>
              <p:nvPr/>
            </p:nvSpPr>
            <p:spPr bwMode="auto">
              <a:xfrm>
                <a:off x="3730" y="3682"/>
                <a:ext cx="23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067" name="Line 854"/>
              <p:cNvSpPr>
                <a:spLocks noChangeShapeType="1"/>
              </p:cNvSpPr>
              <p:nvPr/>
            </p:nvSpPr>
            <p:spPr bwMode="auto">
              <a:xfrm>
                <a:off x="3744" y="3696"/>
                <a:ext cx="23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068" name="Line 855"/>
              <p:cNvSpPr>
                <a:spLocks noChangeShapeType="1"/>
              </p:cNvSpPr>
              <p:nvPr/>
            </p:nvSpPr>
            <p:spPr bwMode="auto">
              <a:xfrm>
                <a:off x="3758" y="3709"/>
                <a:ext cx="22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069" name="Line 856"/>
              <p:cNvSpPr>
                <a:spLocks noChangeShapeType="1"/>
              </p:cNvSpPr>
              <p:nvPr/>
            </p:nvSpPr>
            <p:spPr bwMode="auto">
              <a:xfrm>
                <a:off x="3771" y="3723"/>
                <a:ext cx="23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070" name="Line 857"/>
              <p:cNvSpPr>
                <a:spLocks noChangeShapeType="1"/>
              </p:cNvSpPr>
              <p:nvPr/>
            </p:nvSpPr>
            <p:spPr bwMode="auto">
              <a:xfrm>
                <a:off x="3784" y="3736"/>
                <a:ext cx="23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071" name="Line 858"/>
              <p:cNvSpPr>
                <a:spLocks noChangeShapeType="1"/>
              </p:cNvSpPr>
              <p:nvPr/>
            </p:nvSpPr>
            <p:spPr bwMode="auto">
              <a:xfrm>
                <a:off x="3798" y="3749"/>
                <a:ext cx="22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072" name="Line 859"/>
              <p:cNvSpPr>
                <a:spLocks noChangeShapeType="1"/>
              </p:cNvSpPr>
              <p:nvPr/>
            </p:nvSpPr>
            <p:spPr bwMode="auto">
              <a:xfrm>
                <a:off x="3811" y="3763"/>
                <a:ext cx="23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073" name="Line 860"/>
              <p:cNvSpPr>
                <a:spLocks noChangeShapeType="1"/>
              </p:cNvSpPr>
              <p:nvPr/>
            </p:nvSpPr>
            <p:spPr bwMode="auto">
              <a:xfrm>
                <a:off x="3824" y="3777"/>
                <a:ext cx="7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074" name="Line 861"/>
              <p:cNvSpPr>
                <a:spLocks noChangeShapeType="1"/>
              </p:cNvSpPr>
              <p:nvPr/>
            </p:nvSpPr>
            <p:spPr bwMode="auto">
              <a:xfrm flipV="1">
                <a:off x="3485" y="3422"/>
                <a:ext cx="8" cy="1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075" name="Line 862"/>
              <p:cNvSpPr>
                <a:spLocks noChangeShapeType="1"/>
              </p:cNvSpPr>
              <p:nvPr/>
            </p:nvSpPr>
            <p:spPr bwMode="auto">
              <a:xfrm flipV="1">
                <a:off x="3495" y="3431"/>
                <a:ext cx="8" cy="1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076" name="Line 863"/>
              <p:cNvSpPr>
                <a:spLocks noChangeShapeType="1"/>
              </p:cNvSpPr>
              <p:nvPr/>
            </p:nvSpPr>
            <p:spPr bwMode="auto">
              <a:xfrm flipV="1">
                <a:off x="3505" y="3442"/>
                <a:ext cx="8" cy="1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077" name="Line 864"/>
              <p:cNvSpPr>
                <a:spLocks noChangeShapeType="1"/>
              </p:cNvSpPr>
              <p:nvPr/>
            </p:nvSpPr>
            <p:spPr bwMode="auto">
              <a:xfrm flipV="1">
                <a:off x="3514" y="3451"/>
                <a:ext cx="9" cy="1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078" name="Line 865"/>
              <p:cNvSpPr>
                <a:spLocks noChangeShapeType="1"/>
              </p:cNvSpPr>
              <p:nvPr/>
            </p:nvSpPr>
            <p:spPr bwMode="auto">
              <a:xfrm flipV="1">
                <a:off x="3524" y="3461"/>
                <a:ext cx="8" cy="1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079" name="Line 866"/>
              <p:cNvSpPr>
                <a:spLocks noChangeShapeType="1"/>
              </p:cNvSpPr>
              <p:nvPr/>
            </p:nvSpPr>
            <p:spPr bwMode="auto">
              <a:xfrm flipV="1">
                <a:off x="3534" y="3471"/>
                <a:ext cx="8" cy="1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080" name="Line 867"/>
              <p:cNvSpPr>
                <a:spLocks noChangeShapeType="1"/>
              </p:cNvSpPr>
              <p:nvPr/>
            </p:nvSpPr>
            <p:spPr bwMode="auto">
              <a:xfrm flipV="1">
                <a:off x="3544" y="3481"/>
                <a:ext cx="8" cy="1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081" name="Line 868"/>
              <p:cNvSpPr>
                <a:spLocks noChangeShapeType="1"/>
              </p:cNvSpPr>
              <p:nvPr/>
            </p:nvSpPr>
            <p:spPr bwMode="auto">
              <a:xfrm flipV="1">
                <a:off x="3553" y="3491"/>
                <a:ext cx="9" cy="1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082" name="Line 869"/>
              <p:cNvSpPr>
                <a:spLocks noChangeShapeType="1"/>
              </p:cNvSpPr>
              <p:nvPr/>
            </p:nvSpPr>
            <p:spPr bwMode="auto">
              <a:xfrm flipV="1">
                <a:off x="3564" y="3500"/>
                <a:ext cx="8" cy="1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083" name="Line 870"/>
              <p:cNvSpPr>
                <a:spLocks noChangeShapeType="1"/>
              </p:cNvSpPr>
              <p:nvPr/>
            </p:nvSpPr>
            <p:spPr bwMode="auto">
              <a:xfrm flipV="1">
                <a:off x="3574" y="3511"/>
                <a:ext cx="8" cy="1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084" name="Line 871"/>
              <p:cNvSpPr>
                <a:spLocks noChangeShapeType="1"/>
              </p:cNvSpPr>
              <p:nvPr/>
            </p:nvSpPr>
            <p:spPr bwMode="auto">
              <a:xfrm flipV="1">
                <a:off x="3583" y="3521"/>
                <a:ext cx="9" cy="1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085" name="Line 872"/>
              <p:cNvSpPr>
                <a:spLocks noChangeShapeType="1"/>
              </p:cNvSpPr>
              <p:nvPr/>
            </p:nvSpPr>
            <p:spPr bwMode="auto">
              <a:xfrm flipV="1">
                <a:off x="3593" y="3530"/>
                <a:ext cx="8" cy="1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086" name="Line 873"/>
              <p:cNvSpPr>
                <a:spLocks noChangeShapeType="1"/>
              </p:cNvSpPr>
              <p:nvPr/>
            </p:nvSpPr>
            <p:spPr bwMode="auto">
              <a:xfrm flipV="1">
                <a:off x="3603" y="3540"/>
                <a:ext cx="8" cy="1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087" name="Line 874"/>
              <p:cNvSpPr>
                <a:spLocks noChangeShapeType="1"/>
              </p:cNvSpPr>
              <p:nvPr/>
            </p:nvSpPr>
            <p:spPr bwMode="auto">
              <a:xfrm flipV="1">
                <a:off x="3613" y="3550"/>
                <a:ext cx="8" cy="1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088" name="Line 875"/>
              <p:cNvSpPr>
                <a:spLocks noChangeShapeType="1"/>
              </p:cNvSpPr>
              <p:nvPr/>
            </p:nvSpPr>
            <p:spPr bwMode="auto">
              <a:xfrm flipV="1">
                <a:off x="3622" y="3560"/>
                <a:ext cx="9" cy="1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089" name="Line 876"/>
              <p:cNvSpPr>
                <a:spLocks noChangeShapeType="1"/>
              </p:cNvSpPr>
              <p:nvPr/>
            </p:nvSpPr>
            <p:spPr bwMode="auto">
              <a:xfrm flipV="1">
                <a:off x="3633" y="3569"/>
                <a:ext cx="8" cy="1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090" name="Line 877"/>
              <p:cNvSpPr>
                <a:spLocks noChangeShapeType="1"/>
              </p:cNvSpPr>
              <p:nvPr/>
            </p:nvSpPr>
            <p:spPr bwMode="auto">
              <a:xfrm flipV="1">
                <a:off x="3643" y="3579"/>
                <a:ext cx="8" cy="1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091" name="Line 878"/>
              <p:cNvSpPr>
                <a:spLocks noChangeShapeType="1"/>
              </p:cNvSpPr>
              <p:nvPr/>
            </p:nvSpPr>
            <p:spPr bwMode="auto">
              <a:xfrm flipV="1">
                <a:off x="3652" y="3590"/>
                <a:ext cx="9" cy="1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092" name="Line 879"/>
              <p:cNvSpPr>
                <a:spLocks noChangeShapeType="1"/>
              </p:cNvSpPr>
              <p:nvPr/>
            </p:nvSpPr>
            <p:spPr bwMode="auto">
              <a:xfrm flipV="1">
                <a:off x="3662" y="3599"/>
                <a:ext cx="8" cy="1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093" name="Line 880"/>
              <p:cNvSpPr>
                <a:spLocks noChangeShapeType="1"/>
              </p:cNvSpPr>
              <p:nvPr/>
            </p:nvSpPr>
            <p:spPr bwMode="auto">
              <a:xfrm flipV="1">
                <a:off x="3672" y="3609"/>
                <a:ext cx="8" cy="1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094" name="Line 881"/>
              <p:cNvSpPr>
                <a:spLocks noChangeShapeType="1"/>
              </p:cNvSpPr>
              <p:nvPr/>
            </p:nvSpPr>
            <p:spPr bwMode="auto">
              <a:xfrm flipV="1">
                <a:off x="3682" y="3619"/>
                <a:ext cx="8" cy="1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095" name="Line 882"/>
              <p:cNvSpPr>
                <a:spLocks noChangeShapeType="1"/>
              </p:cNvSpPr>
              <p:nvPr/>
            </p:nvSpPr>
            <p:spPr bwMode="auto">
              <a:xfrm flipV="1">
                <a:off x="3691" y="3629"/>
                <a:ext cx="9" cy="1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096" name="Line 883"/>
              <p:cNvSpPr>
                <a:spLocks noChangeShapeType="1"/>
              </p:cNvSpPr>
              <p:nvPr/>
            </p:nvSpPr>
            <p:spPr bwMode="auto">
              <a:xfrm flipV="1">
                <a:off x="3701" y="3638"/>
                <a:ext cx="9" cy="1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097" name="Line 884"/>
              <p:cNvSpPr>
                <a:spLocks noChangeShapeType="1"/>
              </p:cNvSpPr>
              <p:nvPr/>
            </p:nvSpPr>
            <p:spPr bwMode="auto">
              <a:xfrm flipV="1">
                <a:off x="3712" y="3648"/>
                <a:ext cx="7" cy="1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098" name="Line 885"/>
              <p:cNvSpPr>
                <a:spLocks noChangeShapeType="1"/>
              </p:cNvSpPr>
              <p:nvPr/>
            </p:nvSpPr>
            <p:spPr bwMode="auto">
              <a:xfrm flipV="1">
                <a:off x="3721" y="3658"/>
                <a:ext cx="9" cy="1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099" name="Line 886"/>
              <p:cNvSpPr>
                <a:spLocks noChangeShapeType="1"/>
              </p:cNvSpPr>
              <p:nvPr/>
            </p:nvSpPr>
            <p:spPr bwMode="auto">
              <a:xfrm flipV="1">
                <a:off x="3731" y="3668"/>
                <a:ext cx="8" cy="1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100" name="Line 887"/>
              <p:cNvSpPr>
                <a:spLocks noChangeShapeType="1"/>
              </p:cNvSpPr>
              <p:nvPr/>
            </p:nvSpPr>
            <p:spPr bwMode="auto">
              <a:xfrm flipV="1">
                <a:off x="3741" y="3678"/>
                <a:ext cx="8" cy="1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101" name="Line 888"/>
              <p:cNvSpPr>
                <a:spLocks noChangeShapeType="1"/>
              </p:cNvSpPr>
              <p:nvPr/>
            </p:nvSpPr>
            <p:spPr bwMode="auto">
              <a:xfrm flipV="1">
                <a:off x="3751" y="3687"/>
                <a:ext cx="8" cy="1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102" name="Line 889"/>
              <p:cNvSpPr>
                <a:spLocks noChangeShapeType="1"/>
              </p:cNvSpPr>
              <p:nvPr/>
            </p:nvSpPr>
            <p:spPr bwMode="auto">
              <a:xfrm flipV="1">
                <a:off x="3760" y="3698"/>
                <a:ext cx="9" cy="1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103" name="Line 890"/>
              <p:cNvSpPr>
                <a:spLocks noChangeShapeType="1"/>
              </p:cNvSpPr>
              <p:nvPr/>
            </p:nvSpPr>
            <p:spPr bwMode="auto">
              <a:xfrm flipV="1">
                <a:off x="3770" y="3708"/>
                <a:ext cx="9" cy="1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104" name="Line 891"/>
              <p:cNvSpPr>
                <a:spLocks noChangeShapeType="1"/>
              </p:cNvSpPr>
              <p:nvPr/>
            </p:nvSpPr>
            <p:spPr bwMode="auto">
              <a:xfrm flipV="1">
                <a:off x="3780" y="3717"/>
                <a:ext cx="8" cy="1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105" name="Line 892"/>
              <p:cNvSpPr>
                <a:spLocks noChangeShapeType="1"/>
              </p:cNvSpPr>
              <p:nvPr/>
            </p:nvSpPr>
            <p:spPr bwMode="auto">
              <a:xfrm flipV="1">
                <a:off x="3790" y="3727"/>
                <a:ext cx="9" cy="1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106" name="Line 893"/>
              <p:cNvSpPr>
                <a:spLocks noChangeShapeType="1"/>
              </p:cNvSpPr>
              <p:nvPr/>
            </p:nvSpPr>
            <p:spPr bwMode="auto">
              <a:xfrm flipV="1">
                <a:off x="3800" y="3737"/>
                <a:ext cx="8" cy="1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107" name="Line 894"/>
              <p:cNvSpPr>
                <a:spLocks noChangeShapeType="1"/>
              </p:cNvSpPr>
              <p:nvPr/>
            </p:nvSpPr>
            <p:spPr bwMode="auto">
              <a:xfrm flipV="1">
                <a:off x="3809" y="3747"/>
                <a:ext cx="9" cy="1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108" name="Line 895"/>
              <p:cNvSpPr>
                <a:spLocks noChangeShapeType="1"/>
              </p:cNvSpPr>
              <p:nvPr/>
            </p:nvSpPr>
            <p:spPr bwMode="auto">
              <a:xfrm flipV="1">
                <a:off x="3820" y="3756"/>
                <a:ext cx="8" cy="1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109" name="Line 896"/>
              <p:cNvSpPr>
                <a:spLocks noChangeShapeType="1"/>
              </p:cNvSpPr>
              <p:nvPr/>
            </p:nvSpPr>
            <p:spPr bwMode="auto">
              <a:xfrm flipV="1">
                <a:off x="3833" y="3767"/>
                <a:ext cx="5" cy="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110" name="Line 897"/>
              <p:cNvSpPr>
                <a:spLocks noChangeShapeType="1"/>
              </p:cNvSpPr>
              <p:nvPr/>
            </p:nvSpPr>
            <p:spPr bwMode="auto">
              <a:xfrm flipH="1" flipV="1">
                <a:off x="3485" y="3418"/>
                <a:ext cx="26" cy="4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111" name="Line 898"/>
              <p:cNvSpPr>
                <a:spLocks noChangeShapeType="1"/>
              </p:cNvSpPr>
              <p:nvPr/>
            </p:nvSpPr>
            <p:spPr bwMode="auto">
              <a:xfrm flipH="1" flipV="1">
                <a:off x="3517" y="3446"/>
                <a:ext cx="31" cy="5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112" name="Line 899"/>
              <p:cNvSpPr>
                <a:spLocks noChangeShapeType="1"/>
              </p:cNvSpPr>
              <p:nvPr/>
            </p:nvSpPr>
            <p:spPr bwMode="auto">
              <a:xfrm flipH="1" flipV="1">
                <a:off x="3553" y="3482"/>
                <a:ext cx="32" cy="5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113" name="Line 900"/>
              <p:cNvSpPr>
                <a:spLocks noChangeShapeType="1"/>
              </p:cNvSpPr>
              <p:nvPr/>
            </p:nvSpPr>
            <p:spPr bwMode="auto">
              <a:xfrm flipH="1" flipV="1">
                <a:off x="3590" y="3519"/>
                <a:ext cx="32" cy="5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114" name="Line 901"/>
              <p:cNvSpPr>
                <a:spLocks noChangeShapeType="1"/>
              </p:cNvSpPr>
              <p:nvPr/>
            </p:nvSpPr>
            <p:spPr bwMode="auto">
              <a:xfrm flipH="1" flipV="1">
                <a:off x="3627" y="3556"/>
                <a:ext cx="31" cy="5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115" name="Line 902"/>
              <p:cNvSpPr>
                <a:spLocks noChangeShapeType="1"/>
              </p:cNvSpPr>
              <p:nvPr/>
            </p:nvSpPr>
            <p:spPr bwMode="auto">
              <a:xfrm flipH="1" flipV="1">
                <a:off x="3664" y="3593"/>
                <a:ext cx="31" cy="5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116" name="Line 903"/>
              <p:cNvSpPr>
                <a:spLocks noChangeShapeType="1"/>
              </p:cNvSpPr>
              <p:nvPr/>
            </p:nvSpPr>
            <p:spPr bwMode="auto">
              <a:xfrm flipH="1" flipV="1">
                <a:off x="3701" y="3630"/>
                <a:ext cx="31" cy="5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117" name="Line 904"/>
              <p:cNvSpPr>
                <a:spLocks noChangeShapeType="1"/>
              </p:cNvSpPr>
              <p:nvPr/>
            </p:nvSpPr>
            <p:spPr bwMode="auto">
              <a:xfrm flipH="1" flipV="1">
                <a:off x="3737" y="3666"/>
                <a:ext cx="32" cy="5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118" name="Line 905"/>
              <p:cNvSpPr>
                <a:spLocks noChangeShapeType="1"/>
              </p:cNvSpPr>
              <p:nvPr/>
            </p:nvSpPr>
            <p:spPr bwMode="auto">
              <a:xfrm flipH="1" flipV="1">
                <a:off x="3774" y="3703"/>
                <a:ext cx="32" cy="5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119" name="Line 906"/>
              <p:cNvSpPr>
                <a:spLocks noChangeShapeType="1"/>
              </p:cNvSpPr>
              <p:nvPr/>
            </p:nvSpPr>
            <p:spPr bwMode="auto">
              <a:xfrm flipH="1" flipV="1">
                <a:off x="3811" y="3740"/>
                <a:ext cx="21" cy="3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120" name="Line 907"/>
              <p:cNvSpPr>
                <a:spLocks noChangeShapeType="1"/>
              </p:cNvSpPr>
              <p:nvPr/>
            </p:nvSpPr>
            <p:spPr bwMode="auto">
              <a:xfrm>
                <a:off x="4485" y="4343"/>
                <a:ext cx="20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121" name="Line 908"/>
              <p:cNvSpPr>
                <a:spLocks noChangeShapeType="1"/>
              </p:cNvSpPr>
              <p:nvPr/>
            </p:nvSpPr>
            <p:spPr bwMode="auto">
              <a:xfrm flipH="1">
                <a:off x="4253" y="4173"/>
                <a:ext cx="344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122" name="Line 909"/>
              <p:cNvSpPr>
                <a:spLocks noChangeShapeType="1"/>
              </p:cNvSpPr>
              <p:nvPr/>
            </p:nvSpPr>
            <p:spPr bwMode="auto">
              <a:xfrm flipH="1">
                <a:off x="4387" y="4124"/>
                <a:ext cx="205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123" name="Line 910"/>
              <p:cNvSpPr>
                <a:spLocks noChangeShapeType="1"/>
              </p:cNvSpPr>
              <p:nvPr/>
            </p:nvSpPr>
            <p:spPr bwMode="auto">
              <a:xfrm flipH="1">
                <a:off x="4387" y="4167"/>
                <a:ext cx="205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124" name="Line 911"/>
              <p:cNvSpPr>
                <a:spLocks noChangeShapeType="1"/>
              </p:cNvSpPr>
              <p:nvPr/>
            </p:nvSpPr>
            <p:spPr bwMode="auto">
              <a:xfrm flipH="1">
                <a:off x="4387" y="4124"/>
                <a:ext cx="205" cy="4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125" name="Line 912"/>
              <p:cNvSpPr>
                <a:spLocks noChangeShapeType="1"/>
              </p:cNvSpPr>
              <p:nvPr/>
            </p:nvSpPr>
            <p:spPr bwMode="auto">
              <a:xfrm flipH="1" flipV="1">
                <a:off x="4387" y="4124"/>
                <a:ext cx="205" cy="4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126" name="Line 913"/>
              <p:cNvSpPr>
                <a:spLocks noChangeShapeType="1"/>
              </p:cNvSpPr>
              <p:nvPr/>
            </p:nvSpPr>
            <p:spPr bwMode="auto">
              <a:xfrm flipH="1">
                <a:off x="4317" y="4054"/>
                <a:ext cx="344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127" name="Line 914"/>
              <p:cNvSpPr>
                <a:spLocks noChangeShapeType="1"/>
              </p:cNvSpPr>
              <p:nvPr/>
            </p:nvSpPr>
            <p:spPr bwMode="auto">
              <a:xfrm flipH="1">
                <a:off x="4317" y="4237"/>
                <a:ext cx="280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128" name="Line 915"/>
              <p:cNvSpPr>
                <a:spLocks noChangeShapeType="1"/>
              </p:cNvSpPr>
              <p:nvPr/>
            </p:nvSpPr>
            <p:spPr bwMode="auto">
              <a:xfrm flipH="1">
                <a:off x="4253" y="4302"/>
                <a:ext cx="344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129" name="Line 916"/>
              <p:cNvSpPr>
                <a:spLocks noChangeShapeType="1"/>
              </p:cNvSpPr>
              <p:nvPr/>
            </p:nvSpPr>
            <p:spPr bwMode="auto">
              <a:xfrm flipH="1">
                <a:off x="4242" y="4333"/>
                <a:ext cx="344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130" name="Line 917"/>
              <p:cNvSpPr>
                <a:spLocks noChangeShapeType="1"/>
              </p:cNvSpPr>
              <p:nvPr/>
            </p:nvSpPr>
            <p:spPr bwMode="auto">
              <a:xfrm flipH="1">
                <a:off x="4242" y="4368"/>
                <a:ext cx="344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131" name="Line 918"/>
              <p:cNvSpPr>
                <a:spLocks noChangeShapeType="1"/>
              </p:cNvSpPr>
              <p:nvPr/>
            </p:nvSpPr>
            <p:spPr bwMode="auto">
              <a:xfrm flipH="1">
                <a:off x="4231" y="4323"/>
                <a:ext cx="366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132" name="Line 919"/>
              <p:cNvSpPr>
                <a:spLocks noChangeShapeType="1"/>
              </p:cNvSpPr>
              <p:nvPr/>
            </p:nvSpPr>
            <p:spPr bwMode="auto">
              <a:xfrm flipH="1">
                <a:off x="3919" y="4379"/>
                <a:ext cx="678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133" name="Freeform 920"/>
              <p:cNvSpPr>
                <a:spLocks/>
              </p:cNvSpPr>
              <p:nvPr/>
            </p:nvSpPr>
            <p:spPr bwMode="auto">
              <a:xfrm>
                <a:off x="2633" y="2477"/>
                <a:ext cx="2" cy="2"/>
              </a:xfrm>
              <a:custGeom>
                <a:avLst/>
                <a:gdLst>
                  <a:gd name="T0" fmla="*/ 0 w 5"/>
                  <a:gd name="T1" fmla="*/ 0 h 5"/>
                  <a:gd name="T2" fmla="*/ 0 w 5"/>
                  <a:gd name="T3" fmla="*/ 0 h 5"/>
                  <a:gd name="T4" fmla="*/ 0 w 5"/>
                  <a:gd name="T5" fmla="*/ 0 h 5"/>
                  <a:gd name="T6" fmla="*/ 0 w 5"/>
                  <a:gd name="T7" fmla="*/ 0 h 5"/>
                  <a:gd name="T8" fmla="*/ 0 w 5"/>
                  <a:gd name="T9" fmla="*/ 0 h 5"/>
                  <a:gd name="T10" fmla="*/ 0 w 5"/>
                  <a:gd name="T11" fmla="*/ 0 h 5"/>
                  <a:gd name="T12" fmla="*/ 0 w 5"/>
                  <a:gd name="T13" fmla="*/ 0 h 5"/>
                  <a:gd name="T14" fmla="*/ 0 w 5"/>
                  <a:gd name="T15" fmla="*/ 0 h 5"/>
                  <a:gd name="T16" fmla="*/ 0 w 5"/>
                  <a:gd name="T17" fmla="*/ 0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5"/>
                  <a:gd name="T29" fmla="*/ 5 w 5"/>
                  <a:gd name="T30" fmla="*/ 5 h 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5">
                    <a:moveTo>
                      <a:pt x="2" y="5"/>
                    </a:moveTo>
                    <a:lnTo>
                      <a:pt x="4" y="5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3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134" name="Freeform 921"/>
              <p:cNvSpPr>
                <a:spLocks/>
              </p:cNvSpPr>
              <p:nvPr/>
            </p:nvSpPr>
            <p:spPr bwMode="auto">
              <a:xfrm>
                <a:off x="2631" y="2479"/>
                <a:ext cx="2" cy="1"/>
              </a:xfrm>
              <a:custGeom>
                <a:avLst/>
                <a:gdLst>
                  <a:gd name="T0" fmla="*/ 0 w 5"/>
                  <a:gd name="T1" fmla="*/ 0 h 4"/>
                  <a:gd name="T2" fmla="*/ 0 w 5"/>
                  <a:gd name="T3" fmla="*/ 0 h 4"/>
                  <a:gd name="T4" fmla="*/ 0 w 5"/>
                  <a:gd name="T5" fmla="*/ 0 h 4"/>
                  <a:gd name="T6" fmla="*/ 0 w 5"/>
                  <a:gd name="T7" fmla="*/ 0 h 4"/>
                  <a:gd name="T8" fmla="*/ 0 w 5"/>
                  <a:gd name="T9" fmla="*/ 0 h 4"/>
                  <a:gd name="T10" fmla="*/ 0 w 5"/>
                  <a:gd name="T11" fmla="*/ 0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4"/>
                  <a:gd name="T20" fmla="*/ 5 w 5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4">
                    <a:moveTo>
                      <a:pt x="2" y="0"/>
                    </a:moveTo>
                    <a:lnTo>
                      <a:pt x="5" y="4"/>
                    </a:lnTo>
                    <a:lnTo>
                      <a:pt x="3" y="4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135" name="Line 922"/>
              <p:cNvSpPr>
                <a:spLocks noChangeShapeType="1"/>
              </p:cNvSpPr>
              <p:nvPr/>
            </p:nvSpPr>
            <p:spPr bwMode="auto">
              <a:xfrm>
                <a:off x="3919" y="637"/>
                <a:ext cx="1" cy="10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136" name="Line 923"/>
              <p:cNvSpPr>
                <a:spLocks noChangeShapeType="1"/>
              </p:cNvSpPr>
              <p:nvPr/>
            </p:nvSpPr>
            <p:spPr bwMode="auto">
              <a:xfrm>
                <a:off x="4075" y="669"/>
                <a:ext cx="1" cy="7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137" name="Freeform 924"/>
              <p:cNvSpPr>
                <a:spLocks/>
              </p:cNvSpPr>
              <p:nvPr/>
            </p:nvSpPr>
            <p:spPr bwMode="auto">
              <a:xfrm>
                <a:off x="4000" y="669"/>
                <a:ext cx="75" cy="75"/>
              </a:xfrm>
              <a:custGeom>
                <a:avLst/>
                <a:gdLst>
                  <a:gd name="T0" fmla="*/ 18 w 151"/>
                  <a:gd name="T1" fmla="*/ 0 h 151"/>
                  <a:gd name="T2" fmla="*/ 11 w 151"/>
                  <a:gd name="T3" fmla="*/ 1 h 151"/>
                  <a:gd name="T4" fmla="*/ 5 w 151"/>
                  <a:gd name="T5" fmla="*/ 5 h 151"/>
                  <a:gd name="T6" fmla="*/ 1 w 151"/>
                  <a:gd name="T7" fmla="*/ 11 h 151"/>
                  <a:gd name="T8" fmla="*/ 0 w 151"/>
                  <a:gd name="T9" fmla="*/ 18 h 1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1"/>
                  <a:gd name="T16" fmla="*/ 0 h 151"/>
                  <a:gd name="T17" fmla="*/ 151 w 151"/>
                  <a:gd name="T18" fmla="*/ 151 h 15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1" h="151">
                    <a:moveTo>
                      <a:pt x="151" y="0"/>
                    </a:moveTo>
                    <a:lnTo>
                      <a:pt x="93" y="11"/>
                    </a:lnTo>
                    <a:lnTo>
                      <a:pt x="44" y="44"/>
                    </a:lnTo>
                    <a:lnTo>
                      <a:pt x="11" y="93"/>
                    </a:lnTo>
                    <a:lnTo>
                      <a:pt x="0" y="151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138" name="Freeform 925"/>
              <p:cNvSpPr>
                <a:spLocks/>
              </p:cNvSpPr>
              <p:nvPr/>
            </p:nvSpPr>
            <p:spPr bwMode="auto">
              <a:xfrm>
                <a:off x="3925" y="669"/>
                <a:ext cx="75" cy="75"/>
              </a:xfrm>
              <a:custGeom>
                <a:avLst/>
                <a:gdLst>
                  <a:gd name="T0" fmla="*/ 19 w 150"/>
                  <a:gd name="T1" fmla="*/ 18 h 151"/>
                  <a:gd name="T2" fmla="*/ 18 w 150"/>
                  <a:gd name="T3" fmla="*/ 11 h 151"/>
                  <a:gd name="T4" fmla="*/ 13 w 150"/>
                  <a:gd name="T5" fmla="*/ 5 h 151"/>
                  <a:gd name="T6" fmla="*/ 7 w 150"/>
                  <a:gd name="T7" fmla="*/ 1 h 151"/>
                  <a:gd name="T8" fmla="*/ 0 w 150"/>
                  <a:gd name="T9" fmla="*/ 0 h 1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0"/>
                  <a:gd name="T16" fmla="*/ 0 h 151"/>
                  <a:gd name="T17" fmla="*/ 150 w 150"/>
                  <a:gd name="T18" fmla="*/ 151 h 15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0" h="151">
                    <a:moveTo>
                      <a:pt x="150" y="151"/>
                    </a:moveTo>
                    <a:lnTo>
                      <a:pt x="139" y="93"/>
                    </a:lnTo>
                    <a:lnTo>
                      <a:pt x="107" y="44"/>
                    </a:lnTo>
                    <a:lnTo>
                      <a:pt x="58" y="1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139" name="Line 926"/>
              <p:cNvSpPr>
                <a:spLocks noChangeShapeType="1"/>
              </p:cNvSpPr>
              <p:nvPr/>
            </p:nvSpPr>
            <p:spPr bwMode="auto">
              <a:xfrm>
                <a:off x="3925" y="669"/>
                <a:ext cx="1" cy="7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140" name="Line 927"/>
              <p:cNvSpPr>
                <a:spLocks noChangeShapeType="1"/>
              </p:cNvSpPr>
              <p:nvPr/>
            </p:nvSpPr>
            <p:spPr bwMode="auto">
              <a:xfrm>
                <a:off x="3925" y="669"/>
                <a:ext cx="1" cy="7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141" name="Line 928"/>
              <p:cNvSpPr>
                <a:spLocks noChangeShapeType="1"/>
              </p:cNvSpPr>
              <p:nvPr/>
            </p:nvSpPr>
            <p:spPr bwMode="auto">
              <a:xfrm flipH="1" flipV="1">
                <a:off x="3772" y="665"/>
                <a:ext cx="61" cy="6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142" name="Line 929"/>
              <p:cNvSpPr>
                <a:spLocks noChangeShapeType="1"/>
              </p:cNvSpPr>
              <p:nvPr/>
            </p:nvSpPr>
            <p:spPr bwMode="auto">
              <a:xfrm flipH="1" flipV="1">
                <a:off x="3763" y="674"/>
                <a:ext cx="107" cy="10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143" name="Line 930"/>
              <p:cNvSpPr>
                <a:spLocks noChangeShapeType="1"/>
              </p:cNvSpPr>
              <p:nvPr/>
            </p:nvSpPr>
            <p:spPr bwMode="auto">
              <a:xfrm>
                <a:off x="3833" y="637"/>
                <a:ext cx="1" cy="10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144" name="Line 931"/>
              <p:cNvSpPr>
                <a:spLocks noChangeShapeType="1"/>
              </p:cNvSpPr>
              <p:nvPr/>
            </p:nvSpPr>
            <p:spPr bwMode="auto">
              <a:xfrm>
                <a:off x="3919" y="637"/>
                <a:ext cx="1" cy="10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145" name="Line 932"/>
              <p:cNvSpPr>
                <a:spLocks noChangeShapeType="1"/>
              </p:cNvSpPr>
              <p:nvPr/>
            </p:nvSpPr>
            <p:spPr bwMode="auto">
              <a:xfrm flipH="1">
                <a:off x="2485" y="619"/>
                <a:ext cx="89" cy="8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146" name="Line 933"/>
              <p:cNvSpPr>
                <a:spLocks noChangeShapeType="1"/>
              </p:cNvSpPr>
              <p:nvPr/>
            </p:nvSpPr>
            <p:spPr bwMode="auto">
              <a:xfrm>
                <a:off x="2482" y="691"/>
                <a:ext cx="16" cy="1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147" name="Line 934"/>
              <p:cNvSpPr>
                <a:spLocks noChangeShapeType="1"/>
              </p:cNvSpPr>
              <p:nvPr/>
            </p:nvSpPr>
            <p:spPr bwMode="auto">
              <a:xfrm flipH="1" flipV="1">
                <a:off x="2634" y="570"/>
                <a:ext cx="418" cy="41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148" name="Line 935"/>
              <p:cNvSpPr>
                <a:spLocks noChangeShapeType="1"/>
              </p:cNvSpPr>
              <p:nvPr/>
            </p:nvSpPr>
            <p:spPr bwMode="auto">
              <a:xfrm flipH="1" flipV="1">
                <a:off x="2634" y="563"/>
                <a:ext cx="425" cy="42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149" name="Line 936"/>
              <p:cNvSpPr>
                <a:spLocks noChangeShapeType="1"/>
              </p:cNvSpPr>
              <p:nvPr/>
            </p:nvSpPr>
            <p:spPr bwMode="auto">
              <a:xfrm flipV="1">
                <a:off x="2472" y="623"/>
                <a:ext cx="105" cy="10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150" name="Line 937"/>
              <p:cNvSpPr>
                <a:spLocks noChangeShapeType="1"/>
              </p:cNvSpPr>
              <p:nvPr/>
            </p:nvSpPr>
            <p:spPr bwMode="auto">
              <a:xfrm flipH="1">
                <a:off x="2474" y="623"/>
                <a:ext cx="105" cy="10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151" name="Line 938"/>
              <p:cNvSpPr>
                <a:spLocks noChangeShapeType="1"/>
              </p:cNvSpPr>
              <p:nvPr/>
            </p:nvSpPr>
            <p:spPr bwMode="auto">
              <a:xfrm>
                <a:off x="2644" y="554"/>
                <a:ext cx="443" cy="44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152" name="Line 939"/>
              <p:cNvSpPr>
                <a:spLocks noChangeShapeType="1"/>
              </p:cNvSpPr>
              <p:nvPr/>
            </p:nvSpPr>
            <p:spPr bwMode="auto">
              <a:xfrm>
                <a:off x="2634" y="563"/>
                <a:ext cx="443" cy="44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153" name="Line 940"/>
              <p:cNvSpPr>
                <a:spLocks noChangeShapeType="1"/>
              </p:cNvSpPr>
              <p:nvPr/>
            </p:nvSpPr>
            <p:spPr bwMode="auto">
              <a:xfrm flipV="1">
                <a:off x="3592" y="674"/>
                <a:ext cx="171" cy="17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154" name="Line 941"/>
              <p:cNvSpPr>
                <a:spLocks noChangeShapeType="1"/>
              </p:cNvSpPr>
              <p:nvPr/>
            </p:nvSpPr>
            <p:spPr bwMode="auto">
              <a:xfrm flipV="1">
                <a:off x="2860" y="616"/>
                <a:ext cx="930" cy="93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155" name="Line 942"/>
              <p:cNvSpPr>
                <a:spLocks noChangeShapeType="1"/>
              </p:cNvSpPr>
              <p:nvPr/>
            </p:nvSpPr>
            <p:spPr bwMode="auto">
              <a:xfrm flipV="1">
                <a:off x="2277" y="616"/>
                <a:ext cx="304" cy="30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156" name="Line 943"/>
              <p:cNvSpPr>
                <a:spLocks noChangeShapeType="1"/>
              </p:cNvSpPr>
              <p:nvPr/>
            </p:nvSpPr>
            <p:spPr bwMode="auto">
              <a:xfrm flipV="1">
                <a:off x="2269" y="608"/>
                <a:ext cx="304" cy="30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157" name="Line 944"/>
              <p:cNvSpPr>
                <a:spLocks noChangeShapeType="1"/>
              </p:cNvSpPr>
              <p:nvPr/>
            </p:nvSpPr>
            <p:spPr bwMode="auto">
              <a:xfrm flipV="1">
                <a:off x="2266" y="605"/>
                <a:ext cx="303" cy="30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158" name="Line 945"/>
              <p:cNvSpPr>
                <a:spLocks noChangeShapeType="1"/>
              </p:cNvSpPr>
              <p:nvPr/>
            </p:nvSpPr>
            <p:spPr bwMode="auto">
              <a:xfrm flipV="1">
                <a:off x="2418" y="691"/>
                <a:ext cx="78" cy="7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159" name="Line 946"/>
              <p:cNvSpPr>
                <a:spLocks noChangeShapeType="1"/>
              </p:cNvSpPr>
              <p:nvPr/>
            </p:nvSpPr>
            <p:spPr bwMode="auto">
              <a:xfrm flipV="1">
                <a:off x="2281" y="620"/>
                <a:ext cx="304" cy="30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160" name="Line 947"/>
              <p:cNvSpPr>
                <a:spLocks noChangeShapeType="1"/>
              </p:cNvSpPr>
              <p:nvPr/>
            </p:nvSpPr>
            <p:spPr bwMode="auto">
              <a:xfrm flipV="1">
                <a:off x="2280" y="619"/>
                <a:ext cx="298" cy="29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161" name="Line 948"/>
              <p:cNvSpPr>
                <a:spLocks noChangeShapeType="1"/>
              </p:cNvSpPr>
              <p:nvPr/>
            </p:nvSpPr>
            <p:spPr bwMode="auto">
              <a:xfrm flipV="1">
                <a:off x="2236" y="886"/>
                <a:ext cx="22" cy="2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162" name="Line 949"/>
              <p:cNvSpPr>
                <a:spLocks noChangeShapeType="1"/>
              </p:cNvSpPr>
              <p:nvPr/>
            </p:nvSpPr>
            <p:spPr bwMode="auto">
              <a:xfrm flipV="1">
                <a:off x="2268" y="857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163" name="Line 950"/>
              <p:cNvSpPr>
                <a:spLocks noChangeShapeType="1"/>
              </p:cNvSpPr>
              <p:nvPr/>
            </p:nvSpPr>
            <p:spPr bwMode="auto">
              <a:xfrm flipV="1">
                <a:off x="2297" y="828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164" name="Line 951"/>
              <p:cNvSpPr>
                <a:spLocks noChangeShapeType="1"/>
              </p:cNvSpPr>
              <p:nvPr/>
            </p:nvSpPr>
            <p:spPr bwMode="auto">
              <a:xfrm flipV="1">
                <a:off x="2325" y="800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165" name="Line 952"/>
              <p:cNvSpPr>
                <a:spLocks noChangeShapeType="1"/>
              </p:cNvSpPr>
              <p:nvPr/>
            </p:nvSpPr>
            <p:spPr bwMode="auto">
              <a:xfrm flipV="1">
                <a:off x="2353" y="771"/>
                <a:ext cx="20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166" name="Line 953"/>
              <p:cNvSpPr>
                <a:spLocks noChangeShapeType="1"/>
              </p:cNvSpPr>
              <p:nvPr/>
            </p:nvSpPr>
            <p:spPr bwMode="auto">
              <a:xfrm flipV="1">
                <a:off x="2382" y="743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167" name="Line 954"/>
              <p:cNvSpPr>
                <a:spLocks noChangeShapeType="1"/>
              </p:cNvSpPr>
              <p:nvPr/>
            </p:nvSpPr>
            <p:spPr bwMode="auto">
              <a:xfrm flipV="1">
                <a:off x="2410" y="714"/>
                <a:ext cx="20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168" name="Line 955"/>
              <p:cNvSpPr>
                <a:spLocks noChangeShapeType="1"/>
              </p:cNvSpPr>
              <p:nvPr/>
            </p:nvSpPr>
            <p:spPr bwMode="auto">
              <a:xfrm flipV="1">
                <a:off x="2439" y="686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169" name="Line 956"/>
              <p:cNvSpPr>
                <a:spLocks noChangeShapeType="1"/>
              </p:cNvSpPr>
              <p:nvPr/>
            </p:nvSpPr>
            <p:spPr bwMode="auto">
              <a:xfrm flipV="1">
                <a:off x="2467" y="657"/>
                <a:ext cx="20" cy="2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170" name="Line 957"/>
              <p:cNvSpPr>
                <a:spLocks noChangeShapeType="1"/>
              </p:cNvSpPr>
              <p:nvPr/>
            </p:nvSpPr>
            <p:spPr bwMode="auto">
              <a:xfrm flipV="1">
                <a:off x="2496" y="629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171" name="Line 958"/>
              <p:cNvSpPr>
                <a:spLocks noChangeShapeType="1"/>
              </p:cNvSpPr>
              <p:nvPr/>
            </p:nvSpPr>
            <p:spPr bwMode="auto">
              <a:xfrm flipV="1">
                <a:off x="2525" y="600"/>
                <a:ext cx="18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172" name="Line 959"/>
              <p:cNvSpPr>
                <a:spLocks noChangeShapeType="1"/>
              </p:cNvSpPr>
              <p:nvPr/>
            </p:nvSpPr>
            <p:spPr bwMode="auto">
              <a:xfrm flipV="1">
                <a:off x="2554" y="572"/>
                <a:ext cx="18" cy="1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173" name="Line 960"/>
              <p:cNvSpPr>
                <a:spLocks noChangeShapeType="1"/>
              </p:cNvSpPr>
              <p:nvPr/>
            </p:nvSpPr>
            <p:spPr bwMode="auto">
              <a:xfrm flipV="1">
                <a:off x="2582" y="543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174" name="Line 961"/>
              <p:cNvSpPr>
                <a:spLocks noChangeShapeType="1"/>
              </p:cNvSpPr>
              <p:nvPr/>
            </p:nvSpPr>
            <p:spPr bwMode="auto">
              <a:xfrm flipV="1">
                <a:off x="2610" y="515"/>
                <a:ext cx="20" cy="1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175" name="Line 962"/>
              <p:cNvSpPr>
                <a:spLocks noChangeShapeType="1"/>
              </p:cNvSpPr>
              <p:nvPr/>
            </p:nvSpPr>
            <p:spPr bwMode="auto">
              <a:xfrm flipV="1">
                <a:off x="2639" y="486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176" name="Line 963"/>
              <p:cNvSpPr>
                <a:spLocks noChangeShapeType="1"/>
              </p:cNvSpPr>
              <p:nvPr/>
            </p:nvSpPr>
            <p:spPr bwMode="auto">
              <a:xfrm flipV="1">
                <a:off x="2667" y="457"/>
                <a:ext cx="20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177" name="Line 964"/>
              <p:cNvSpPr>
                <a:spLocks noChangeShapeType="1"/>
              </p:cNvSpPr>
              <p:nvPr/>
            </p:nvSpPr>
            <p:spPr bwMode="auto">
              <a:xfrm flipV="1">
                <a:off x="2696" y="429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178" name="Line 965"/>
              <p:cNvSpPr>
                <a:spLocks noChangeShapeType="1"/>
              </p:cNvSpPr>
              <p:nvPr/>
            </p:nvSpPr>
            <p:spPr bwMode="auto">
              <a:xfrm flipV="1">
                <a:off x="2724" y="400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179" name="Line 966"/>
              <p:cNvSpPr>
                <a:spLocks noChangeShapeType="1"/>
              </p:cNvSpPr>
              <p:nvPr/>
            </p:nvSpPr>
            <p:spPr bwMode="auto">
              <a:xfrm flipV="1">
                <a:off x="2753" y="372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180" name="Line 967"/>
              <p:cNvSpPr>
                <a:spLocks noChangeShapeType="1"/>
              </p:cNvSpPr>
              <p:nvPr/>
            </p:nvSpPr>
            <p:spPr bwMode="auto">
              <a:xfrm flipV="1">
                <a:off x="2781" y="343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181" name="Line 968"/>
              <p:cNvSpPr>
                <a:spLocks noChangeShapeType="1"/>
              </p:cNvSpPr>
              <p:nvPr/>
            </p:nvSpPr>
            <p:spPr bwMode="auto">
              <a:xfrm flipV="1">
                <a:off x="2810" y="315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182" name="Line 969"/>
              <p:cNvSpPr>
                <a:spLocks noChangeShapeType="1"/>
              </p:cNvSpPr>
              <p:nvPr/>
            </p:nvSpPr>
            <p:spPr bwMode="auto">
              <a:xfrm flipV="1">
                <a:off x="2839" y="286"/>
                <a:ext cx="18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183" name="Line 970"/>
              <p:cNvSpPr>
                <a:spLocks noChangeShapeType="1"/>
              </p:cNvSpPr>
              <p:nvPr/>
            </p:nvSpPr>
            <p:spPr bwMode="auto">
              <a:xfrm flipV="1">
                <a:off x="2867" y="258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184" name="Line 971"/>
              <p:cNvSpPr>
                <a:spLocks noChangeShapeType="1"/>
              </p:cNvSpPr>
              <p:nvPr/>
            </p:nvSpPr>
            <p:spPr bwMode="auto">
              <a:xfrm flipV="1">
                <a:off x="2896" y="225"/>
                <a:ext cx="22" cy="2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185" name="Line 972"/>
              <p:cNvSpPr>
                <a:spLocks noChangeShapeType="1"/>
              </p:cNvSpPr>
              <p:nvPr/>
            </p:nvSpPr>
            <p:spPr bwMode="auto">
              <a:xfrm flipV="1">
                <a:off x="2236" y="886"/>
                <a:ext cx="22" cy="2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186" name="Line 973"/>
              <p:cNvSpPr>
                <a:spLocks noChangeShapeType="1"/>
              </p:cNvSpPr>
              <p:nvPr/>
            </p:nvSpPr>
            <p:spPr bwMode="auto">
              <a:xfrm flipV="1">
                <a:off x="2268" y="857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187" name="Line 974"/>
              <p:cNvSpPr>
                <a:spLocks noChangeShapeType="1"/>
              </p:cNvSpPr>
              <p:nvPr/>
            </p:nvSpPr>
            <p:spPr bwMode="auto">
              <a:xfrm flipV="1">
                <a:off x="2297" y="828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188" name="Line 975"/>
              <p:cNvSpPr>
                <a:spLocks noChangeShapeType="1"/>
              </p:cNvSpPr>
              <p:nvPr/>
            </p:nvSpPr>
            <p:spPr bwMode="auto">
              <a:xfrm flipV="1">
                <a:off x="2325" y="800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189" name="Line 976"/>
              <p:cNvSpPr>
                <a:spLocks noChangeShapeType="1"/>
              </p:cNvSpPr>
              <p:nvPr/>
            </p:nvSpPr>
            <p:spPr bwMode="auto">
              <a:xfrm flipV="1">
                <a:off x="2353" y="771"/>
                <a:ext cx="20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190" name="Line 977"/>
              <p:cNvSpPr>
                <a:spLocks noChangeShapeType="1"/>
              </p:cNvSpPr>
              <p:nvPr/>
            </p:nvSpPr>
            <p:spPr bwMode="auto">
              <a:xfrm flipV="1">
                <a:off x="2382" y="743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191" name="Line 978"/>
              <p:cNvSpPr>
                <a:spLocks noChangeShapeType="1"/>
              </p:cNvSpPr>
              <p:nvPr/>
            </p:nvSpPr>
            <p:spPr bwMode="auto">
              <a:xfrm flipV="1">
                <a:off x="2410" y="714"/>
                <a:ext cx="20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192" name="Line 979"/>
              <p:cNvSpPr>
                <a:spLocks noChangeShapeType="1"/>
              </p:cNvSpPr>
              <p:nvPr/>
            </p:nvSpPr>
            <p:spPr bwMode="auto">
              <a:xfrm flipV="1">
                <a:off x="2439" y="686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193" name="Line 980"/>
              <p:cNvSpPr>
                <a:spLocks noChangeShapeType="1"/>
              </p:cNvSpPr>
              <p:nvPr/>
            </p:nvSpPr>
            <p:spPr bwMode="auto">
              <a:xfrm flipV="1">
                <a:off x="2467" y="657"/>
                <a:ext cx="20" cy="2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194" name="Line 981"/>
              <p:cNvSpPr>
                <a:spLocks noChangeShapeType="1"/>
              </p:cNvSpPr>
              <p:nvPr/>
            </p:nvSpPr>
            <p:spPr bwMode="auto">
              <a:xfrm flipV="1">
                <a:off x="2496" y="629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195" name="Line 982"/>
              <p:cNvSpPr>
                <a:spLocks noChangeShapeType="1"/>
              </p:cNvSpPr>
              <p:nvPr/>
            </p:nvSpPr>
            <p:spPr bwMode="auto">
              <a:xfrm flipV="1">
                <a:off x="2525" y="600"/>
                <a:ext cx="18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196" name="Line 983"/>
              <p:cNvSpPr>
                <a:spLocks noChangeShapeType="1"/>
              </p:cNvSpPr>
              <p:nvPr/>
            </p:nvSpPr>
            <p:spPr bwMode="auto">
              <a:xfrm flipV="1">
                <a:off x="2554" y="572"/>
                <a:ext cx="18" cy="1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197" name="Line 984"/>
              <p:cNvSpPr>
                <a:spLocks noChangeShapeType="1"/>
              </p:cNvSpPr>
              <p:nvPr/>
            </p:nvSpPr>
            <p:spPr bwMode="auto">
              <a:xfrm flipV="1">
                <a:off x="2582" y="543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198" name="Line 985"/>
              <p:cNvSpPr>
                <a:spLocks noChangeShapeType="1"/>
              </p:cNvSpPr>
              <p:nvPr/>
            </p:nvSpPr>
            <p:spPr bwMode="auto">
              <a:xfrm flipV="1">
                <a:off x="2610" y="515"/>
                <a:ext cx="20" cy="1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199" name="Line 986"/>
              <p:cNvSpPr>
                <a:spLocks noChangeShapeType="1"/>
              </p:cNvSpPr>
              <p:nvPr/>
            </p:nvSpPr>
            <p:spPr bwMode="auto">
              <a:xfrm flipV="1">
                <a:off x="2639" y="486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200" name="Line 987"/>
              <p:cNvSpPr>
                <a:spLocks noChangeShapeType="1"/>
              </p:cNvSpPr>
              <p:nvPr/>
            </p:nvSpPr>
            <p:spPr bwMode="auto">
              <a:xfrm flipV="1">
                <a:off x="2667" y="457"/>
                <a:ext cx="20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201" name="Line 988"/>
              <p:cNvSpPr>
                <a:spLocks noChangeShapeType="1"/>
              </p:cNvSpPr>
              <p:nvPr/>
            </p:nvSpPr>
            <p:spPr bwMode="auto">
              <a:xfrm flipV="1">
                <a:off x="2696" y="429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202" name="Line 989"/>
              <p:cNvSpPr>
                <a:spLocks noChangeShapeType="1"/>
              </p:cNvSpPr>
              <p:nvPr/>
            </p:nvSpPr>
            <p:spPr bwMode="auto">
              <a:xfrm flipV="1">
                <a:off x="2724" y="400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203" name="Line 990"/>
              <p:cNvSpPr>
                <a:spLocks noChangeShapeType="1"/>
              </p:cNvSpPr>
              <p:nvPr/>
            </p:nvSpPr>
            <p:spPr bwMode="auto">
              <a:xfrm flipV="1">
                <a:off x="2753" y="372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204" name="Line 991"/>
              <p:cNvSpPr>
                <a:spLocks noChangeShapeType="1"/>
              </p:cNvSpPr>
              <p:nvPr/>
            </p:nvSpPr>
            <p:spPr bwMode="auto">
              <a:xfrm flipV="1">
                <a:off x="2781" y="343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205" name="Line 992"/>
              <p:cNvSpPr>
                <a:spLocks noChangeShapeType="1"/>
              </p:cNvSpPr>
              <p:nvPr/>
            </p:nvSpPr>
            <p:spPr bwMode="auto">
              <a:xfrm flipV="1">
                <a:off x="2810" y="315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206" name="Line 993"/>
              <p:cNvSpPr>
                <a:spLocks noChangeShapeType="1"/>
              </p:cNvSpPr>
              <p:nvPr/>
            </p:nvSpPr>
            <p:spPr bwMode="auto">
              <a:xfrm flipV="1">
                <a:off x="2839" y="286"/>
                <a:ext cx="18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207" name="Line 994"/>
              <p:cNvSpPr>
                <a:spLocks noChangeShapeType="1"/>
              </p:cNvSpPr>
              <p:nvPr/>
            </p:nvSpPr>
            <p:spPr bwMode="auto">
              <a:xfrm flipV="1">
                <a:off x="2867" y="258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208" name="Line 995"/>
              <p:cNvSpPr>
                <a:spLocks noChangeShapeType="1"/>
              </p:cNvSpPr>
              <p:nvPr/>
            </p:nvSpPr>
            <p:spPr bwMode="auto">
              <a:xfrm flipV="1">
                <a:off x="2896" y="225"/>
                <a:ext cx="22" cy="2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209" name="Line 996"/>
              <p:cNvSpPr>
                <a:spLocks noChangeShapeType="1"/>
              </p:cNvSpPr>
              <p:nvPr/>
            </p:nvSpPr>
            <p:spPr bwMode="auto">
              <a:xfrm flipV="1">
                <a:off x="1984" y="1178"/>
                <a:ext cx="36" cy="3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210" name="Line 997"/>
              <p:cNvSpPr>
                <a:spLocks noChangeShapeType="1"/>
              </p:cNvSpPr>
              <p:nvPr/>
            </p:nvSpPr>
            <p:spPr bwMode="auto">
              <a:xfrm>
                <a:off x="1679" y="1587"/>
                <a:ext cx="391" cy="39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211" name="Line 998"/>
              <p:cNvSpPr>
                <a:spLocks noChangeShapeType="1"/>
              </p:cNvSpPr>
              <p:nvPr/>
            </p:nvSpPr>
            <p:spPr bwMode="auto">
              <a:xfrm>
                <a:off x="1688" y="1578"/>
                <a:ext cx="390" cy="39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212" name="Line 999"/>
              <p:cNvSpPr>
                <a:spLocks noChangeShapeType="1"/>
              </p:cNvSpPr>
              <p:nvPr/>
            </p:nvSpPr>
            <p:spPr bwMode="auto">
              <a:xfrm flipH="1">
                <a:off x="1999" y="1167"/>
                <a:ext cx="9" cy="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213" name="Line 1000"/>
              <p:cNvSpPr>
                <a:spLocks noChangeShapeType="1"/>
              </p:cNvSpPr>
              <p:nvPr/>
            </p:nvSpPr>
            <p:spPr bwMode="auto">
              <a:xfrm flipV="1">
                <a:off x="1664" y="1466"/>
                <a:ext cx="15" cy="1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214" name="Line 1001"/>
              <p:cNvSpPr>
                <a:spLocks noChangeShapeType="1"/>
              </p:cNvSpPr>
              <p:nvPr/>
            </p:nvSpPr>
            <p:spPr bwMode="auto">
              <a:xfrm flipV="1">
                <a:off x="1688" y="1437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215" name="Line 1002"/>
              <p:cNvSpPr>
                <a:spLocks noChangeShapeType="1"/>
              </p:cNvSpPr>
              <p:nvPr/>
            </p:nvSpPr>
            <p:spPr bwMode="auto">
              <a:xfrm flipV="1">
                <a:off x="1717" y="1409"/>
                <a:ext cx="19" cy="1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216" name="Line 1003"/>
              <p:cNvSpPr>
                <a:spLocks noChangeShapeType="1"/>
              </p:cNvSpPr>
              <p:nvPr/>
            </p:nvSpPr>
            <p:spPr bwMode="auto">
              <a:xfrm flipV="1">
                <a:off x="1746" y="1380"/>
                <a:ext cx="18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217" name="Line 1004"/>
              <p:cNvSpPr>
                <a:spLocks noChangeShapeType="1"/>
              </p:cNvSpPr>
              <p:nvPr/>
            </p:nvSpPr>
            <p:spPr bwMode="auto">
              <a:xfrm flipV="1">
                <a:off x="1774" y="1351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218" name="Line 1005"/>
              <p:cNvSpPr>
                <a:spLocks noChangeShapeType="1"/>
              </p:cNvSpPr>
              <p:nvPr/>
            </p:nvSpPr>
            <p:spPr bwMode="auto">
              <a:xfrm flipV="1">
                <a:off x="1803" y="1322"/>
                <a:ext cx="19" cy="2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219" name="Line 1006"/>
              <p:cNvSpPr>
                <a:spLocks noChangeShapeType="1"/>
              </p:cNvSpPr>
              <p:nvPr/>
            </p:nvSpPr>
            <p:spPr bwMode="auto">
              <a:xfrm flipV="1">
                <a:off x="1831" y="1294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220" name="Line 1007"/>
              <p:cNvSpPr>
                <a:spLocks noChangeShapeType="1"/>
              </p:cNvSpPr>
              <p:nvPr/>
            </p:nvSpPr>
            <p:spPr bwMode="auto">
              <a:xfrm flipV="1">
                <a:off x="1860" y="1265"/>
                <a:ext cx="19" cy="2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221" name="Line 1008"/>
              <p:cNvSpPr>
                <a:spLocks noChangeShapeType="1"/>
              </p:cNvSpPr>
              <p:nvPr/>
            </p:nvSpPr>
            <p:spPr bwMode="auto">
              <a:xfrm flipV="1">
                <a:off x="1888" y="1237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222" name="Line 1009"/>
              <p:cNvSpPr>
                <a:spLocks noChangeShapeType="1"/>
              </p:cNvSpPr>
              <p:nvPr/>
            </p:nvSpPr>
            <p:spPr bwMode="auto">
              <a:xfrm flipV="1">
                <a:off x="1916" y="1209"/>
                <a:ext cx="20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223" name="Line 1010"/>
              <p:cNvSpPr>
                <a:spLocks noChangeShapeType="1"/>
              </p:cNvSpPr>
              <p:nvPr/>
            </p:nvSpPr>
            <p:spPr bwMode="auto">
              <a:xfrm flipV="1">
                <a:off x="1945" y="1180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224" name="Line 1011"/>
              <p:cNvSpPr>
                <a:spLocks noChangeShapeType="1"/>
              </p:cNvSpPr>
              <p:nvPr/>
            </p:nvSpPr>
            <p:spPr bwMode="auto">
              <a:xfrm flipV="1">
                <a:off x="1973" y="1152"/>
                <a:ext cx="20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225" name="Line 1012"/>
              <p:cNvSpPr>
                <a:spLocks noChangeShapeType="1"/>
              </p:cNvSpPr>
              <p:nvPr/>
            </p:nvSpPr>
            <p:spPr bwMode="auto">
              <a:xfrm flipV="1">
                <a:off x="2002" y="1123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226" name="Line 1013"/>
              <p:cNvSpPr>
                <a:spLocks noChangeShapeType="1"/>
              </p:cNvSpPr>
              <p:nvPr/>
            </p:nvSpPr>
            <p:spPr bwMode="auto">
              <a:xfrm flipV="1">
                <a:off x="2031" y="1095"/>
                <a:ext cx="18" cy="1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227" name="Line 1014"/>
              <p:cNvSpPr>
                <a:spLocks noChangeShapeType="1"/>
              </p:cNvSpPr>
              <p:nvPr/>
            </p:nvSpPr>
            <p:spPr bwMode="auto">
              <a:xfrm flipV="1">
                <a:off x="2060" y="1066"/>
                <a:ext cx="18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228" name="Line 1015"/>
              <p:cNvSpPr>
                <a:spLocks noChangeShapeType="1"/>
              </p:cNvSpPr>
              <p:nvPr/>
            </p:nvSpPr>
            <p:spPr bwMode="auto">
              <a:xfrm flipV="1">
                <a:off x="2088" y="1037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229" name="Line 1016"/>
              <p:cNvSpPr>
                <a:spLocks noChangeShapeType="1"/>
              </p:cNvSpPr>
              <p:nvPr/>
            </p:nvSpPr>
            <p:spPr bwMode="auto">
              <a:xfrm flipV="1">
                <a:off x="2116" y="1008"/>
                <a:ext cx="20" cy="2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8" name="Group 1017"/>
            <p:cNvGrpSpPr>
              <a:grpSpLocks/>
            </p:cNvGrpSpPr>
            <p:nvPr/>
          </p:nvGrpSpPr>
          <p:grpSpPr bwMode="auto">
            <a:xfrm>
              <a:off x="1664" y="985"/>
              <a:ext cx="589" cy="2158"/>
              <a:chOff x="1664" y="985"/>
              <a:chExt cx="589" cy="2158"/>
            </a:xfrm>
          </p:grpSpPr>
          <p:sp>
            <p:nvSpPr>
              <p:cNvPr id="13830" name="Line 1018"/>
              <p:cNvSpPr>
                <a:spLocks noChangeShapeType="1"/>
              </p:cNvSpPr>
              <p:nvPr/>
            </p:nvSpPr>
            <p:spPr bwMode="auto">
              <a:xfrm flipV="1">
                <a:off x="2145" y="985"/>
                <a:ext cx="14" cy="1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831" name="Line 1019"/>
              <p:cNvSpPr>
                <a:spLocks noChangeShapeType="1"/>
              </p:cNvSpPr>
              <p:nvPr/>
            </p:nvSpPr>
            <p:spPr bwMode="auto">
              <a:xfrm flipV="1">
                <a:off x="1664" y="1466"/>
                <a:ext cx="15" cy="1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832" name="Line 1020"/>
              <p:cNvSpPr>
                <a:spLocks noChangeShapeType="1"/>
              </p:cNvSpPr>
              <p:nvPr/>
            </p:nvSpPr>
            <p:spPr bwMode="auto">
              <a:xfrm flipV="1">
                <a:off x="1688" y="1437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833" name="Line 1021"/>
              <p:cNvSpPr>
                <a:spLocks noChangeShapeType="1"/>
              </p:cNvSpPr>
              <p:nvPr/>
            </p:nvSpPr>
            <p:spPr bwMode="auto">
              <a:xfrm flipV="1">
                <a:off x="1717" y="1409"/>
                <a:ext cx="19" cy="1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834" name="Line 1022"/>
              <p:cNvSpPr>
                <a:spLocks noChangeShapeType="1"/>
              </p:cNvSpPr>
              <p:nvPr/>
            </p:nvSpPr>
            <p:spPr bwMode="auto">
              <a:xfrm flipV="1">
                <a:off x="1746" y="1380"/>
                <a:ext cx="18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835" name="Line 1023"/>
              <p:cNvSpPr>
                <a:spLocks noChangeShapeType="1"/>
              </p:cNvSpPr>
              <p:nvPr/>
            </p:nvSpPr>
            <p:spPr bwMode="auto">
              <a:xfrm flipV="1">
                <a:off x="1774" y="1351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836" name="Line 1024"/>
              <p:cNvSpPr>
                <a:spLocks noChangeShapeType="1"/>
              </p:cNvSpPr>
              <p:nvPr/>
            </p:nvSpPr>
            <p:spPr bwMode="auto">
              <a:xfrm flipV="1">
                <a:off x="1803" y="1322"/>
                <a:ext cx="19" cy="2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837" name="Line 1025"/>
              <p:cNvSpPr>
                <a:spLocks noChangeShapeType="1"/>
              </p:cNvSpPr>
              <p:nvPr/>
            </p:nvSpPr>
            <p:spPr bwMode="auto">
              <a:xfrm flipV="1">
                <a:off x="1831" y="1294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838" name="Line 1026"/>
              <p:cNvSpPr>
                <a:spLocks noChangeShapeType="1"/>
              </p:cNvSpPr>
              <p:nvPr/>
            </p:nvSpPr>
            <p:spPr bwMode="auto">
              <a:xfrm flipV="1">
                <a:off x="1860" y="1265"/>
                <a:ext cx="19" cy="2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839" name="Line 1027"/>
              <p:cNvSpPr>
                <a:spLocks noChangeShapeType="1"/>
              </p:cNvSpPr>
              <p:nvPr/>
            </p:nvSpPr>
            <p:spPr bwMode="auto">
              <a:xfrm flipV="1">
                <a:off x="1888" y="1237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840" name="Line 1028"/>
              <p:cNvSpPr>
                <a:spLocks noChangeShapeType="1"/>
              </p:cNvSpPr>
              <p:nvPr/>
            </p:nvSpPr>
            <p:spPr bwMode="auto">
              <a:xfrm flipV="1">
                <a:off x="1916" y="1209"/>
                <a:ext cx="20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841" name="Line 1029"/>
              <p:cNvSpPr>
                <a:spLocks noChangeShapeType="1"/>
              </p:cNvSpPr>
              <p:nvPr/>
            </p:nvSpPr>
            <p:spPr bwMode="auto">
              <a:xfrm flipV="1">
                <a:off x="1945" y="1180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842" name="Line 1030"/>
              <p:cNvSpPr>
                <a:spLocks noChangeShapeType="1"/>
              </p:cNvSpPr>
              <p:nvPr/>
            </p:nvSpPr>
            <p:spPr bwMode="auto">
              <a:xfrm flipV="1">
                <a:off x="1973" y="1152"/>
                <a:ext cx="20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843" name="Line 1031"/>
              <p:cNvSpPr>
                <a:spLocks noChangeShapeType="1"/>
              </p:cNvSpPr>
              <p:nvPr/>
            </p:nvSpPr>
            <p:spPr bwMode="auto">
              <a:xfrm flipV="1">
                <a:off x="2002" y="1123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844" name="Line 1032"/>
              <p:cNvSpPr>
                <a:spLocks noChangeShapeType="1"/>
              </p:cNvSpPr>
              <p:nvPr/>
            </p:nvSpPr>
            <p:spPr bwMode="auto">
              <a:xfrm flipV="1">
                <a:off x="2031" y="1095"/>
                <a:ext cx="18" cy="1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845" name="Line 1033"/>
              <p:cNvSpPr>
                <a:spLocks noChangeShapeType="1"/>
              </p:cNvSpPr>
              <p:nvPr/>
            </p:nvSpPr>
            <p:spPr bwMode="auto">
              <a:xfrm flipV="1">
                <a:off x="2060" y="1066"/>
                <a:ext cx="18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846" name="Line 1034"/>
              <p:cNvSpPr>
                <a:spLocks noChangeShapeType="1"/>
              </p:cNvSpPr>
              <p:nvPr/>
            </p:nvSpPr>
            <p:spPr bwMode="auto">
              <a:xfrm flipV="1">
                <a:off x="2088" y="1037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847" name="Line 1035"/>
              <p:cNvSpPr>
                <a:spLocks noChangeShapeType="1"/>
              </p:cNvSpPr>
              <p:nvPr/>
            </p:nvSpPr>
            <p:spPr bwMode="auto">
              <a:xfrm flipV="1">
                <a:off x="2116" y="1008"/>
                <a:ext cx="20" cy="2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848" name="Line 1036"/>
              <p:cNvSpPr>
                <a:spLocks noChangeShapeType="1"/>
              </p:cNvSpPr>
              <p:nvPr/>
            </p:nvSpPr>
            <p:spPr bwMode="auto">
              <a:xfrm flipV="1">
                <a:off x="2145" y="985"/>
                <a:ext cx="14" cy="1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849" name="Line 1037"/>
              <p:cNvSpPr>
                <a:spLocks noChangeShapeType="1"/>
              </p:cNvSpPr>
              <p:nvPr/>
            </p:nvSpPr>
            <p:spPr bwMode="auto">
              <a:xfrm flipV="1">
                <a:off x="1970" y="2810"/>
                <a:ext cx="122" cy="12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850" name="Line 1038"/>
              <p:cNvSpPr>
                <a:spLocks noChangeShapeType="1"/>
              </p:cNvSpPr>
              <p:nvPr/>
            </p:nvSpPr>
            <p:spPr bwMode="auto">
              <a:xfrm flipV="1">
                <a:off x="1961" y="2791"/>
                <a:ext cx="131" cy="13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851" name="Freeform 1039"/>
              <p:cNvSpPr>
                <a:spLocks/>
              </p:cNvSpPr>
              <p:nvPr/>
            </p:nvSpPr>
            <p:spPr bwMode="auto">
              <a:xfrm>
                <a:off x="1996" y="2357"/>
                <a:ext cx="10" cy="10"/>
              </a:xfrm>
              <a:custGeom>
                <a:avLst/>
                <a:gdLst>
                  <a:gd name="T0" fmla="*/ 0 w 19"/>
                  <a:gd name="T1" fmla="*/ 3 h 19"/>
                  <a:gd name="T2" fmla="*/ 1 w 19"/>
                  <a:gd name="T3" fmla="*/ 3 h 19"/>
                  <a:gd name="T4" fmla="*/ 1 w 19"/>
                  <a:gd name="T5" fmla="*/ 3 h 19"/>
                  <a:gd name="T6" fmla="*/ 2 w 19"/>
                  <a:gd name="T7" fmla="*/ 2 h 19"/>
                  <a:gd name="T8" fmla="*/ 2 w 19"/>
                  <a:gd name="T9" fmla="*/ 2 h 19"/>
                  <a:gd name="T10" fmla="*/ 3 w 19"/>
                  <a:gd name="T11" fmla="*/ 1 h 19"/>
                  <a:gd name="T12" fmla="*/ 3 w 19"/>
                  <a:gd name="T13" fmla="*/ 0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"/>
                  <a:gd name="T22" fmla="*/ 0 h 19"/>
                  <a:gd name="T23" fmla="*/ 19 w 19"/>
                  <a:gd name="T24" fmla="*/ 19 h 1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" h="19">
                    <a:moveTo>
                      <a:pt x="0" y="19"/>
                    </a:moveTo>
                    <a:lnTo>
                      <a:pt x="3" y="19"/>
                    </a:lnTo>
                    <a:lnTo>
                      <a:pt x="8" y="17"/>
                    </a:lnTo>
                    <a:lnTo>
                      <a:pt x="13" y="14"/>
                    </a:lnTo>
                    <a:lnTo>
                      <a:pt x="16" y="9"/>
                    </a:lnTo>
                    <a:lnTo>
                      <a:pt x="19" y="4"/>
                    </a:lnTo>
                    <a:lnTo>
                      <a:pt x="19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852" name="Line 1040"/>
              <p:cNvSpPr>
                <a:spLocks noChangeShapeType="1"/>
              </p:cNvSpPr>
              <p:nvPr/>
            </p:nvSpPr>
            <p:spPr bwMode="auto">
              <a:xfrm>
                <a:off x="1996" y="2367"/>
                <a:ext cx="1" cy="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853" name="Freeform 1041"/>
              <p:cNvSpPr>
                <a:spLocks/>
              </p:cNvSpPr>
              <p:nvPr/>
            </p:nvSpPr>
            <p:spPr bwMode="auto">
              <a:xfrm>
                <a:off x="1996" y="2357"/>
                <a:ext cx="16" cy="17"/>
              </a:xfrm>
              <a:custGeom>
                <a:avLst/>
                <a:gdLst>
                  <a:gd name="T0" fmla="*/ 2 w 32"/>
                  <a:gd name="T1" fmla="*/ 0 h 33"/>
                  <a:gd name="T2" fmla="*/ 4 w 32"/>
                  <a:gd name="T3" fmla="*/ 0 h 33"/>
                  <a:gd name="T4" fmla="*/ 0 w 32"/>
                  <a:gd name="T5" fmla="*/ 5 h 33"/>
                  <a:gd name="T6" fmla="*/ 0 60000 65536"/>
                  <a:gd name="T7" fmla="*/ 0 60000 65536"/>
                  <a:gd name="T8" fmla="*/ 0 60000 65536"/>
                  <a:gd name="T9" fmla="*/ 0 w 32"/>
                  <a:gd name="T10" fmla="*/ 0 h 33"/>
                  <a:gd name="T11" fmla="*/ 32 w 32"/>
                  <a:gd name="T12" fmla="*/ 33 h 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2" h="33">
                    <a:moveTo>
                      <a:pt x="19" y="0"/>
                    </a:moveTo>
                    <a:lnTo>
                      <a:pt x="32" y="0"/>
                    </a:lnTo>
                    <a:lnTo>
                      <a:pt x="0" y="33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854" name="Line 1042"/>
              <p:cNvSpPr>
                <a:spLocks noChangeShapeType="1"/>
              </p:cNvSpPr>
              <p:nvPr/>
            </p:nvSpPr>
            <p:spPr bwMode="auto">
              <a:xfrm>
                <a:off x="2006" y="2357"/>
                <a:ext cx="1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855" name="Line 1043"/>
              <p:cNvSpPr>
                <a:spLocks noChangeShapeType="1"/>
              </p:cNvSpPr>
              <p:nvPr/>
            </p:nvSpPr>
            <p:spPr bwMode="auto">
              <a:xfrm>
                <a:off x="1996" y="2367"/>
                <a:ext cx="1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856" name="Line 1044"/>
              <p:cNvSpPr>
                <a:spLocks noChangeShapeType="1"/>
              </p:cNvSpPr>
              <p:nvPr/>
            </p:nvSpPr>
            <p:spPr bwMode="auto">
              <a:xfrm flipV="1">
                <a:off x="1782" y="2670"/>
                <a:ext cx="3" cy="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857" name="Line 1045"/>
              <p:cNvSpPr>
                <a:spLocks noChangeShapeType="1"/>
              </p:cNvSpPr>
              <p:nvPr/>
            </p:nvSpPr>
            <p:spPr bwMode="auto">
              <a:xfrm flipV="1">
                <a:off x="1784" y="2649"/>
                <a:ext cx="12" cy="1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858" name="Freeform 1046"/>
              <p:cNvSpPr>
                <a:spLocks/>
              </p:cNvSpPr>
              <p:nvPr/>
            </p:nvSpPr>
            <p:spPr bwMode="auto">
              <a:xfrm>
                <a:off x="1800" y="2645"/>
                <a:ext cx="19" cy="1"/>
              </a:xfrm>
              <a:custGeom>
                <a:avLst/>
                <a:gdLst>
                  <a:gd name="T0" fmla="*/ 0 w 37"/>
                  <a:gd name="T1" fmla="*/ 0 h 1"/>
                  <a:gd name="T2" fmla="*/ 4 w 37"/>
                  <a:gd name="T3" fmla="*/ 0 h 1"/>
                  <a:gd name="T4" fmla="*/ 5 w 3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7"/>
                  <a:gd name="T10" fmla="*/ 0 h 1"/>
                  <a:gd name="T11" fmla="*/ 37 w 3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7" h="1">
                    <a:moveTo>
                      <a:pt x="0" y="0"/>
                    </a:moveTo>
                    <a:lnTo>
                      <a:pt x="25" y="0"/>
                    </a:lnTo>
                    <a:lnTo>
                      <a:pt x="37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859" name="Freeform 1047"/>
              <p:cNvSpPr>
                <a:spLocks/>
              </p:cNvSpPr>
              <p:nvPr/>
            </p:nvSpPr>
            <p:spPr bwMode="auto">
              <a:xfrm>
                <a:off x="1819" y="2644"/>
                <a:ext cx="1" cy="32"/>
              </a:xfrm>
              <a:custGeom>
                <a:avLst/>
                <a:gdLst>
                  <a:gd name="T0" fmla="*/ 0 w 1"/>
                  <a:gd name="T1" fmla="*/ 0 h 64"/>
                  <a:gd name="T2" fmla="*/ 0 w 1"/>
                  <a:gd name="T3" fmla="*/ 3 h 64"/>
                  <a:gd name="T4" fmla="*/ 0 w 1"/>
                  <a:gd name="T5" fmla="*/ 6 h 64"/>
                  <a:gd name="T6" fmla="*/ 0 w 1"/>
                  <a:gd name="T7" fmla="*/ 8 h 6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64"/>
                  <a:gd name="T14" fmla="*/ 1 w 1"/>
                  <a:gd name="T15" fmla="*/ 64 h 6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64">
                    <a:moveTo>
                      <a:pt x="0" y="0"/>
                    </a:moveTo>
                    <a:lnTo>
                      <a:pt x="0" y="25"/>
                    </a:lnTo>
                    <a:lnTo>
                      <a:pt x="0" y="50"/>
                    </a:lnTo>
                    <a:lnTo>
                      <a:pt x="0" y="64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860" name="Freeform 1048"/>
              <p:cNvSpPr>
                <a:spLocks/>
              </p:cNvSpPr>
              <p:nvPr/>
            </p:nvSpPr>
            <p:spPr bwMode="auto">
              <a:xfrm>
                <a:off x="1800" y="2675"/>
                <a:ext cx="19" cy="1"/>
              </a:xfrm>
              <a:custGeom>
                <a:avLst/>
                <a:gdLst>
                  <a:gd name="T0" fmla="*/ 5 w 37"/>
                  <a:gd name="T1" fmla="*/ 0 h 1"/>
                  <a:gd name="T2" fmla="*/ 4 w 37"/>
                  <a:gd name="T3" fmla="*/ 0 h 1"/>
                  <a:gd name="T4" fmla="*/ 0 w 3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7"/>
                  <a:gd name="T10" fmla="*/ 0 h 1"/>
                  <a:gd name="T11" fmla="*/ 37 w 3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7" h="1">
                    <a:moveTo>
                      <a:pt x="37" y="0"/>
                    </a:moveTo>
                    <a:lnTo>
                      <a:pt x="25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861" name="Freeform 1049"/>
              <p:cNvSpPr>
                <a:spLocks/>
              </p:cNvSpPr>
              <p:nvPr/>
            </p:nvSpPr>
            <p:spPr bwMode="auto">
              <a:xfrm>
                <a:off x="1800" y="2644"/>
                <a:ext cx="1" cy="32"/>
              </a:xfrm>
              <a:custGeom>
                <a:avLst/>
                <a:gdLst>
                  <a:gd name="T0" fmla="*/ 0 w 1"/>
                  <a:gd name="T1" fmla="*/ 8 h 64"/>
                  <a:gd name="T2" fmla="*/ 0 w 1"/>
                  <a:gd name="T3" fmla="*/ 6 h 64"/>
                  <a:gd name="T4" fmla="*/ 0 w 1"/>
                  <a:gd name="T5" fmla="*/ 3 h 64"/>
                  <a:gd name="T6" fmla="*/ 0 w 1"/>
                  <a:gd name="T7" fmla="*/ 0 h 6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64"/>
                  <a:gd name="T14" fmla="*/ 1 w 1"/>
                  <a:gd name="T15" fmla="*/ 64 h 6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64">
                    <a:moveTo>
                      <a:pt x="0" y="64"/>
                    </a:moveTo>
                    <a:lnTo>
                      <a:pt x="0" y="50"/>
                    </a:lnTo>
                    <a:lnTo>
                      <a:pt x="0" y="25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862" name="Line 1050"/>
              <p:cNvSpPr>
                <a:spLocks noChangeShapeType="1"/>
              </p:cNvSpPr>
              <p:nvPr/>
            </p:nvSpPr>
            <p:spPr bwMode="auto">
              <a:xfrm flipV="1">
                <a:off x="1785" y="2642"/>
                <a:ext cx="7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863" name="Line 1051"/>
              <p:cNvSpPr>
                <a:spLocks noChangeShapeType="1"/>
              </p:cNvSpPr>
              <p:nvPr/>
            </p:nvSpPr>
            <p:spPr bwMode="auto">
              <a:xfrm>
                <a:off x="1783" y="2651"/>
                <a:ext cx="8" cy="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864" name="Line 1052"/>
              <p:cNvSpPr>
                <a:spLocks noChangeShapeType="1"/>
              </p:cNvSpPr>
              <p:nvPr/>
            </p:nvSpPr>
            <p:spPr bwMode="auto">
              <a:xfrm flipH="1" flipV="1">
                <a:off x="1794" y="2660"/>
                <a:ext cx="4" cy="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865" name="Line 1053"/>
              <p:cNvSpPr>
                <a:spLocks noChangeShapeType="1"/>
              </p:cNvSpPr>
              <p:nvPr/>
            </p:nvSpPr>
            <p:spPr bwMode="auto">
              <a:xfrm flipH="1">
                <a:off x="1783" y="2664"/>
                <a:ext cx="14" cy="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866" name="Line 1054"/>
              <p:cNvSpPr>
                <a:spLocks noChangeShapeType="1"/>
              </p:cNvSpPr>
              <p:nvPr/>
            </p:nvSpPr>
            <p:spPr bwMode="auto">
              <a:xfrm flipH="1" flipV="1">
                <a:off x="1790" y="2669"/>
                <a:ext cx="1" cy="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867" name="Line 1055"/>
              <p:cNvSpPr>
                <a:spLocks noChangeShapeType="1"/>
              </p:cNvSpPr>
              <p:nvPr/>
            </p:nvSpPr>
            <p:spPr bwMode="auto">
              <a:xfrm flipH="1" flipV="1">
                <a:off x="1793" y="2668"/>
                <a:ext cx="4" cy="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868" name="Freeform 1056"/>
              <p:cNvSpPr>
                <a:spLocks/>
              </p:cNvSpPr>
              <p:nvPr/>
            </p:nvSpPr>
            <p:spPr bwMode="auto">
              <a:xfrm>
                <a:off x="1800" y="2660"/>
                <a:ext cx="19" cy="1"/>
              </a:xfrm>
              <a:custGeom>
                <a:avLst/>
                <a:gdLst>
                  <a:gd name="T0" fmla="*/ 0 w 37"/>
                  <a:gd name="T1" fmla="*/ 0 h 1"/>
                  <a:gd name="T2" fmla="*/ 4 w 37"/>
                  <a:gd name="T3" fmla="*/ 0 h 1"/>
                  <a:gd name="T4" fmla="*/ 5 w 3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7"/>
                  <a:gd name="T10" fmla="*/ 0 h 1"/>
                  <a:gd name="T11" fmla="*/ 37 w 3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7" h="1">
                    <a:moveTo>
                      <a:pt x="0" y="0"/>
                    </a:moveTo>
                    <a:lnTo>
                      <a:pt x="25" y="0"/>
                    </a:lnTo>
                    <a:lnTo>
                      <a:pt x="37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869" name="Freeform 1057"/>
              <p:cNvSpPr>
                <a:spLocks/>
              </p:cNvSpPr>
              <p:nvPr/>
            </p:nvSpPr>
            <p:spPr bwMode="auto">
              <a:xfrm>
                <a:off x="1810" y="2645"/>
                <a:ext cx="1" cy="30"/>
              </a:xfrm>
              <a:custGeom>
                <a:avLst/>
                <a:gdLst>
                  <a:gd name="T0" fmla="*/ 0 w 1"/>
                  <a:gd name="T1" fmla="*/ 0 h 59"/>
                  <a:gd name="T2" fmla="*/ 0 w 1"/>
                  <a:gd name="T3" fmla="*/ 4 h 59"/>
                  <a:gd name="T4" fmla="*/ 0 w 1"/>
                  <a:gd name="T5" fmla="*/ 7 h 59"/>
                  <a:gd name="T6" fmla="*/ 0 w 1"/>
                  <a:gd name="T7" fmla="*/ 8 h 5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59"/>
                  <a:gd name="T14" fmla="*/ 1 w 1"/>
                  <a:gd name="T15" fmla="*/ 59 h 5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59">
                    <a:moveTo>
                      <a:pt x="0" y="0"/>
                    </a:moveTo>
                    <a:lnTo>
                      <a:pt x="0" y="25"/>
                    </a:lnTo>
                    <a:lnTo>
                      <a:pt x="0" y="50"/>
                    </a:lnTo>
                    <a:lnTo>
                      <a:pt x="0" y="59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870" name="Freeform 1058"/>
              <p:cNvSpPr>
                <a:spLocks/>
              </p:cNvSpPr>
              <p:nvPr/>
            </p:nvSpPr>
            <p:spPr bwMode="auto">
              <a:xfrm>
                <a:off x="1822" y="2643"/>
                <a:ext cx="3" cy="36"/>
              </a:xfrm>
              <a:custGeom>
                <a:avLst/>
                <a:gdLst>
                  <a:gd name="T0" fmla="*/ 0 w 6"/>
                  <a:gd name="T1" fmla="*/ 9 h 72"/>
                  <a:gd name="T2" fmla="*/ 1 w 6"/>
                  <a:gd name="T3" fmla="*/ 5 h 72"/>
                  <a:gd name="T4" fmla="*/ 1 w 6"/>
                  <a:gd name="T5" fmla="*/ 3 h 72"/>
                  <a:gd name="T6" fmla="*/ 1 w 6"/>
                  <a:gd name="T7" fmla="*/ 0 h 7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"/>
                  <a:gd name="T13" fmla="*/ 0 h 72"/>
                  <a:gd name="T14" fmla="*/ 6 w 6"/>
                  <a:gd name="T15" fmla="*/ 72 h 7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" h="72">
                    <a:moveTo>
                      <a:pt x="0" y="72"/>
                    </a:moveTo>
                    <a:lnTo>
                      <a:pt x="6" y="46"/>
                    </a:lnTo>
                    <a:lnTo>
                      <a:pt x="6" y="25"/>
                    </a:lnTo>
                    <a:lnTo>
                      <a:pt x="6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871" name="Line 1059"/>
              <p:cNvSpPr>
                <a:spLocks noChangeShapeType="1"/>
              </p:cNvSpPr>
              <p:nvPr/>
            </p:nvSpPr>
            <p:spPr bwMode="auto">
              <a:xfrm>
                <a:off x="1825" y="2645"/>
                <a:ext cx="10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872" name="Freeform 1060"/>
              <p:cNvSpPr>
                <a:spLocks/>
              </p:cNvSpPr>
              <p:nvPr/>
            </p:nvSpPr>
            <p:spPr bwMode="auto">
              <a:xfrm>
                <a:off x="1829" y="2643"/>
                <a:ext cx="6" cy="37"/>
              </a:xfrm>
              <a:custGeom>
                <a:avLst/>
                <a:gdLst>
                  <a:gd name="T0" fmla="*/ 2 w 11"/>
                  <a:gd name="T1" fmla="*/ 0 h 74"/>
                  <a:gd name="T2" fmla="*/ 2 w 11"/>
                  <a:gd name="T3" fmla="*/ 3 h 74"/>
                  <a:gd name="T4" fmla="*/ 2 w 11"/>
                  <a:gd name="T5" fmla="*/ 6 h 74"/>
                  <a:gd name="T6" fmla="*/ 2 w 11"/>
                  <a:gd name="T7" fmla="*/ 9 h 74"/>
                  <a:gd name="T8" fmla="*/ 0 w 11"/>
                  <a:gd name="T9" fmla="*/ 9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"/>
                  <a:gd name="T16" fmla="*/ 0 h 74"/>
                  <a:gd name="T17" fmla="*/ 11 w 11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" h="74">
                    <a:moveTo>
                      <a:pt x="11" y="0"/>
                    </a:moveTo>
                    <a:lnTo>
                      <a:pt x="11" y="25"/>
                    </a:lnTo>
                    <a:lnTo>
                      <a:pt x="11" y="50"/>
                    </a:lnTo>
                    <a:lnTo>
                      <a:pt x="11" y="74"/>
                    </a:lnTo>
                    <a:lnTo>
                      <a:pt x="0" y="68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873" name="Freeform 1061"/>
              <p:cNvSpPr>
                <a:spLocks/>
              </p:cNvSpPr>
              <p:nvPr/>
            </p:nvSpPr>
            <p:spPr bwMode="auto">
              <a:xfrm>
                <a:off x="1840" y="2654"/>
                <a:ext cx="1" cy="21"/>
              </a:xfrm>
              <a:custGeom>
                <a:avLst/>
                <a:gdLst>
                  <a:gd name="T0" fmla="*/ 0 w 1"/>
                  <a:gd name="T1" fmla="*/ 5 h 42"/>
                  <a:gd name="T2" fmla="*/ 0 w 1"/>
                  <a:gd name="T3" fmla="*/ 3 h 42"/>
                  <a:gd name="T4" fmla="*/ 0 w 1"/>
                  <a:gd name="T5" fmla="*/ 0 h 42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42"/>
                  <a:gd name="T11" fmla="*/ 1 w 1"/>
                  <a:gd name="T12" fmla="*/ 42 h 4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42">
                    <a:moveTo>
                      <a:pt x="0" y="42"/>
                    </a:moveTo>
                    <a:lnTo>
                      <a:pt x="0" y="25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874" name="Line 1062"/>
              <p:cNvSpPr>
                <a:spLocks noChangeShapeType="1"/>
              </p:cNvSpPr>
              <p:nvPr/>
            </p:nvSpPr>
            <p:spPr bwMode="auto">
              <a:xfrm>
                <a:off x="1841" y="2655"/>
                <a:ext cx="11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875" name="Freeform 1063"/>
              <p:cNvSpPr>
                <a:spLocks/>
              </p:cNvSpPr>
              <p:nvPr/>
            </p:nvSpPr>
            <p:spPr bwMode="auto">
              <a:xfrm>
                <a:off x="1840" y="2654"/>
                <a:ext cx="12" cy="10"/>
              </a:xfrm>
              <a:custGeom>
                <a:avLst/>
                <a:gdLst>
                  <a:gd name="T0" fmla="*/ 3 w 23"/>
                  <a:gd name="T1" fmla="*/ 0 h 21"/>
                  <a:gd name="T2" fmla="*/ 3 w 23"/>
                  <a:gd name="T3" fmla="*/ 2 h 21"/>
                  <a:gd name="T4" fmla="*/ 0 w 23"/>
                  <a:gd name="T5" fmla="*/ 2 h 21"/>
                  <a:gd name="T6" fmla="*/ 0 60000 65536"/>
                  <a:gd name="T7" fmla="*/ 0 60000 65536"/>
                  <a:gd name="T8" fmla="*/ 0 60000 65536"/>
                  <a:gd name="T9" fmla="*/ 0 w 23"/>
                  <a:gd name="T10" fmla="*/ 0 h 21"/>
                  <a:gd name="T11" fmla="*/ 23 w 23"/>
                  <a:gd name="T12" fmla="*/ 21 h 2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3" h="21">
                    <a:moveTo>
                      <a:pt x="23" y="0"/>
                    </a:moveTo>
                    <a:lnTo>
                      <a:pt x="23" y="21"/>
                    </a:lnTo>
                    <a:lnTo>
                      <a:pt x="0" y="21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876" name="Line 1064"/>
              <p:cNvSpPr>
                <a:spLocks noChangeShapeType="1"/>
              </p:cNvSpPr>
              <p:nvPr/>
            </p:nvSpPr>
            <p:spPr bwMode="auto">
              <a:xfrm flipH="1">
                <a:off x="1825" y="2662"/>
                <a:ext cx="8" cy="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877" name="Line 1065"/>
              <p:cNvSpPr>
                <a:spLocks noChangeShapeType="1"/>
              </p:cNvSpPr>
              <p:nvPr/>
            </p:nvSpPr>
            <p:spPr bwMode="auto">
              <a:xfrm>
                <a:off x="1825" y="2653"/>
                <a:ext cx="8" cy="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878" name="Line 1066"/>
              <p:cNvSpPr>
                <a:spLocks noChangeShapeType="1"/>
              </p:cNvSpPr>
              <p:nvPr/>
            </p:nvSpPr>
            <p:spPr bwMode="auto">
              <a:xfrm flipV="1">
                <a:off x="1836" y="2639"/>
                <a:ext cx="9" cy="1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879" name="Freeform 1067"/>
              <p:cNvSpPr>
                <a:spLocks/>
              </p:cNvSpPr>
              <p:nvPr/>
            </p:nvSpPr>
            <p:spPr bwMode="auto">
              <a:xfrm>
                <a:off x="1842" y="2649"/>
                <a:ext cx="16" cy="1"/>
              </a:xfrm>
              <a:custGeom>
                <a:avLst/>
                <a:gdLst>
                  <a:gd name="T0" fmla="*/ 0 w 33"/>
                  <a:gd name="T1" fmla="*/ 0 h 1"/>
                  <a:gd name="T2" fmla="*/ 3 w 33"/>
                  <a:gd name="T3" fmla="*/ 0 h 1"/>
                  <a:gd name="T4" fmla="*/ 4 w 33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3"/>
                  <a:gd name="T10" fmla="*/ 0 h 1"/>
                  <a:gd name="T11" fmla="*/ 33 w 33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3" h="1">
                    <a:moveTo>
                      <a:pt x="0" y="0"/>
                    </a:moveTo>
                    <a:lnTo>
                      <a:pt x="26" y="0"/>
                    </a:lnTo>
                    <a:lnTo>
                      <a:pt x="33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880" name="Freeform 1068"/>
              <p:cNvSpPr>
                <a:spLocks/>
              </p:cNvSpPr>
              <p:nvPr/>
            </p:nvSpPr>
            <p:spPr bwMode="auto">
              <a:xfrm>
                <a:off x="1852" y="2648"/>
                <a:ext cx="7" cy="21"/>
              </a:xfrm>
              <a:custGeom>
                <a:avLst/>
                <a:gdLst>
                  <a:gd name="T0" fmla="*/ 2 w 14"/>
                  <a:gd name="T1" fmla="*/ 0 h 42"/>
                  <a:gd name="T2" fmla="*/ 2 w 14"/>
                  <a:gd name="T3" fmla="*/ 3 h 42"/>
                  <a:gd name="T4" fmla="*/ 2 w 14"/>
                  <a:gd name="T5" fmla="*/ 5 h 42"/>
                  <a:gd name="T6" fmla="*/ 0 w 14"/>
                  <a:gd name="T7" fmla="*/ 5 h 4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"/>
                  <a:gd name="T13" fmla="*/ 0 h 42"/>
                  <a:gd name="T14" fmla="*/ 14 w 14"/>
                  <a:gd name="T15" fmla="*/ 42 h 4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" h="42">
                    <a:moveTo>
                      <a:pt x="14" y="0"/>
                    </a:moveTo>
                    <a:lnTo>
                      <a:pt x="14" y="25"/>
                    </a:lnTo>
                    <a:lnTo>
                      <a:pt x="14" y="42"/>
                    </a:lnTo>
                    <a:lnTo>
                      <a:pt x="0" y="37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881" name="Freeform 1069"/>
              <p:cNvSpPr>
                <a:spLocks/>
              </p:cNvSpPr>
              <p:nvPr/>
            </p:nvSpPr>
            <p:spPr bwMode="auto">
              <a:xfrm>
                <a:off x="1845" y="2674"/>
                <a:ext cx="17" cy="5"/>
              </a:xfrm>
              <a:custGeom>
                <a:avLst/>
                <a:gdLst>
                  <a:gd name="T0" fmla="*/ 5 w 33"/>
                  <a:gd name="T1" fmla="*/ 0 h 11"/>
                  <a:gd name="T2" fmla="*/ 5 w 33"/>
                  <a:gd name="T3" fmla="*/ 1 h 11"/>
                  <a:gd name="T4" fmla="*/ 4 w 33"/>
                  <a:gd name="T5" fmla="*/ 1 h 11"/>
                  <a:gd name="T6" fmla="*/ 0 w 33"/>
                  <a:gd name="T7" fmla="*/ 1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3"/>
                  <a:gd name="T13" fmla="*/ 0 h 11"/>
                  <a:gd name="T14" fmla="*/ 33 w 33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3" h="11">
                    <a:moveTo>
                      <a:pt x="33" y="0"/>
                    </a:moveTo>
                    <a:lnTo>
                      <a:pt x="33" y="11"/>
                    </a:lnTo>
                    <a:lnTo>
                      <a:pt x="25" y="11"/>
                    </a:lnTo>
                    <a:lnTo>
                      <a:pt x="0" y="11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882" name="Freeform 1070"/>
              <p:cNvSpPr>
                <a:spLocks/>
              </p:cNvSpPr>
              <p:nvPr/>
            </p:nvSpPr>
            <p:spPr bwMode="auto">
              <a:xfrm>
                <a:off x="1840" y="2675"/>
                <a:ext cx="5" cy="4"/>
              </a:xfrm>
              <a:custGeom>
                <a:avLst/>
                <a:gdLst>
                  <a:gd name="T0" fmla="*/ 0 w 9"/>
                  <a:gd name="T1" fmla="*/ 0 h 8"/>
                  <a:gd name="T2" fmla="*/ 1 w 9"/>
                  <a:gd name="T3" fmla="*/ 1 h 8"/>
                  <a:gd name="T4" fmla="*/ 2 w 9"/>
                  <a:gd name="T5" fmla="*/ 1 h 8"/>
                  <a:gd name="T6" fmla="*/ 0 60000 65536"/>
                  <a:gd name="T7" fmla="*/ 0 60000 65536"/>
                  <a:gd name="T8" fmla="*/ 0 60000 65536"/>
                  <a:gd name="T9" fmla="*/ 0 w 9"/>
                  <a:gd name="T10" fmla="*/ 0 h 8"/>
                  <a:gd name="T11" fmla="*/ 9 w 9"/>
                  <a:gd name="T12" fmla="*/ 8 h 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" h="8">
                    <a:moveTo>
                      <a:pt x="0" y="0"/>
                    </a:moveTo>
                    <a:lnTo>
                      <a:pt x="3" y="5"/>
                    </a:lnTo>
                    <a:lnTo>
                      <a:pt x="9" y="8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883" name="Line 1071"/>
              <p:cNvSpPr>
                <a:spLocks noChangeShapeType="1"/>
              </p:cNvSpPr>
              <p:nvPr/>
            </p:nvSpPr>
            <p:spPr bwMode="auto">
              <a:xfrm flipV="1">
                <a:off x="1863" y="2668"/>
                <a:ext cx="12" cy="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884" name="Freeform 1072"/>
              <p:cNvSpPr>
                <a:spLocks/>
              </p:cNvSpPr>
              <p:nvPr/>
            </p:nvSpPr>
            <p:spPr bwMode="auto">
              <a:xfrm>
                <a:off x="1879" y="2666"/>
                <a:ext cx="18" cy="1"/>
              </a:xfrm>
              <a:custGeom>
                <a:avLst/>
                <a:gdLst>
                  <a:gd name="T0" fmla="*/ 0 w 36"/>
                  <a:gd name="T1" fmla="*/ 0 h 1"/>
                  <a:gd name="T2" fmla="*/ 3 w 36"/>
                  <a:gd name="T3" fmla="*/ 0 h 1"/>
                  <a:gd name="T4" fmla="*/ 5 w 3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6"/>
                  <a:gd name="T10" fmla="*/ 0 h 1"/>
                  <a:gd name="T11" fmla="*/ 36 w 3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" h="1">
                    <a:moveTo>
                      <a:pt x="0" y="0"/>
                    </a:moveTo>
                    <a:lnTo>
                      <a:pt x="26" y="0"/>
                    </a:lnTo>
                    <a:lnTo>
                      <a:pt x="36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885" name="Freeform 1073"/>
              <p:cNvSpPr>
                <a:spLocks/>
              </p:cNvSpPr>
              <p:nvPr/>
            </p:nvSpPr>
            <p:spPr bwMode="auto">
              <a:xfrm>
                <a:off x="1879" y="2665"/>
                <a:ext cx="18" cy="13"/>
              </a:xfrm>
              <a:custGeom>
                <a:avLst/>
                <a:gdLst>
                  <a:gd name="T0" fmla="*/ 5 w 36"/>
                  <a:gd name="T1" fmla="*/ 0 h 25"/>
                  <a:gd name="T2" fmla="*/ 5 w 36"/>
                  <a:gd name="T3" fmla="*/ 4 h 25"/>
                  <a:gd name="T4" fmla="*/ 3 w 36"/>
                  <a:gd name="T5" fmla="*/ 4 h 25"/>
                  <a:gd name="T6" fmla="*/ 0 w 36"/>
                  <a:gd name="T7" fmla="*/ 4 h 25"/>
                  <a:gd name="T8" fmla="*/ 0 w 36"/>
                  <a:gd name="T9" fmla="*/ 0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"/>
                  <a:gd name="T16" fmla="*/ 0 h 25"/>
                  <a:gd name="T17" fmla="*/ 36 w 36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" h="25">
                    <a:moveTo>
                      <a:pt x="36" y="0"/>
                    </a:moveTo>
                    <a:lnTo>
                      <a:pt x="36" y="25"/>
                    </a:lnTo>
                    <a:lnTo>
                      <a:pt x="26" y="25"/>
                    </a:lnTo>
                    <a:lnTo>
                      <a:pt x="0" y="25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886" name="Freeform 1074"/>
              <p:cNvSpPr>
                <a:spLocks/>
              </p:cNvSpPr>
              <p:nvPr/>
            </p:nvSpPr>
            <p:spPr bwMode="auto">
              <a:xfrm>
                <a:off x="1875" y="2660"/>
                <a:ext cx="24" cy="1"/>
              </a:xfrm>
              <a:custGeom>
                <a:avLst/>
                <a:gdLst>
                  <a:gd name="T0" fmla="*/ 0 w 48"/>
                  <a:gd name="T1" fmla="*/ 0 h 1"/>
                  <a:gd name="T2" fmla="*/ 3 w 48"/>
                  <a:gd name="T3" fmla="*/ 0 h 1"/>
                  <a:gd name="T4" fmla="*/ 6 w 48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48"/>
                  <a:gd name="T10" fmla="*/ 0 h 1"/>
                  <a:gd name="T11" fmla="*/ 48 w 48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8" h="1">
                    <a:moveTo>
                      <a:pt x="0" y="0"/>
                    </a:moveTo>
                    <a:lnTo>
                      <a:pt x="25" y="0"/>
                    </a:lnTo>
                    <a:lnTo>
                      <a:pt x="48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887" name="Line 1075"/>
              <p:cNvSpPr>
                <a:spLocks noChangeShapeType="1"/>
              </p:cNvSpPr>
              <p:nvPr/>
            </p:nvSpPr>
            <p:spPr bwMode="auto">
              <a:xfrm flipV="1">
                <a:off x="1890" y="2649"/>
                <a:ext cx="5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888" name="Freeform 1076"/>
              <p:cNvSpPr>
                <a:spLocks/>
              </p:cNvSpPr>
              <p:nvPr/>
            </p:nvSpPr>
            <p:spPr bwMode="auto">
              <a:xfrm>
                <a:off x="1888" y="2640"/>
                <a:ext cx="12" cy="8"/>
              </a:xfrm>
              <a:custGeom>
                <a:avLst/>
                <a:gdLst>
                  <a:gd name="T0" fmla="*/ 3 w 24"/>
                  <a:gd name="T1" fmla="*/ 2 h 16"/>
                  <a:gd name="T2" fmla="*/ 0 w 24"/>
                  <a:gd name="T3" fmla="*/ 2 h 16"/>
                  <a:gd name="T4" fmla="*/ 0 w 24"/>
                  <a:gd name="T5" fmla="*/ 0 h 16"/>
                  <a:gd name="T6" fmla="*/ 0 60000 65536"/>
                  <a:gd name="T7" fmla="*/ 0 60000 65536"/>
                  <a:gd name="T8" fmla="*/ 0 60000 65536"/>
                  <a:gd name="T9" fmla="*/ 0 w 24"/>
                  <a:gd name="T10" fmla="*/ 0 h 16"/>
                  <a:gd name="T11" fmla="*/ 24 w 24"/>
                  <a:gd name="T12" fmla="*/ 16 h 1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4" h="16">
                    <a:moveTo>
                      <a:pt x="24" y="16"/>
                    </a:move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889" name="Line 1077"/>
              <p:cNvSpPr>
                <a:spLocks noChangeShapeType="1"/>
              </p:cNvSpPr>
              <p:nvPr/>
            </p:nvSpPr>
            <p:spPr bwMode="auto">
              <a:xfrm flipH="1">
                <a:off x="1876" y="2648"/>
                <a:ext cx="12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890" name="Line 1078"/>
              <p:cNvSpPr>
                <a:spLocks noChangeShapeType="1"/>
              </p:cNvSpPr>
              <p:nvPr/>
            </p:nvSpPr>
            <p:spPr bwMode="auto">
              <a:xfrm>
                <a:off x="1880" y="2649"/>
                <a:ext cx="4" cy="1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891" name="Line 1079"/>
              <p:cNvSpPr>
                <a:spLocks noChangeShapeType="1"/>
              </p:cNvSpPr>
              <p:nvPr/>
            </p:nvSpPr>
            <p:spPr bwMode="auto">
              <a:xfrm flipH="1">
                <a:off x="1863" y="2653"/>
                <a:ext cx="13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892" name="Freeform 1080"/>
              <p:cNvSpPr>
                <a:spLocks/>
              </p:cNvSpPr>
              <p:nvPr/>
            </p:nvSpPr>
            <p:spPr bwMode="auto">
              <a:xfrm>
                <a:off x="1869" y="2642"/>
                <a:ext cx="1" cy="29"/>
              </a:xfrm>
              <a:custGeom>
                <a:avLst/>
                <a:gdLst>
                  <a:gd name="T0" fmla="*/ 0 w 1"/>
                  <a:gd name="T1" fmla="*/ 0 h 56"/>
                  <a:gd name="T2" fmla="*/ 0 w 1"/>
                  <a:gd name="T3" fmla="*/ 4 h 56"/>
                  <a:gd name="T4" fmla="*/ 0 w 1"/>
                  <a:gd name="T5" fmla="*/ 7 h 56"/>
                  <a:gd name="T6" fmla="*/ 0 w 1"/>
                  <a:gd name="T7" fmla="*/ 8 h 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56"/>
                  <a:gd name="T14" fmla="*/ 1 w 1"/>
                  <a:gd name="T15" fmla="*/ 56 h 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56">
                    <a:moveTo>
                      <a:pt x="0" y="0"/>
                    </a:moveTo>
                    <a:lnTo>
                      <a:pt x="0" y="25"/>
                    </a:lnTo>
                    <a:lnTo>
                      <a:pt x="0" y="50"/>
                    </a:lnTo>
                    <a:lnTo>
                      <a:pt x="0" y="56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893" name="Line 1081"/>
              <p:cNvSpPr>
                <a:spLocks noChangeShapeType="1"/>
              </p:cNvSpPr>
              <p:nvPr/>
            </p:nvSpPr>
            <p:spPr bwMode="auto">
              <a:xfrm>
                <a:off x="1879" y="2678"/>
                <a:ext cx="1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894" name="Line 1082"/>
              <p:cNvSpPr>
                <a:spLocks noChangeShapeType="1"/>
              </p:cNvSpPr>
              <p:nvPr/>
            </p:nvSpPr>
            <p:spPr bwMode="auto">
              <a:xfrm flipV="1">
                <a:off x="1911" y="2676"/>
                <a:ext cx="11" cy="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895" name="Line 1083"/>
              <p:cNvSpPr>
                <a:spLocks noChangeShapeType="1"/>
              </p:cNvSpPr>
              <p:nvPr/>
            </p:nvSpPr>
            <p:spPr bwMode="auto">
              <a:xfrm>
                <a:off x="1923" y="2669"/>
                <a:ext cx="17" cy="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896" name="Line 1084"/>
              <p:cNvSpPr>
                <a:spLocks noChangeShapeType="1"/>
              </p:cNvSpPr>
              <p:nvPr/>
            </p:nvSpPr>
            <p:spPr bwMode="auto">
              <a:xfrm flipH="1">
                <a:off x="1929" y="2670"/>
                <a:ext cx="7" cy="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897" name="Line 1085"/>
              <p:cNvSpPr>
                <a:spLocks noChangeShapeType="1"/>
              </p:cNvSpPr>
              <p:nvPr/>
            </p:nvSpPr>
            <p:spPr bwMode="auto">
              <a:xfrm flipV="1">
                <a:off x="1930" y="2662"/>
                <a:ext cx="1" cy="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898" name="Freeform 1086"/>
              <p:cNvSpPr>
                <a:spLocks/>
              </p:cNvSpPr>
              <p:nvPr/>
            </p:nvSpPr>
            <p:spPr bwMode="auto">
              <a:xfrm>
                <a:off x="1915" y="2663"/>
                <a:ext cx="15" cy="1"/>
              </a:xfrm>
              <a:custGeom>
                <a:avLst/>
                <a:gdLst>
                  <a:gd name="T0" fmla="*/ 3 w 32"/>
                  <a:gd name="T1" fmla="*/ 0 h 1"/>
                  <a:gd name="T2" fmla="*/ 3 w 32"/>
                  <a:gd name="T3" fmla="*/ 0 h 1"/>
                  <a:gd name="T4" fmla="*/ 0 w 3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2"/>
                  <a:gd name="T10" fmla="*/ 0 h 1"/>
                  <a:gd name="T11" fmla="*/ 32 w 3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2" h="1">
                    <a:moveTo>
                      <a:pt x="32" y="0"/>
                    </a:moveTo>
                    <a:lnTo>
                      <a:pt x="26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899" name="Freeform 1087"/>
              <p:cNvSpPr>
                <a:spLocks/>
              </p:cNvSpPr>
              <p:nvPr/>
            </p:nvSpPr>
            <p:spPr bwMode="auto">
              <a:xfrm>
                <a:off x="1915" y="2661"/>
                <a:ext cx="1" cy="18"/>
              </a:xfrm>
              <a:custGeom>
                <a:avLst/>
                <a:gdLst>
                  <a:gd name="T0" fmla="*/ 0 w 1"/>
                  <a:gd name="T1" fmla="*/ 0 h 36"/>
                  <a:gd name="T2" fmla="*/ 0 w 1"/>
                  <a:gd name="T3" fmla="*/ 3 h 36"/>
                  <a:gd name="T4" fmla="*/ 0 w 1"/>
                  <a:gd name="T5" fmla="*/ 5 h 3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36"/>
                  <a:gd name="T11" fmla="*/ 1 w 1"/>
                  <a:gd name="T12" fmla="*/ 36 h 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36">
                    <a:moveTo>
                      <a:pt x="0" y="0"/>
                    </a:moveTo>
                    <a:lnTo>
                      <a:pt x="0" y="25"/>
                    </a:lnTo>
                    <a:lnTo>
                      <a:pt x="0" y="36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900" name="Freeform 1088"/>
              <p:cNvSpPr>
                <a:spLocks/>
              </p:cNvSpPr>
              <p:nvPr/>
            </p:nvSpPr>
            <p:spPr bwMode="auto">
              <a:xfrm>
                <a:off x="1915" y="2670"/>
                <a:ext cx="15" cy="1"/>
              </a:xfrm>
              <a:custGeom>
                <a:avLst/>
                <a:gdLst>
                  <a:gd name="T0" fmla="*/ 0 w 32"/>
                  <a:gd name="T1" fmla="*/ 0 h 1"/>
                  <a:gd name="T2" fmla="*/ 0 w 32"/>
                  <a:gd name="T3" fmla="*/ 0 h 1"/>
                  <a:gd name="T4" fmla="*/ 3 w 3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2"/>
                  <a:gd name="T10" fmla="*/ 0 h 1"/>
                  <a:gd name="T11" fmla="*/ 32 w 3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2" h="1">
                    <a:moveTo>
                      <a:pt x="0" y="0"/>
                    </a:moveTo>
                    <a:lnTo>
                      <a:pt x="7" y="0"/>
                    </a:lnTo>
                    <a:lnTo>
                      <a:pt x="32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901" name="Freeform 1089"/>
              <p:cNvSpPr>
                <a:spLocks/>
              </p:cNvSpPr>
              <p:nvPr/>
            </p:nvSpPr>
            <p:spPr bwMode="auto">
              <a:xfrm>
                <a:off x="1915" y="2667"/>
                <a:ext cx="15" cy="1"/>
              </a:xfrm>
              <a:custGeom>
                <a:avLst/>
                <a:gdLst>
                  <a:gd name="T0" fmla="*/ 3 w 32"/>
                  <a:gd name="T1" fmla="*/ 0 h 1"/>
                  <a:gd name="T2" fmla="*/ 3 w 32"/>
                  <a:gd name="T3" fmla="*/ 0 h 1"/>
                  <a:gd name="T4" fmla="*/ 0 w 3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2"/>
                  <a:gd name="T10" fmla="*/ 0 h 1"/>
                  <a:gd name="T11" fmla="*/ 32 w 3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2" h="1">
                    <a:moveTo>
                      <a:pt x="32" y="0"/>
                    </a:moveTo>
                    <a:lnTo>
                      <a:pt x="26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902" name="Line 1090"/>
              <p:cNvSpPr>
                <a:spLocks noChangeShapeType="1"/>
              </p:cNvSpPr>
              <p:nvPr/>
            </p:nvSpPr>
            <p:spPr bwMode="auto">
              <a:xfrm flipV="1">
                <a:off x="1904" y="2656"/>
                <a:ext cx="12" cy="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903" name="Freeform 1091"/>
              <p:cNvSpPr>
                <a:spLocks/>
              </p:cNvSpPr>
              <p:nvPr/>
            </p:nvSpPr>
            <p:spPr bwMode="auto">
              <a:xfrm>
                <a:off x="1905" y="2656"/>
                <a:ext cx="36" cy="1"/>
              </a:xfrm>
              <a:custGeom>
                <a:avLst/>
                <a:gdLst>
                  <a:gd name="T0" fmla="*/ 0 w 70"/>
                  <a:gd name="T1" fmla="*/ 0 h 1"/>
                  <a:gd name="T2" fmla="*/ 4 w 70"/>
                  <a:gd name="T3" fmla="*/ 0 h 1"/>
                  <a:gd name="T4" fmla="*/ 7 w 70"/>
                  <a:gd name="T5" fmla="*/ 0 h 1"/>
                  <a:gd name="T6" fmla="*/ 10 w 70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0"/>
                  <a:gd name="T13" fmla="*/ 0 h 1"/>
                  <a:gd name="T14" fmla="*/ 70 w 70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0" h="1">
                    <a:moveTo>
                      <a:pt x="0" y="0"/>
                    </a:moveTo>
                    <a:lnTo>
                      <a:pt x="25" y="0"/>
                    </a:lnTo>
                    <a:lnTo>
                      <a:pt x="50" y="0"/>
                    </a:lnTo>
                    <a:lnTo>
                      <a:pt x="7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904" name="Line 1092"/>
              <p:cNvSpPr>
                <a:spLocks noChangeShapeType="1"/>
              </p:cNvSpPr>
              <p:nvPr/>
            </p:nvSpPr>
            <p:spPr bwMode="auto">
              <a:xfrm>
                <a:off x="1929" y="2656"/>
                <a:ext cx="12" cy="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905" name="Line 1093"/>
              <p:cNvSpPr>
                <a:spLocks noChangeShapeType="1"/>
              </p:cNvSpPr>
              <p:nvPr/>
            </p:nvSpPr>
            <p:spPr bwMode="auto">
              <a:xfrm flipV="1">
                <a:off x="1922" y="2647"/>
                <a:ext cx="1" cy="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906" name="Line 1094"/>
              <p:cNvSpPr>
                <a:spLocks noChangeShapeType="1"/>
              </p:cNvSpPr>
              <p:nvPr/>
            </p:nvSpPr>
            <p:spPr bwMode="auto">
              <a:xfrm flipH="1">
                <a:off x="1909" y="2650"/>
                <a:ext cx="13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907" name="Freeform 1095"/>
              <p:cNvSpPr>
                <a:spLocks/>
              </p:cNvSpPr>
              <p:nvPr/>
            </p:nvSpPr>
            <p:spPr bwMode="auto">
              <a:xfrm>
                <a:off x="1906" y="2646"/>
                <a:ext cx="33" cy="1"/>
              </a:xfrm>
              <a:custGeom>
                <a:avLst/>
                <a:gdLst>
                  <a:gd name="T0" fmla="*/ 0 w 66"/>
                  <a:gd name="T1" fmla="*/ 0 h 1"/>
                  <a:gd name="T2" fmla="*/ 3 w 66"/>
                  <a:gd name="T3" fmla="*/ 0 h 1"/>
                  <a:gd name="T4" fmla="*/ 6 w 66"/>
                  <a:gd name="T5" fmla="*/ 0 h 1"/>
                  <a:gd name="T6" fmla="*/ 8 w 66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6"/>
                  <a:gd name="T13" fmla="*/ 0 h 1"/>
                  <a:gd name="T14" fmla="*/ 66 w 66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6" h="1">
                    <a:moveTo>
                      <a:pt x="0" y="0"/>
                    </a:moveTo>
                    <a:lnTo>
                      <a:pt x="25" y="0"/>
                    </a:lnTo>
                    <a:lnTo>
                      <a:pt x="50" y="0"/>
                    </a:lnTo>
                    <a:lnTo>
                      <a:pt x="66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908" name="Freeform 1096"/>
              <p:cNvSpPr>
                <a:spLocks/>
              </p:cNvSpPr>
              <p:nvPr/>
            </p:nvSpPr>
            <p:spPr bwMode="auto">
              <a:xfrm>
                <a:off x="1922" y="2650"/>
                <a:ext cx="14" cy="1"/>
              </a:xfrm>
              <a:custGeom>
                <a:avLst/>
                <a:gdLst>
                  <a:gd name="T0" fmla="*/ 4 w 28"/>
                  <a:gd name="T1" fmla="*/ 0 h 1"/>
                  <a:gd name="T2" fmla="*/ 4 w 28"/>
                  <a:gd name="T3" fmla="*/ 0 h 1"/>
                  <a:gd name="T4" fmla="*/ 0 w 28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8"/>
                  <a:gd name="T10" fmla="*/ 0 h 1"/>
                  <a:gd name="T11" fmla="*/ 28 w 28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" h="1">
                    <a:moveTo>
                      <a:pt x="28" y="0"/>
                    </a:moveTo>
                    <a:lnTo>
                      <a:pt x="26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909" name="Line 1097"/>
              <p:cNvSpPr>
                <a:spLocks noChangeShapeType="1"/>
              </p:cNvSpPr>
              <p:nvPr/>
            </p:nvSpPr>
            <p:spPr bwMode="auto">
              <a:xfrm>
                <a:off x="1920" y="2658"/>
                <a:ext cx="3" cy="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910" name="Line 1098"/>
              <p:cNvSpPr>
                <a:spLocks noChangeShapeType="1"/>
              </p:cNvSpPr>
              <p:nvPr/>
            </p:nvSpPr>
            <p:spPr bwMode="auto">
              <a:xfrm flipV="1">
                <a:off x="1927" y="2640"/>
                <a:ext cx="4" cy="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911" name="Line 1099"/>
              <p:cNvSpPr>
                <a:spLocks noChangeShapeType="1"/>
              </p:cNvSpPr>
              <p:nvPr/>
            </p:nvSpPr>
            <p:spPr bwMode="auto">
              <a:xfrm>
                <a:off x="1916" y="2642"/>
                <a:ext cx="2" cy="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912" name="Freeform 1100"/>
              <p:cNvSpPr>
                <a:spLocks/>
              </p:cNvSpPr>
              <p:nvPr/>
            </p:nvSpPr>
            <p:spPr bwMode="auto">
              <a:xfrm>
                <a:off x="1945" y="2678"/>
                <a:ext cx="34" cy="1"/>
              </a:xfrm>
              <a:custGeom>
                <a:avLst/>
                <a:gdLst>
                  <a:gd name="T0" fmla="*/ 0 w 67"/>
                  <a:gd name="T1" fmla="*/ 0 h 1"/>
                  <a:gd name="T2" fmla="*/ 4 w 67"/>
                  <a:gd name="T3" fmla="*/ 0 h 1"/>
                  <a:gd name="T4" fmla="*/ 7 w 67"/>
                  <a:gd name="T5" fmla="*/ 0 h 1"/>
                  <a:gd name="T6" fmla="*/ 9 w 67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7"/>
                  <a:gd name="T13" fmla="*/ 0 h 1"/>
                  <a:gd name="T14" fmla="*/ 67 w 67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7" h="1">
                    <a:moveTo>
                      <a:pt x="0" y="0"/>
                    </a:moveTo>
                    <a:lnTo>
                      <a:pt x="26" y="0"/>
                    </a:lnTo>
                    <a:lnTo>
                      <a:pt x="51" y="0"/>
                    </a:lnTo>
                    <a:lnTo>
                      <a:pt x="67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913" name="Freeform 1101"/>
              <p:cNvSpPr>
                <a:spLocks/>
              </p:cNvSpPr>
              <p:nvPr/>
            </p:nvSpPr>
            <p:spPr bwMode="auto">
              <a:xfrm>
                <a:off x="1949" y="2670"/>
                <a:ext cx="27" cy="1"/>
              </a:xfrm>
              <a:custGeom>
                <a:avLst/>
                <a:gdLst>
                  <a:gd name="T0" fmla="*/ 7 w 54"/>
                  <a:gd name="T1" fmla="*/ 0 h 1"/>
                  <a:gd name="T2" fmla="*/ 7 w 54"/>
                  <a:gd name="T3" fmla="*/ 0 h 1"/>
                  <a:gd name="T4" fmla="*/ 3 w 54"/>
                  <a:gd name="T5" fmla="*/ 0 h 1"/>
                  <a:gd name="T6" fmla="*/ 0 w 5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4"/>
                  <a:gd name="T13" fmla="*/ 0 h 1"/>
                  <a:gd name="T14" fmla="*/ 54 w 5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4" h="1">
                    <a:moveTo>
                      <a:pt x="54" y="0"/>
                    </a:moveTo>
                    <a:lnTo>
                      <a:pt x="50" y="0"/>
                    </a:lnTo>
                    <a:lnTo>
                      <a:pt x="25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914" name="Line 1102"/>
              <p:cNvSpPr>
                <a:spLocks noChangeShapeType="1"/>
              </p:cNvSpPr>
              <p:nvPr/>
            </p:nvSpPr>
            <p:spPr bwMode="auto">
              <a:xfrm flipV="1">
                <a:off x="1948" y="2660"/>
                <a:ext cx="24" cy="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915" name="Line 1103"/>
              <p:cNvSpPr>
                <a:spLocks noChangeShapeType="1"/>
              </p:cNvSpPr>
              <p:nvPr/>
            </p:nvSpPr>
            <p:spPr bwMode="auto">
              <a:xfrm>
                <a:off x="1968" y="2656"/>
                <a:ext cx="8" cy="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916" name="Freeform 1104"/>
              <p:cNvSpPr>
                <a:spLocks/>
              </p:cNvSpPr>
              <p:nvPr/>
            </p:nvSpPr>
            <p:spPr bwMode="auto">
              <a:xfrm>
                <a:off x="1950" y="2653"/>
                <a:ext cx="24" cy="1"/>
              </a:xfrm>
              <a:custGeom>
                <a:avLst/>
                <a:gdLst>
                  <a:gd name="T0" fmla="*/ 6 w 48"/>
                  <a:gd name="T1" fmla="*/ 0 h 1"/>
                  <a:gd name="T2" fmla="*/ 3 w 48"/>
                  <a:gd name="T3" fmla="*/ 0 h 1"/>
                  <a:gd name="T4" fmla="*/ 0 w 48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48"/>
                  <a:gd name="T10" fmla="*/ 0 h 1"/>
                  <a:gd name="T11" fmla="*/ 48 w 48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8" h="1">
                    <a:moveTo>
                      <a:pt x="48" y="0"/>
                    </a:moveTo>
                    <a:lnTo>
                      <a:pt x="25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917" name="Line 1105"/>
              <p:cNvSpPr>
                <a:spLocks noChangeShapeType="1"/>
              </p:cNvSpPr>
              <p:nvPr/>
            </p:nvSpPr>
            <p:spPr bwMode="auto">
              <a:xfrm flipV="1">
                <a:off x="1944" y="2644"/>
                <a:ext cx="4" cy="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918" name="Freeform 1106"/>
              <p:cNvSpPr>
                <a:spLocks/>
              </p:cNvSpPr>
              <p:nvPr/>
            </p:nvSpPr>
            <p:spPr bwMode="auto">
              <a:xfrm>
                <a:off x="1948" y="2647"/>
                <a:ext cx="31" cy="1"/>
              </a:xfrm>
              <a:custGeom>
                <a:avLst/>
                <a:gdLst>
                  <a:gd name="T0" fmla="*/ 0 w 63"/>
                  <a:gd name="T1" fmla="*/ 0 h 1"/>
                  <a:gd name="T2" fmla="*/ 3 w 63"/>
                  <a:gd name="T3" fmla="*/ 0 h 1"/>
                  <a:gd name="T4" fmla="*/ 6 w 63"/>
                  <a:gd name="T5" fmla="*/ 0 h 1"/>
                  <a:gd name="T6" fmla="*/ 7 w 63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3"/>
                  <a:gd name="T13" fmla="*/ 0 h 1"/>
                  <a:gd name="T14" fmla="*/ 63 w 63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3" h="1">
                    <a:moveTo>
                      <a:pt x="0" y="0"/>
                    </a:moveTo>
                    <a:lnTo>
                      <a:pt x="25" y="0"/>
                    </a:lnTo>
                    <a:lnTo>
                      <a:pt x="50" y="0"/>
                    </a:lnTo>
                    <a:lnTo>
                      <a:pt x="63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919" name="Line 1107"/>
              <p:cNvSpPr>
                <a:spLocks noChangeShapeType="1"/>
              </p:cNvSpPr>
              <p:nvPr/>
            </p:nvSpPr>
            <p:spPr bwMode="auto">
              <a:xfrm flipH="1">
                <a:off x="1977" y="2645"/>
                <a:ext cx="4" cy="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920" name="Line 1108"/>
              <p:cNvSpPr>
                <a:spLocks noChangeShapeType="1"/>
              </p:cNvSpPr>
              <p:nvPr/>
            </p:nvSpPr>
            <p:spPr bwMode="auto">
              <a:xfrm flipH="1">
                <a:off x="1952" y="2653"/>
                <a:ext cx="8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921" name="Freeform 1109"/>
              <p:cNvSpPr>
                <a:spLocks/>
              </p:cNvSpPr>
              <p:nvPr/>
            </p:nvSpPr>
            <p:spPr bwMode="auto">
              <a:xfrm>
                <a:off x="1962" y="2661"/>
                <a:ext cx="1" cy="17"/>
              </a:xfrm>
              <a:custGeom>
                <a:avLst/>
                <a:gdLst>
                  <a:gd name="T0" fmla="*/ 0 w 1"/>
                  <a:gd name="T1" fmla="*/ 0 h 33"/>
                  <a:gd name="T2" fmla="*/ 0 w 1"/>
                  <a:gd name="T3" fmla="*/ 4 h 33"/>
                  <a:gd name="T4" fmla="*/ 0 w 1"/>
                  <a:gd name="T5" fmla="*/ 5 h 33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33"/>
                  <a:gd name="T11" fmla="*/ 1 w 1"/>
                  <a:gd name="T12" fmla="*/ 33 h 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33">
                    <a:moveTo>
                      <a:pt x="0" y="0"/>
                    </a:moveTo>
                    <a:lnTo>
                      <a:pt x="0" y="25"/>
                    </a:lnTo>
                    <a:lnTo>
                      <a:pt x="0" y="33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922" name="Line 1110"/>
              <p:cNvSpPr>
                <a:spLocks noChangeShapeType="1"/>
              </p:cNvSpPr>
              <p:nvPr/>
            </p:nvSpPr>
            <p:spPr bwMode="auto">
              <a:xfrm flipV="1">
                <a:off x="1963" y="2642"/>
                <a:ext cx="1" cy="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923" name="Line 1111"/>
              <p:cNvSpPr>
                <a:spLocks noChangeShapeType="1"/>
              </p:cNvSpPr>
              <p:nvPr/>
            </p:nvSpPr>
            <p:spPr bwMode="auto">
              <a:xfrm flipV="1">
                <a:off x="1959" y="2314"/>
                <a:ext cx="97" cy="9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924" name="Line 1112"/>
              <p:cNvSpPr>
                <a:spLocks noChangeShapeType="1"/>
              </p:cNvSpPr>
              <p:nvPr/>
            </p:nvSpPr>
            <p:spPr bwMode="auto">
              <a:xfrm flipV="1">
                <a:off x="1967" y="2332"/>
                <a:ext cx="89" cy="8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925" name="Line 1113"/>
              <p:cNvSpPr>
                <a:spLocks noChangeShapeType="1"/>
              </p:cNvSpPr>
              <p:nvPr/>
            </p:nvSpPr>
            <p:spPr bwMode="auto">
              <a:xfrm>
                <a:off x="1967" y="2421"/>
                <a:ext cx="182" cy="18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926" name="Line 1114"/>
              <p:cNvSpPr>
                <a:spLocks noChangeShapeType="1"/>
              </p:cNvSpPr>
              <p:nvPr/>
            </p:nvSpPr>
            <p:spPr bwMode="auto">
              <a:xfrm flipV="1">
                <a:off x="1967" y="2332"/>
                <a:ext cx="89" cy="8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927" name="Line 1115"/>
              <p:cNvSpPr>
                <a:spLocks noChangeShapeType="1"/>
              </p:cNvSpPr>
              <p:nvPr/>
            </p:nvSpPr>
            <p:spPr bwMode="auto">
              <a:xfrm flipV="1">
                <a:off x="1959" y="2314"/>
                <a:ext cx="97" cy="9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928" name="Freeform 1116"/>
              <p:cNvSpPr>
                <a:spLocks/>
              </p:cNvSpPr>
              <p:nvPr/>
            </p:nvSpPr>
            <p:spPr bwMode="auto">
              <a:xfrm>
                <a:off x="1944" y="2433"/>
                <a:ext cx="72" cy="72"/>
              </a:xfrm>
              <a:custGeom>
                <a:avLst/>
                <a:gdLst>
                  <a:gd name="T0" fmla="*/ 1 w 142"/>
                  <a:gd name="T1" fmla="*/ 0 h 142"/>
                  <a:gd name="T2" fmla="*/ 0 w 142"/>
                  <a:gd name="T3" fmla="*/ 1 h 142"/>
                  <a:gd name="T4" fmla="*/ 18 w 142"/>
                  <a:gd name="T5" fmla="*/ 19 h 142"/>
                  <a:gd name="T6" fmla="*/ 19 w 142"/>
                  <a:gd name="T7" fmla="*/ 18 h 142"/>
                  <a:gd name="T8" fmla="*/ 1 w 142"/>
                  <a:gd name="T9" fmla="*/ 0 h 1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2"/>
                  <a:gd name="T16" fmla="*/ 0 h 142"/>
                  <a:gd name="T17" fmla="*/ 142 w 142"/>
                  <a:gd name="T18" fmla="*/ 142 h 1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2" h="142">
                    <a:moveTo>
                      <a:pt x="5" y="0"/>
                    </a:moveTo>
                    <a:lnTo>
                      <a:pt x="0" y="4"/>
                    </a:lnTo>
                    <a:lnTo>
                      <a:pt x="136" y="142"/>
                    </a:lnTo>
                    <a:lnTo>
                      <a:pt x="142" y="137"/>
                    </a:lnTo>
                    <a:lnTo>
                      <a:pt x="5" y="0"/>
                    </a:lnTo>
                    <a:close/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929" name="Freeform 1117"/>
              <p:cNvSpPr>
                <a:spLocks/>
              </p:cNvSpPr>
              <p:nvPr/>
            </p:nvSpPr>
            <p:spPr bwMode="auto">
              <a:xfrm>
                <a:off x="1883" y="2505"/>
                <a:ext cx="130" cy="26"/>
              </a:xfrm>
              <a:custGeom>
                <a:avLst/>
                <a:gdLst>
                  <a:gd name="T0" fmla="*/ 0 w 260"/>
                  <a:gd name="T1" fmla="*/ 0 h 53"/>
                  <a:gd name="T2" fmla="*/ 6 w 260"/>
                  <a:gd name="T3" fmla="*/ 4 h 53"/>
                  <a:gd name="T4" fmla="*/ 12 w 260"/>
                  <a:gd name="T5" fmla="*/ 6 h 53"/>
                  <a:gd name="T6" fmla="*/ 20 w 260"/>
                  <a:gd name="T7" fmla="*/ 6 h 53"/>
                  <a:gd name="T8" fmla="*/ 27 w 260"/>
                  <a:gd name="T9" fmla="*/ 4 h 53"/>
                  <a:gd name="T10" fmla="*/ 33 w 260"/>
                  <a:gd name="T11" fmla="*/ 0 h 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60"/>
                  <a:gd name="T19" fmla="*/ 0 h 53"/>
                  <a:gd name="T20" fmla="*/ 260 w 260"/>
                  <a:gd name="T21" fmla="*/ 53 h 5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60" h="53">
                    <a:moveTo>
                      <a:pt x="0" y="3"/>
                    </a:moveTo>
                    <a:lnTo>
                      <a:pt x="47" y="36"/>
                    </a:lnTo>
                    <a:lnTo>
                      <a:pt x="102" y="53"/>
                    </a:lnTo>
                    <a:lnTo>
                      <a:pt x="160" y="53"/>
                    </a:lnTo>
                    <a:lnTo>
                      <a:pt x="215" y="35"/>
                    </a:lnTo>
                    <a:lnTo>
                      <a:pt x="26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930" name="Line 1118"/>
              <p:cNvSpPr>
                <a:spLocks noChangeShapeType="1"/>
              </p:cNvSpPr>
              <p:nvPr/>
            </p:nvSpPr>
            <p:spPr bwMode="auto">
              <a:xfrm>
                <a:off x="1768" y="2753"/>
                <a:ext cx="389" cy="39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931" name="Line 1119"/>
              <p:cNvSpPr>
                <a:spLocks noChangeShapeType="1"/>
              </p:cNvSpPr>
              <p:nvPr/>
            </p:nvSpPr>
            <p:spPr bwMode="auto">
              <a:xfrm>
                <a:off x="1970" y="2933"/>
                <a:ext cx="100" cy="9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932" name="Line 1120"/>
              <p:cNvSpPr>
                <a:spLocks noChangeShapeType="1"/>
              </p:cNvSpPr>
              <p:nvPr/>
            </p:nvSpPr>
            <p:spPr bwMode="auto">
              <a:xfrm flipV="1">
                <a:off x="1975" y="1977"/>
                <a:ext cx="95" cy="9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933" name="Line 1121"/>
              <p:cNvSpPr>
                <a:spLocks noChangeShapeType="1"/>
              </p:cNvSpPr>
              <p:nvPr/>
            </p:nvSpPr>
            <p:spPr bwMode="auto">
              <a:xfrm flipV="1">
                <a:off x="1984" y="1903"/>
                <a:ext cx="178" cy="17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934" name="Line 1122"/>
              <p:cNvSpPr>
                <a:spLocks noChangeShapeType="1"/>
              </p:cNvSpPr>
              <p:nvPr/>
            </p:nvSpPr>
            <p:spPr bwMode="auto">
              <a:xfrm>
                <a:off x="1959" y="2429"/>
                <a:ext cx="247" cy="24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935" name="Line 1123"/>
              <p:cNvSpPr>
                <a:spLocks noChangeShapeType="1"/>
              </p:cNvSpPr>
              <p:nvPr/>
            </p:nvSpPr>
            <p:spPr bwMode="auto">
              <a:xfrm flipV="1">
                <a:off x="1934" y="1441"/>
                <a:ext cx="20" cy="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936" name="Freeform 1124"/>
              <p:cNvSpPr>
                <a:spLocks/>
              </p:cNvSpPr>
              <p:nvPr/>
            </p:nvSpPr>
            <p:spPr bwMode="auto">
              <a:xfrm>
                <a:off x="1935" y="1438"/>
                <a:ext cx="18" cy="1"/>
              </a:xfrm>
              <a:custGeom>
                <a:avLst/>
                <a:gdLst>
                  <a:gd name="T0" fmla="*/ 5 w 36"/>
                  <a:gd name="T1" fmla="*/ 0 h 1"/>
                  <a:gd name="T2" fmla="*/ 3 w 36"/>
                  <a:gd name="T3" fmla="*/ 0 h 1"/>
                  <a:gd name="T4" fmla="*/ 0 w 3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6"/>
                  <a:gd name="T10" fmla="*/ 0 h 1"/>
                  <a:gd name="T11" fmla="*/ 36 w 3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" h="1">
                    <a:moveTo>
                      <a:pt x="36" y="0"/>
                    </a:moveTo>
                    <a:lnTo>
                      <a:pt x="25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937" name="Freeform 1125"/>
              <p:cNvSpPr>
                <a:spLocks/>
              </p:cNvSpPr>
              <p:nvPr/>
            </p:nvSpPr>
            <p:spPr bwMode="auto">
              <a:xfrm>
                <a:off x="1935" y="1423"/>
                <a:ext cx="18" cy="11"/>
              </a:xfrm>
              <a:custGeom>
                <a:avLst/>
                <a:gdLst>
                  <a:gd name="T0" fmla="*/ 0 w 36"/>
                  <a:gd name="T1" fmla="*/ 3 h 22"/>
                  <a:gd name="T2" fmla="*/ 0 w 36"/>
                  <a:gd name="T3" fmla="*/ 0 h 22"/>
                  <a:gd name="T4" fmla="*/ 1 w 36"/>
                  <a:gd name="T5" fmla="*/ 0 h 22"/>
                  <a:gd name="T6" fmla="*/ 5 w 36"/>
                  <a:gd name="T7" fmla="*/ 0 h 22"/>
                  <a:gd name="T8" fmla="*/ 5 w 36"/>
                  <a:gd name="T9" fmla="*/ 3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"/>
                  <a:gd name="T16" fmla="*/ 0 h 22"/>
                  <a:gd name="T17" fmla="*/ 36 w 36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" h="22">
                    <a:moveTo>
                      <a:pt x="0" y="22"/>
                    </a:moveTo>
                    <a:lnTo>
                      <a:pt x="0" y="0"/>
                    </a:lnTo>
                    <a:lnTo>
                      <a:pt x="11" y="0"/>
                    </a:lnTo>
                    <a:lnTo>
                      <a:pt x="36" y="0"/>
                    </a:lnTo>
                    <a:lnTo>
                      <a:pt x="36" y="22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938" name="Freeform 1126"/>
              <p:cNvSpPr>
                <a:spLocks/>
              </p:cNvSpPr>
              <p:nvPr/>
            </p:nvSpPr>
            <p:spPr bwMode="auto">
              <a:xfrm>
                <a:off x="1935" y="1433"/>
                <a:ext cx="18" cy="1"/>
              </a:xfrm>
              <a:custGeom>
                <a:avLst/>
                <a:gdLst>
                  <a:gd name="T0" fmla="*/ 5 w 36"/>
                  <a:gd name="T1" fmla="*/ 0 h 1"/>
                  <a:gd name="T2" fmla="*/ 3 w 36"/>
                  <a:gd name="T3" fmla="*/ 0 h 1"/>
                  <a:gd name="T4" fmla="*/ 0 w 3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6"/>
                  <a:gd name="T10" fmla="*/ 0 h 1"/>
                  <a:gd name="T11" fmla="*/ 36 w 3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" h="1">
                    <a:moveTo>
                      <a:pt x="36" y="0"/>
                    </a:moveTo>
                    <a:lnTo>
                      <a:pt x="25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939" name="Freeform 1127"/>
              <p:cNvSpPr>
                <a:spLocks/>
              </p:cNvSpPr>
              <p:nvPr/>
            </p:nvSpPr>
            <p:spPr bwMode="auto">
              <a:xfrm>
                <a:off x="1935" y="1428"/>
                <a:ext cx="18" cy="1"/>
              </a:xfrm>
              <a:custGeom>
                <a:avLst/>
                <a:gdLst>
                  <a:gd name="T0" fmla="*/ 0 w 36"/>
                  <a:gd name="T1" fmla="*/ 0 h 1"/>
                  <a:gd name="T2" fmla="*/ 3 w 36"/>
                  <a:gd name="T3" fmla="*/ 0 h 1"/>
                  <a:gd name="T4" fmla="*/ 5 w 3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6"/>
                  <a:gd name="T10" fmla="*/ 0 h 1"/>
                  <a:gd name="T11" fmla="*/ 36 w 3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" h="1">
                    <a:moveTo>
                      <a:pt x="0" y="0"/>
                    </a:moveTo>
                    <a:lnTo>
                      <a:pt x="25" y="0"/>
                    </a:lnTo>
                    <a:lnTo>
                      <a:pt x="36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940" name="Freeform 1128"/>
              <p:cNvSpPr>
                <a:spLocks/>
              </p:cNvSpPr>
              <p:nvPr/>
            </p:nvSpPr>
            <p:spPr bwMode="auto">
              <a:xfrm>
                <a:off x="1959" y="1411"/>
                <a:ext cx="1" cy="16"/>
              </a:xfrm>
              <a:custGeom>
                <a:avLst/>
                <a:gdLst>
                  <a:gd name="T0" fmla="*/ 0 w 1"/>
                  <a:gd name="T1" fmla="*/ 4 h 33"/>
                  <a:gd name="T2" fmla="*/ 0 w 1"/>
                  <a:gd name="T3" fmla="*/ 3 h 33"/>
                  <a:gd name="T4" fmla="*/ 0 w 1"/>
                  <a:gd name="T5" fmla="*/ 0 h 33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33"/>
                  <a:gd name="T11" fmla="*/ 1 w 1"/>
                  <a:gd name="T12" fmla="*/ 33 h 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33">
                    <a:moveTo>
                      <a:pt x="0" y="33"/>
                    </a:moveTo>
                    <a:lnTo>
                      <a:pt x="0" y="25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941" name="Line 1129"/>
              <p:cNvSpPr>
                <a:spLocks noChangeShapeType="1"/>
              </p:cNvSpPr>
              <p:nvPr/>
            </p:nvSpPr>
            <p:spPr bwMode="auto">
              <a:xfrm flipV="1">
                <a:off x="1934" y="1410"/>
                <a:ext cx="19" cy="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942" name="Freeform 1130"/>
              <p:cNvSpPr>
                <a:spLocks/>
              </p:cNvSpPr>
              <p:nvPr/>
            </p:nvSpPr>
            <p:spPr bwMode="auto">
              <a:xfrm>
                <a:off x="1934" y="1419"/>
                <a:ext cx="20" cy="1"/>
              </a:xfrm>
              <a:custGeom>
                <a:avLst/>
                <a:gdLst>
                  <a:gd name="T0" fmla="*/ 0 w 39"/>
                  <a:gd name="T1" fmla="*/ 0 h 1"/>
                  <a:gd name="T2" fmla="*/ 4 w 39"/>
                  <a:gd name="T3" fmla="*/ 0 h 1"/>
                  <a:gd name="T4" fmla="*/ 5 w 39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9"/>
                  <a:gd name="T10" fmla="*/ 0 h 1"/>
                  <a:gd name="T11" fmla="*/ 39 w 39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9" h="1">
                    <a:moveTo>
                      <a:pt x="0" y="0"/>
                    </a:moveTo>
                    <a:lnTo>
                      <a:pt x="25" y="0"/>
                    </a:lnTo>
                    <a:lnTo>
                      <a:pt x="39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943" name="Freeform 1131"/>
              <p:cNvSpPr>
                <a:spLocks/>
              </p:cNvSpPr>
              <p:nvPr/>
            </p:nvSpPr>
            <p:spPr bwMode="auto">
              <a:xfrm>
                <a:off x="1955" y="1422"/>
                <a:ext cx="14" cy="1"/>
              </a:xfrm>
              <a:custGeom>
                <a:avLst/>
                <a:gdLst>
                  <a:gd name="T0" fmla="*/ 0 w 27"/>
                  <a:gd name="T1" fmla="*/ 0 h 1"/>
                  <a:gd name="T2" fmla="*/ 4 w 27"/>
                  <a:gd name="T3" fmla="*/ 0 h 1"/>
                  <a:gd name="T4" fmla="*/ 4 w 2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7"/>
                  <a:gd name="T10" fmla="*/ 0 h 1"/>
                  <a:gd name="T11" fmla="*/ 27 w 2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7" h="1">
                    <a:moveTo>
                      <a:pt x="0" y="0"/>
                    </a:moveTo>
                    <a:lnTo>
                      <a:pt x="25" y="0"/>
                    </a:lnTo>
                    <a:lnTo>
                      <a:pt x="27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944" name="Freeform 1132"/>
              <p:cNvSpPr>
                <a:spLocks/>
              </p:cNvSpPr>
              <p:nvPr/>
            </p:nvSpPr>
            <p:spPr bwMode="auto">
              <a:xfrm>
                <a:off x="1960" y="1421"/>
                <a:ext cx="9" cy="27"/>
              </a:xfrm>
              <a:custGeom>
                <a:avLst/>
                <a:gdLst>
                  <a:gd name="T0" fmla="*/ 2 w 18"/>
                  <a:gd name="T1" fmla="*/ 0 h 53"/>
                  <a:gd name="T2" fmla="*/ 2 w 18"/>
                  <a:gd name="T3" fmla="*/ 3 h 53"/>
                  <a:gd name="T4" fmla="*/ 1 w 18"/>
                  <a:gd name="T5" fmla="*/ 7 h 53"/>
                  <a:gd name="T6" fmla="*/ 0 w 18"/>
                  <a:gd name="T7" fmla="*/ 6 h 5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8"/>
                  <a:gd name="T13" fmla="*/ 0 h 53"/>
                  <a:gd name="T14" fmla="*/ 18 w 18"/>
                  <a:gd name="T15" fmla="*/ 53 h 5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8" h="53">
                    <a:moveTo>
                      <a:pt x="18" y="0"/>
                    </a:moveTo>
                    <a:lnTo>
                      <a:pt x="18" y="24"/>
                    </a:lnTo>
                    <a:lnTo>
                      <a:pt x="11" y="53"/>
                    </a:lnTo>
                    <a:lnTo>
                      <a:pt x="0" y="44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945" name="Freeform 1133"/>
              <p:cNvSpPr>
                <a:spLocks/>
              </p:cNvSpPr>
              <p:nvPr/>
            </p:nvSpPr>
            <p:spPr bwMode="auto">
              <a:xfrm>
                <a:off x="1952" y="1427"/>
                <a:ext cx="7" cy="21"/>
              </a:xfrm>
              <a:custGeom>
                <a:avLst/>
                <a:gdLst>
                  <a:gd name="T0" fmla="*/ 0 w 16"/>
                  <a:gd name="T1" fmla="*/ 6 h 40"/>
                  <a:gd name="T2" fmla="*/ 1 w 16"/>
                  <a:gd name="T3" fmla="*/ 3 h 40"/>
                  <a:gd name="T4" fmla="*/ 1 w 16"/>
                  <a:gd name="T5" fmla="*/ 0 h 40"/>
                  <a:gd name="T6" fmla="*/ 0 60000 65536"/>
                  <a:gd name="T7" fmla="*/ 0 60000 65536"/>
                  <a:gd name="T8" fmla="*/ 0 60000 65536"/>
                  <a:gd name="T9" fmla="*/ 0 w 16"/>
                  <a:gd name="T10" fmla="*/ 0 h 40"/>
                  <a:gd name="T11" fmla="*/ 16 w 16"/>
                  <a:gd name="T12" fmla="*/ 40 h 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" h="40">
                    <a:moveTo>
                      <a:pt x="0" y="40"/>
                    </a:moveTo>
                    <a:lnTo>
                      <a:pt x="13" y="22"/>
                    </a:lnTo>
                    <a:lnTo>
                      <a:pt x="16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946" name="Freeform 1134"/>
              <p:cNvSpPr>
                <a:spLocks/>
              </p:cNvSpPr>
              <p:nvPr/>
            </p:nvSpPr>
            <p:spPr bwMode="auto">
              <a:xfrm>
                <a:off x="1944" y="1413"/>
                <a:ext cx="1" cy="31"/>
              </a:xfrm>
              <a:custGeom>
                <a:avLst/>
                <a:gdLst>
                  <a:gd name="T0" fmla="*/ 0 w 1"/>
                  <a:gd name="T1" fmla="*/ 0 h 62"/>
                  <a:gd name="T2" fmla="*/ 0 w 1"/>
                  <a:gd name="T3" fmla="*/ 4 h 62"/>
                  <a:gd name="T4" fmla="*/ 0 w 1"/>
                  <a:gd name="T5" fmla="*/ 7 h 62"/>
                  <a:gd name="T6" fmla="*/ 0 w 1"/>
                  <a:gd name="T7" fmla="*/ 8 h 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62"/>
                  <a:gd name="T14" fmla="*/ 1 w 1"/>
                  <a:gd name="T15" fmla="*/ 62 h 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62">
                    <a:moveTo>
                      <a:pt x="0" y="0"/>
                    </a:moveTo>
                    <a:lnTo>
                      <a:pt x="0" y="27"/>
                    </a:lnTo>
                    <a:lnTo>
                      <a:pt x="0" y="52"/>
                    </a:lnTo>
                    <a:lnTo>
                      <a:pt x="0" y="62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947" name="Freeform 1135"/>
              <p:cNvSpPr>
                <a:spLocks/>
              </p:cNvSpPr>
              <p:nvPr/>
            </p:nvSpPr>
            <p:spPr bwMode="auto">
              <a:xfrm>
                <a:off x="1981" y="1411"/>
                <a:ext cx="1" cy="37"/>
              </a:xfrm>
              <a:custGeom>
                <a:avLst/>
                <a:gdLst>
                  <a:gd name="T0" fmla="*/ 0 w 1"/>
                  <a:gd name="T1" fmla="*/ 10 h 73"/>
                  <a:gd name="T2" fmla="*/ 0 w 1"/>
                  <a:gd name="T3" fmla="*/ 7 h 73"/>
                  <a:gd name="T4" fmla="*/ 0 w 1"/>
                  <a:gd name="T5" fmla="*/ 4 h 73"/>
                  <a:gd name="T6" fmla="*/ 0 w 1"/>
                  <a:gd name="T7" fmla="*/ 0 h 7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73"/>
                  <a:gd name="T14" fmla="*/ 1 w 1"/>
                  <a:gd name="T15" fmla="*/ 73 h 7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73">
                    <a:moveTo>
                      <a:pt x="0" y="73"/>
                    </a:moveTo>
                    <a:lnTo>
                      <a:pt x="0" y="50"/>
                    </a:lnTo>
                    <a:lnTo>
                      <a:pt x="0" y="25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948" name="Line 1136"/>
              <p:cNvSpPr>
                <a:spLocks noChangeShapeType="1"/>
              </p:cNvSpPr>
              <p:nvPr/>
            </p:nvSpPr>
            <p:spPr bwMode="auto">
              <a:xfrm flipV="1">
                <a:off x="1973" y="1416"/>
                <a:ext cx="4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949" name="Line 1137"/>
              <p:cNvSpPr>
                <a:spLocks noChangeShapeType="1"/>
              </p:cNvSpPr>
              <p:nvPr/>
            </p:nvSpPr>
            <p:spPr bwMode="auto">
              <a:xfrm flipV="1">
                <a:off x="1974" y="1430"/>
                <a:ext cx="14" cy="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950" name="Line 1138"/>
              <p:cNvSpPr>
                <a:spLocks noChangeShapeType="1"/>
              </p:cNvSpPr>
              <p:nvPr/>
            </p:nvSpPr>
            <p:spPr bwMode="auto">
              <a:xfrm flipV="1">
                <a:off x="1988" y="1411"/>
                <a:ext cx="6" cy="1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951" name="Freeform 1139"/>
              <p:cNvSpPr>
                <a:spLocks/>
              </p:cNvSpPr>
              <p:nvPr/>
            </p:nvSpPr>
            <p:spPr bwMode="auto">
              <a:xfrm>
                <a:off x="1993" y="1419"/>
                <a:ext cx="17" cy="1"/>
              </a:xfrm>
              <a:custGeom>
                <a:avLst/>
                <a:gdLst>
                  <a:gd name="T0" fmla="*/ 0 w 35"/>
                  <a:gd name="T1" fmla="*/ 0 h 1"/>
                  <a:gd name="T2" fmla="*/ 3 w 35"/>
                  <a:gd name="T3" fmla="*/ 0 h 1"/>
                  <a:gd name="T4" fmla="*/ 4 w 3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5"/>
                  <a:gd name="T10" fmla="*/ 0 h 1"/>
                  <a:gd name="T11" fmla="*/ 35 w 3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5" h="1">
                    <a:moveTo>
                      <a:pt x="0" y="0"/>
                    </a:moveTo>
                    <a:lnTo>
                      <a:pt x="25" y="0"/>
                    </a:lnTo>
                    <a:lnTo>
                      <a:pt x="35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952" name="Freeform 1140"/>
              <p:cNvSpPr>
                <a:spLocks/>
              </p:cNvSpPr>
              <p:nvPr/>
            </p:nvSpPr>
            <p:spPr bwMode="auto">
              <a:xfrm>
                <a:off x="2000" y="1420"/>
                <a:ext cx="10" cy="28"/>
              </a:xfrm>
              <a:custGeom>
                <a:avLst/>
                <a:gdLst>
                  <a:gd name="T0" fmla="*/ 2 w 21"/>
                  <a:gd name="T1" fmla="*/ 0 h 54"/>
                  <a:gd name="T2" fmla="*/ 2 w 21"/>
                  <a:gd name="T3" fmla="*/ 4 h 54"/>
                  <a:gd name="T4" fmla="*/ 1 w 21"/>
                  <a:gd name="T5" fmla="*/ 8 h 54"/>
                  <a:gd name="T6" fmla="*/ 0 w 21"/>
                  <a:gd name="T7" fmla="*/ 6 h 5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"/>
                  <a:gd name="T13" fmla="*/ 0 h 54"/>
                  <a:gd name="T14" fmla="*/ 21 w 21"/>
                  <a:gd name="T15" fmla="*/ 54 h 5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" h="54">
                    <a:moveTo>
                      <a:pt x="21" y="0"/>
                    </a:moveTo>
                    <a:lnTo>
                      <a:pt x="21" y="25"/>
                    </a:lnTo>
                    <a:lnTo>
                      <a:pt x="10" y="54"/>
                    </a:lnTo>
                    <a:lnTo>
                      <a:pt x="0" y="47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953" name="Freeform 1141"/>
              <p:cNvSpPr>
                <a:spLocks/>
              </p:cNvSpPr>
              <p:nvPr/>
            </p:nvSpPr>
            <p:spPr bwMode="auto">
              <a:xfrm>
                <a:off x="1988" y="1419"/>
                <a:ext cx="17" cy="29"/>
              </a:xfrm>
              <a:custGeom>
                <a:avLst/>
                <a:gdLst>
                  <a:gd name="T0" fmla="*/ 0 w 35"/>
                  <a:gd name="T1" fmla="*/ 8 h 56"/>
                  <a:gd name="T2" fmla="*/ 3 w 35"/>
                  <a:gd name="T3" fmla="*/ 5 h 56"/>
                  <a:gd name="T4" fmla="*/ 4 w 35"/>
                  <a:gd name="T5" fmla="*/ 0 h 56"/>
                  <a:gd name="T6" fmla="*/ 0 60000 65536"/>
                  <a:gd name="T7" fmla="*/ 0 60000 65536"/>
                  <a:gd name="T8" fmla="*/ 0 60000 65536"/>
                  <a:gd name="T9" fmla="*/ 0 w 35"/>
                  <a:gd name="T10" fmla="*/ 0 h 56"/>
                  <a:gd name="T11" fmla="*/ 35 w 35"/>
                  <a:gd name="T12" fmla="*/ 56 h 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5" h="56">
                    <a:moveTo>
                      <a:pt x="0" y="56"/>
                    </a:moveTo>
                    <a:lnTo>
                      <a:pt x="24" y="33"/>
                    </a:lnTo>
                    <a:lnTo>
                      <a:pt x="35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954" name="Line 1142"/>
              <p:cNvSpPr>
                <a:spLocks noChangeShapeType="1"/>
              </p:cNvSpPr>
              <p:nvPr/>
            </p:nvSpPr>
            <p:spPr bwMode="auto">
              <a:xfrm flipV="1">
                <a:off x="2010" y="1417"/>
                <a:ext cx="1" cy="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955" name="Line 1143"/>
              <p:cNvSpPr>
                <a:spLocks noChangeShapeType="1"/>
              </p:cNvSpPr>
              <p:nvPr/>
            </p:nvSpPr>
            <p:spPr bwMode="auto">
              <a:xfrm flipV="1">
                <a:off x="1988" y="1419"/>
                <a:ext cx="11" cy="1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956" name="Line 1144"/>
              <p:cNvSpPr>
                <a:spLocks noChangeShapeType="1"/>
              </p:cNvSpPr>
              <p:nvPr/>
            </p:nvSpPr>
            <p:spPr bwMode="auto">
              <a:xfrm flipH="1">
                <a:off x="1976" y="1420"/>
                <a:ext cx="12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957" name="Freeform 1145"/>
              <p:cNvSpPr>
                <a:spLocks/>
              </p:cNvSpPr>
              <p:nvPr/>
            </p:nvSpPr>
            <p:spPr bwMode="auto">
              <a:xfrm>
                <a:off x="2015" y="1416"/>
                <a:ext cx="5" cy="32"/>
              </a:xfrm>
              <a:custGeom>
                <a:avLst/>
                <a:gdLst>
                  <a:gd name="T0" fmla="*/ 0 w 9"/>
                  <a:gd name="T1" fmla="*/ 8 h 64"/>
                  <a:gd name="T2" fmla="*/ 2 w 9"/>
                  <a:gd name="T3" fmla="*/ 4 h 64"/>
                  <a:gd name="T4" fmla="*/ 2 w 9"/>
                  <a:gd name="T5" fmla="*/ 3 h 64"/>
                  <a:gd name="T6" fmla="*/ 2 w 9"/>
                  <a:gd name="T7" fmla="*/ 0 h 6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64"/>
                  <a:gd name="T14" fmla="*/ 9 w 9"/>
                  <a:gd name="T15" fmla="*/ 64 h 6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64">
                    <a:moveTo>
                      <a:pt x="0" y="64"/>
                    </a:moveTo>
                    <a:lnTo>
                      <a:pt x="9" y="36"/>
                    </a:lnTo>
                    <a:lnTo>
                      <a:pt x="9" y="25"/>
                    </a:lnTo>
                    <a:lnTo>
                      <a:pt x="9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958" name="Freeform 1146"/>
              <p:cNvSpPr>
                <a:spLocks/>
              </p:cNvSpPr>
              <p:nvPr/>
            </p:nvSpPr>
            <p:spPr bwMode="auto">
              <a:xfrm>
                <a:off x="2020" y="1416"/>
                <a:ext cx="31" cy="1"/>
              </a:xfrm>
              <a:custGeom>
                <a:avLst/>
                <a:gdLst>
                  <a:gd name="T0" fmla="*/ 0 w 61"/>
                  <a:gd name="T1" fmla="*/ 0 h 1"/>
                  <a:gd name="T2" fmla="*/ 4 w 61"/>
                  <a:gd name="T3" fmla="*/ 0 h 1"/>
                  <a:gd name="T4" fmla="*/ 7 w 61"/>
                  <a:gd name="T5" fmla="*/ 0 h 1"/>
                  <a:gd name="T6" fmla="*/ 8 w 61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1"/>
                  <a:gd name="T13" fmla="*/ 0 h 1"/>
                  <a:gd name="T14" fmla="*/ 61 w 61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1" h="1">
                    <a:moveTo>
                      <a:pt x="0" y="0"/>
                    </a:moveTo>
                    <a:lnTo>
                      <a:pt x="25" y="0"/>
                    </a:lnTo>
                    <a:lnTo>
                      <a:pt x="50" y="0"/>
                    </a:lnTo>
                    <a:lnTo>
                      <a:pt x="61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959" name="Freeform 1147"/>
              <p:cNvSpPr>
                <a:spLocks/>
              </p:cNvSpPr>
              <p:nvPr/>
            </p:nvSpPr>
            <p:spPr bwMode="auto">
              <a:xfrm>
                <a:off x="2024" y="1422"/>
                <a:ext cx="26" cy="1"/>
              </a:xfrm>
              <a:custGeom>
                <a:avLst/>
                <a:gdLst>
                  <a:gd name="T0" fmla="*/ 7 w 51"/>
                  <a:gd name="T1" fmla="*/ 0 h 1"/>
                  <a:gd name="T2" fmla="*/ 7 w 51"/>
                  <a:gd name="T3" fmla="*/ 0 h 1"/>
                  <a:gd name="T4" fmla="*/ 4 w 51"/>
                  <a:gd name="T5" fmla="*/ 0 h 1"/>
                  <a:gd name="T6" fmla="*/ 0 w 51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1"/>
                  <a:gd name="T13" fmla="*/ 0 h 1"/>
                  <a:gd name="T14" fmla="*/ 51 w 51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1" h="1">
                    <a:moveTo>
                      <a:pt x="51" y="0"/>
                    </a:moveTo>
                    <a:lnTo>
                      <a:pt x="50" y="0"/>
                    </a:lnTo>
                    <a:lnTo>
                      <a:pt x="25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960" name="Freeform 1148"/>
              <p:cNvSpPr>
                <a:spLocks/>
              </p:cNvSpPr>
              <p:nvPr/>
            </p:nvSpPr>
            <p:spPr bwMode="auto">
              <a:xfrm>
                <a:off x="2025" y="1429"/>
                <a:ext cx="1" cy="18"/>
              </a:xfrm>
              <a:custGeom>
                <a:avLst/>
                <a:gdLst>
                  <a:gd name="T0" fmla="*/ 0 w 1"/>
                  <a:gd name="T1" fmla="*/ 0 h 36"/>
                  <a:gd name="T2" fmla="*/ 0 w 1"/>
                  <a:gd name="T3" fmla="*/ 3 h 36"/>
                  <a:gd name="T4" fmla="*/ 0 w 1"/>
                  <a:gd name="T5" fmla="*/ 5 h 3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36"/>
                  <a:gd name="T11" fmla="*/ 1 w 1"/>
                  <a:gd name="T12" fmla="*/ 36 h 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36">
                    <a:moveTo>
                      <a:pt x="0" y="0"/>
                    </a:moveTo>
                    <a:lnTo>
                      <a:pt x="0" y="25"/>
                    </a:lnTo>
                    <a:lnTo>
                      <a:pt x="0" y="36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961" name="Freeform 1149"/>
              <p:cNvSpPr>
                <a:spLocks/>
              </p:cNvSpPr>
              <p:nvPr/>
            </p:nvSpPr>
            <p:spPr bwMode="auto">
              <a:xfrm>
                <a:off x="2027" y="1422"/>
                <a:ext cx="11" cy="19"/>
              </a:xfrm>
              <a:custGeom>
                <a:avLst/>
                <a:gdLst>
                  <a:gd name="T0" fmla="*/ 0 w 20"/>
                  <a:gd name="T1" fmla="*/ 4 h 39"/>
                  <a:gd name="T2" fmla="*/ 3 w 20"/>
                  <a:gd name="T3" fmla="*/ 1 h 39"/>
                  <a:gd name="T4" fmla="*/ 3 w 20"/>
                  <a:gd name="T5" fmla="*/ 0 h 39"/>
                  <a:gd name="T6" fmla="*/ 0 60000 65536"/>
                  <a:gd name="T7" fmla="*/ 0 60000 65536"/>
                  <a:gd name="T8" fmla="*/ 0 60000 65536"/>
                  <a:gd name="T9" fmla="*/ 0 w 20"/>
                  <a:gd name="T10" fmla="*/ 0 h 39"/>
                  <a:gd name="T11" fmla="*/ 20 w 20"/>
                  <a:gd name="T12" fmla="*/ 39 h 3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" h="39">
                    <a:moveTo>
                      <a:pt x="0" y="39"/>
                    </a:moveTo>
                    <a:lnTo>
                      <a:pt x="20" y="11"/>
                    </a:lnTo>
                    <a:lnTo>
                      <a:pt x="2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962" name="Line 1150"/>
              <p:cNvSpPr>
                <a:spLocks noChangeShapeType="1"/>
              </p:cNvSpPr>
              <p:nvPr/>
            </p:nvSpPr>
            <p:spPr bwMode="auto">
              <a:xfrm flipV="1">
                <a:off x="2035" y="1411"/>
                <a:ext cx="1" cy="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963" name="Line 1151"/>
              <p:cNvSpPr>
                <a:spLocks noChangeShapeType="1"/>
              </p:cNvSpPr>
              <p:nvPr/>
            </p:nvSpPr>
            <p:spPr bwMode="auto">
              <a:xfrm flipH="1" flipV="1">
                <a:off x="2037" y="1430"/>
                <a:ext cx="8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964" name="Line 1152"/>
              <p:cNvSpPr>
                <a:spLocks noChangeShapeType="1"/>
              </p:cNvSpPr>
              <p:nvPr/>
            </p:nvSpPr>
            <p:spPr bwMode="auto">
              <a:xfrm flipV="1">
                <a:off x="2049" y="1429"/>
                <a:ext cx="1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965" name="Freeform 1153"/>
              <p:cNvSpPr>
                <a:spLocks/>
              </p:cNvSpPr>
              <p:nvPr/>
            </p:nvSpPr>
            <p:spPr bwMode="auto">
              <a:xfrm>
                <a:off x="2026" y="1430"/>
                <a:ext cx="23" cy="1"/>
              </a:xfrm>
              <a:custGeom>
                <a:avLst/>
                <a:gdLst>
                  <a:gd name="T0" fmla="*/ 5 w 47"/>
                  <a:gd name="T1" fmla="*/ 0 h 1"/>
                  <a:gd name="T2" fmla="*/ 3 w 47"/>
                  <a:gd name="T3" fmla="*/ 0 h 1"/>
                  <a:gd name="T4" fmla="*/ 0 w 4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47"/>
                  <a:gd name="T10" fmla="*/ 0 h 1"/>
                  <a:gd name="T11" fmla="*/ 47 w 4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7" h="1">
                    <a:moveTo>
                      <a:pt x="47" y="0"/>
                    </a:moveTo>
                    <a:lnTo>
                      <a:pt x="25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966" name="Line 1154"/>
              <p:cNvSpPr>
                <a:spLocks noChangeShapeType="1"/>
              </p:cNvSpPr>
              <p:nvPr/>
            </p:nvSpPr>
            <p:spPr bwMode="auto">
              <a:xfrm flipH="1">
                <a:off x="2013" y="1432"/>
                <a:ext cx="4" cy="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967" name="Line 1155"/>
              <p:cNvSpPr>
                <a:spLocks noChangeShapeType="1"/>
              </p:cNvSpPr>
              <p:nvPr/>
            </p:nvSpPr>
            <p:spPr bwMode="auto">
              <a:xfrm flipH="1" flipV="1">
                <a:off x="2013" y="1416"/>
                <a:ext cx="4" cy="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968" name="Freeform 1156"/>
              <p:cNvSpPr>
                <a:spLocks/>
              </p:cNvSpPr>
              <p:nvPr/>
            </p:nvSpPr>
            <p:spPr bwMode="auto">
              <a:xfrm>
                <a:off x="2044" y="1441"/>
                <a:ext cx="5" cy="7"/>
              </a:xfrm>
              <a:custGeom>
                <a:avLst/>
                <a:gdLst>
                  <a:gd name="T0" fmla="*/ 0 w 11"/>
                  <a:gd name="T1" fmla="*/ 2 h 12"/>
                  <a:gd name="T2" fmla="*/ 1 w 11"/>
                  <a:gd name="T3" fmla="*/ 2 h 12"/>
                  <a:gd name="T4" fmla="*/ 1 w 11"/>
                  <a:gd name="T5" fmla="*/ 0 h 12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2"/>
                  <a:gd name="T11" fmla="*/ 11 w 11"/>
                  <a:gd name="T12" fmla="*/ 12 h 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2">
                    <a:moveTo>
                      <a:pt x="0" y="9"/>
                    </a:moveTo>
                    <a:lnTo>
                      <a:pt x="11" y="12"/>
                    </a:lnTo>
                    <a:lnTo>
                      <a:pt x="11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969" name="Line 1157"/>
              <p:cNvSpPr>
                <a:spLocks noChangeShapeType="1"/>
              </p:cNvSpPr>
              <p:nvPr/>
            </p:nvSpPr>
            <p:spPr bwMode="auto">
              <a:xfrm flipV="1">
                <a:off x="2053" y="1436"/>
                <a:ext cx="13" cy="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970" name="Freeform 1158"/>
              <p:cNvSpPr>
                <a:spLocks/>
              </p:cNvSpPr>
              <p:nvPr/>
            </p:nvSpPr>
            <p:spPr bwMode="auto">
              <a:xfrm>
                <a:off x="2070" y="1437"/>
                <a:ext cx="19" cy="1"/>
              </a:xfrm>
              <a:custGeom>
                <a:avLst/>
                <a:gdLst>
                  <a:gd name="T0" fmla="*/ 0 w 37"/>
                  <a:gd name="T1" fmla="*/ 0 h 1"/>
                  <a:gd name="T2" fmla="*/ 4 w 37"/>
                  <a:gd name="T3" fmla="*/ 0 h 1"/>
                  <a:gd name="T4" fmla="*/ 5 w 3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7"/>
                  <a:gd name="T10" fmla="*/ 0 h 1"/>
                  <a:gd name="T11" fmla="*/ 37 w 3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7" h="1">
                    <a:moveTo>
                      <a:pt x="0" y="0"/>
                    </a:moveTo>
                    <a:lnTo>
                      <a:pt x="25" y="0"/>
                    </a:lnTo>
                    <a:lnTo>
                      <a:pt x="37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971" name="Freeform 1159"/>
              <p:cNvSpPr>
                <a:spLocks/>
              </p:cNvSpPr>
              <p:nvPr/>
            </p:nvSpPr>
            <p:spPr bwMode="auto">
              <a:xfrm>
                <a:off x="2069" y="1412"/>
                <a:ext cx="20" cy="17"/>
              </a:xfrm>
              <a:custGeom>
                <a:avLst/>
                <a:gdLst>
                  <a:gd name="T0" fmla="*/ 5 w 41"/>
                  <a:gd name="T1" fmla="*/ 5 h 33"/>
                  <a:gd name="T2" fmla="*/ 5 w 41"/>
                  <a:gd name="T3" fmla="*/ 4 h 33"/>
                  <a:gd name="T4" fmla="*/ 5 w 41"/>
                  <a:gd name="T5" fmla="*/ 0 h 33"/>
                  <a:gd name="T6" fmla="*/ 3 w 41"/>
                  <a:gd name="T7" fmla="*/ 0 h 33"/>
                  <a:gd name="T8" fmla="*/ 0 w 41"/>
                  <a:gd name="T9" fmla="*/ 0 h 33"/>
                  <a:gd name="T10" fmla="*/ 0 w 41"/>
                  <a:gd name="T11" fmla="*/ 1 h 33"/>
                  <a:gd name="T12" fmla="*/ 0 w 41"/>
                  <a:gd name="T13" fmla="*/ 5 h 33"/>
                  <a:gd name="T14" fmla="*/ 2 w 41"/>
                  <a:gd name="T15" fmla="*/ 5 h 33"/>
                  <a:gd name="T16" fmla="*/ 5 w 41"/>
                  <a:gd name="T17" fmla="*/ 5 h 3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1"/>
                  <a:gd name="T28" fmla="*/ 0 h 33"/>
                  <a:gd name="T29" fmla="*/ 41 w 41"/>
                  <a:gd name="T30" fmla="*/ 33 h 3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1" h="33">
                    <a:moveTo>
                      <a:pt x="41" y="33"/>
                    </a:moveTo>
                    <a:lnTo>
                      <a:pt x="41" y="25"/>
                    </a:lnTo>
                    <a:lnTo>
                      <a:pt x="41" y="0"/>
                    </a:lnTo>
                    <a:lnTo>
                      <a:pt x="25" y="0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0" y="33"/>
                    </a:lnTo>
                    <a:lnTo>
                      <a:pt x="16" y="33"/>
                    </a:lnTo>
                    <a:lnTo>
                      <a:pt x="41" y="33"/>
                    </a:lnTo>
                    <a:close/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972" name="Freeform 1160"/>
              <p:cNvSpPr>
                <a:spLocks/>
              </p:cNvSpPr>
              <p:nvPr/>
            </p:nvSpPr>
            <p:spPr bwMode="auto">
              <a:xfrm>
                <a:off x="2069" y="1421"/>
                <a:ext cx="20" cy="1"/>
              </a:xfrm>
              <a:custGeom>
                <a:avLst/>
                <a:gdLst>
                  <a:gd name="T0" fmla="*/ 5 w 39"/>
                  <a:gd name="T1" fmla="*/ 0 h 1"/>
                  <a:gd name="T2" fmla="*/ 4 w 39"/>
                  <a:gd name="T3" fmla="*/ 0 h 1"/>
                  <a:gd name="T4" fmla="*/ 0 w 39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9"/>
                  <a:gd name="T10" fmla="*/ 0 h 1"/>
                  <a:gd name="T11" fmla="*/ 39 w 39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9" h="1">
                    <a:moveTo>
                      <a:pt x="39" y="0"/>
                    </a:moveTo>
                    <a:lnTo>
                      <a:pt x="25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973" name="Line 1161"/>
              <p:cNvSpPr>
                <a:spLocks noChangeShapeType="1"/>
              </p:cNvSpPr>
              <p:nvPr/>
            </p:nvSpPr>
            <p:spPr bwMode="auto">
              <a:xfrm flipH="1">
                <a:off x="2053" y="1416"/>
                <a:ext cx="13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974" name="Freeform 1162"/>
              <p:cNvSpPr>
                <a:spLocks/>
              </p:cNvSpPr>
              <p:nvPr/>
            </p:nvSpPr>
            <p:spPr bwMode="auto">
              <a:xfrm>
                <a:off x="2059" y="1416"/>
                <a:ext cx="1" cy="24"/>
              </a:xfrm>
              <a:custGeom>
                <a:avLst/>
                <a:gdLst>
                  <a:gd name="T0" fmla="*/ 0 w 1"/>
                  <a:gd name="T1" fmla="*/ 0 h 47"/>
                  <a:gd name="T2" fmla="*/ 0 w 1"/>
                  <a:gd name="T3" fmla="*/ 4 h 47"/>
                  <a:gd name="T4" fmla="*/ 0 w 1"/>
                  <a:gd name="T5" fmla="*/ 6 h 47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47"/>
                  <a:gd name="T11" fmla="*/ 1 w 1"/>
                  <a:gd name="T12" fmla="*/ 47 h 4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47">
                    <a:moveTo>
                      <a:pt x="0" y="0"/>
                    </a:moveTo>
                    <a:lnTo>
                      <a:pt x="0" y="25"/>
                    </a:lnTo>
                    <a:lnTo>
                      <a:pt x="0" y="47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975" name="Freeform 1163"/>
              <p:cNvSpPr>
                <a:spLocks/>
              </p:cNvSpPr>
              <p:nvPr/>
            </p:nvSpPr>
            <p:spPr bwMode="auto">
              <a:xfrm>
                <a:off x="2066" y="1447"/>
                <a:ext cx="26" cy="1"/>
              </a:xfrm>
              <a:custGeom>
                <a:avLst/>
                <a:gdLst>
                  <a:gd name="T0" fmla="*/ 0 w 51"/>
                  <a:gd name="T1" fmla="*/ 0 h 1"/>
                  <a:gd name="T2" fmla="*/ 4 w 51"/>
                  <a:gd name="T3" fmla="*/ 0 h 1"/>
                  <a:gd name="T4" fmla="*/ 7 w 51"/>
                  <a:gd name="T5" fmla="*/ 0 h 1"/>
                  <a:gd name="T6" fmla="*/ 7 w 51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1"/>
                  <a:gd name="T13" fmla="*/ 0 h 1"/>
                  <a:gd name="T14" fmla="*/ 51 w 51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1" h="1">
                    <a:moveTo>
                      <a:pt x="0" y="0"/>
                    </a:moveTo>
                    <a:lnTo>
                      <a:pt x="25" y="0"/>
                    </a:lnTo>
                    <a:lnTo>
                      <a:pt x="50" y="0"/>
                    </a:lnTo>
                    <a:lnTo>
                      <a:pt x="51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976" name="Freeform 1164"/>
              <p:cNvSpPr>
                <a:spLocks/>
              </p:cNvSpPr>
              <p:nvPr/>
            </p:nvSpPr>
            <p:spPr bwMode="auto">
              <a:xfrm>
                <a:off x="2079" y="1412"/>
                <a:ext cx="1" cy="36"/>
              </a:xfrm>
              <a:custGeom>
                <a:avLst/>
                <a:gdLst>
                  <a:gd name="T0" fmla="*/ 0 w 1"/>
                  <a:gd name="T1" fmla="*/ 10 h 70"/>
                  <a:gd name="T2" fmla="*/ 0 w 1"/>
                  <a:gd name="T3" fmla="*/ 7 h 70"/>
                  <a:gd name="T4" fmla="*/ 0 w 1"/>
                  <a:gd name="T5" fmla="*/ 4 h 70"/>
                  <a:gd name="T6" fmla="*/ 0 w 1"/>
                  <a:gd name="T7" fmla="*/ 0 h 7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70"/>
                  <a:gd name="T14" fmla="*/ 1 w 1"/>
                  <a:gd name="T15" fmla="*/ 70 h 7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70">
                    <a:moveTo>
                      <a:pt x="0" y="70"/>
                    </a:moveTo>
                    <a:lnTo>
                      <a:pt x="0" y="52"/>
                    </a:lnTo>
                    <a:lnTo>
                      <a:pt x="0" y="25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977" name="Line 1165"/>
              <p:cNvSpPr>
                <a:spLocks noChangeShapeType="1"/>
              </p:cNvSpPr>
              <p:nvPr/>
            </p:nvSpPr>
            <p:spPr bwMode="auto">
              <a:xfrm flipH="1">
                <a:off x="2054" y="1428"/>
                <a:ext cx="10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978" name="Freeform 1166"/>
              <p:cNvSpPr>
                <a:spLocks/>
              </p:cNvSpPr>
              <p:nvPr/>
            </p:nvSpPr>
            <p:spPr bwMode="auto">
              <a:xfrm>
                <a:off x="2100" y="1412"/>
                <a:ext cx="1" cy="37"/>
              </a:xfrm>
              <a:custGeom>
                <a:avLst/>
                <a:gdLst>
                  <a:gd name="T0" fmla="*/ 0 w 1"/>
                  <a:gd name="T1" fmla="*/ 9 h 75"/>
                  <a:gd name="T2" fmla="*/ 0 w 1"/>
                  <a:gd name="T3" fmla="*/ 6 h 75"/>
                  <a:gd name="T4" fmla="*/ 0 w 1"/>
                  <a:gd name="T5" fmla="*/ 3 h 75"/>
                  <a:gd name="T6" fmla="*/ 0 w 1"/>
                  <a:gd name="T7" fmla="*/ 0 h 7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75"/>
                  <a:gd name="T14" fmla="*/ 1 w 1"/>
                  <a:gd name="T15" fmla="*/ 75 h 7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75">
                    <a:moveTo>
                      <a:pt x="0" y="75"/>
                    </a:moveTo>
                    <a:lnTo>
                      <a:pt x="0" y="50"/>
                    </a:lnTo>
                    <a:lnTo>
                      <a:pt x="0" y="25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979" name="Line 1167"/>
              <p:cNvSpPr>
                <a:spLocks noChangeShapeType="1"/>
              </p:cNvSpPr>
              <p:nvPr/>
            </p:nvSpPr>
            <p:spPr bwMode="auto">
              <a:xfrm flipV="1">
                <a:off x="2094" y="1421"/>
                <a:ext cx="6" cy="1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980" name="Line 1168"/>
              <p:cNvSpPr>
                <a:spLocks noChangeShapeType="1"/>
              </p:cNvSpPr>
              <p:nvPr/>
            </p:nvSpPr>
            <p:spPr bwMode="auto">
              <a:xfrm>
                <a:off x="2094" y="1421"/>
                <a:ext cx="13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981" name="Line 1169"/>
              <p:cNvSpPr>
                <a:spLocks noChangeShapeType="1"/>
              </p:cNvSpPr>
              <p:nvPr/>
            </p:nvSpPr>
            <p:spPr bwMode="auto">
              <a:xfrm flipV="1">
                <a:off x="2106" y="1410"/>
                <a:ext cx="13" cy="1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982" name="Line 1170"/>
              <p:cNvSpPr>
                <a:spLocks noChangeShapeType="1"/>
              </p:cNvSpPr>
              <p:nvPr/>
            </p:nvSpPr>
            <p:spPr bwMode="auto">
              <a:xfrm>
                <a:off x="2119" y="1412"/>
                <a:ext cx="12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983" name="Rectangle 1171"/>
              <p:cNvSpPr>
                <a:spLocks noChangeArrowheads="1"/>
              </p:cNvSpPr>
              <p:nvPr/>
            </p:nvSpPr>
            <p:spPr bwMode="auto">
              <a:xfrm>
                <a:off x="2121" y="1428"/>
                <a:ext cx="7" cy="7"/>
              </a:xfrm>
              <a:prstGeom prst="rect">
                <a:avLst/>
              </a:prstGeom>
              <a:noFill/>
              <a:ln w="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984" name="Line 1172"/>
              <p:cNvSpPr>
                <a:spLocks noChangeShapeType="1"/>
              </p:cNvSpPr>
              <p:nvPr/>
            </p:nvSpPr>
            <p:spPr bwMode="auto">
              <a:xfrm flipH="1">
                <a:off x="2113" y="1422"/>
                <a:ext cx="12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985" name="Freeform 1173"/>
              <p:cNvSpPr>
                <a:spLocks/>
              </p:cNvSpPr>
              <p:nvPr/>
            </p:nvSpPr>
            <p:spPr bwMode="auto">
              <a:xfrm>
                <a:off x="2110" y="1428"/>
                <a:ext cx="7" cy="7"/>
              </a:xfrm>
              <a:custGeom>
                <a:avLst/>
                <a:gdLst>
                  <a:gd name="T0" fmla="*/ 1 w 14"/>
                  <a:gd name="T1" fmla="*/ 0 h 14"/>
                  <a:gd name="T2" fmla="*/ 2 w 14"/>
                  <a:gd name="T3" fmla="*/ 0 h 14"/>
                  <a:gd name="T4" fmla="*/ 2 w 14"/>
                  <a:gd name="T5" fmla="*/ 2 h 14"/>
                  <a:gd name="T6" fmla="*/ 0 w 14"/>
                  <a:gd name="T7" fmla="*/ 2 h 14"/>
                  <a:gd name="T8" fmla="*/ 0 w 14"/>
                  <a:gd name="T9" fmla="*/ 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"/>
                  <a:gd name="T16" fmla="*/ 0 h 14"/>
                  <a:gd name="T17" fmla="*/ 14 w 14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" h="14">
                    <a:moveTo>
                      <a:pt x="4" y="0"/>
                    </a:moveTo>
                    <a:lnTo>
                      <a:pt x="14" y="0"/>
                    </a:lnTo>
                    <a:lnTo>
                      <a:pt x="14" y="14"/>
                    </a:lnTo>
                    <a:lnTo>
                      <a:pt x="0" y="14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986" name="Line 1174"/>
              <p:cNvSpPr>
                <a:spLocks noChangeShapeType="1"/>
              </p:cNvSpPr>
              <p:nvPr/>
            </p:nvSpPr>
            <p:spPr bwMode="auto">
              <a:xfrm flipH="1" flipV="1">
                <a:off x="2100" y="1423"/>
                <a:ext cx="5" cy="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987" name="Line 1175"/>
              <p:cNvSpPr>
                <a:spLocks noChangeShapeType="1"/>
              </p:cNvSpPr>
              <p:nvPr/>
            </p:nvSpPr>
            <p:spPr bwMode="auto">
              <a:xfrm flipV="1">
                <a:off x="2105" y="1436"/>
                <a:ext cx="9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988" name="Line 1176"/>
              <p:cNvSpPr>
                <a:spLocks noChangeShapeType="1"/>
              </p:cNvSpPr>
              <p:nvPr/>
            </p:nvSpPr>
            <p:spPr bwMode="auto">
              <a:xfrm flipV="1">
                <a:off x="2115" y="1436"/>
                <a:ext cx="11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989" name="Line 1177"/>
              <p:cNvSpPr>
                <a:spLocks noChangeShapeType="1"/>
              </p:cNvSpPr>
              <p:nvPr/>
            </p:nvSpPr>
            <p:spPr bwMode="auto">
              <a:xfrm>
                <a:off x="2124" y="1442"/>
                <a:ext cx="5" cy="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990" name="Line 1178"/>
              <p:cNvSpPr>
                <a:spLocks noChangeShapeType="1"/>
              </p:cNvSpPr>
              <p:nvPr/>
            </p:nvSpPr>
            <p:spPr bwMode="auto">
              <a:xfrm flipH="1" flipV="1">
                <a:off x="2112" y="1441"/>
                <a:ext cx="6" cy="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991" name="Freeform 1179"/>
              <p:cNvSpPr>
                <a:spLocks/>
              </p:cNvSpPr>
              <p:nvPr/>
            </p:nvSpPr>
            <p:spPr bwMode="auto">
              <a:xfrm>
                <a:off x="2135" y="1414"/>
                <a:ext cx="7" cy="32"/>
              </a:xfrm>
              <a:custGeom>
                <a:avLst/>
                <a:gdLst>
                  <a:gd name="T0" fmla="*/ 0 w 15"/>
                  <a:gd name="T1" fmla="*/ 8 h 64"/>
                  <a:gd name="T2" fmla="*/ 1 w 15"/>
                  <a:gd name="T3" fmla="*/ 6 h 64"/>
                  <a:gd name="T4" fmla="*/ 1 w 15"/>
                  <a:gd name="T5" fmla="*/ 4 h 64"/>
                  <a:gd name="T6" fmla="*/ 1 w 15"/>
                  <a:gd name="T7" fmla="*/ 3 h 64"/>
                  <a:gd name="T8" fmla="*/ 1 w 15"/>
                  <a:gd name="T9" fmla="*/ 0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64"/>
                  <a:gd name="T17" fmla="*/ 15 w 15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64">
                    <a:moveTo>
                      <a:pt x="0" y="64"/>
                    </a:moveTo>
                    <a:lnTo>
                      <a:pt x="11" y="50"/>
                    </a:lnTo>
                    <a:lnTo>
                      <a:pt x="15" y="31"/>
                    </a:lnTo>
                    <a:lnTo>
                      <a:pt x="15" y="27"/>
                    </a:lnTo>
                    <a:lnTo>
                      <a:pt x="15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992" name="Freeform 1180"/>
              <p:cNvSpPr>
                <a:spLocks/>
              </p:cNvSpPr>
              <p:nvPr/>
            </p:nvSpPr>
            <p:spPr bwMode="auto">
              <a:xfrm>
                <a:off x="2142" y="1416"/>
                <a:ext cx="29" cy="1"/>
              </a:xfrm>
              <a:custGeom>
                <a:avLst/>
                <a:gdLst>
                  <a:gd name="T0" fmla="*/ 0 w 58"/>
                  <a:gd name="T1" fmla="*/ 0 h 1"/>
                  <a:gd name="T2" fmla="*/ 4 w 58"/>
                  <a:gd name="T3" fmla="*/ 0 h 1"/>
                  <a:gd name="T4" fmla="*/ 7 w 58"/>
                  <a:gd name="T5" fmla="*/ 0 h 1"/>
                  <a:gd name="T6" fmla="*/ 7 w 58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8"/>
                  <a:gd name="T13" fmla="*/ 0 h 1"/>
                  <a:gd name="T14" fmla="*/ 58 w 58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8" h="1">
                    <a:moveTo>
                      <a:pt x="0" y="0"/>
                    </a:moveTo>
                    <a:lnTo>
                      <a:pt x="25" y="0"/>
                    </a:lnTo>
                    <a:lnTo>
                      <a:pt x="50" y="0"/>
                    </a:lnTo>
                    <a:lnTo>
                      <a:pt x="58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993" name="Freeform 1181"/>
              <p:cNvSpPr>
                <a:spLocks/>
              </p:cNvSpPr>
              <p:nvPr/>
            </p:nvSpPr>
            <p:spPr bwMode="auto">
              <a:xfrm>
                <a:off x="2162" y="1419"/>
                <a:ext cx="10" cy="9"/>
              </a:xfrm>
              <a:custGeom>
                <a:avLst/>
                <a:gdLst>
                  <a:gd name="T0" fmla="*/ 0 w 19"/>
                  <a:gd name="T1" fmla="*/ 0 h 19"/>
                  <a:gd name="T2" fmla="*/ 0 w 19"/>
                  <a:gd name="T3" fmla="*/ 1 h 19"/>
                  <a:gd name="T4" fmla="*/ 1 w 19"/>
                  <a:gd name="T5" fmla="*/ 2 h 19"/>
                  <a:gd name="T6" fmla="*/ 1 w 19"/>
                  <a:gd name="T7" fmla="*/ 2 h 19"/>
                  <a:gd name="T8" fmla="*/ 3 w 19"/>
                  <a:gd name="T9" fmla="*/ 2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19"/>
                  <a:gd name="T17" fmla="*/ 19 w 19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19">
                    <a:moveTo>
                      <a:pt x="0" y="0"/>
                    </a:moveTo>
                    <a:lnTo>
                      <a:pt x="0" y="11"/>
                    </a:lnTo>
                    <a:lnTo>
                      <a:pt x="2" y="16"/>
                    </a:lnTo>
                    <a:lnTo>
                      <a:pt x="7" y="19"/>
                    </a:lnTo>
                    <a:lnTo>
                      <a:pt x="19" y="19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994" name="Freeform 1182"/>
              <p:cNvSpPr>
                <a:spLocks/>
              </p:cNvSpPr>
              <p:nvPr/>
            </p:nvSpPr>
            <p:spPr bwMode="auto">
              <a:xfrm>
                <a:off x="2143" y="1432"/>
                <a:ext cx="23" cy="16"/>
              </a:xfrm>
              <a:custGeom>
                <a:avLst/>
                <a:gdLst>
                  <a:gd name="T0" fmla="*/ 0 w 47"/>
                  <a:gd name="T1" fmla="*/ 4 h 31"/>
                  <a:gd name="T2" fmla="*/ 3 w 47"/>
                  <a:gd name="T3" fmla="*/ 3 h 31"/>
                  <a:gd name="T4" fmla="*/ 5 w 47"/>
                  <a:gd name="T5" fmla="*/ 0 h 31"/>
                  <a:gd name="T6" fmla="*/ 0 60000 65536"/>
                  <a:gd name="T7" fmla="*/ 0 60000 65536"/>
                  <a:gd name="T8" fmla="*/ 0 60000 65536"/>
                  <a:gd name="T9" fmla="*/ 0 w 47"/>
                  <a:gd name="T10" fmla="*/ 0 h 31"/>
                  <a:gd name="T11" fmla="*/ 47 w 47"/>
                  <a:gd name="T12" fmla="*/ 31 h 3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7" h="31">
                    <a:moveTo>
                      <a:pt x="0" y="31"/>
                    </a:moveTo>
                    <a:lnTo>
                      <a:pt x="28" y="24"/>
                    </a:lnTo>
                    <a:lnTo>
                      <a:pt x="47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995" name="Line 1183"/>
              <p:cNvSpPr>
                <a:spLocks noChangeShapeType="1"/>
              </p:cNvSpPr>
              <p:nvPr/>
            </p:nvSpPr>
            <p:spPr bwMode="auto">
              <a:xfrm flipH="1">
                <a:off x="2135" y="1430"/>
                <a:ext cx="5" cy="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996" name="Line 1184"/>
              <p:cNvSpPr>
                <a:spLocks noChangeShapeType="1"/>
              </p:cNvSpPr>
              <p:nvPr/>
            </p:nvSpPr>
            <p:spPr bwMode="auto">
              <a:xfrm flipH="1" flipV="1">
                <a:off x="2136" y="1419"/>
                <a:ext cx="3" cy="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997" name="Line 1185"/>
              <p:cNvSpPr>
                <a:spLocks noChangeShapeType="1"/>
              </p:cNvSpPr>
              <p:nvPr/>
            </p:nvSpPr>
            <p:spPr bwMode="auto">
              <a:xfrm>
                <a:off x="2152" y="1419"/>
                <a:ext cx="1" cy="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998" name="Freeform 1186"/>
              <p:cNvSpPr>
                <a:spLocks/>
              </p:cNvSpPr>
              <p:nvPr/>
            </p:nvSpPr>
            <p:spPr bwMode="auto">
              <a:xfrm>
                <a:off x="2147" y="1423"/>
                <a:ext cx="5" cy="5"/>
              </a:xfrm>
              <a:custGeom>
                <a:avLst/>
                <a:gdLst>
                  <a:gd name="T0" fmla="*/ 0 w 9"/>
                  <a:gd name="T1" fmla="*/ 1 h 11"/>
                  <a:gd name="T2" fmla="*/ 1 w 9"/>
                  <a:gd name="T3" fmla="*/ 0 h 11"/>
                  <a:gd name="T4" fmla="*/ 2 w 9"/>
                  <a:gd name="T5" fmla="*/ 0 h 11"/>
                  <a:gd name="T6" fmla="*/ 0 60000 65536"/>
                  <a:gd name="T7" fmla="*/ 0 60000 65536"/>
                  <a:gd name="T8" fmla="*/ 0 60000 65536"/>
                  <a:gd name="T9" fmla="*/ 0 w 9"/>
                  <a:gd name="T10" fmla="*/ 0 h 11"/>
                  <a:gd name="T11" fmla="*/ 9 w 9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" h="11">
                    <a:moveTo>
                      <a:pt x="0" y="11"/>
                    </a:moveTo>
                    <a:lnTo>
                      <a:pt x="6" y="7"/>
                    </a:lnTo>
                    <a:lnTo>
                      <a:pt x="9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999" name="Freeform 1187"/>
              <p:cNvSpPr>
                <a:spLocks/>
              </p:cNvSpPr>
              <p:nvPr/>
            </p:nvSpPr>
            <p:spPr bwMode="auto">
              <a:xfrm>
                <a:off x="2150" y="1433"/>
                <a:ext cx="16" cy="1"/>
              </a:xfrm>
              <a:custGeom>
                <a:avLst/>
                <a:gdLst>
                  <a:gd name="T0" fmla="*/ 0 w 33"/>
                  <a:gd name="T1" fmla="*/ 0 h 1"/>
                  <a:gd name="T2" fmla="*/ 3 w 33"/>
                  <a:gd name="T3" fmla="*/ 0 h 1"/>
                  <a:gd name="T4" fmla="*/ 4 w 33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3"/>
                  <a:gd name="T10" fmla="*/ 0 h 1"/>
                  <a:gd name="T11" fmla="*/ 33 w 33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3" h="1">
                    <a:moveTo>
                      <a:pt x="0" y="0"/>
                    </a:moveTo>
                    <a:lnTo>
                      <a:pt x="25" y="0"/>
                    </a:lnTo>
                    <a:lnTo>
                      <a:pt x="33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000" name="Freeform 1188"/>
              <p:cNvSpPr>
                <a:spLocks/>
              </p:cNvSpPr>
              <p:nvPr/>
            </p:nvSpPr>
            <p:spPr bwMode="auto">
              <a:xfrm>
                <a:off x="2150" y="1434"/>
                <a:ext cx="18" cy="14"/>
              </a:xfrm>
              <a:custGeom>
                <a:avLst/>
                <a:gdLst>
                  <a:gd name="T0" fmla="*/ 0 w 36"/>
                  <a:gd name="T1" fmla="*/ 0 h 28"/>
                  <a:gd name="T2" fmla="*/ 1 w 36"/>
                  <a:gd name="T3" fmla="*/ 3 h 28"/>
                  <a:gd name="T4" fmla="*/ 5 w 36"/>
                  <a:gd name="T5" fmla="*/ 4 h 28"/>
                  <a:gd name="T6" fmla="*/ 0 60000 65536"/>
                  <a:gd name="T7" fmla="*/ 0 60000 65536"/>
                  <a:gd name="T8" fmla="*/ 0 60000 65536"/>
                  <a:gd name="T9" fmla="*/ 0 w 36"/>
                  <a:gd name="T10" fmla="*/ 0 h 28"/>
                  <a:gd name="T11" fmla="*/ 36 w 36"/>
                  <a:gd name="T12" fmla="*/ 28 h 2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" h="28">
                    <a:moveTo>
                      <a:pt x="0" y="0"/>
                    </a:moveTo>
                    <a:lnTo>
                      <a:pt x="14" y="19"/>
                    </a:lnTo>
                    <a:lnTo>
                      <a:pt x="36" y="28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001" name="Line 1189"/>
              <p:cNvSpPr>
                <a:spLocks noChangeShapeType="1"/>
              </p:cNvSpPr>
              <p:nvPr/>
            </p:nvSpPr>
            <p:spPr bwMode="auto">
              <a:xfrm flipH="1">
                <a:off x="2153" y="1419"/>
                <a:ext cx="9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002" name="Line 1190"/>
              <p:cNvSpPr>
                <a:spLocks noChangeShapeType="1"/>
              </p:cNvSpPr>
              <p:nvPr/>
            </p:nvSpPr>
            <p:spPr bwMode="auto">
              <a:xfrm flipH="1" flipV="1">
                <a:off x="2154" y="1411"/>
                <a:ext cx="3" cy="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003" name="Line 1191"/>
              <p:cNvSpPr>
                <a:spLocks noChangeShapeType="1"/>
              </p:cNvSpPr>
              <p:nvPr/>
            </p:nvSpPr>
            <p:spPr bwMode="auto">
              <a:xfrm flipV="1">
                <a:off x="2178" y="1443"/>
                <a:ext cx="9" cy="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004" name="Freeform 1192"/>
              <p:cNvSpPr>
                <a:spLocks/>
              </p:cNvSpPr>
              <p:nvPr/>
            </p:nvSpPr>
            <p:spPr bwMode="auto">
              <a:xfrm>
                <a:off x="2182" y="1430"/>
                <a:ext cx="22" cy="13"/>
              </a:xfrm>
              <a:custGeom>
                <a:avLst/>
                <a:gdLst>
                  <a:gd name="T0" fmla="*/ 2 w 46"/>
                  <a:gd name="T1" fmla="*/ 4 h 25"/>
                  <a:gd name="T2" fmla="*/ 5 w 46"/>
                  <a:gd name="T3" fmla="*/ 4 h 25"/>
                  <a:gd name="T4" fmla="*/ 5 w 46"/>
                  <a:gd name="T5" fmla="*/ 0 h 25"/>
                  <a:gd name="T6" fmla="*/ 3 w 46"/>
                  <a:gd name="T7" fmla="*/ 0 h 25"/>
                  <a:gd name="T8" fmla="*/ 0 w 46"/>
                  <a:gd name="T9" fmla="*/ 0 h 25"/>
                  <a:gd name="T10" fmla="*/ 0 w 46"/>
                  <a:gd name="T11" fmla="*/ 4 h 25"/>
                  <a:gd name="T12" fmla="*/ 2 w 46"/>
                  <a:gd name="T13" fmla="*/ 4 h 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6"/>
                  <a:gd name="T22" fmla="*/ 0 h 25"/>
                  <a:gd name="T23" fmla="*/ 46 w 46"/>
                  <a:gd name="T24" fmla="*/ 25 h 2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6" h="25">
                    <a:moveTo>
                      <a:pt x="21" y="25"/>
                    </a:moveTo>
                    <a:lnTo>
                      <a:pt x="46" y="25"/>
                    </a:lnTo>
                    <a:lnTo>
                      <a:pt x="46" y="0"/>
                    </a:lnTo>
                    <a:lnTo>
                      <a:pt x="26" y="0"/>
                    </a:lnTo>
                    <a:lnTo>
                      <a:pt x="0" y="0"/>
                    </a:lnTo>
                    <a:lnTo>
                      <a:pt x="0" y="25"/>
                    </a:lnTo>
                    <a:lnTo>
                      <a:pt x="21" y="25"/>
                    </a:lnTo>
                    <a:close/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005" name="Line 1193"/>
              <p:cNvSpPr>
                <a:spLocks noChangeShapeType="1"/>
              </p:cNvSpPr>
              <p:nvPr/>
            </p:nvSpPr>
            <p:spPr bwMode="auto">
              <a:xfrm flipH="1">
                <a:off x="2182" y="1439"/>
                <a:ext cx="12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006" name="Freeform 1194"/>
              <p:cNvSpPr>
                <a:spLocks/>
              </p:cNvSpPr>
              <p:nvPr/>
            </p:nvSpPr>
            <p:spPr bwMode="auto">
              <a:xfrm>
                <a:off x="2182" y="1435"/>
                <a:ext cx="22" cy="1"/>
              </a:xfrm>
              <a:custGeom>
                <a:avLst/>
                <a:gdLst>
                  <a:gd name="T0" fmla="*/ 0 w 46"/>
                  <a:gd name="T1" fmla="*/ 0 h 1"/>
                  <a:gd name="T2" fmla="*/ 3 w 46"/>
                  <a:gd name="T3" fmla="*/ 0 h 1"/>
                  <a:gd name="T4" fmla="*/ 5 w 4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46"/>
                  <a:gd name="T10" fmla="*/ 0 h 1"/>
                  <a:gd name="T11" fmla="*/ 46 w 4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6" h="1">
                    <a:moveTo>
                      <a:pt x="0" y="0"/>
                    </a:moveTo>
                    <a:lnTo>
                      <a:pt x="26" y="0"/>
                    </a:lnTo>
                    <a:lnTo>
                      <a:pt x="46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007" name="Line 1195"/>
              <p:cNvSpPr>
                <a:spLocks noChangeShapeType="1"/>
              </p:cNvSpPr>
              <p:nvPr/>
            </p:nvSpPr>
            <p:spPr bwMode="auto">
              <a:xfrm flipH="1">
                <a:off x="2194" y="1439"/>
                <a:ext cx="10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008" name="Line 1196"/>
              <p:cNvSpPr>
                <a:spLocks noChangeShapeType="1"/>
              </p:cNvSpPr>
              <p:nvPr/>
            </p:nvSpPr>
            <p:spPr bwMode="auto">
              <a:xfrm>
                <a:off x="2197" y="1444"/>
                <a:ext cx="10" cy="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009" name="Freeform 1197"/>
              <p:cNvSpPr>
                <a:spLocks/>
              </p:cNvSpPr>
              <p:nvPr/>
            </p:nvSpPr>
            <p:spPr bwMode="auto">
              <a:xfrm>
                <a:off x="2183" y="1418"/>
                <a:ext cx="21" cy="9"/>
              </a:xfrm>
              <a:custGeom>
                <a:avLst/>
                <a:gdLst>
                  <a:gd name="T0" fmla="*/ 5 w 42"/>
                  <a:gd name="T1" fmla="*/ 2 h 19"/>
                  <a:gd name="T2" fmla="*/ 3 w 42"/>
                  <a:gd name="T3" fmla="*/ 2 h 19"/>
                  <a:gd name="T4" fmla="*/ 0 w 42"/>
                  <a:gd name="T5" fmla="*/ 2 h 19"/>
                  <a:gd name="T6" fmla="*/ 1 w 42"/>
                  <a:gd name="T7" fmla="*/ 0 h 19"/>
                  <a:gd name="T8" fmla="*/ 3 w 42"/>
                  <a:gd name="T9" fmla="*/ 0 h 19"/>
                  <a:gd name="T10" fmla="*/ 5 w 42"/>
                  <a:gd name="T11" fmla="*/ 0 h 19"/>
                  <a:gd name="T12" fmla="*/ 5 w 42"/>
                  <a:gd name="T13" fmla="*/ 2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2"/>
                  <a:gd name="T22" fmla="*/ 0 h 19"/>
                  <a:gd name="T23" fmla="*/ 42 w 42"/>
                  <a:gd name="T24" fmla="*/ 19 h 1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2" h="19">
                    <a:moveTo>
                      <a:pt x="38" y="19"/>
                    </a:moveTo>
                    <a:lnTo>
                      <a:pt x="25" y="19"/>
                    </a:lnTo>
                    <a:lnTo>
                      <a:pt x="0" y="19"/>
                    </a:lnTo>
                    <a:lnTo>
                      <a:pt x="5" y="0"/>
                    </a:lnTo>
                    <a:lnTo>
                      <a:pt x="17" y="0"/>
                    </a:lnTo>
                    <a:lnTo>
                      <a:pt x="42" y="0"/>
                    </a:lnTo>
                    <a:lnTo>
                      <a:pt x="38" y="19"/>
                    </a:lnTo>
                    <a:close/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010" name="Freeform 1198"/>
              <p:cNvSpPr>
                <a:spLocks/>
              </p:cNvSpPr>
              <p:nvPr/>
            </p:nvSpPr>
            <p:spPr bwMode="auto">
              <a:xfrm>
                <a:off x="2175" y="1423"/>
                <a:ext cx="25" cy="1"/>
              </a:xfrm>
              <a:custGeom>
                <a:avLst/>
                <a:gdLst>
                  <a:gd name="T0" fmla="*/ 6 w 50"/>
                  <a:gd name="T1" fmla="*/ 0 h 1"/>
                  <a:gd name="T2" fmla="*/ 3 w 50"/>
                  <a:gd name="T3" fmla="*/ 0 h 1"/>
                  <a:gd name="T4" fmla="*/ 0 w 5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50"/>
                  <a:gd name="T10" fmla="*/ 0 h 1"/>
                  <a:gd name="T11" fmla="*/ 50 w 5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0" h="1">
                    <a:moveTo>
                      <a:pt x="50" y="0"/>
                    </a:moveTo>
                    <a:lnTo>
                      <a:pt x="25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011" name="Line 1199"/>
              <p:cNvSpPr>
                <a:spLocks noChangeShapeType="1"/>
              </p:cNvSpPr>
              <p:nvPr/>
            </p:nvSpPr>
            <p:spPr bwMode="auto">
              <a:xfrm flipV="1">
                <a:off x="2175" y="1412"/>
                <a:ext cx="4" cy="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012" name="Freeform 1200"/>
              <p:cNvSpPr>
                <a:spLocks/>
              </p:cNvSpPr>
              <p:nvPr/>
            </p:nvSpPr>
            <p:spPr bwMode="auto">
              <a:xfrm>
                <a:off x="2178" y="1416"/>
                <a:ext cx="32" cy="1"/>
              </a:xfrm>
              <a:custGeom>
                <a:avLst/>
                <a:gdLst>
                  <a:gd name="T0" fmla="*/ 0 w 64"/>
                  <a:gd name="T1" fmla="*/ 0 h 1"/>
                  <a:gd name="T2" fmla="*/ 3 w 64"/>
                  <a:gd name="T3" fmla="*/ 0 h 1"/>
                  <a:gd name="T4" fmla="*/ 6 w 64"/>
                  <a:gd name="T5" fmla="*/ 0 h 1"/>
                  <a:gd name="T6" fmla="*/ 8 w 6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4"/>
                  <a:gd name="T13" fmla="*/ 0 h 1"/>
                  <a:gd name="T14" fmla="*/ 64 w 6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4" h="1">
                    <a:moveTo>
                      <a:pt x="0" y="0"/>
                    </a:moveTo>
                    <a:lnTo>
                      <a:pt x="26" y="0"/>
                    </a:lnTo>
                    <a:lnTo>
                      <a:pt x="51" y="0"/>
                    </a:lnTo>
                    <a:lnTo>
                      <a:pt x="64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013" name="Line 1201"/>
              <p:cNvSpPr>
                <a:spLocks noChangeShapeType="1"/>
              </p:cNvSpPr>
              <p:nvPr/>
            </p:nvSpPr>
            <p:spPr bwMode="auto">
              <a:xfrm flipH="1">
                <a:off x="2208" y="1412"/>
                <a:ext cx="3" cy="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014" name="Line 1202"/>
              <p:cNvSpPr>
                <a:spLocks noChangeShapeType="1"/>
              </p:cNvSpPr>
              <p:nvPr/>
            </p:nvSpPr>
            <p:spPr bwMode="auto">
              <a:xfrm flipH="1">
                <a:off x="2200" y="1423"/>
                <a:ext cx="11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015" name="Line 1203"/>
              <p:cNvSpPr>
                <a:spLocks noChangeShapeType="1"/>
              </p:cNvSpPr>
              <p:nvPr/>
            </p:nvSpPr>
            <p:spPr bwMode="auto">
              <a:xfrm flipH="1" flipV="1">
                <a:off x="2191" y="1419"/>
                <a:ext cx="2" cy="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016" name="Line 1204"/>
              <p:cNvSpPr>
                <a:spLocks noChangeShapeType="1"/>
              </p:cNvSpPr>
              <p:nvPr/>
            </p:nvSpPr>
            <p:spPr bwMode="auto">
              <a:xfrm flipV="1">
                <a:off x="2193" y="1410"/>
                <a:ext cx="1" cy="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017" name="Line 1205"/>
              <p:cNvSpPr>
                <a:spLocks noChangeShapeType="1"/>
              </p:cNvSpPr>
              <p:nvPr/>
            </p:nvSpPr>
            <p:spPr bwMode="auto">
              <a:xfrm flipV="1">
                <a:off x="2215" y="1439"/>
                <a:ext cx="1" cy="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018" name="Line 1206"/>
              <p:cNvSpPr>
                <a:spLocks noChangeShapeType="1"/>
              </p:cNvSpPr>
              <p:nvPr/>
            </p:nvSpPr>
            <p:spPr bwMode="auto">
              <a:xfrm>
                <a:off x="2218" y="1438"/>
                <a:ext cx="1" cy="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019" name="Freeform 1207"/>
              <p:cNvSpPr>
                <a:spLocks/>
              </p:cNvSpPr>
              <p:nvPr/>
            </p:nvSpPr>
            <p:spPr bwMode="auto">
              <a:xfrm>
                <a:off x="2221" y="1431"/>
                <a:ext cx="8" cy="17"/>
              </a:xfrm>
              <a:custGeom>
                <a:avLst/>
                <a:gdLst>
                  <a:gd name="T0" fmla="*/ 0 w 17"/>
                  <a:gd name="T1" fmla="*/ 4 h 33"/>
                  <a:gd name="T2" fmla="*/ 1 w 17"/>
                  <a:gd name="T3" fmla="*/ 5 h 33"/>
                  <a:gd name="T4" fmla="*/ 2 w 17"/>
                  <a:gd name="T5" fmla="*/ 0 h 33"/>
                  <a:gd name="T6" fmla="*/ 0 60000 65536"/>
                  <a:gd name="T7" fmla="*/ 0 60000 65536"/>
                  <a:gd name="T8" fmla="*/ 0 60000 65536"/>
                  <a:gd name="T9" fmla="*/ 0 w 17"/>
                  <a:gd name="T10" fmla="*/ 0 h 33"/>
                  <a:gd name="T11" fmla="*/ 17 w 17"/>
                  <a:gd name="T12" fmla="*/ 33 h 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" h="33">
                    <a:moveTo>
                      <a:pt x="0" y="29"/>
                    </a:moveTo>
                    <a:lnTo>
                      <a:pt x="9" y="33"/>
                    </a:lnTo>
                    <a:lnTo>
                      <a:pt x="17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020" name="Freeform 1208"/>
              <p:cNvSpPr>
                <a:spLocks/>
              </p:cNvSpPr>
              <p:nvPr/>
            </p:nvSpPr>
            <p:spPr bwMode="auto">
              <a:xfrm>
                <a:off x="2217" y="1411"/>
                <a:ext cx="12" cy="22"/>
              </a:xfrm>
              <a:custGeom>
                <a:avLst/>
                <a:gdLst>
                  <a:gd name="T0" fmla="*/ 3 w 25"/>
                  <a:gd name="T1" fmla="*/ 6 h 44"/>
                  <a:gd name="T2" fmla="*/ 0 w 25"/>
                  <a:gd name="T3" fmla="*/ 6 h 44"/>
                  <a:gd name="T4" fmla="*/ 0 w 25"/>
                  <a:gd name="T5" fmla="*/ 3 h 44"/>
                  <a:gd name="T6" fmla="*/ 0 w 25"/>
                  <a:gd name="T7" fmla="*/ 0 h 4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5"/>
                  <a:gd name="T13" fmla="*/ 0 h 44"/>
                  <a:gd name="T14" fmla="*/ 25 w 25"/>
                  <a:gd name="T15" fmla="*/ 44 h 4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5" h="44">
                    <a:moveTo>
                      <a:pt x="25" y="44"/>
                    </a:moveTo>
                    <a:lnTo>
                      <a:pt x="0" y="44"/>
                    </a:lnTo>
                    <a:lnTo>
                      <a:pt x="0" y="25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021" name="Freeform 1209"/>
              <p:cNvSpPr>
                <a:spLocks/>
              </p:cNvSpPr>
              <p:nvPr/>
            </p:nvSpPr>
            <p:spPr bwMode="auto">
              <a:xfrm>
                <a:off x="2217" y="1413"/>
                <a:ext cx="13" cy="1"/>
              </a:xfrm>
              <a:custGeom>
                <a:avLst/>
                <a:gdLst>
                  <a:gd name="T0" fmla="*/ 0 w 27"/>
                  <a:gd name="T1" fmla="*/ 0 h 1"/>
                  <a:gd name="T2" fmla="*/ 3 w 27"/>
                  <a:gd name="T3" fmla="*/ 0 h 1"/>
                  <a:gd name="T4" fmla="*/ 3 w 2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7"/>
                  <a:gd name="T10" fmla="*/ 0 h 1"/>
                  <a:gd name="T11" fmla="*/ 27 w 2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7" h="1">
                    <a:moveTo>
                      <a:pt x="0" y="0"/>
                    </a:moveTo>
                    <a:lnTo>
                      <a:pt x="25" y="0"/>
                    </a:lnTo>
                    <a:lnTo>
                      <a:pt x="27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022" name="Freeform 1210"/>
              <p:cNvSpPr>
                <a:spLocks/>
              </p:cNvSpPr>
              <p:nvPr/>
            </p:nvSpPr>
            <p:spPr bwMode="auto">
              <a:xfrm>
                <a:off x="2224" y="1413"/>
                <a:ext cx="1" cy="20"/>
              </a:xfrm>
              <a:custGeom>
                <a:avLst/>
                <a:gdLst>
                  <a:gd name="T0" fmla="*/ 0 w 1"/>
                  <a:gd name="T1" fmla="*/ 0 h 40"/>
                  <a:gd name="T2" fmla="*/ 0 w 1"/>
                  <a:gd name="T3" fmla="*/ 3 h 40"/>
                  <a:gd name="T4" fmla="*/ 0 w 1"/>
                  <a:gd name="T5" fmla="*/ 5 h 40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40"/>
                  <a:gd name="T11" fmla="*/ 1 w 1"/>
                  <a:gd name="T12" fmla="*/ 40 h 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40">
                    <a:moveTo>
                      <a:pt x="0" y="0"/>
                    </a:moveTo>
                    <a:lnTo>
                      <a:pt x="0" y="27"/>
                    </a:lnTo>
                    <a:lnTo>
                      <a:pt x="0" y="4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023" name="Line 1211"/>
              <p:cNvSpPr>
                <a:spLocks noChangeShapeType="1"/>
              </p:cNvSpPr>
              <p:nvPr/>
            </p:nvSpPr>
            <p:spPr bwMode="auto">
              <a:xfrm>
                <a:off x="2223" y="1435"/>
                <a:ext cx="3" cy="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024" name="Line 1212"/>
              <p:cNvSpPr>
                <a:spLocks noChangeShapeType="1"/>
              </p:cNvSpPr>
              <p:nvPr/>
            </p:nvSpPr>
            <p:spPr bwMode="auto">
              <a:xfrm flipH="1" flipV="1">
                <a:off x="2220" y="1437"/>
                <a:ext cx="2" cy="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025" name="Line 1213"/>
              <p:cNvSpPr>
                <a:spLocks noChangeShapeType="1"/>
              </p:cNvSpPr>
              <p:nvPr/>
            </p:nvSpPr>
            <p:spPr bwMode="auto">
              <a:xfrm>
                <a:off x="2217" y="1427"/>
                <a:ext cx="12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026" name="Line 1214"/>
              <p:cNvSpPr>
                <a:spLocks noChangeShapeType="1"/>
              </p:cNvSpPr>
              <p:nvPr/>
            </p:nvSpPr>
            <p:spPr bwMode="auto">
              <a:xfrm flipV="1">
                <a:off x="2230" y="1410"/>
                <a:ext cx="13" cy="1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027" name="Line 1215"/>
              <p:cNvSpPr>
                <a:spLocks noChangeShapeType="1"/>
              </p:cNvSpPr>
              <p:nvPr/>
            </p:nvSpPr>
            <p:spPr bwMode="auto">
              <a:xfrm>
                <a:off x="2242" y="1413"/>
                <a:ext cx="11" cy="1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028" name="Freeform 1216"/>
              <p:cNvSpPr>
                <a:spLocks/>
              </p:cNvSpPr>
              <p:nvPr/>
            </p:nvSpPr>
            <p:spPr bwMode="auto">
              <a:xfrm>
                <a:off x="2234" y="1423"/>
                <a:ext cx="14" cy="1"/>
              </a:xfrm>
              <a:custGeom>
                <a:avLst/>
                <a:gdLst>
                  <a:gd name="T0" fmla="*/ 3 w 29"/>
                  <a:gd name="T1" fmla="*/ 0 h 1"/>
                  <a:gd name="T2" fmla="*/ 3 w 29"/>
                  <a:gd name="T3" fmla="*/ 0 h 1"/>
                  <a:gd name="T4" fmla="*/ 0 w 29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9"/>
                  <a:gd name="T10" fmla="*/ 0 h 1"/>
                  <a:gd name="T11" fmla="*/ 29 w 29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9" h="1">
                    <a:moveTo>
                      <a:pt x="29" y="0"/>
                    </a:moveTo>
                    <a:lnTo>
                      <a:pt x="25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029" name="Rectangle 1217"/>
              <p:cNvSpPr>
                <a:spLocks noChangeArrowheads="1"/>
              </p:cNvSpPr>
              <p:nvPr/>
            </p:nvSpPr>
            <p:spPr bwMode="auto">
              <a:xfrm>
                <a:off x="2233" y="1427"/>
                <a:ext cx="7" cy="7"/>
              </a:xfrm>
              <a:prstGeom prst="rect">
                <a:avLst/>
              </a:prstGeom>
              <a:noFill/>
              <a:ln w="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9" name="Group 1218"/>
            <p:cNvGrpSpPr>
              <a:grpSpLocks/>
            </p:cNvGrpSpPr>
            <p:nvPr/>
          </p:nvGrpSpPr>
          <p:grpSpPr bwMode="auto">
            <a:xfrm>
              <a:off x="426" y="1412"/>
              <a:ext cx="1866" cy="1859"/>
              <a:chOff x="426" y="1412"/>
              <a:chExt cx="1866" cy="1859"/>
            </a:xfrm>
          </p:grpSpPr>
          <p:sp>
            <p:nvSpPr>
              <p:cNvPr id="13630" name="Rectangle 1219"/>
              <p:cNvSpPr>
                <a:spLocks noChangeArrowheads="1"/>
              </p:cNvSpPr>
              <p:nvPr/>
            </p:nvSpPr>
            <p:spPr bwMode="auto">
              <a:xfrm>
                <a:off x="2244" y="1427"/>
                <a:ext cx="7" cy="7"/>
              </a:xfrm>
              <a:prstGeom prst="rect">
                <a:avLst/>
              </a:prstGeom>
              <a:noFill/>
              <a:ln w="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631" name="Line 1220"/>
              <p:cNvSpPr>
                <a:spLocks noChangeShapeType="1"/>
              </p:cNvSpPr>
              <p:nvPr/>
            </p:nvSpPr>
            <p:spPr bwMode="auto">
              <a:xfrm flipV="1">
                <a:off x="2240" y="1435"/>
                <a:ext cx="7" cy="1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632" name="Line 1221"/>
              <p:cNvSpPr>
                <a:spLocks noChangeShapeType="1"/>
              </p:cNvSpPr>
              <p:nvPr/>
            </p:nvSpPr>
            <p:spPr bwMode="auto">
              <a:xfrm flipH="1" flipV="1">
                <a:off x="2236" y="1441"/>
                <a:ext cx="5" cy="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633" name="Line 1222"/>
              <p:cNvSpPr>
                <a:spLocks noChangeShapeType="1"/>
              </p:cNvSpPr>
              <p:nvPr/>
            </p:nvSpPr>
            <p:spPr bwMode="auto">
              <a:xfrm flipV="1">
                <a:off x="2230" y="1435"/>
                <a:ext cx="6" cy="1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634" name="Line 1223"/>
              <p:cNvSpPr>
                <a:spLocks noChangeShapeType="1"/>
              </p:cNvSpPr>
              <p:nvPr/>
            </p:nvSpPr>
            <p:spPr bwMode="auto">
              <a:xfrm flipH="1" flipV="1">
                <a:off x="2246" y="1441"/>
                <a:ext cx="6" cy="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635" name="Line 1224"/>
              <p:cNvSpPr>
                <a:spLocks noChangeShapeType="1"/>
              </p:cNvSpPr>
              <p:nvPr/>
            </p:nvSpPr>
            <p:spPr bwMode="auto">
              <a:xfrm flipH="1">
                <a:off x="2217" y="1419"/>
                <a:ext cx="12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636" name="Freeform 1225"/>
              <p:cNvSpPr>
                <a:spLocks/>
              </p:cNvSpPr>
              <p:nvPr/>
            </p:nvSpPr>
            <p:spPr bwMode="auto">
              <a:xfrm>
                <a:off x="2257" y="1447"/>
                <a:ext cx="34" cy="1"/>
              </a:xfrm>
              <a:custGeom>
                <a:avLst/>
                <a:gdLst>
                  <a:gd name="T0" fmla="*/ 0 w 67"/>
                  <a:gd name="T1" fmla="*/ 0 h 1"/>
                  <a:gd name="T2" fmla="*/ 4 w 67"/>
                  <a:gd name="T3" fmla="*/ 0 h 1"/>
                  <a:gd name="T4" fmla="*/ 7 w 67"/>
                  <a:gd name="T5" fmla="*/ 0 h 1"/>
                  <a:gd name="T6" fmla="*/ 9 w 67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7"/>
                  <a:gd name="T13" fmla="*/ 0 h 1"/>
                  <a:gd name="T14" fmla="*/ 67 w 67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7" h="1">
                    <a:moveTo>
                      <a:pt x="0" y="0"/>
                    </a:moveTo>
                    <a:lnTo>
                      <a:pt x="25" y="0"/>
                    </a:lnTo>
                    <a:lnTo>
                      <a:pt x="51" y="0"/>
                    </a:lnTo>
                    <a:lnTo>
                      <a:pt x="67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637" name="Freeform 1226"/>
              <p:cNvSpPr>
                <a:spLocks/>
              </p:cNvSpPr>
              <p:nvPr/>
            </p:nvSpPr>
            <p:spPr bwMode="auto">
              <a:xfrm>
                <a:off x="2261" y="1440"/>
                <a:ext cx="26" cy="1"/>
              </a:xfrm>
              <a:custGeom>
                <a:avLst/>
                <a:gdLst>
                  <a:gd name="T0" fmla="*/ 6 w 53"/>
                  <a:gd name="T1" fmla="*/ 0 h 1"/>
                  <a:gd name="T2" fmla="*/ 6 w 53"/>
                  <a:gd name="T3" fmla="*/ 0 h 1"/>
                  <a:gd name="T4" fmla="*/ 3 w 53"/>
                  <a:gd name="T5" fmla="*/ 0 h 1"/>
                  <a:gd name="T6" fmla="*/ 0 w 53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3"/>
                  <a:gd name="T13" fmla="*/ 0 h 1"/>
                  <a:gd name="T14" fmla="*/ 53 w 53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3" h="1">
                    <a:moveTo>
                      <a:pt x="53" y="0"/>
                    </a:moveTo>
                    <a:lnTo>
                      <a:pt x="50" y="0"/>
                    </a:lnTo>
                    <a:lnTo>
                      <a:pt x="25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638" name="Line 1227"/>
              <p:cNvSpPr>
                <a:spLocks noChangeShapeType="1"/>
              </p:cNvSpPr>
              <p:nvPr/>
            </p:nvSpPr>
            <p:spPr bwMode="auto">
              <a:xfrm flipV="1">
                <a:off x="2260" y="1430"/>
                <a:ext cx="24" cy="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639" name="Line 1228"/>
              <p:cNvSpPr>
                <a:spLocks noChangeShapeType="1"/>
              </p:cNvSpPr>
              <p:nvPr/>
            </p:nvSpPr>
            <p:spPr bwMode="auto">
              <a:xfrm>
                <a:off x="2280" y="1425"/>
                <a:ext cx="7" cy="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640" name="Freeform 1229"/>
              <p:cNvSpPr>
                <a:spLocks/>
              </p:cNvSpPr>
              <p:nvPr/>
            </p:nvSpPr>
            <p:spPr bwMode="auto">
              <a:xfrm>
                <a:off x="2262" y="1423"/>
                <a:ext cx="24" cy="1"/>
              </a:xfrm>
              <a:custGeom>
                <a:avLst/>
                <a:gdLst>
                  <a:gd name="T0" fmla="*/ 6 w 49"/>
                  <a:gd name="T1" fmla="*/ 0 h 1"/>
                  <a:gd name="T2" fmla="*/ 3 w 49"/>
                  <a:gd name="T3" fmla="*/ 0 h 1"/>
                  <a:gd name="T4" fmla="*/ 0 w 49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49"/>
                  <a:gd name="T10" fmla="*/ 0 h 1"/>
                  <a:gd name="T11" fmla="*/ 49 w 49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9" h="1">
                    <a:moveTo>
                      <a:pt x="49" y="0"/>
                    </a:moveTo>
                    <a:lnTo>
                      <a:pt x="25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641" name="Line 1230"/>
              <p:cNvSpPr>
                <a:spLocks noChangeShapeType="1"/>
              </p:cNvSpPr>
              <p:nvPr/>
            </p:nvSpPr>
            <p:spPr bwMode="auto">
              <a:xfrm flipV="1">
                <a:off x="2255" y="1413"/>
                <a:ext cx="5" cy="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642" name="Freeform 1231"/>
              <p:cNvSpPr>
                <a:spLocks/>
              </p:cNvSpPr>
              <p:nvPr/>
            </p:nvSpPr>
            <p:spPr bwMode="auto">
              <a:xfrm>
                <a:off x="2258" y="1417"/>
                <a:ext cx="33" cy="1"/>
              </a:xfrm>
              <a:custGeom>
                <a:avLst/>
                <a:gdLst>
                  <a:gd name="T0" fmla="*/ 0 w 64"/>
                  <a:gd name="T1" fmla="*/ 0 h 1"/>
                  <a:gd name="T2" fmla="*/ 4 w 64"/>
                  <a:gd name="T3" fmla="*/ 0 h 1"/>
                  <a:gd name="T4" fmla="*/ 7 w 64"/>
                  <a:gd name="T5" fmla="*/ 0 h 1"/>
                  <a:gd name="T6" fmla="*/ 9 w 6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4"/>
                  <a:gd name="T13" fmla="*/ 0 h 1"/>
                  <a:gd name="T14" fmla="*/ 64 w 6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4" h="1">
                    <a:moveTo>
                      <a:pt x="0" y="0"/>
                    </a:moveTo>
                    <a:lnTo>
                      <a:pt x="27" y="0"/>
                    </a:lnTo>
                    <a:lnTo>
                      <a:pt x="52" y="0"/>
                    </a:lnTo>
                    <a:lnTo>
                      <a:pt x="64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643" name="Line 1232"/>
              <p:cNvSpPr>
                <a:spLocks noChangeShapeType="1"/>
              </p:cNvSpPr>
              <p:nvPr/>
            </p:nvSpPr>
            <p:spPr bwMode="auto">
              <a:xfrm flipH="1">
                <a:off x="2288" y="1414"/>
                <a:ext cx="4" cy="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644" name="Line 1233"/>
              <p:cNvSpPr>
                <a:spLocks noChangeShapeType="1"/>
              </p:cNvSpPr>
              <p:nvPr/>
            </p:nvSpPr>
            <p:spPr bwMode="auto">
              <a:xfrm flipH="1">
                <a:off x="2263" y="1423"/>
                <a:ext cx="9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645" name="Freeform 1234"/>
              <p:cNvSpPr>
                <a:spLocks/>
              </p:cNvSpPr>
              <p:nvPr/>
            </p:nvSpPr>
            <p:spPr bwMode="auto">
              <a:xfrm>
                <a:off x="2273" y="1431"/>
                <a:ext cx="1" cy="16"/>
              </a:xfrm>
              <a:custGeom>
                <a:avLst/>
                <a:gdLst>
                  <a:gd name="T0" fmla="*/ 0 w 1"/>
                  <a:gd name="T1" fmla="*/ 0 h 32"/>
                  <a:gd name="T2" fmla="*/ 0 w 1"/>
                  <a:gd name="T3" fmla="*/ 3 h 32"/>
                  <a:gd name="T4" fmla="*/ 0 w 1"/>
                  <a:gd name="T5" fmla="*/ 4 h 32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32"/>
                  <a:gd name="T11" fmla="*/ 1 w 1"/>
                  <a:gd name="T12" fmla="*/ 32 h 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32">
                    <a:moveTo>
                      <a:pt x="0" y="0"/>
                    </a:moveTo>
                    <a:lnTo>
                      <a:pt x="0" y="26"/>
                    </a:lnTo>
                    <a:lnTo>
                      <a:pt x="0" y="32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646" name="Line 1235"/>
              <p:cNvSpPr>
                <a:spLocks noChangeShapeType="1"/>
              </p:cNvSpPr>
              <p:nvPr/>
            </p:nvSpPr>
            <p:spPr bwMode="auto">
              <a:xfrm flipV="1">
                <a:off x="2274" y="1412"/>
                <a:ext cx="1" cy="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647" name="Line 1236"/>
              <p:cNvSpPr>
                <a:spLocks noChangeShapeType="1"/>
              </p:cNvSpPr>
              <p:nvPr/>
            </p:nvSpPr>
            <p:spPr bwMode="auto">
              <a:xfrm>
                <a:off x="1342" y="1856"/>
                <a:ext cx="425" cy="42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648" name="Line 1237"/>
              <p:cNvSpPr>
                <a:spLocks noChangeShapeType="1"/>
              </p:cNvSpPr>
              <p:nvPr/>
            </p:nvSpPr>
            <p:spPr bwMode="auto">
              <a:xfrm>
                <a:off x="1322" y="1853"/>
                <a:ext cx="445" cy="44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649" name="Line 1238"/>
              <p:cNvSpPr>
                <a:spLocks noChangeShapeType="1"/>
              </p:cNvSpPr>
              <p:nvPr/>
            </p:nvSpPr>
            <p:spPr bwMode="auto">
              <a:xfrm flipH="1">
                <a:off x="1167" y="1987"/>
                <a:ext cx="44" cy="4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650" name="Line 1239"/>
              <p:cNvSpPr>
                <a:spLocks noChangeShapeType="1"/>
              </p:cNvSpPr>
              <p:nvPr/>
            </p:nvSpPr>
            <p:spPr bwMode="auto">
              <a:xfrm flipV="1">
                <a:off x="1095" y="2019"/>
                <a:ext cx="61" cy="6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651" name="Line 1240"/>
              <p:cNvSpPr>
                <a:spLocks noChangeShapeType="1"/>
              </p:cNvSpPr>
              <p:nvPr/>
            </p:nvSpPr>
            <p:spPr bwMode="auto">
              <a:xfrm flipH="1" flipV="1">
                <a:off x="1156" y="2019"/>
                <a:ext cx="45" cy="4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652" name="Line 1241"/>
              <p:cNvSpPr>
                <a:spLocks noChangeShapeType="1"/>
              </p:cNvSpPr>
              <p:nvPr/>
            </p:nvSpPr>
            <p:spPr bwMode="auto">
              <a:xfrm flipV="1">
                <a:off x="524" y="2607"/>
                <a:ext cx="14" cy="1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653" name="Line 1242"/>
              <p:cNvSpPr>
                <a:spLocks noChangeShapeType="1"/>
              </p:cNvSpPr>
              <p:nvPr/>
            </p:nvSpPr>
            <p:spPr bwMode="auto">
              <a:xfrm flipV="1">
                <a:off x="548" y="2578"/>
                <a:ext cx="19" cy="2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654" name="Line 1243"/>
              <p:cNvSpPr>
                <a:spLocks noChangeShapeType="1"/>
              </p:cNvSpPr>
              <p:nvPr/>
            </p:nvSpPr>
            <p:spPr bwMode="auto">
              <a:xfrm flipV="1">
                <a:off x="576" y="2550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655" name="Line 1244"/>
              <p:cNvSpPr>
                <a:spLocks noChangeShapeType="1"/>
              </p:cNvSpPr>
              <p:nvPr/>
            </p:nvSpPr>
            <p:spPr bwMode="auto">
              <a:xfrm flipV="1">
                <a:off x="605" y="2521"/>
                <a:ext cx="19" cy="2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656" name="Line 1245"/>
              <p:cNvSpPr>
                <a:spLocks noChangeShapeType="1"/>
              </p:cNvSpPr>
              <p:nvPr/>
            </p:nvSpPr>
            <p:spPr bwMode="auto">
              <a:xfrm flipV="1">
                <a:off x="633" y="2493"/>
                <a:ext cx="20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657" name="Line 1246"/>
              <p:cNvSpPr>
                <a:spLocks noChangeShapeType="1"/>
              </p:cNvSpPr>
              <p:nvPr/>
            </p:nvSpPr>
            <p:spPr bwMode="auto">
              <a:xfrm flipV="1">
                <a:off x="662" y="2464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658" name="Line 1247"/>
              <p:cNvSpPr>
                <a:spLocks noChangeShapeType="1"/>
              </p:cNvSpPr>
              <p:nvPr/>
            </p:nvSpPr>
            <p:spPr bwMode="auto">
              <a:xfrm flipV="1">
                <a:off x="690" y="2436"/>
                <a:ext cx="19" cy="1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659" name="Line 1248"/>
              <p:cNvSpPr>
                <a:spLocks noChangeShapeType="1"/>
              </p:cNvSpPr>
              <p:nvPr/>
            </p:nvSpPr>
            <p:spPr bwMode="auto">
              <a:xfrm flipV="1">
                <a:off x="719" y="2407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660" name="Line 1249"/>
              <p:cNvSpPr>
                <a:spLocks noChangeShapeType="1"/>
              </p:cNvSpPr>
              <p:nvPr/>
            </p:nvSpPr>
            <p:spPr bwMode="auto">
              <a:xfrm flipV="1">
                <a:off x="747" y="2379"/>
                <a:ext cx="19" cy="1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661" name="Line 1250"/>
              <p:cNvSpPr>
                <a:spLocks noChangeShapeType="1"/>
              </p:cNvSpPr>
              <p:nvPr/>
            </p:nvSpPr>
            <p:spPr bwMode="auto">
              <a:xfrm flipV="1">
                <a:off x="776" y="2350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662" name="Line 1251"/>
              <p:cNvSpPr>
                <a:spLocks noChangeShapeType="1"/>
              </p:cNvSpPr>
              <p:nvPr/>
            </p:nvSpPr>
            <p:spPr bwMode="auto">
              <a:xfrm flipV="1">
                <a:off x="805" y="2321"/>
                <a:ext cx="18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663" name="Line 1252"/>
              <p:cNvSpPr>
                <a:spLocks noChangeShapeType="1"/>
              </p:cNvSpPr>
              <p:nvPr/>
            </p:nvSpPr>
            <p:spPr bwMode="auto">
              <a:xfrm flipV="1">
                <a:off x="833" y="2293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664" name="Line 1253"/>
              <p:cNvSpPr>
                <a:spLocks noChangeShapeType="1"/>
              </p:cNvSpPr>
              <p:nvPr/>
            </p:nvSpPr>
            <p:spPr bwMode="auto">
              <a:xfrm flipV="1">
                <a:off x="862" y="2264"/>
                <a:ext cx="18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665" name="Line 1254"/>
              <p:cNvSpPr>
                <a:spLocks noChangeShapeType="1"/>
              </p:cNvSpPr>
              <p:nvPr/>
            </p:nvSpPr>
            <p:spPr bwMode="auto">
              <a:xfrm flipV="1">
                <a:off x="890" y="2236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666" name="Line 1255"/>
              <p:cNvSpPr>
                <a:spLocks noChangeShapeType="1"/>
              </p:cNvSpPr>
              <p:nvPr/>
            </p:nvSpPr>
            <p:spPr bwMode="auto">
              <a:xfrm flipV="1">
                <a:off x="919" y="2207"/>
                <a:ext cx="19" cy="2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667" name="Line 1256"/>
              <p:cNvSpPr>
                <a:spLocks noChangeShapeType="1"/>
              </p:cNvSpPr>
              <p:nvPr/>
            </p:nvSpPr>
            <p:spPr bwMode="auto">
              <a:xfrm flipV="1">
                <a:off x="947" y="2179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668" name="Line 1257"/>
              <p:cNvSpPr>
                <a:spLocks noChangeShapeType="1"/>
              </p:cNvSpPr>
              <p:nvPr/>
            </p:nvSpPr>
            <p:spPr bwMode="auto">
              <a:xfrm flipV="1">
                <a:off x="976" y="2150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669" name="Line 1258"/>
              <p:cNvSpPr>
                <a:spLocks noChangeShapeType="1"/>
              </p:cNvSpPr>
              <p:nvPr/>
            </p:nvSpPr>
            <p:spPr bwMode="auto">
              <a:xfrm flipV="1">
                <a:off x="1004" y="2122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670" name="Line 1259"/>
              <p:cNvSpPr>
                <a:spLocks noChangeShapeType="1"/>
              </p:cNvSpPr>
              <p:nvPr/>
            </p:nvSpPr>
            <p:spPr bwMode="auto">
              <a:xfrm flipV="1">
                <a:off x="1032" y="2093"/>
                <a:ext cx="20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671" name="Line 1260"/>
              <p:cNvSpPr>
                <a:spLocks noChangeShapeType="1"/>
              </p:cNvSpPr>
              <p:nvPr/>
            </p:nvSpPr>
            <p:spPr bwMode="auto">
              <a:xfrm flipV="1">
                <a:off x="1061" y="2065"/>
                <a:ext cx="19" cy="1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672" name="Line 1261"/>
              <p:cNvSpPr>
                <a:spLocks noChangeShapeType="1"/>
              </p:cNvSpPr>
              <p:nvPr/>
            </p:nvSpPr>
            <p:spPr bwMode="auto">
              <a:xfrm flipV="1">
                <a:off x="1090" y="2036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673" name="Line 1262"/>
              <p:cNvSpPr>
                <a:spLocks noChangeShapeType="1"/>
              </p:cNvSpPr>
              <p:nvPr/>
            </p:nvSpPr>
            <p:spPr bwMode="auto">
              <a:xfrm flipV="1">
                <a:off x="1118" y="2007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674" name="Line 1263"/>
              <p:cNvSpPr>
                <a:spLocks noChangeShapeType="1"/>
              </p:cNvSpPr>
              <p:nvPr/>
            </p:nvSpPr>
            <p:spPr bwMode="auto">
              <a:xfrm flipV="1">
                <a:off x="1147" y="1979"/>
                <a:ext cx="18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675" name="Line 1264"/>
              <p:cNvSpPr>
                <a:spLocks noChangeShapeType="1"/>
              </p:cNvSpPr>
              <p:nvPr/>
            </p:nvSpPr>
            <p:spPr bwMode="auto">
              <a:xfrm flipV="1">
                <a:off x="1176" y="1950"/>
                <a:ext cx="18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676" name="Line 1265"/>
              <p:cNvSpPr>
                <a:spLocks noChangeShapeType="1"/>
              </p:cNvSpPr>
              <p:nvPr/>
            </p:nvSpPr>
            <p:spPr bwMode="auto">
              <a:xfrm flipV="1">
                <a:off x="1204" y="1922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677" name="Line 1266"/>
              <p:cNvSpPr>
                <a:spLocks noChangeShapeType="1"/>
              </p:cNvSpPr>
              <p:nvPr/>
            </p:nvSpPr>
            <p:spPr bwMode="auto">
              <a:xfrm flipV="1">
                <a:off x="1232" y="1893"/>
                <a:ext cx="20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678" name="Line 1267"/>
              <p:cNvSpPr>
                <a:spLocks noChangeShapeType="1"/>
              </p:cNvSpPr>
              <p:nvPr/>
            </p:nvSpPr>
            <p:spPr bwMode="auto">
              <a:xfrm flipV="1">
                <a:off x="1261" y="1865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679" name="Line 1268"/>
              <p:cNvSpPr>
                <a:spLocks noChangeShapeType="1"/>
              </p:cNvSpPr>
              <p:nvPr/>
            </p:nvSpPr>
            <p:spPr bwMode="auto">
              <a:xfrm flipV="1">
                <a:off x="1289" y="1836"/>
                <a:ext cx="20" cy="2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680" name="Line 1269"/>
              <p:cNvSpPr>
                <a:spLocks noChangeShapeType="1"/>
              </p:cNvSpPr>
              <p:nvPr/>
            </p:nvSpPr>
            <p:spPr bwMode="auto">
              <a:xfrm flipV="1">
                <a:off x="1318" y="1808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681" name="Line 1270"/>
              <p:cNvSpPr>
                <a:spLocks noChangeShapeType="1"/>
              </p:cNvSpPr>
              <p:nvPr/>
            </p:nvSpPr>
            <p:spPr bwMode="auto">
              <a:xfrm flipV="1">
                <a:off x="1346" y="1779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682" name="Line 1271"/>
              <p:cNvSpPr>
                <a:spLocks noChangeShapeType="1"/>
              </p:cNvSpPr>
              <p:nvPr/>
            </p:nvSpPr>
            <p:spPr bwMode="auto">
              <a:xfrm flipV="1">
                <a:off x="1375" y="1751"/>
                <a:ext cx="19" cy="1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683" name="Line 1272"/>
              <p:cNvSpPr>
                <a:spLocks noChangeShapeType="1"/>
              </p:cNvSpPr>
              <p:nvPr/>
            </p:nvSpPr>
            <p:spPr bwMode="auto">
              <a:xfrm flipV="1">
                <a:off x="1403" y="1722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684" name="Line 1273"/>
              <p:cNvSpPr>
                <a:spLocks noChangeShapeType="1"/>
              </p:cNvSpPr>
              <p:nvPr/>
            </p:nvSpPr>
            <p:spPr bwMode="auto">
              <a:xfrm flipV="1">
                <a:off x="1432" y="1693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685" name="Line 1274"/>
              <p:cNvSpPr>
                <a:spLocks noChangeShapeType="1"/>
              </p:cNvSpPr>
              <p:nvPr/>
            </p:nvSpPr>
            <p:spPr bwMode="auto">
              <a:xfrm flipV="1">
                <a:off x="1461" y="1665"/>
                <a:ext cx="18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686" name="Line 1275"/>
              <p:cNvSpPr>
                <a:spLocks noChangeShapeType="1"/>
              </p:cNvSpPr>
              <p:nvPr/>
            </p:nvSpPr>
            <p:spPr bwMode="auto">
              <a:xfrm flipV="1">
                <a:off x="1489" y="1636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687" name="Line 1276"/>
              <p:cNvSpPr>
                <a:spLocks noChangeShapeType="1"/>
              </p:cNvSpPr>
              <p:nvPr/>
            </p:nvSpPr>
            <p:spPr bwMode="auto">
              <a:xfrm flipV="1">
                <a:off x="1518" y="1608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688" name="Line 1277"/>
              <p:cNvSpPr>
                <a:spLocks noChangeShapeType="1"/>
              </p:cNvSpPr>
              <p:nvPr/>
            </p:nvSpPr>
            <p:spPr bwMode="auto">
              <a:xfrm flipV="1">
                <a:off x="1546" y="1579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689" name="Line 1278"/>
              <p:cNvSpPr>
                <a:spLocks noChangeShapeType="1"/>
              </p:cNvSpPr>
              <p:nvPr/>
            </p:nvSpPr>
            <p:spPr bwMode="auto">
              <a:xfrm flipV="1">
                <a:off x="1575" y="1556"/>
                <a:ext cx="13" cy="1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690" name="Line 1279"/>
              <p:cNvSpPr>
                <a:spLocks noChangeShapeType="1"/>
              </p:cNvSpPr>
              <p:nvPr/>
            </p:nvSpPr>
            <p:spPr bwMode="auto">
              <a:xfrm flipV="1">
                <a:off x="524" y="2607"/>
                <a:ext cx="14" cy="1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691" name="Line 1280"/>
              <p:cNvSpPr>
                <a:spLocks noChangeShapeType="1"/>
              </p:cNvSpPr>
              <p:nvPr/>
            </p:nvSpPr>
            <p:spPr bwMode="auto">
              <a:xfrm flipV="1">
                <a:off x="548" y="2578"/>
                <a:ext cx="19" cy="2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692" name="Line 1281"/>
              <p:cNvSpPr>
                <a:spLocks noChangeShapeType="1"/>
              </p:cNvSpPr>
              <p:nvPr/>
            </p:nvSpPr>
            <p:spPr bwMode="auto">
              <a:xfrm flipV="1">
                <a:off x="576" y="2550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693" name="Line 1282"/>
              <p:cNvSpPr>
                <a:spLocks noChangeShapeType="1"/>
              </p:cNvSpPr>
              <p:nvPr/>
            </p:nvSpPr>
            <p:spPr bwMode="auto">
              <a:xfrm flipV="1">
                <a:off x="605" y="2521"/>
                <a:ext cx="19" cy="2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694" name="Line 1283"/>
              <p:cNvSpPr>
                <a:spLocks noChangeShapeType="1"/>
              </p:cNvSpPr>
              <p:nvPr/>
            </p:nvSpPr>
            <p:spPr bwMode="auto">
              <a:xfrm flipV="1">
                <a:off x="633" y="2493"/>
                <a:ext cx="20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695" name="Line 1284"/>
              <p:cNvSpPr>
                <a:spLocks noChangeShapeType="1"/>
              </p:cNvSpPr>
              <p:nvPr/>
            </p:nvSpPr>
            <p:spPr bwMode="auto">
              <a:xfrm flipV="1">
                <a:off x="662" y="2464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696" name="Line 1285"/>
              <p:cNvSpPr>
                <a:spLocks noChangeShapeType="1"/>
              </p:cNvSpPr>
              <p:nvPr/>
            </p:nvSpPr>
            <p:spPr bwMode="auto">
              <a:xfrm flipV="1">
                <a:off x="690" y="2436"/>
                <a:ext cx="19" cy="1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697" name="Line 1286"/>
              <p:cNvSpPr>
                <a:spLocks noChangeShapeType="1"/>
              </p:cNvSpPr>
              <p:nvPr/>
            </p:nvSpPr>
            <p:spPr bwMode="auto">
              <a:xfrm flipV="1">
                <a:off x="719" y="2407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698" name="Line 1287"/>
              <p:cNvSpPr>
                <a:spLocks noChangeShapeType="1"/>
              </p:cNvSpPr>
              <p:nvPr/>
            </p:nvSpPr>
            <p:spPr bwMode="auto">
              <a:xfrm flipV="1">
                <a:off x="747" y="2379"/>
                <a:ext cx="19" cy="1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699" name="Line 1288"/>
              <p:cNvSpPr>
                <a:spLocks noChangeShapeType="1"/>
              </p:cNvSpPr>
              <p:nvPr/>
            </p:nvSpPr>
            <p:spPr bwMode="auto">
              <a:xfrm flipV="1">
                <a:off x="776" y="2350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700" name="Line 1289"/>
              <p:cNvSpPr>
                <a:spLocks noChangeShapeType="1"/>
              </p:cNvSpPr>
              <p:nvPr/>
            </p:nvSpPr>
            <p:spPr bwMode="auto">
              <a:xfrm flipV="1">
                <a:off x="805" y="2321"/>
                <a:ext cx="18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701" name="Line 1290"/>
              <p:cNvSpPr>
                <a:spLocks noChangeShapeType="1"/>
              </p:cNvSpPr>
              <p:nvPr/>
            </p:nvSpPr>
            <p:spPr bwMode="auto">
              <a:xfrm flipV="1">
                <a:off x="833" y="2293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702" name="Line 1291"/>
              <p:cNvSpPr>
                <a:spLocks noChangeShapeType="1"/>
              </p:cNvSpPr>
              <p:nvPr/>
            </p:nvSpPr>
            <p:spPr bwMode="auto">
              <a:xfrm flipV="1">
                <a:off x="862" y="2264"/>
                <a:ext cx="18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703" name="Line 1292"/>
              <p:cNvSpPr>
                <a:spLocks noChangeShapeType="1"/>
              </p:cNvSpPr>
              <p:nvPr/>
            </p:nvSpPr>
            <p:spPr bwMode="auto">
              <a:xfrm flipV="1">
                <a:off x="890" y="2236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704" name="Line 1293"/>
              <p:cNvSpPr>
                <a:spLocks noChangeShapeType="1"/>
              </p:cNvSpPr>
              <p:nvPr/>
            </p:nvSpPr>
            <p:spPr bwMode="auto">
              <a:xfrm flipV="1">
                <a:off x="919" y="2207"/>
                <a:ext cx="19" cy="2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705" name="Line 1294"/>
              <p:cNvSpPr>
                <a:spLocks noChangeShapeType="1"/>
              </p:cNvSpPr>
              <p:nvPr/>
            </p:nvSpPr>
            <p:spPr bwMode="auto">
              <a:xfrm flipV="1">
                <a:off x="947" y="2179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706" name="Line 1295"/>
              <p:cNvSpPr>
                <a:spLocks noChangeShapeType="1"/>
              </p:cNvSpPr>
              <p:nvPr/>
            </p:nvSpPr>
            <p:spPr bwMode="auto">
              <a:xfrm flipV="1">
                <a:off x="976" y="2150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707" name="Line 1296"/>
              <p:cNvSpPr>
                <a:spLocks noChangeShapeType="1"/>
              </p:cNvSpPr>
              <p:nvPr/>
            </p:nvSpPr>
            <p:spPr bwMode="auto">
              <a:xfrm flipV="1">
                <a:off x="1004" y="2122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708" name="Line 1297"/>
              <p:cNvSpPr>
                <a:spLocks noChangeShapeType="1"/>
              </p:cNvSpPr>
              <p:nvPr/>
            </p:nvSpPr>
            <p:spPr bwMode="auto">
              <a:xfrm flipV="1">
                <a:off x="1032" y="2093"/>
                <a:ext cx="20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709" name="Line 1298"/>
              <p:cNvSpPr>
                <a:spLocks noChangeShapeType="1"/>
              </p:cNvSpPr>
              <p:nvPr/>
            </p:nvSpPr>
            <p:spPr bwMode="auto">
              <a:xfrm flipV="1">
                <a:off x="1061" y="2065"/>
                <a:ext cx="19" cy="1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710" name="Line 1299"/>
              <p:cNvSpPr>
                <a:spLocks noChangeShapeType="1"/>
              </p:cNvSpPr>
              <p:nvPr/>
            </p:nvSpPr>
            <p:spPr bwMode="auto">
              <a:xfrm flipV="1">
                <a:off x="1090" y="2036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711" name="Line 1300"/>
              <p:cNvSpPr>
                <a:spLocks noChangeShapeType="1"/>
              </p:cNvSpPr>
              <p:nvPr/>
            </p:nvSpPr>
            <p:spPr bwMode="auto">
              <a:xfrm flipV="1">
                <a:off x="1118" y="2007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712" name="Line 1301"/>
              <p:cNvSpPr>
                <a:spLocks noChangeShapeType="1"/>
              </p:cNvSpPr>
              <p:nvPr/>
            </p:nvSpPr>
            <p:spPr bwMode="auto">
              <a:xfrm flipV="1">
                <a:off x="1147" y="1979"/>
                <a:ext cx="18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713" name="Line 1302"/>
              <p:cNvSpPr>
                <a:spLocks noChangeShapeType="1"/>
              </p:cNvSpPr>
              <p:nvPr/>
            </p:nvSpPr>
            <p:spPr bwMode="auto">
              <a:xfrm flipV="1">
                <a:off x="1176" y="1950"/>
                <a:ext cx="18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714" name="Line 1303"/>
              <p:cNvSpPr>
                <a:spLocks noChangeShapeType="1"/>
              </p:cNvSpPr>
              <p:nvPr/>
            </p:nvSpPr>
            <p:spPr bwMode="auto">
              <a:xfrm flipV="1">
                <a:off x="1204" y="1922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715" name="Line 1304"/>
              <p:cNvSpPr>
                <a:spLocks noChangeShapeType="1"/>
              </p:cNvSpPr>
              <p:nvPr/>
            </p:nvSpPr>
            <p:spPr bwMode="auto">
              <a:xfrm flipV="1">
                <a:off x="1232" y="1893"/>
                <a:ext cx="20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716" name="Line 1305"/>
              <p:cNvSpPr>
                <a:spLocks noChangeShapeType="1"/>
              </p:cNvSpPr>
              <p:nvPr/>
            </p:nvSpPr>
            <p:spPr bwMode="auto">
              <a:xfrm flipV="1">
                <a:off x="1261" y="1865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717" name="Line 1306"/>
              <p:cNvSpPr>
                <a:spLocks noChangeShapeType="1"/>
              </p:cNvSpPr>
              <p:nvPr/>
            </p:nvSpPr>
            <p:spPr bwMode="auto">
              <a:xfrm flipV="1">
                <a:off x="1289" y="1836"/>
                <a:ext cx="20" cy="2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718" name="Line 1307"/>
              <p:cNvSpPr>
                <a:spLocks noChangeShapeType="1"/>
              </p:cNvSpPr>
              <p:nvPr/>
            </p:nvSpPr>
            <p:spPr bwMode="auto">
              <a:xfrm flipV="1">
                <a:off x="1318" y="1808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719" name="Line 1308"/>
              <p:cNvSpPr>
                <a:spLocks noChangeShapeType="1"/>
              </p:cNvSpPr>
              <p:nvPr/>
            </p:nvSpPr>
            <p:spPr bwMode="auto">
              <a:xfrm flipV="1">
                <a:off x="1346" y="1779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720" name="Line 1309"/>
              <p:cNvSpPr>
                <a:spLocks noChangeShapeType="1"/>
              </p:cNvSpPr>
              <p:nvPr/>
            </p:nvSpPr>
            <p:spPr bwMode="auto">
              <a:xfrm flipV="1">
                <a:off x="1375" y="1751"/>
                <a:ext cx="19" cy="1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721" name="Line 1310"/>
              <p:cNvSpPr>
                <a:spLocks noChangeShapeType="1"/>
              </p:cNvSpPr>
              <p:nvPr/>
            </p:nvSpPr>
            <p:spPr bwMode="auto">
              <a:xfrm flipV="1">
                <a:off x="1403" y="1722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722" name="Line 1311"/>
              <p:cNvSpPr>
                <a:spLocks noChangeShapeType="1"/>
              </p:cNvSpPr>
              <p:nvPr/>
            </p:nvSpPr>
            <p:spPr bwMode="auto">
              <a:xfrm flipV="1">
                <a:off x="1432" y="1693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723" name="Line 1312"/>
              <p:cNvSpPr>
                <a:spLocks noChangeShapeType="1"/>
              </p:cNvSpPr>
              <p:nvPr/>
            </p:nvSpPr>
            <p:spPr bwMode="auto">
              <a:xfrm flipV="1">
                <a:off x="1461" y="1665"/>
                <a:ext cx="18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724" name="Line 1313"/>
              <p:cNvSpPr>
                <a:spLocks noChangeShapeType="1"/>
              </p:cNvSpPr>
              <p:nvPr/>
            </p:nvSpPr>
            <p:spPr bwMode="auto">
              <a:xfrm flipV="1">
                <a:off x="1489" y="1636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725" name="Line 1314"/>
              <p:cNvSpPr>
                <a:spLocks noChangeShapeType="1"/>
              </p:cNvSpPr>
              <p:nvPr/>
            </p:nvSpPr>
            <p:spPr bwMode="auto">
              <a:xfrm flipV="1">
                <a:off x="1518" y="1608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726" name="Line 1315"/>
              <p:cNvSpPr>
                <a:spLocks noChangeShapeType="1"/>
              </p:cNvSpPr>
              <p:nvPr/>
            </p:nvSpPr>
            <p:spPr bwMode="auto">
              <a:xfrm flipV="1">
                <a:off x="1546" y="1579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727" name="Line 1316"/>
              <p:cNvSpPr>
                <a:spLocks noChangeShapeType="1"/>
              </p:cNvSpPr>
              <p:nvPr/>
            </p:nvSpPr>
            <p:spPr bwMode="auto">
              <a:xfrm flipV="1">
                <a:off x="1575" y="1556"/>
                <a:ext cx="13" cy="1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728" name="Line 1317"/>
              <p:cNvSpPr>
                <a:spLocks noChangeShapeType="1"/>
              </p:cNvSpPr>
              <p:nvPr/>
            </p:nvSpPr>
            <p:spPr bwMode="auto">
              <a:xfrm flipV="1">
                <a:off x="651" y="2773"/>
                <a:ext cx="26" cy="2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729" name="Line 1318"/>
              <p:cNvSpPr>
                <a:spLocks noChangeShapeType="1"/>
              </p:cNvSpPr>
              <p:nvPr/>
            </p:nvSpPr>
            <p:spPr bwMode="auto">
              <a:xfrm flipH="1" flipV="1">
                <a:off x="597" y="2670"/>
                <a:ext cx="111" cy="1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730" name="Line 1319"/>
              <p:cNvSpPr>
                <a:spLocks noChangeShapeType="1"/>
              </p:cNvSpPr>
              <p:nvPr/>
            </p:nvSpPr>
            <p:spPr bwMode="auto">
              <a:xfrm flipV="1">
                <a:off x="646" y="2525"/>
                <a:ext cx="96" cy="9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731" name="Line 1320"/>
              <p:cNvSpPr>
                <a:spLocks noChangeShapeType="1"/>
              </p:cNvSpPr>
              <p:nvPr/>
            </p:nvSpPr>
            <p:spPr bwMode="auto">
              <a:xfrm flipH="1" flipV="1">
                <a:off x="639" y="2628"/>
                <a:ext cx="132" cy="13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732" name="Line 1321"/>
              <p:cNvSpPr>
                <a:spLocks noChangeShapeType="1"/>
              </p:cNvSpPr>
              <p:nvPr/>
            </p:nvSpPr>
            <p:spPr bwMode="auto">
              <a:xfrm flipV="1">
                <a:off x="612" y="2490"/>
                <a:ext cx="96" cy="9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733" name="Line 1322"/>
              <p:cNvSpPr>
                <a:spLocks noChangeShapeType="1"/>
              </p:cNvSpPr>
              <p:nvPr/>
            </p:nvSpPr>
            <p:spPr bwMode="auto">
              <a:xfrm flipV="1">
                <a:off x="540" y="2479"/>
                <a:ext cx="156" cy="15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734" name="Line 1323"/>
              <p:cNvSpPr>
                <a:spLocks noChangeShapeType="1"/>
              </p:cNvSpPr>
              <p:nvPr/>
            </p:nvSpPr>
            <p:spPr bwMode="auto">
              <a:xfrm flipH="1" flipV="1">
                <a:off x="540" y="2636"/>
                <a:ext cx="156" cy="15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735" name="Line 1324"/>
              <p:cNvSpPr>
                <a:spLocks noChangeShapeType="1"/>
              </p:cNvSpPr>
              <p:nvPr/>
            </p:nvSpPr>
            <p:spPr bwMode="auto">
              <a:xfrm flipH="1" flipV="1">
                <a:off x="1104" y="3231"/>
                <a:ext cx="18" cy="1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736" name="Line 1325"/>
              <p:cNvSpPr>
                <a:spLocks noChangeShapeType="1"/>
              </p:cNvSpPr>
              <p:nvPr/>
            </p:nvSpPr>
            <p:spPr bwMode="auto">
              <a:xfrm flipH="1" flipV="1">
                <a:off x="1075" y="3202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737" name="Line 1326"/>
              <p:cNvSpPr>
                <a:spLocks noChangeShapeType="1"/>
              </p:cNvSpPr>
              <p:nvPr/>
            </p:nvSpPr>
            <p:spPr bwMode="auto">
              <a:xfrm flipH="1" flipV="1">
                <a:off x="1046" y="3174"/>
                <a:ext cx="20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738" name="Line 1327"/>
              <p:cNvSpPr>
                <a:spLocks noChangeShapeType="1"/>
              </p:cNvSpPr>
              <p:nvPr/>
            </p:nvSpPr>
            <p:spPr bwMode="auto">
              <a:xfrm flipH="1" flipV="1">
                <a:off x="1018" y="3145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739" name="Line 1328"/>
              <p:cNvSpPr>
                <a:spLocks noChangeShapeType="1"/>
              </p:cNvSpPr>
              <p:nvPr/>
            </p:nvSpPr>
            <p:spPr bwMode="auto">
              <a:xfrm flipH="1" flipV="1">
                <a:off x="990" y="3117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740" name="Line 1329"/>
              <p:cNvSpPr>
                <a:spLocks noChangeShapeType="1"/>
              </p:cNvSpPr>
              <p:nvPr/>
            </p:nvSpPr>
            <p:spPr bwMode="auto">
              <a:xfrm flipH="1" flipV="1">
                <a:off x="961" y="3088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741" name="Line 1330"/>
              <p:cNvSpPr>
                <a:spLocks noChangeShapeType="1"/>
              </p:cNvSpPr>
              <p:nvPr/>
            </p:nvSpPr>
            <p:spPr bwMode="auto">
              <a:xfrm flipH="1" flipV="1">
                <a:off x="933" y="3060"/>
                <a:ext cx="19" cy="1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742" name="Line 1331"/>
              <p:cNvSpPr>
                <a:spLocks noChangeShapeType="1"/>
              </p:cNvSpPr>
              <p:nvPr/>
            </p:nvSpPr>
            <p:spPr bwMode="auto">
              <a:xfrm flipH="1" flipV="1">
                <a:off x="904" y="3031"/>
                <a:ext cx="20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743" name="Line 1332"/>
              <p:cNvSpPr>
                <a:spLocks noChangeShapeType="1"/>
              </p:cNvSpPr>
              <p:nvPr/>
            </p:nvSpPr>
            <p:spPr bwMode="auto">
              <a:xfrm flipH="1" flipV="1">
                <a:off x="876" y="3002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744" name="Line 1333"/>
              <p:cNvSpPr>
                <a:spLocks noChangeShapeType="1"/>
              </p:cNvSpPr>
              <p:nvPr/>
            </p:nvSpPr>
            <p:spPr bwMode="auto">
              <a:xfrm flipH="1" flipV="1">
                <a:off x="847" y="2973"/>
                <a:ext cx="19" cy="2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745" name="Line 1334"/>
              <p:cNvSpPr>
                <a:spLocks noChangeShapeType="1"/>
              </p:cNvSpPr>
              <p:nvPr/>
            </p:nvSpPr>
            <p:spPr bwMode="auto">
              <a:xfrm flipH="1" flipV="1">
                <a:off x="819" y="2945"/>
                <a:ext cx="18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746" name="Line 1335"/>
              <p:cNvSpPr>
                <a:spLocks noChangeShapeType="1"/>
              </p:cNvSpPr>
              <p:nvPr/>
            </p:nvSpPr>
            <p:spPr bwMode="auto">
              <a:xfrm flipH="1" flipV="1">
                <a:off x="790" y="2916"/>
                <a:ext cx="19" cy="2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747" name="Line 1336"/>
              <p:cNvSpPr>
                <a:spLocks noChangeShapeType="1"/>
              </p:cNvSpPr>
              <p:nvPr/>
            </p:nvSpPr>
            <p:spPr bwMode="auto">
              <a:xfrm flipH="1" flipV="1">
                <a:off x="761" y="2888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748" name="Line 1337"/>
              <p:cNvSpPr>
                <a:spLocks noChangeShapeType="1"/>
              </p:cNvSpPr>
              <p:nvPr/>
            </p:nvSpPr>
            <p:spPr bwMode="auto">
              <a:xfrm flipH="1" flipV="1">
                <a:off x="733" y="2860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749" name="Line 1338"/>
              <p:cNvSpPr>
                <a:spLocks noChangeShapeType="1"/>
              </p:cNvSpPr>
              <p:nvPr/>
            </p:nvSpPr>
            <p:spPr bwMode="auto">
              <a:xfrm flipH="1" flipV="1">
                <a:off x="704" y="2831"/>
                <a:ext cx="20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750" name="Line 1339"/>
              <p:cNvSpPr>
                <a:spLocks noChangeShapeType="1"/>
              </p:cNvSpPr>
              <p:nvPr/>
            </p:nvSpPr>
            <p:spPr bwMode="auto">
              <a:xfrm flipH="1" flipV="1">
                <a:off x="676" y="2803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751" name="Line 1340"/>
              <p:cNvSpPr>
                <a:spLocks noChangeShapeType="1"/>
              </p:cNvSpPr>
              <p:nvPr/>
            </p:nvSpPr>
            <p:spPr bwMode="auto">
              <a:xfrm flipH="1" flipV="1">
                <a:off x="647" y="2774"/>
                <a:ext cx="20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752" name="Line 1341"/>
              <p:cNvSpPr>
                <a:spLocks noChangeShapeType="1"/>
              </p:cNvSpPr>
              <p:nvPr/>
            </p:nvSpPr>
            <p:spPr bwMode="auto">
              <a:xfrm flipH="1" flipV="1">
                <a:off x="619" y="2746"/>
                <a:ext cx="19" cy="1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753" name="Line 1342"/>
              <p:cNvSpPr>
                <a:spLocks noChangeShapeType="1"/>
              </p:cNvSpPr>
              <p:nvPr/>
            </p:nvSpPr>
            <p:spPr bwMode="auto">
              <a:xfrm flipH="1" flipV="1">
                <a:off x="591" y="2717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754" name="Line 1343"/>
              <p:cNvSpPr>
                <a:spLocks noChangeShapeType="1"/>
              </p:cNvSpPr>
              <p:nvPr/>
            </p:nvSpPr>
            <p:spPr bwMode="auto">
              <a:xfrm flipH="1" flipV="1">
                <a:off x="563" y="2689"/>
                <a:ext cx="18" cy="1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755" name="Line 1344"/>
              <p:cNvSpPr>
                <a:spLocks noChangeShapeType="1"/>
              </p:cNvSpPr>
              <p:nvPr/>
            </p:nvSpPr>
            <p:spPr bwMode="auto">
              <a:xfrm flipH="1" flipV="1">
                <a:off x="1081" y="3254"/>
                <a:ext cx="18" cy="1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756" name="Line 1345"/>
              <p:cNvSpPr>
                <a:spLocks noChangeShapeType="1"/>
              </p:cNvSpPr>
              <p:nvPr/>
            </p:nvSpPr>
            <p:spPr bwMode="auto">
              <a:xfrm flipH="1" flipV="1">
                <a:off x="1053" y="3225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757" name="Line 1346"/>
              <p:cNvSpPr>
                <a:spLocks noChangeShapeType="1"/>
              </p:cNvSpPr>
              <p:nvPr/>
            </p:nvSpPr>
            <p:spPr bwMode="auto">
              <a:xfrm flipH="1" flipV="1">
                <a:off x="1024" y="3197"/>
                <a:ext cx="19" cy="1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758" name="Line 1347"/>
              <p:cNvSpPr>
                <a:spLocks noChangeShapeType="1"/>
              </p:cNvSpPr>
              <p:nvPr/>
            </p:nvSpPr>
            <p:spPr bwMode="auto">
              <a:xfrm flipH="1" flipV="1">
                <a:off x="996" y="3168"/>
                <a:ext cx="18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759" name="Line 1348"/>
              <p:cNvSpPr>
                <a:spLocks noChangeShapeType="1"/>
              </p:cNvSpPr>
              <p:nvPr/>
            </p:nvSpPr>
            <p:spPr bwMode="auto">
              <a:xfrm flipH="1" flipV="1">
                <a:off x="967" y="3139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760" name="Line 1349"/>
              <p:cNvSpPr>
                <a:spLocks noChangeShapeType="1"/>
              </p:cNvSpPr>
              <p:nvPr/>
            </p:nvSpPr>
            <p:spPr bwMode="auto">
              <a:xfrm flipH="1" flipV="1">
                <a:off x="938" y="3110"/>
                <a:ext cx="19" cy="2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761" name="Line 1350"/>
              <p:cNvSpPr>
                <a:spLocks noChangeShapeType="1"/>
              </p:cNvSpPr>
              <p:nvPr/>
            </p:nvSpPr>
            <p:spPr bwMode="auto">
              <a:xfrm flipH="1" flipV="1">
                <a:off x="910" y="3082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762" name="Line 1351"/>
              <p:cNvSpPr>
                <a:spLocks noChangeShapeType="1"/>
              </p:cNvSpPr>
              <p:nvPr/>
            </p:nvSpPr>
            <p:spPr bwMode="auto">
              <a:xfrm flipH="1" flipV="1">
                <a:off x="881" y="3053"/>
                <a:ext cx="19" cy="2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763" name="Line 1352"/>
              <p:cNvSpPr>
                <a:spLocks noChangeShapeType="1"/>
              </p:cNvSpPr>
              <p:nvPr/>
            </p:nvSpPr>
            <p:spPr bwMode="auto">
              <a:xfrm flipH="1" flipV="1">
                <a:off x="853" y="3025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764" name="Line 1353"/>
              <p:cNvSpPr>
                <a:spLocks noChangeShapeType="1"/>
              </p:cNvSpPr>
              <p:nvPr/>
            </p:nvSpPr>
            <p:spPr bwMode="auto">
              <a:xfrm flipH="1" flipV="1">
                <a:off x="824" y="2997"/>
                <a:ext cx="20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765" name="Line 1354"/>
              <p:cNvSpPr>
                <a:spLocks noChangeShapeType="1"/>
              </p:cNvSpPr>
              <p:nvPr/>
            </p:nvSpPr>
            <p:spPr bwMode="auto">
              <a:xfrm flipH="1" flipV="1">
                <a:off x="796" y="2968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766" name="Line 1355"/>
              <p:cNvSpPr>
                <a:spLocks noChangeShapeType="1"/>
              </p:cNvSpPr>
              <p:nvPr/>
            </p:nvSpPr>
            <p:spPr bwMode="auto">
              <a:xfrm flipH="1" flipV="1">
                <a:off x="767" y="2940"/>
                <a:ext cx="20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767" name="Line 1356"/>
              <p:cNvSpPr>
                <a:spLocks noChangeShapeType="1"/>
              </p:cNvSpPr>
              <p:nvPr/>
            </p:nvSpPr>
            <p:spPr bwMode="auto">
              <a:xfrm flipH="1" flipV="1">
                <a:off x="739" y="2911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768" name="Line 1357"/>
              <p:cNvSpPr>
                <a:spLocks noChangeShapeType="1"/>
              </p:cNvSpPr>
              <p:nvPr/>
            </p:nvSpPr>
            <p:spPr bwMode="auto">
              <a:xfrm flipH="1" flipV="1">
                <a:off x="711" y="2883"/>
                <a:ext cx="18" cy="1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769" name="Line 1358"/>
              <p:cNvSpPr>
                <a:spLocks noChangeShapeType="1"/>
              </p:cNvSpPr>
              <p:nvPr/>
            </p:nvSpPr>
            <p:spPr bwMode="auto">
              <a:xfrm flipH="1" flipV="1">
                <a:off x="682" y="2854"/>
                <a:ext cx="18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770" name="Line 1359"/>
              <p:cNvSpPr>
                <a:spLocks noChangeShapeType="1"/>
              </p:cNvSpPr>
              <p:nvPr/>
            </p:nvSpPr>
            <p:spPr bwMode="auto">
              <a:xfrm flipH="1" flipV="1">
                <a:off x="653" y="2826"/>
                <a:ext cx="19" cy="1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771" name="Line 1360"/>
              <p:cNvSpPr>
                <a:spLocks noChangeShapeType="1"/>
              </p:cNvSpPr>
              <p:nvPr/>
            </p:nvSpPr>
            <p:spPr bwMode="auto">
              <a:xfrm flipH="1" flipV="1">
                <a:off x="624" y="2797"/>
                <a:ext cx="20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772" name="Line 1361"/>
              <p:cNvSpPr>
                <a:spLocks noChangeShapeType="1"/>
              </p:cNvSpPr>
              <p:nvPr/>
            </p:nvSpPr>
            <p:spPr bwMode="auto">
              <a:xfrm flipH="1" flipV="1">
                <a:off x="596" y="2768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773" name="Line 1362"/>
              <p:cNvSpPr>
                <a:spLocks noChangeShapeType="1"/>
              </p:cNvSpPr>
              <p:nvPr/>
            </p:nvSpPr>
            <p:spPr bwMode="auto">
              <a:xfrm flipH="1" flipV="1">
                <a:off x="567" y="2739"/>
                <a:ext cx="20" cy="2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774" name="Line 1363"/>
              <p:cNvSpPr>
                <a:spLocks noChangeShapeType="1"/>
              </p:cNvSpPr>
              <p:nvPr/>
            </p:nvSpPr>
            <p:spPr bwMode="auto">
              <a:xfrm flipH="1" flipV="1">
                <a:off x="541" y="2712"/>
                <a:ext cx="17" cy="1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775" name="Line 1364"/>
              <p:cNvSpPr>
                <a:spLocks noChangeShapeType="1"/>
              </p:cNvSpPr>
              <p:nvPr/>
            </p:nvSpPr>
            <p:spPr bwMode="auto">
              <a:xfrm flipH="1" flipV="1">
                <a:off x="1104" y="3231"/>
                <a:ext cx="18" cy="1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776" name="Line 1365"/>
              <p:cNvSpPr>
                <a:spLocks noChangeShapeType="1"/>
              </p:cNvSpPr>
              <p:nvPr/>
            </p:nvSpPr>
            <p:spPr bwMode="auto">
              <a:xfrm flipH="1" flipV="1">
                <a:off x="1075" y="3202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777" name="Line 1366"/>
              <p:cNvSpPr>
                <a:spLocks noChangeShapeType="1"/>
              </p:cNvSpPr>
              <p:nvPr/>
            </p:nvSpPr>
            <p:spPr bwMode="auto">
              <a:xfrm flipH="1" flipV="1">
                <a:off x="1046" y="3174"/>
                <a:ext cx="20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778" name="Line 1367"/>
              <p:cNvSpPr>
                <a:spLocks noChangeShapeType="1"/>
              </p:cNvSpPr>
              <p:nvPr/>
            </p:nvSpPr>
            <p:spPr bwMode="auto">
              <a:xfrm flipH="1" flipV="1">
                <a:off x="1018" y="3145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779" name="Line 1368"/>
              <p:cNvSpPr>
                <a:spLocks noChangeShapeType="1"/>
              </p:cNvSpPr>
              <p:nvPr/>
            </p:nvSpPr>
            <p:spPr bwMode="auto">
              <a:xfrm flipH="1" flipV="1">
                <a:off x="990" y="3117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780" name="Line 1369"/>
              <p:cNvSpPr>
                <a:spLocks noChangeShapeType="1"/>
              </p:cNvSpPr>
              <p:nvPr/>
            </p:nvSpPr>
            <p:spPr bwMode="auto">
              <a:xfrm flipH="1" flipV="1">
                <a:off x="961" y="3088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781" name="Line 1370"/>
              <p:cNvSpPr>
                <a:spLocks noChangeShapeType="1"/>
              </p:cNvSpPr>
              <p:nvPr/>
            </p:nvSpPr>
            <p:spPr bwMode="auto">
              <a:xfrm flipH="1" flipV="1">
                <a:off x="933" y="3060"/>
                <a:ext cx="19" cy="1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782" name="Line 1371"/>
              <p:cNvSpPr>
                <a:spLocks noChangeShapeType="1"/>
              </p:cNvSpPr>
              <p:nvPr/>
            </p:nvSpPr>
            <p:spPr bwMode="auto">
              <a:xfrm flipH="1" flipV="1">
                <a:off x="904" y="3031"/>
                <a:ext cx="20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783" name="Line 1372"/>
              <p:cNvSpPr>
                <a:spLocks noChangeShapeType="1"/>
              </p:cNvSpPr>
              <p:nvPr/>
            </p:nvSpPr>
            <p:spPr bwMode="auto">
              <a:xfrm flipH="1" flipV="1">
                <a:off x="876" y="3002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784" name="Line 1373"/>
              <p:cNvSpPr>
                <a:spLocks noChangeShapeType="1"/>
              </p:cNvSpPr>
              <p:nvPr/>
            </p:nvSpPr>
            <p:spPr bwMode="auto">
              <a:xfrm flipH="1" flipV="1">
                <a:off x="847" y="2973"/>
                <a:ext cx="19" cy="2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785" name="Line 1374"/>
              <p:cNvSpPr>
                <a:spLocks noChangeShapeType="1"/>
              </p:cNvSpPr>
              <p:nvPr/>
            </p:nvSpPr>
            <p:spPr bwMode="auto">
              <a:xfrm flipH="1" flipV="1">
                <a:off x="819" y="2945"/>
                <a:ext cx="18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786" name="Line 1375"/>
              <p:cNvSpPr>
                <a:spLocks noChangeShapeType="1"/>
              </p:cNvSpPr>
              <p:nvPr/>
            </p:nvSpPr>
            <p:spPr bwMode="auto">
              <a:xfrm flipH="1" flipV="1">
                <a:off x="790" y="2916"/>
                <a:ext cx="19" cy="2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787" name="Line 1376"/>
              <p:cNvSpPr>
                <a:spLocks noChangeShapeType="1"/>
              </p:cNvSpPr>
              <p:nvPr/>
            </p:nvSpPr>
            <p:spPr bwMode="auto">
              <a:xfrm flipH="1" flipV="1">
                <a:off x="761" y="2888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788" name="Line 1377"/>
              <p:cNvSpPr>
                <a:spLocks noChangeShapeType="1"/>
              </p:cNvSpPr>
              <p:nvPr/>
            </p:nvSpPr>
            <p:spPr bwMode="auto">
              <a:xfrm flipH="1" flipV="1">
                <a:off x="733" y="2860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789" name="Line 1378"/>
              <p:cNvSpPr>
                <a:spLocks noChangeShapeType="1"/>
              </p:cNvSpPr>
              <p:nvPr/>
            </p:nvSpPr>
            <p:spPr bwMode="auto">
              <a:xfrm flipH="1" flipV="1">
                <a:off x="704" y="2831"/>
                <a:ext cx="20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790" name="Line 1379"/>
              <p:cNvSpPr>
                <a:spLocks noChangeShapeType="1"/>
              </p:cNvSpPr>
              <p:nvPr/>
            </p:nvSpPr>
            <p:spPr bwMode="auto">
              <a:xfrm flipH="1" flipV="1">
                <a:off x="676" y="2803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791" name="Line 1380"/>
              <p:cNvSpPr>
                <a:spLocks noChangeShapeType="1"/>
              </p:cNvSpPr>
              <p:nvPr/>
            </p:nvSpPr>
            <p:spPr bwMode="auto">
              <a:xfrm flipH="1" flipV="1">
                <a:off x="647" y="2774"/>
                <a:ext cx="20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792" name="Line 1381"/>
              <p:cNvSpPr>
                <a:spLocks noChangeShapeType="1"/>
              </p:cNvSpPr>
              <p:nvPr/>
            </p:nvSpPr>
            <p:spPr bwMode="auto">
              <a:xfrm flipH="1" flipV="1">
                <a:off x="619" y="2746"/>
                <a:ext cx="19" cy="1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793" name="Line 1382"/>
              <p:cNvSpPr>
                <a:spLocks noChangeShapeType="1"/>
              </p:cNvSpPr>
              <p:nvPr/>
            </p:nvSpPr>
            <p:spPr bwMode="auto">
              <a:xfrm flipH="1" flipV="1">
                <a:off x="591" y="2717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794" name="Line 1383"/>
              <p:cNvSpPr>
                <a:spLocks noChangeShapeType="1"/>
              </p:cNvSpPr>
              <p:nvPr/>
            </p:nvSpPr>
            <p:spPr bwMode="auto">
              <a:xfrm flipH="1" flipV="1">
                <a:off x="563" y="2689"/>
                <a:ext cx="18" cy="1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795" name="Line 1384"/>
              <p:cNvSpPr>
                <a:spLocks noChangeShapeType="1"/>
              </p:cNvSpPr>
              <p:nvPr/>
            </p:nvSpPr>
            <p:spPr bwMode="auto">
              <a:xfrm>
                <a:off x="446" y="2674"/>
                <a:ext cx="30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796" name="Line 1385"/>
              <p:cNvSpPr>
                <a:spLocks noChangeShapeType="1"/>
              </p:cNvSpPr>
              <p:nvPr/>
            </p:nvSpPr>
            <p:spPr bwMode="auto">
              <a:xfrm>
                <a:off x="489" y="2674"/>
                <a:ext cx="27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797" name="Line 1386"/>
              <p:cNvSpPr>
                <a:spLocks noChangeShapeType="1"/>
              </p:cNvSpPr>
              <p:nvPr/>
            </p:nvSpPr>
            <p:spPr bwMode="auto">
              <a:xfrm>
                <a:off x="529" y="2674"/>
                <a:ext cx="30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798" name="Line 1387"/>
              <p:cNvSpPr>
                <a:spLocks noChangeShapeType="1"/>
              </p:cNvSpPr>
              <p:nvPr/>
            </p:nvSpPr>
            <p:spPr bwMode="auto">
              <a:xfrm>
                <a:off x="502" y="2618"/>
                <a:ext cx="1" cy="2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799" name="Line 1388"/>
              <p:cNvSpPr>
                <a:spLocks noChangeShapeType="1"/>
              </p:cNvSpPr>
              <p:nvPr/>
            </p:nvSpPr>
            <p:spPr bwMode="auto">
              <a:xfrm>
                <a:off x="502" y="2661"/>
                <a:ext cx="1" cy="2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800" name="Line 1389"/>
              <p:cNvSpPr>
                <a:spLocks noChangeShapeType="1"/>
              </p:cNvSpPr>
              <p:nvPr/>
            </p:nvSpPr>
            <p:spPr bwMode="auto">
              <a:xfrm>
                <a:off x="502" y="2701"/>
                <a:ext cx="1" cy="3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801" name="Line 1390"/>
              <p:cNvSpPr>
                <a:spLocks noChangeShapeType="1"/>
              </p:cNvSpPr>
              <p:nvPr/>
            </p:nvSpPr>
            <p:spPr bwMode="auto">
              <a:xfrm>
                <a:off x="500" y="2616"/>
                <a:ext cx="12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802" name="Line 1391"/>
              <p:cNvSpPr>
                <a:spLocks noChangeShapeType="1"/>
              </p:cNvSpPr>
              <p:nvPr/>
            </p:nvSpPr>
            <p:spPr bwMode="auto">
              <a:xfrm>
                <a:off x="521" y="2637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803" name="Line 1392"/>
              <p:cNvSpPr>
                <a:spLocks noChangeShapeType="1"/>
              </p:cNvSpPr>
              <p:nvPr/>
            </p:nvSpPr>
            <p:spPr bwMode="auto">
              <a:xfrm>
                <a:off x="549" y="2665"/>
                <a:ext cx="12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804" name="Line 1393"/>
              <p:cNvSpPr>
                <a:spLocks noChangeShapeType="1"/>
              </p:cNvSpPr>
              <p:nvPr/>
            </p:nvSpPr>
            <p:spPr bwMode="auto">
              <a:xfrm flipH="1" flipV="1">
                <a:off x="493" y="2721"/>
                <a:ext cx="12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805" name="Line 1394"/>
              <p:cNvSpPr>
                <a:spLocks noChangeShapeType="1"/>
              </p:cNvSpPr>
              <p:nvPr/>
            </p:nvSpPr>
            <p:spPr bwMode="auto">
              <a:xfrm flipH="1" flipV="1">
                <a:off x="465" y="2693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806" name="Line 1395"/>
              <p:cNvSpPr>
                <a:spLocks noChangeShapeType="1"/>
              </p:cNvSpPr>
              <p:nvPr/>
            </p:nvSpPr>
            <p:spPr bwMode="auto">
              <a:xfrm flipH="1" flipV="1">
                <a:off x="444" y="2672"/>
                <a:ext cx="11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807" name="Line 1396"/>
              <p:cNvSpPr>
                <a:spLocks noChangeShapeType="1"/>
              </p:cNvSpPr>
              <p:nvPr/>
            </p:nvSpPr>
            <p:spPr bwMode="auto">
              <a:xfrm flipH="1">
                <a:off x="549" y="2672"/>
                <a:ext cx="12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808" name="Line 1397"/>
              <p:cNvSpPr>
                <a:spLocks noChangeShapeType="1"/>
              </p:cNvSpPr>
              <p:nvPr/>
            </p:nvSpPr>
            <p:spPr bwMode="auto">
              <a:xfrm flipH="1">
                <a:off x="521" y="2693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809" name="Line 1398"/>
              <p:cNvSpPr>
                <a:spLocks noChangeShapeType="1"/>
              </p:cNvSpPr>
              <p:nvPr/>
            </p:nvSpPr>
            <p:spPr bwMode="auto">
              <a:xfrm flipH="1">
                <a:off x="500" y="2721"/>
                <a:ext cx="12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810" name="Line 1399"/>
              <p:cNvSpPr>
                <a:spLocks noChangeShapeType="1"/>
              </p:cNvSpPr>
              <p:nvPr/>
            </p:nvSpPr>
            <p:spPr bwMode="auto">
              <a:xfrm flipV="1">
                <a:off x="444" y="2665"/>
                <a:ext cx="11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811" name="Line 1400"/>
              <p:cNvSpPr>
                <a:spLocks noChangeShapeType="1"/>
              </p:cNvSpPr>
              <p:nvPr/>
            </p:nvSpPr>
            <p:spPr bwMode="auto">
              <a:xfrm flipV="1">
                <a:off x="465" y="2637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812" name="Line 1401"/>
              <p:cNvSpPr>
                <a:spLocks noChangeShapeType="1"/>
              </p:cNvSpPr>
              <p:nvPr/>
            </p:nvSpPr>
            <p:spPr bwMode="auto">
              <a:xfrm flipV="1">
                <a:off x="493" y="2616"/>
                <a:ext cx="12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813" name="Line 1402"/>
              <p:cNvSpPr>
                <a:spLocks noChangeShapeType="1"/>
              </p:cNvSpPr>
              <p:nvPr/>
            </p:nvSpPr>
            <p:spPr bwMode="auto">
              <a:xfrm>
                <a:off x="502" y="2613"/>
                <a:ext cx="12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814" name="Line 1403"/>
              <p:cNvSpPr>
                <a:spLocks noChangeShapeType="1"/>
              </p:cNvSpPr>
              <p:nvPr/>
            </p:nvSpPr>
            <p:spPr bwMode="auto">
              <a:xfrm>
                <a:off x="523" y="2635"/>
                <a:ext cx="19" cy="1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815" name="Line 1404"/>
              <p:cNvSpPr>
                <a:spLocks noChangeShapeType="1"/>
              </p:cNvSpPr>
              <p:nvPr/>
            </p:nvSpPr>
            <p:spPr bwMode="auto">
              <a:xfrm>
                <a:off x="552" y="2663"/>
                <a:ext cx="11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816" name="Line 1405"/>
              <p:cNvSpPr>
                <a:spLocks noChangeShapeType="1"/>
              </p:cNvSpPr>
              <p:nvPr/>
            </p:nvSpPr>
            <p:spPr bwMode="auto">
              <a:xfrm flipH="1" flipV="1">
                <a:off x="491" y="2724"/>
                <a:ext cx="11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817" name="Line 1406"/>
              <p:cNvSpPr>
                <a:spLocks noChangeShapeType="1"/>
              </p:cNvSpPr>
              <p:nvPr/>
            </p:nvSpPr>
            <p:spPr bwMode="auto">
              <a:xfrm flipH="1" flipV="1">
                <a:off x="462" y="2696"/>
                <a:ext cx="19" cy="1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818" name="Line 1407"/>
              <p:cNvSpPr>
                <a:spLocks noChangeShapeType="1"/>
              </p:cNvSpPr>
              <p:nvPr/>
            </p:nvSpPr>
            <p:spPr bwMode="auto">
              <a:xfrm flipH="1" flipV="1">
                <a:off x="441" y="2674"/>
                <a:ext cx="12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819" name="Line 1408"/>
              <p:cNvSpPr>
                <a:spLocks noChangeShapeType="1"/>
              </p:cNvSpPr>
              <p:nvPr/>
            </p:nvSpPr>
            <p:spPr bwMode="auto">
              <a:xfrm flipH="1">
                <a:off x="552" y="2674"/>
                <a:ext cx="11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820" name="Line 1409"/>
              <p:cNvSpPr>
                <a:spLocks noChangeShapeType="1"/>
              </p:cNvSpPr>
              <p:nvPr/>
            </p:nvSpPr>
            <p:spPr bwMode="auto">
              <a:xfrm flipH="1">
                <a:off x="523" y="2696"/>
                <a:ext cx="19" cy="1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821" name="Line 1410"/>
              <p:cNvSpPr>
                <a:spLocks noChangeShapeType="1"/>
              </p:cNvSpPr>
              <p:nvPr/>
            </p:nvSpPr>
            <p:spPr bwMode="auto">
              <a:xfrm flipH="1">
                <a:off x="502" y="2724"/>
                <a:ext cx="12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822" name="Line 1411"/>
              <p:cNvSpPr>
                <a:spLocks noChangeShapeType="1"/>
              </p:cNvSpPr>
              <p:nvPr/>
            </p:nvSpPr>
            <p:spPr bwMode="auto">
              <a:xfrm flipV="1">
                <a:off x="441" y="2663"/>
                <a:ext cx="12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823" name="Line 1412"/>
              <p:cNvSpPr>
                <a:spLocks noChangeShapeType="1"/>
              </p:cNvSpPr>
              <p:nvPr/>
            </p:nvSpPr>
            <p:spPr bwMode="auto">
              <a:xfrm flipV="1">
                <a:off x="462" y="2635"/>
                <a:ext cx="19" cy="1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824" name="Line 1413"/>
              <p:cNvSpPr>
                <a:spLocks noChangeShapeType="1"/>
              </p:cNvSpPr>
              <p:nvPr/>
            </p:nvSpPr>
            <p:spPr bwMode="auto">
              <a:xfrm flipV="1">
                <a:off x="491" y="2613"/>
                <a:ext cx="11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825" name="Line 1414"/>
              <p:cNvSpPr>
                <a:spLocks noChangeShapeType="1"/>
              </p:cNvSpPr>
              <p:nvPr/>
            </p:nvSpPr>
            <p:spPr bwMode="auto">
              <a:xfrm flipH="1">
                <a:off x="502" y="2674"/>
                <a:ext cx="76" cy="7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826" name="Line 1415"/>
              <p:cNvSpPr>
                <a:spLocks noChangeShapeType="1"/>
              </p:cNvSpPr>
              <p:nvPr/>
            </p:nvSpPr>
            <p:spPr bwMode="auto">
              <a:xfrm>
                <a:off x="502" y="2598"/>
                <a:ext cx="76" cy="7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827" name="Line 1416"/>
              <p:cNvSpPr>
                <a:spLocks noChangeShapeType="1"/>
              </p:cNvSpPr>
              <p:nvPr/>
            </p:nvSpPr>
            <p:spPr bwMode="auto">
              <a:xfrm flipV="1">
                <a:off x="427" y="2597"/>
                <a:ext cx="77" cy="7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828" name="Line 1417"/>
              <p:cNvSpPr>
                <a:spLocks noChangeShapeType="1"/>
              </p:cNvSpPr>
              <p:nvPr/>
            </p:nvSpPr>
            <p:spPr bwMode="auto">
              <a:xfrm flipH="1" flipV="1">
                <a:off x="426" y="2674"/>
                <a:ext cx="76" cy="7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829" name="Line 1418"/>
              <p:cNvSpPr>
                <a:spLocks noChangeShapeType="1"/>
              </p:cNvSpPr>
              <p:nvPr/>
            </p:nvSpPr>
            <p:spPr bwMode="auto">
              <a:xfrm>
                <a:off x="502" y="2598"/>
                <a:ext cx="76" cy="7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10" name="Group 1419"/>
            <p:cNvGrpSpPr>
              <a:grpSpLocks/>
            </p:cNvGrpSpPr>
            <p:nvPr/>
          </p:nvGrpSpPr>
          <p:grpSpPr bwMode="auto">
            <a:xfrm>
              <a:off x="500" y="2031"/>
              <a:ext cx="1484" cy="1325"/>
              <a:chOff x="500" y="2031"/>
              <a:chExt cx="1484" cy="1325"/>
            </a:xfrm>
          </p:grpSpPr>
          <p:sp>
            <p:nvSpPr>
              <p:cNvPr id="13430" name="Line 1420"/>
              <p:cNvSpPr>
                <a:spLocks noChangeShapeType="1"/>
              </p:cNvSpPr>
              <p:nvPr/>
            </p:nvSpPr>
            <p:spPr bwMode="auto">
              <a:xfrm>
                <a:off x="502" y="2613"/>
                <a:ext cx="12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431" name="Line 1421"/>
              <p:cNvSpPr>
                <a:spLocks noChangeShapeType="1"/>
              </p:cNvSpPr>
              <p:nvPr/>
            </p:nvSpPr>
            <p:spPr bwMode="auto">
              <a:xfrm>
                <a:off x="523" y="2635"/>
                <a:ext cx="19" cy="1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432" name="Line 1422"/>
              <p:cNvSpPr>
                <a:spLocks noChangeShapeType="1"/>
              </p:cNvSpPr>
              <p:nvPr/>
            </p:nvSpPr>
            <p:spPr bwMode="auto">
              <a:xfrm>
                <a:off x="552" y="2663"/>
                <a:ext cx="11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433" name="Line 1423"/>
              <p:cNvSpPr>
                <a:spLocks noChangeShapeType="1"/>
              </p:cNvSpPr>
              <p:nvPr/>
            </p:nvSpPr>
            <p:spPr bwMode="auto">
              <a:xfrm>
                <a:off x="500" y="2616"/>
                <a:ext cx="12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434" name="Line 1424"/>
              <p:cNvSpPr>
                <a:spLocks noChangeShapeType="1"/>
              </p:cNvSpPr>
              <p:nvPr/>
            </p:nvSpPr>
            <p:spPr bwMode="auto">
              <a:xfrm>
                <a:off x="521" y="2637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435" name="Line 1425"/>
              <p:cNvSpPr>
                <a:spLocks noChangeShapeType="1"/>
              </p:cNvSpPr>
              <p:nvPr/>
            </p:nvSpPr>
            <p:spPr bwMode="auto">
              <a:xfrm>
                <a:off x="549" y="2665"/>
                <a:ext cx="12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436" name="Line 1426"/>
              <p:cNvSpPr>
                <a:spLocks noChangeShapeType="1"/>
              </p:cNvSpPr>
              <p:nvPr/>
            </p:nvSpPr>
            <p:spPr bwMode="auto">
              <a:xfrm flipV="1">
                <a:off x="597" y="2620"/>
                <a:ext cx="49" cy="5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437" name="Line 1427"/>
              <p:cNvSpPr>
                <a:spLocks noChangeShapeType="1"/>
              </p:cNvSpPr>
              <p:nvPr/>
            </p:nvSpPr>
            <p:spPr bwMode="auto">
              <a:xfrm flipH="1" flipV="1">
                <a:off x="601" y="2575"/>
                <a:ext cx="45" cy="4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438" name="Line 1428"/>
              <p:cNvSpPr>
                <a:spLocks noChangeShapeType="1"/>
              </p:cNvSpPr>
              <p:nvPr/>
            </p:nvSpPr>
            <p:spPr bwMode="auto">
              <a:xfrm flipH="1">
                <a:off x="551" y="2575"/>
                <a:ext cx="50" cy="4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439" name="Line 1429"/>
              <p:cNvSpPr>
                <a:spLocks noChangeShapeType="1"/>
              </p:cNvSpPr>
              <p:nvPr/>
            </p:nvSpPr>
            <p:spPr bwMode="auto">
              <a:xfrm>
                <a:off x="551" y="2624"/>
                <a:ext cx="46" cy="4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440" name="Freeform 1430"/>
              <p:cNvSpPr>
                <a:spLocks/>
              </p:cNvSpPr>
              <p:nvPr/>
            </p:nvSpPr>
            <p:spPr bwMode="auto">
              <a:xfrm>
                <a:off x="1285" y="2646"/>
                <a:ext cx="6" cy="27"/>
              </a:xfrm>
              <a:custGeom>
                <a:avLst/>
                <a:gdLst>
                  <a:gd name="T0" fmla="*/ 0 w 10"/>
                  <a:gd name="T1" fmla="*/ 2 h 54"/>
                  <a:gd name="T2" fmla="*/ 1 w 10"/>
                  <a:gd name="T3" fmla="*/ 1 h 54"/>
                  <a:gd name="T4" fmla="*/ 2 w 10"/>
                  <a:gd name="T5" fmla="*/ 0 h 54"/>
                  <a:gd name="T6" fmla="*/ 2 w 10"/>
                  <a:gd name="T7" fmla="*/ 7 h 5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"/>
                  <a:gd name="T13" fmla="*/ 0 h 54"/>
                  <a:gd name="T14" fmla="*/ 10 w 10"/>
                  <a:gd name="T15" fmla="*/ 54 h 5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" h="54">
                    <a:moveTo>
                      <a:pt x="0" y="10"/>
                    </a:moveTo>
                    <a:lnTo>
                      <a:pt x="4" y="7"/>
                    </a:lnTo>
                    <a:lnTo>
                      <a:pt x="10" y="0"/>
                    </a:lnTo>
                    <a:lnTo>
                      <a:pt x="10" y="54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441" name="Freeform 1431"/>
              <p:cNvSpPr>
                <a:spLocks/>
              </p:cNvSpPr>
              <p:nvPr/>
            </p:nvSpPr>
            <p:spPr bwMode="auto">
              <a:xfrm>
                <a:off x="1306" y="2646"/>
                <a:ext cx="5" cy="27"/>
              </a:xfrm>
              <a:custGeom>
                <a:avLst/>
                <a:gdLst>
                  <a:gd name="T0" fmla="*/ 0 w 9"/>
                  <a:gd name="T1" fmla="*/ 2 h 54"/>
                  <a:gd name="T2" fmla="*/ 1 w 9"/>
                  <a:gd name="T3" fmla="*/ 1 h 54"/>
                  <a:gd name="T4" fmla="*/ 2 w 9"/>
                  <a:gd name="T5" fmla="*/ 0 h 54"/>
                  <a:gd name="T6" fmla="*/ 2 w 9"/>
                  <a:gd name="T7" fmla="*/ 7 h 5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54"/>
                  <a:gd name="T14" fmla="*/ 9 w 9"/>
                  <a:gd name="T15" fmla="*/ 54 h 5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54">
                    <a:moveTo>
                      <a:pt x="0" y="10"/>
                    </a:moveTo>
                    <a:lnTo>
                      <a:pt x="3" y="7"/>
                    </a:lnTo>
                    <a:lnTo>
                      <a:pt x="9" y="0"/>
                    </a:lnTo>
                    <a:lnTo>
                      <a:pt x="9" y="54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442" name="Freeform 1432"/>
              <p:cNvSpPr>
                <a:spLocks/>
              </p:cNvSpPr>
              <p:nvPr/>
            </p:nvSpPr>
            <p:spPr bwMode="auto">
              <a:xfrm>
                <a:off x="1327" y="2646"/>
                <a:ext cx="4" cy="27"/>
              </a:xfrm>
              <a:custGeom>
                <a:avLst/>
                <a:gdLst>
                  <a:gd name="T0" fmla="*/ 0 w 9"/>
                  <a:gd name="T1" fmla="*/ 2 h 54"/>
                  <a:gd name="T2" fmla="*/ 0 w 9"/>
                  <a:gd name="T3" fmla="*/ 1 h 54"/>
                  <a:gd name="T4" fmla="*/ 1 w 9"/>
                  <a:gd name="T5" fmla="*/ 0 h 54"/>
                  <a:gd name="T6" fmla="*/ 1 w 9"/>
                  <a:gd name="T7" fmla="*/ 7 h 5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54"/>
                  <a:gd name="T14" fmla="*/ 9 w 9"/>
                  <a:gd name="T15" fmla="*/ 54 h 5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54">
                    <a:moveTo>
                      <a:pt x="0" y="10"/>
                    </a:moveTo>
                    <a:lnTo>
                      <a:pt x="3" y="7"/>
                    </a:lnTo>
                    <a:lnTo>
                      <a:pt x="9" y="0"/>
                    </a:lnTo>
                    <a:lnTo>
                      <a:pt x="9" y="54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443" name="Rectangle 1433"/>
              <p:cNvSpPr>
                <a:spLocks noChangeArrowheads="1"/>
              </p:cNvSpPr>
              <p:nvPr/>
            </p:nvSpPr>
            <p:spPr bwMode="auto">
              <a:xfrm>
                <a:off x="1266" y="2632"/>
                <a:ext cx="86" cy="54"/>
              </a:xfrm>
              <a:prstGeom prst="rect">
                <a:avLst/>
              </a:prstGeom>
              <a:noFill/>
              <a:ln w="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444" name="Line 1434"/>
              <p:cNvSpPr>
                <a:spLocks noChangeShapeType="1"/>
              </p:cNvSpPr>
              <p:nvPr/>
            </p:nvSpPr>
            <p:spPr bwMode="auto">
              <a:xfrm flipV="1">
                <a:off x="1157" y="2590"/>
                <a:ext cx="11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445" name="Freeform 1435"/>
              <p:cNvSpPr>
                <a:spLocks/>
              </p:cNvSpPr>
              <p:nvPr/>
            </p:nvSpPr>
            <p:spPr bwMode="auto">
              <a:xfrm>
                <a:off x="1168" y="2563"/>
                <a:ext cx="1" cy="23"/>
              </a:xfrm>
              <a:custGeom>
                <a:avLst/>
                <a:gdLst>
                  <a:gd name="T0" fmla="*/ 0 w 1"/>
                  <a:gd name="T1" fmla="*/ 6 h 45"/>
                  <a:gd name="T2" fmla="*/ 0 w 1"/>
                  <a:gd name="T3" fmla="*/ 4 h 45"/>
                  <a:gd name="T4" fmla="*/ 0 w 1"/>
                  <a:gd name="T5" fmla="*/ 0 h 4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45"/>
                  <a:gd name="T11" fmla="*/ 1 w 1"/>
                  <a:gd name="T12" fmla="*/ 45 h 4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45">
                    <a:moveTo>
                      <a:pt x="0" y="45"/>
                    </a:moveTo>
                    <a:lnTo>
                      <a:pt x="0" y="25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446" name="Freeform 1436"/>
              <p:cNvSpPr>
                <a:spLocks/>
              </p:cNvSpPr>
              <p:nvPr/>
            </p:nvSpPr>
            <p:spPr bwMode="auto">
              <a:xfrm>
                <a:off x="1158" y="2573"/>
                <a:ext cx="32" cy="1"/>
              </a:xfrm>
              <a:custGeom>
                <a:avLst/>
                <a:gdLst>
                  <a:gd name="T0" fmla="*/ 0 w 64"/>
                  <a:gd name="T1" fmla="*/ 0 h 1"/>
                  <a:gd name="T2" fmla="*/ 3 w 64"/>
                  <a:gd name="T3" fmla="*/ 0 h 1"/>
                  <a:gd name="T4" fmla="*/ 6 w 64"/>
                  <a:gd name="T5" fmla="*/ 0 h 1"/>
                  <a:gd name="T6" fmla="*/ 8 w 6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4"/>
                  <a:gd name="T13" fmla="*/ 0 h 1"/>
                  <a:gd name="T14" fmla="*/ 64 w 6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4" h="1">
                    <a:moveTo>
                      <a:pt x="0" y="0"/>
                    </a:moveTo>
                    <a:lnTo>
                      <a:pt x="25" y="0"/>
                    </a:lnTo>
                    <a:lnTo>
                      <a:pt x="50" y="0"/>
                    </a:lnTo>
                    <a:lnTo>
                      <a:pt x="64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447" name="Freeform 1437"/>
              <p:cNvSpPr>
                <a:spLocks/>
              </p:cNvSpPr>
              <p:nvPr/>
            </p:nvSpPr>
            <p:spPr bwMode="auto">
              <a:xfrm>
                <a:off x="1181" y="2563"/>
                <a:ext cx="1" cy="23"/>
              </a:xfrm>
              <a:custGeom>
                <a:avLst/>
                <a:gdLst>
                  <a:gd name="T0" fmla="*/ 0 w 1"/>
                  <a:gd name="T1" fmla="*/ 0 h 45"/>
                  <a:gd name="T2" fmla="*/ 0 w 1"/>
                  <a:gd name="T3" fmla="*/ 4 h 45"/>
                  <a:gd name="T4" fmla="*/ 0 w 1"/>
                  <a:gd name="T5" fmla="*/ 6 h 4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45"/>
                  <a:gd name="T11" fmla="*/ 1 w 1"/>
                  <a:gd name="T12" fmla="*/ 45 h 4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45">
                    <a:moveTo>
                      <a:pt x="0" y="0"/>
                    </a:moveTo>
                    <a:lnTo>
                      <a:pt x="0" y="25"/>
                    </a:lnTo>
                    <a:lnTo>
                      <a:pt x="0" y="45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448" name="Freeform 1438"/>
              <p:cNvSpPr>
                <a:spLocks/>
              </p:cNvSpPr>
              <p:nvPr/>
            </p:nvSpPr>
            <p:spPr bwMode="auto">
              <a:xfrm>
                <a:off x="1157" y="2586"/>
                <a:ext cx="25" cy="1"/>
              </a:xfrm>
              <a:custGeom>
                <a:avLst/>
                <a:gdLst>
                  <a:gd name="T0" fmla="*/ 6 w 50"/>
                  <a:gd name="T1" fmla="*/ 0 h 1"/>
                  <a:gd name="T2" fmla="*/ 3 w 50"/>
                  <a:gd name="T3" fmla="*/ 0 h 1"/>
                  <a:gd name="T4" fmla="*/ 0 w 5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50"/>
                  <a:gd name="T10" fmla="*/ 0 h 1"/>
                  <a:gd name="T11" fmla="*/ 50 w 5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0" h="1">
                    <a:moveTo>
                      <a:pt x="50" y="0"/>
                    </a:moveTo>
                    <a:lnTo>
                      <a:pt x="25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449" name="Line 1439"/>
              <p:cNvSpPr>
                <a:spLocks noChangeShapeType="1"/>
              </p:cNvSpPr>
              <p:nvPr/>
            </p:nvSpPr>
            <p:spPr bwMode="auto">
              <a:xfrm>
                <a:off x="1182" y="2586"/>
                <a:ext cx="10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450" name="Line 1440"/>
              <p:cNvSpPr>
                <a:spLocks noChangeShapeType="1"/>
              </p:cNvSpPr>
              <p:nvPr/>
            </p:nvSpPr>
            <p:spPr bwMode="auto">
              <a:xfrm flipH="1" flipV="1">
                <a:off x="1180" y="2591"/>
                <a:ext cx="10" cy="1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451" name="Freeform 1441"/>
              <p:cNvSpPr>
                <a:spLocks/>
              </p:cNvSpPr>
              <p:nvPr/>
            </p:nvSpPr>
            <p:spPr bwMode="auto">
              <a:xfrm>
                <a:off x="1200" y="2563"/>
                <a:ext cx="1" cy="38"/>
              </a:xfrm>
              <a:custGeom>
                <a:avLst/>
                <a:gdLst>
                  <a:gd name="T0" fmla="*/ 0 w 1"/>
                  <a:gd name="T1" fmla="*/ 10 h 75"/>
                  <a:gd name="T2" fmla="*/ 0 w 1"/>
                  <a:gd name="T3" fmla="*/ 7 h 75"/>
                  <a:gd name="T4" fmla="*/ 0 w 1"/>
                  <a:gd name="T5" fmla="*/ 4 h 75"/>
                  <a:gd name="T6" fmla="*/ 0 w 1"/>
                  <a:gd name="T7" fmla="*/ 0 h 7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75"/>
                  <a:gd name="T14" fmla="*/ 1 w 1"/>
                  <a:gd name="T15" fmla="*/ 75 h 7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75">
                    <a:moveTo>
                      <a:pt x="0" y="75"/>
                    </a:moveTo>
                    <a:lnTo>
                      <a:pt x="0" y="51"/>
                    </a:lnTo>
                    <a:lnTo>
                      <a:pt x="0" y="25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452" name="Freeform 1442"/>
              <p:cNvSpPr>
                <a:spLocks/>
              </p:cNvSpPr>
              <p:nvPr/>
            </p:nvSpPr>
            <p:spPr bwMode="auto">
              <a:xfrm>
                <a:off x="1200" y="2565"/>
                <a:ext cx="29" cy="1"/>
              </a:xfrm>
              <a:custGeom>
                <a:avLst/>
                <a:gdLst>
                  <a:gd name="T0" fmla="*/ 0 w 58"/>
                  <a:gd name="T1" fmla="*/ 0 h 1"/>
                  <a:gd name="T2" fmla="*/ 4 w 58"/>
                  <a:gd name="T3" fmla="*/ 0 h 1"/>
                  <a:gd name="T4" fmla="*/ 7 w 58"/>
                  <a:gd name="T5" fmla="*/ 0 h 1"/>
                  <a:gd name="T6" fmla="*/ 7 w 58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8"/>
                  <a:gd name="T13" fmla="*/ 0 h 1"/>
                  <a:gd name="T14" fmla="*/ 58 w 58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8" h="1">
                    <a:moveTo>
                      <a:pt x="0" y="0"/>
                    </a:moveTo>
                    <a:lnTo>
                      <a:pt x="25" y="0"/>
                    </a:lnTo>
                    <a:lnTo>
                      <a:pt x="50" y="0"/>
                    </a:lnTo>
                    <a:lnTo>
                      <a:pt x="58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453" name="Freeform 1443"/>
              <p:cNvSpPr>
                <a:spLocks/>
              </p:cNvSpPr>
              <p:nvPr/>
            </p:nvSpPr>
            <p:spPr bwMode="auto">
              <a:xfrm>
                <a:off x="1222" y="2563"/>
                <a:ext cx="8" cy="38"/>
              </a:xfrm>
              <a:custGeom>
                <a:avLst/>
                <a:gdLst>
                  <a:gd name="T0" fmla="*/ 2 w 15"/>
                  <a:gd name="T1" fmla="*/ 0 h 75"/>
                  <a:gd name="T2" fmla="*/ 2 w 15"/>
                  <a:gd name="T3" fmla="*/ 4 h 75"/>
                  <a:gd name="T4" fmla="*/ 2 w 15"/>
                  <a:gd name="T5" fmla="*/ 7 h 75"/>
                  <a:gd name="T6" fmla="*/ 2 w 15"/>
                  <a:gd name="T7" fmla="*/ 10 h 75"/>
                  <a:gd name="T8" fmla="*/ 0 w 15"/>
                  <a:gd name="T9" fmla="*/ 9 h 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75"/>
                  <a:gd name="T17" fmla="*/ 15 w 15"/>
                  <a:gd name="T18" fmla="*/ 75 h 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75">
                    <a:moveTo>
                      <a:pt x="15" y="0"/>
                    </a:moveTo>
                    <a:lnTo>
                      <a:pt x="15" y="25"/>
                    </a:lnTo>
                    <a:lnTo>
                      <a:pt x="15" y="51"/>
                    </a:lnTo>
                    <a:lnTo>
                      <a:pt x="15" y="75"/>
                    </a:lnTo>
                    <a:lnTo>
                      <a:pt x="0" y="65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454" name="Freeform 1444"/>
              <p:cNvSpPr>
                <a:spLocks/>
              </p:cNvSpPr>
              <p:nvPr/>
            </p:nvSpPr>
            <p:spPr bwMode="auto">
              <a:xfrm>
                <a:off x="1209" y="2580"/>
                <a:ext cx="11" cy="13"/>
              </a:xfrm>
              <a:custGeom>
                <a:avLst/>
                <a:gdLst>
                  <a:gd name="T0" fmla="*/ 2 w 24"/>
                  <a:gd name="T1" fmla="*/ 3 h 27"/>
                  <a:gd name="T2" fmla="*/ 2 w 24"/>
                  <a:gd name="T3" fmla="*/ 3 h 27"/>
                  <a:gd name="T4" fmla="*/ 2 w 24"/>
                  <a:gd name="T5" fmla="*/ 0 h 27"/>
                  <a:gd name="T6" fmla="*/ 0 w 24"/>
                  <a:gd name="T7" fmla="*/ 0 h 27"/>
                  <a:gd name="T8" fmla="*/ 0 w 24"/>
                  <a:gd name="T9" fmla="*/ 0 h 27"/>
                  <a:gd name="T10" fmla="*/ 0 w 24"/>
                  <a:gd name="T11" fmla="*/ 3 h 2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"/>
                  <a:gd name="T19" fmla="*/ 0 h 27"/>
                  <a:gd name="T20" fmla="*/ 24 w 24"/>
                  <a:gd name="T21" fmla="*/ 27 h 2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" h="27">
                    <a:moveTo>
                      <a:pt x="24" y="27"/>
                    </a:moveTo>
                    <a:lnTo>
                      <a:pt x="24" y="25"/>
                    </a:lnTo>
                    <a:lnTo>
                      <a:pt x="24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7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455" name="Line 1445"/>
              <p:cNvSpPr>
                <a:spLocks noChangeShapeType="1"/>
              </p:cNvSpPr>
              <p:nvPr/>
            </p:nvSpPr>
            <p:spPr bwMode="auto">
              <a:xfrm>
                <a:off x="1209" y="2592"/>
                <a:ext cx="11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456" name="Freeform 1446"/>
              <p:cNvSpPr>
                <a:spLocks/>
              </p:cNvSpPr>
              <p:nvPr/>
            </p:nvSpPr>
            <p:spPr bwMode="auto">
              <a:xfrm>
                <a:off x="1204" y="2572"/>
                <a:ext cx="22" cy="1"/>
              </a:xfrm>
              <a:custGeom>
                <a:avLst/>
                <a:gdLst>
                  <a:gd name="T0" fmla="*/ 0 w 44"/>
                  <a:gd name="T1" fmla="*/ 0 h 1"/>
                  <a:gd name="T2" fmla="*/ 3 w 44"/>
                  <a:gd name="T3" fmla="*/ 0 h 1"/>
                  <a:gd name="T4" fmla="*/ 6 w 44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44"/>
                  <a:gd name="T10" fmla="*/ 0 h 1"/>
                  <a:gd name="T11" fmla="*/ 44 w 44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4" h="1">
                    <a:moveTo>
                      <a:pt x="0" y="0"/>
                    </a:moveTo>
                    <a:lnTo>
                      <a:pt x="25" y="0"/>
                    </a:lnTo>
                    <a:lnTo>
                      <a:pt x="44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457" name="Line 1447"/>
              <p:cNvSpPr>
                <a:spLocks noChangeShapeType="1"/>
              </p:cNvSpPr>
              <p:nvPr/>
            </p:nvSpPr>
            <p:spPr bwMode="auto">
              <a:xfrm flipV="1">
                <a:off x="1240" y="2595"/>
                <a:ext cx="9" cy="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458" name="Freeform 1448"/>
              <p:cNvSpPr>
                <a:spLocks/>
              </p:cNvSpPr>
              <p:nvPr/>
            </p:nvSpPr>
            <p:spPr bwMode="auto">
              <a:xfrm>
                <a:off x="1244" y="2583"/>
                <a:ext cx="22" cy="12"/>
              </a:xfrm>
              <a:custGeom>
                <a:avLst/>
                <a:gdLst>
                  <a:gd name="T0" fmla="*/ 2 w 45"/>
                  <a:gd name="T1" fmla="*/ 3 h 25"/>
                  <a:gd name="T2" fmla="*/ 5 w 45"/>
                  <a:gd name="T3" fmla="*/ 3 h 25"/>
                  <a:gd name="T4" fmla="*/ 5 w 45"/>
                  <a:gd name="T5" fmla="*/ 0 h 25"/>
                  <a:gd name="T6" fmla="*/ 3 w 45"/>
                  <a:gd name="T7" fmla="*/ 0 h 25"/>
                  <a:gd name="T8" fmla="*/ 0 w 45"/>
                  <a:gd name="T9" fmla="*/ 0 h 25"/>
                  <a:gd name="T10" fmla="*/ 0 w 45"/>
                  <a:gd name="T11" fmla="*/ 3 h 25"/>
                  <a:gd name="T12" fmla="*/ 2 w 45"/>
                  <a:gd name="T13" fmla="*/ 3 h 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5"/>
                  <a:gd name="T22" fmla="*/ 0 h 25"/>
                  <a:gd name="T23" fmla="*/ 45 w 45"/>
                  <a:gd name="T24" fmla="*/ 25 h 2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5" h="25">
                    <a:moveTo>
                      <a:pt x="20" y="25"/>
                    </a:moveTo>
                    <a:lnTo>
                      <a:pt x="45" y="25"/>
                    </a:lnTo>
                    <a:lnTo>
                      <a:pt x="45" y="0"/>
                    </a:lnTo>
                    <a:lnTo>
                      <a:pt x="25" y="0"/>
                    </a:lnTo>
                    <a:lnTo>
                      <a:pt x="0" y="0"/>
                    </a:lnTo>
                    <a:lnTo>
                      <a:pt x="0" y="25"/>
                    </a:lnTo>
                    <a:lnTo>
                      <a:pt x="20" y="25"/>
                    </a:lnTo>
                    <a:close/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459" name="Line 1449"/>
              <p:cNvSpPr>
                <a:spLocks noChangeShapeType="1"/>
              </p:cNvSpPr>
              <p:nvPr/>
            </p:nvSpPr>
            <p:spPr bwMode="auto">
              <a:xfrm flipH="1">
                <a:off x="1244" y="2591"/>
                <a:ext cx="12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460" name="Freeform 1450"/>
              <p:cNvSpPr>
                <a:spLocks/>
              </p:cNvSpPr>
              <p:nvPr/>
            </p:nvSpPr>
            <p:spPr bwMode="auto">
              <a:xfrm>
                <a:off x="1244" y="2588"/>
                <a:ext cx="22" cy="1"/>
              </a:xfrm>
              <a:custGeom>
                <a:avLst/>
                <a:gdLst>
                  <a:gd name="T0" fmla="*/ 0 w 45"/>
                  <a:gd name="T1" fmla="*/ 0 h 1"/>
                  <a:gd name="T2" fmla="*/ 3 w 45"/>
                  <a:gd name="T3" fmla="*/ 0 h 1"/>
                  <a:gd name="T4" fmla="*/ 5 w 4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1"/>
                  <a:gd name="T11" fmla="*/ 45 w 4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1">
                    <a:moveTo>
                      <a:pt x="0" y="0"/>
                    </a:moveTo>
                    <a:lnTo>
                      <a:pt x="25" y="0"/>
                    </a:lnTo>
                    <a:lnTo>
                      <a:pt x="45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461" name="Line 1451"/>
              <p:cNvSpPr>
                <a:spLocks noChangeShapeType="1"/>
              </p:cNvSpPr>
              <p:nvPr/>
            </p:nvSpPr>
            <p:spPr bwMode="auto">
              <a:xfrm flipH="1">
                <a:off x="1256" y="2591"/>
                <a:ext cx="10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462" name="Line 1452"/>
              <p:cNvSpPr>
                <a:spLocks noChangeShapeType="1"/>
              </p:cNvSpPr>
              <p:nvPr/>
            </p:nvSpPr>
            <p:spPr bwMode="auto">
              <a:xfrm>
                <a:off x="1259" y="2596"/>
                <a:ext cx="10" cy="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463" name="Freeform 1453"/>
              <p:cNvSpPr>
                <a:spLocks/>
              </p:cNvSpPr>
              <p:nvPr/>
            </p:nvSpPr>
            <p:spPr bwMode="auto">
              <a:xfrm>
                <a:off x="1245" y="2570"/>
                <a:ext cx="21" cy="10"/>
              </a:xfrm>
              <a:custGeom>
                <a:avLst/>
                <a:gdLst>
                  <a:gd name="T0" fmla="*/ 5 w 42"/>
                  <a:gd name="T1" fmla="*/ 3 h 18"/>
                  <a:gd name="T2" fmla="*/ 3 w 42"/>
                  <a:gd name="T3" fmla="*/ 3 h 18"/>
                  <a:gd name="T4" fmla="*/ 0 w 42"/>
                  <a:gd name="T5" fmla="*/ 3 h 18"/>
                  <a:gd name="T6" fmla="*/ 1 w 42"/>
                  <a:gd name="T7" fmla="*/ 0 h 18"/>
                  <a:gd name="T8" fmla="*/ 2 w 42"/>
                  <a:gd name="T9" fmla="*/ 0 h 18"/>
                  <a:gd name="T10" fmla="*/ 5 w 42"/>
                  <a:gd name="T11" fmla="*/ 0 h 18"/>
                  <a:gd name="T12" fmla="*/ 5 w 42"/>
                  <a:gd name="T13" fmla="*/ 3 h 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2"/>
                  <a:gd name="T22" fmla="*/ 0 h 18"/>
                  <a:gd name="T23" fmla="*/ 42 w 42"/>
                  <a:gd name="T24" fmla="*/ 18 h 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2" h="18">
                    <a:moveTo>
                      <a:pt x="38" y="18"/>
                    </a:moveTo>
                    <a:lnTo>
                      <a:pt x="25" y="18"/>
                    </a:lnTo>
                    <a:lnTo>
                      <a:pt x="0" y="18"/>
                    </a:lnTo>
                    <a:lnTo>
                      <a:pt x="5" y="0"/>
                    </a:lnTo>
                    <a:lnTo>
                      <a:pt x="16" y="0"/>
                    </a:lnTo>
                    <a:lnTo>
                      <a:pt x="42" y="0"/>
                    </a:lnTo>
                    <a:lnTo>
                      <a:pt x="38" y="18"/>
                    </a:lnTo>
                    <a:close/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464" name="Freeform 1454"/>
              <p:cNvSpPr>
                <a:spLocks/>
              </p:cNvSpPr>
              <p:nvPr/>
            </p:nvSpPr>
            <p:spPr bwMode="auto">
              <a:xfrm>
                <a:off x="1237" y="2575"/>
                <a:ext cx="25" cy="1"/>
              </a:xfrm>
              <a:custGeom>
                <a:avLst/>
                <a:gdLst>
                  <a:gd name="T0" fmla="*/ 6 w 51"/>
                  <a:gd name="T1" fmla="*/ 0 h 1"/>
                  <a:gd name="T2" fmla="*/ 3 w 51"/>
                  <a:gd name="T3" fmla="*/ 0 h 1"/>
                  <a:gd name="T4" fmla="*/ 0 w 5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51"/>
                  <a:gd name="T10" fmla="*/ 0 h 1"/>
                  <a:gd name="T11" fmla="*/ 51 w 5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1" h="1">
                    <a:moveTo>
                      <a:pt x="51" y="0"/>
                    </a:moveTo>
                    <a:lnTo>
                      <a:pt x="25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465" name="Line 1455"/>
              <p:cNvSpPr>
                <a:spLocks noChangeShapeType="1"/>
              </p:cNvSpPr>
              <p:nvPr/>
            </p:nvSpPr>
            <p:spPr bwMode="auto">
              <a:xfrm flipV="1">
                <a:off x="1237" y="2565"/>
                <a:ext cx="4" cy="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466" name="Freeform 1456"/>
              <p:cNvSpPr>
                <a:spLocks/>
              </p:cNvSpPr>
              <p:nvPr/>
            </p:nvSpPr>
            <p:spPr bwMode="auto">
              <a:xfrm>
                <a:off x="1240" y="2568"/>
                <a:ext cx="32" cy="1"/>
              </a:xfrm>
              <a:custGeom>
                <a:avLst/>
                <a:gdLst>
                  <a:gd name="T0" fmla="*/ 0 w 64"/>
                  <a:gd name="T1" fmla="*/ 0 h 1"/>
                  <a:gd name="T2" fmla="*/ 3 w 64"/>
                  <a:gd name="T3" fmla="*/ 0 h 1"/>
                  <a:gd name="T4" fmla="*/ 6 w 64"/>
                  <a:gd name="T5" fmla="*/ 0 h 1"/>
                  <a:gd name="T6" fmla="*/ 8 w 6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4"/>
                  <a:gd name="T13" fmla="*/ 0 h 1"/>
                  <a:gd name="T14" fmla="*/ 64 w 6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4" h="1">
                    <a:moveTo>
                      <a:pt x="0" y="0"/>
                    </a:moveTo>
                    <a:lnTo>
                      <a:pt x="25" y="0"/>
                    </a:lnTo>
                    <a:lnTo>
                      <a:pt x="51" y="0"/>
                    </a:lnTo>
                    <a:lnTo>
                      <a:pt x="64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467" name="Line 1457"/>
              <p:cNvSpPr>
                <a:spLocks noChangeShapeType="1"/>
              </p:cNvSpPr>
              <p:nvPr/>
            </p:nvSpPr>
            <p:spPr bwMode="auto">
              <a:xfrm flipH="1">
                <a:off x="1270" y="2565"/>
                <a:ext cx="4" cy="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468" name="Line 1458"/>
              <p:cNvSpPr>
                <a:spLocks noChangeShapeType="1"/>
              </p:cNvSpPr>
              <p:nvPr/>
            </p:nvSpPr>
            <p:spPr bwMode="auto">
              <a:xfrm flipH="1">
                <a:off x="1262" y="2575"/>
                <a:ext cx="11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469" name="Line 1459"/>
              <p:cNvSpPr>
                <a:spLocks noChangeShapeType="1"/>
              </p:cNvSpPr>
              <p:nvPr/>
            </p:nvSpPr>
            <p:spPr bwMode="auto">
              <a:xfrm flipH="1" flipV="1">
                <a:off x="1252" y="2571"/>
                <a:ext cx="4" cy="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470" name="Line 1460"/>
              <p:cNvSpPr>
                <a:spLocks noChangeShapeType="1"/>
              </p:cNvSpPr>
              <p:nvPr/>
            </p:nvSpPr>
            <p:spPr bwMode="auto">
              <a:xfrm flipV="1">
                <a:off x="1256" y="2562"/>
                <a:ext cx="1" cy="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471" name="Line 1461"/>
              <p:cNvSpPr>
                <a:spLocks noChangeShapeType="1"/>
              </p:cNvSpPr>
              <p:nvPr/>
            </p:nvSpPr>
            <p:spPr bwMode="auto">
              <a:xfrm flipV="1">
                <a:off x="1277" y="2591"/>
                <a:ext cx="1" cy="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472" name="Line 1462"/>
              <p:cNvSpPr>
                <a:spLocks noChangeShapeType="1"/>
              </p:cNvSpPr>
              <p:nvPr/>
            </p:nvSpPr>
            <p:spPr bwMode="auto">
              <a:xfrm>
                <a:off x="1280" y="2591"/>
                <a:ext cx="1" cy="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473" name="Freeform 1463"/>
              <p:cNvSpPr>
                <a:spLocks/>
              </p:cNvSpPr>
              <p:nvPr/>
            </p:nvSpPr>
            <p:spPr bwMode="auto">
              <a:xfrm>
                <a:off x="1283" y="2584"/>
                <a:ext cx="9" cy="17"/>
              </a:xfrm>
              <a:custGeom>
                <a:avLst/>
                <a:gdLst>
                  <a:gd name="T0" fmla="*/ 0 w 17"/>
                  <a:gd name="T1" fmla="*/ 3 h 35"/>
                  <a:gd name="T2" fmla="*/ 1 w 17"/>
                  <a:gd name="T3" fmla="*/ 4 h 35"/>
                  <a:gd name="T4" fmla="*/ 3 w 17"/>
                  <a:gd name="T5" fmla="*/ 0 h 35"/>
                  <a:gd name="T6" fmla="*/ 0 60000 65536"/>
                  <a:gd name="T7" fmla="*/ 0 60000 65536"/>
                  <a:gd name="T8" fmla="*/ 0 60000 65536"/>
                  <a:gd name="T9" fmla="*/ 0 w 17"/>
                  <a:gd name="T10" fmla="*/ 0 h 35"/>
                  <a:gd name="T11" fmla="*/ 17 w 17"/>
                  <a:gd name="T12" fmla="*/ 35 h 3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" h="35">
                    <a:moveTo>
                      <a:pt x="0" y="28"/>
                    </a:moveTo>
                    <a:lnTo>
                      <a:pt x="8" y="35"/>
                    </a:lnTo>
                    <a:lnTo>
                      <a:pt x="17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474" name="Freeform 1464"/>
              <p:cNvSpPr>
                <a:spLocks/>
              </p:cNvSpPr>
              <p:nvPr/>
            </p:nvSpPr>
            <p:spPr bwMode="auto">
              <a:xfrm>
                <a:off x="1279" y="2563"/>
                <a:ext cx="13" cy="22"/>
              </a:xfrm>
              <a:custGeom>
                <a:avLst/>
                <a:gdLst>
                  <a:gd name="T0" fmla="*/ 4 w 25"/>
                  <a:gd name="T1" fmla="*/ 6 h 43"/>
                  <a:gd name="T2" fmla="*/ 0 w 25"/>
                  <a:gd name="T3" fmla="*/ 6 h 43"/>
                  <a:gd name="T4" fmla="*/ 0 w 25"/>
                  <a:gd name="T5" fmla="*/ 4 h 43"/>
                  <a:gd name="T6" fmla="*/ 0 w 25"/>
                  <a:gd name="T7" fmla="*/ 0 h 4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5"/>
                  <a:gd name="T13" fmla="*/ 0 h 43"/>
                  <a:gd name="T14" fmla="*/ 25 w 25"/>
                  <a:gd name="T15" fmla="*/ 43 h 4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5" h="43">
                    <a:moveTo>
                      <a:pt x="25" y="43"/>
                    </a:moveTo>
                    <a:lnTo>
                      <a:pt x="0" y="43"/>
                    </a:lnTo>
                    <a:lnTo>
                      <a:pt x="0" y="25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475" name="Freeform 1465"/>
              <p:cNvSpPr>
                <a:spLocks/>
              </p:cNvSpPr>
              <p:nvPr/>
            </p:nvSpPr>
            <p:spPr bwMode="auto">
              <a:xfrm>
                <a:off x="1279" y="2566"/>
                <a:ext cx="13" cy="1"/>
              </a:xfrm>
              <a:custGeom>
                <a:avLst/>
                <a:gdLst>
                  <a:gd name="T0" fmla="*/ 0 w 27"/>
                  <a:gd name="T1" fmla="*/ 0 h 1"/>
                  <a:gd name="T2" fmla="*/ 3 w 27"/>
                  <a:gd name="T3" fmla="*/ 0 h 1"/>
                  <a:gd name="T4" fmla="*/ 3 w 2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7"/>
                  <a:gd name="T10" fmla="*/ 0 h 1"/>
                  <a:gd name="T11" fmla="*/ 27 w 2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7" h="1">
                    <a:moveTo>
                      <a:pt x="0" y="0"/>
                    </a:moveTo>
                    <a:lnTo>
                      <a:pt x="25" y="0"/>
                    </a:lnTo>
                    <a:lnTo>
                      <a:pt x="27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476" name="Freeform 1466"/>
              <p:cNvSpPr>
                <a:spLocks/>
              </p:cNvSpPr>
              <p:nvPr/>
            </p:nvSpPr>
            <p:spPr bwMode="auto">
              <a:xfrm>
                <a:off x="1286" y="2566"/>
                <a:ext cx="1" cy="19"/>
              </a:xfrm>
              <a:custGeom>
                <a:avLst/>
                <a:gdLst>
                  <a:gd name="T0" fmla="*/ 0 w 1"/>
                  <a:gd name="T1" fmla="*/ 0 h 37"/>
                  <a:gd name="T2" fmla="*/ 0 w 1"/>
                  <a:gd name="T3" fmla="*/ 4 h 37"/>
                  <a:gd name="T4" fmla="*/ 0 w 1"/>
                  <a:gd name="T5" fmla="*/ 5 h 37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37"/>
                  <a:gd name="T11" fmla="*/ 1 w 1"/>
                  <a:gd name="T12" fmla="*/ 37 h 3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37">
                    <a:moveTo>
                      <a:pt x="0" y="0"/>
                    </a:moveTo>
                    <a:lnTo>
                      <a:pt x="0" y="25"/>
                    </a:lnTo>
                    <a:lnTo>
                      <a:pt x="0" y="37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477" name="Line 1467"/>
              <p:cNvSpPr>
                <a:spLocks noChangeShapeType="1"/>
              </p:cNvSpPr>
              <p:nvPr/>
            </p:nvSpPr>
            <p:spPr bwMode="auto">
              <a:xfrm>
                <a:off x="1285" y="2588"/>
                <a:ext cx="2" cy="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478" name="Line 1468"/>
              <p:cNvSpPr>
                <a:spLocks noChangeShapeType="1"/>
              </p:cNvSpPr>
              <p:nvPr/>
            </p:nvSpPr>
            <p:spPr bwMode="auto">
              <a:xfrm flipH="1" flipV="1">
                <a:off x="1282" y="2590"/>
                <a:ext cx="2" cy="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479" name="Line 1469"/>
              <p:cNvSpPr>
                <a:spLocks noChangeShapeType="1"/>
              </p:cNvSpPr>
              <p:nvPr/>
            </p:nvSpPr>
            <p:spPr bwMode="auto">
              <a:xfrm>
                <a:off x="1279" y="2579"/>
                <a:ext cx="13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480" name="Line 1470"/>
              <p:cNvSpPr>
                <a:spLocks noChangeShapeType="1"/>
              </p:cNvSpPr>
              <p:nvPr/>
            </p:nvSpPr>
            <p:spPr bwMode="auto">
              <a:xfrm flipV="1">
                <a:off x="1292" y="2562"/>
                <a:ext cx="13" cy="1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481" name="Line 1471"/>
              <p:cNvSpPr>
                <a:spLocks noChangeShapeType="1"/>
              </p:cNvSpPr>
              <p:nvPr/>
            </p:nvSpPr>
            <p:spPr bwMode="auto">
              <a:xfrm>
                <a:off x="1304" y="2566"/>
                <a:ext cx="11" cy="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482" name="Freeform 1472"/>
              <p:cNvSpPr>
                <a:spLocks/>
              </p:cNvSpPr>
              <p:nvPr/>
            </p:nvSpPr>
            <p:spPr bwMode="auto">
              <a:xfrm>
                <a:off x="1296" y="2575"/>
                <a:ext cx="14" cy="1"/>
              </a:xfrm>
              <a:custGeom>
                <a:avLst/>
                <a:gdLst>
                  <a:gd name="T0" fmla="*/ 4 w 27"/>
                  <a:gd name="T1" fmla="*/ 0 h 1"/>
                  <a:gd name="T2" fmla="*/ 4 w 27"/>
                  <a:gd name="T3" fmla="*/ 0 h 1"/>
                  <a:gd name="T4" fmla="*/ 0 w 2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7"/>
                  <a:gd name="T10" fmla="*/ 0 h 1"/>
                  <a:gd name="T11" fmla="*/ 27 w 2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7" h="1">
                    <a:moveTo>
                      <a:pt x="27" y="0"/>
                    </a:moveTo>
                    <a:lnTo>
                      <a:pt x="25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483" name="Rectangle 1473"/>
              <p:cNvSpPr>
                <a:spLocks noChangeArrowheads="1"/>
              </p:cNvSpPr>
              <p:nvPr/>
            </p:nvSpPr>
            <p:spPr bwMode="auto">
              <a:xfrm>
                <a:off x="1295" y="2580"/>
                <a:ext cx="7" cy="7"/>
              </a:xfrm>
              <a:prstGeom prst="rect">
                <a:avLst/>
              </a:prstGeom>
              <a:noFill/>
              <a:ln w="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484" name="Rectangle 1474"/>
              <p:cNvSpPr>
                <a:spLocks noChangeArrowheads="1"/>
              </p:cNvSpPr>
              <p:nvPr/>
            </p:nvSpPr>
            <p:spPr bwMode="auto">
              <a:xfrm>
                <a:off x="1306" y="2580"/>
                <a:ext cx="7" cy="7"/>
              </a:xfrm>
              <a:prstGeom prst="rect">
                <a:avLst/>
              </a:prstGeom>
              <a:noFill/>
              <a:ln w="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485" name="Line 1475"/>
              <p:cNvSpPr>
                <a:spLocks noChangeShapeType="1"/>
              </p:cNvSpPr>
              <p:nvPr/>
            </p:nvSpPr>
            <p:spPr bwMode="auto">
              <a:xfrm flipV="1">
                <a:off x="1302" y="2588"/>
                <a:ext cx="7" cy="1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486" name="Line 1476"/>
              <p:cNvSpPr>
                <a:spLocks noChangeShapeType="1"/>
              </p:cNvSpPr>
              <p:nvPr/>
            </p:nvSpPr>
            <p:spPr bwMode="auto">
              <a:xfrm flipH="1" flipV="1">
                <a:off x="1298" y="2594"/>
                <a:ext cx="5" cy="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487" name="Line 1477"/>
              <p:cNvSpPr>
                <a:spLocks noChangeShapeType="1"/>
              </p:cNvSpPr>
              <p:nvPr/>
            </p:nvSpPr>
            <p:spPr bwMode="auto">
              <a:xfrm flipV="1">
                <a:off x="1292" y="2588"/>
                <a:ext cx="6" cy="1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488" name="Line 1478"/>
              <p:cNvSpPr>
                <a:spLocks noChangeShapeType="1"/>
              </p:cNvSpPr>
              <p:nvPr/>
            </p:nvSpPr>
            <p:spPr bwMode="auto">
              <a:xfrm flipH="1" flipV="1">
                <a:off x="1308" y="2594"/>
                <a:ext cx="6" cy="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489" name="Line 1479"/>
              <p:cNvSpPr>
                <a:spLocks noChangeShapeType="1"/>
              </p:cNvSpPr>
              <p:nvPr/>
            </p:nvSpPr>
            <p:spPr bwMode="auto">
              <a:xfrm flipH="1">
                <a:off x="1279" y="2572"/>
                <a:ext cx="13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490" name="Freeform 1480"/>
              <p:cNvSpPr>
                <a:spLocks/>
              </p:cNvSpPr>
              <p:nvPr/>
            </p:nvSpPr>
            <p:spPr bwMode="auto">
              <a:xfrm>
                <a:off x="1319" y="2600"/>
                <a:ext cx="34" cy="1"/>
              </a:xfrm>
              <a:custGeom>
                <a:avLst/>
                <a:gdLst>
                  <a:gd name="T0" fmla="*/ 0 w 67"/>
                  <a:gd name="T1" fmla="*/ 0 h 1"/>
                  <a:gd name="T2" fmla="*/ 4 w 67"/>
                  <a:gd name="T3" fmla="*/ 0 h 1"/>
                  <a:gd name="T4" fmla="*/ 7 w 67"/>
                  <a:gd name="T5" fmla="*/ 0 h 1"/>
                  <a:gd name="T6" fmla="*/ 9 w 67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7"/>
                  <a:gd name="T13" fmla="*/ 0 h 1"/>
                  <a:gd name="T14" fmla="*/ 67 w 67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7" h="1">
                    <a:moveTo>
                      <a:pt x="0" y="0"/>
                    </a:moveTo>
                    <a:lnTo>
                      <a:pt x="25" y="0"/>
                    </a:lnTo>
                    <a:lnTo>
                      <a:pt x="50" y="0"/>
                    </a:lnTo>
                    <a:lnTo>
                      <a:pt x="67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491" name="Freeform 1481"/>
              <p:cNvSpPr>
                <a:spLocks/>
              </p:cNvSpPr>
              <p:nvPr/>
            </p:nvSpPr>
            <p:spPr bwMode="auto">
              <a:xfrm>
                <a:off x="1323" y="2592"/>
                <a:ext cx="26" cy="1"/>
              </a:xfrm>
              <a:custGeom>
                <a:avLst/>
                <a:gdLst>
                  <a:gd name="T0" fmla="*/ 6 w 53"/>
                  <a:gd name="T1" fmla="*/ 0 h 1"/>
                  <a:gd name="T2" fmla="*/ 6 w 53"/>
                  <a:gd name="T3" fmla="*/ 0 h 1"/>
                  <a:gd name="T4" fmla="*/ 3 w 53"/>
                  <a:gd name="T5" fmla="*/ 0 h 1"/>
                  <a:gd name="T6" fmla="*/ 0 w 53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3"/>
                  <a:gd name="T13" fmla="*/ 0 h 1"/>
                  <a:gd name="T14" fmla="*/ 53 w 53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3" h="1">
                    <a:moveTo>
                      <a:pt x="53" y="0"/>
                    </a:moveTo>
                    <a:lnTo>
                      <a:pt x="50" y="0"/>
                    </a:lnTo>
                    <a:lnTo>
                      <a:pt x="25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492" name="Line 1482"/>
              <p:cNvSpPr>
                <a:spLocks noChangeShapeType="1"/>
              </p:cNvSpPr>
              <p:nvPr/>
            </p:nvSpPr>
            <p:spPr bwMode="auto">
              <a:xfrm flipV="1">
                <a:off x="1321" y="2582"/>
                <a:ext cx="25" cy="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493" name="Line 1483"/>
              <p:cNvSpPr>
                <a:spLocks noChangeShapeType="1"/>
              </p:cNvSpPr>
              <p:nvPr/>
            </p:nvSpPr>
            <p:spPr bwMode="auto">
              <a:xfrm>
                <a:off x="1342" y="2578"/>
                <a:ext cx="7" cy="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494" name="Freeform 1484"/>
              <p:cNvSpPr>
                <a:spLocks/>
              </p:cNvSpPr>
              <p:nvPr/>
            </p:nvSpPr>
            <p:spPr bwMode="auto">
              <a:xfrm>
                <a:off x="1324" y="2575"/>
                <a:ext cx="24" cy="1"/>
              </a:xfrm>
              <a:custGeom>
                <a:avLst/>
                <a:gdLst>
                  <a:gd name="T0" fmla="*/ 6 w 49"/>
                  <a:gd name="T1" fmla="*/ 0 h 1"/>
                  <a:gd name="T2" fmla="*/ 3 w 49"/>
                  <a:gd name="T3" fmla="*/ 0 h 1"/>
                  <a:gd name="T4" fmla="*/ 0 w 49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49"/>
                  <a:gd name="T10" fmla="*/ 0 h 1"/>
                  <a:gd name="T11" fmla="*/ 49 w 49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9" h="1">
                    <a:moveTo>
                      <a:pt x="49" y="0"/>
                    </a:moveTo>
                    <a:lnTo>
                      <a:pt x="25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495" name="Line 1485"/>
              <p:cNvSpPr>
                <a:spLocks noChangeShapeType="1"/>
              </p:cNvSpPr>
              <p:nvPr/>
            </p:nvSpPr>
            <p:spPr bwMode="auto">
              <a:xfrm flipV="1">
                <a:off x="1317" y="2566"/>
                <a:ext cx="4" cy="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496" name="Freeform 1486"/>
              <p:cNvSpPr>
                <a:spLocks/>
              </p:cNvSpPr>
              <p:nvPr/>
            </p:nvSpPr>
            <p:spPr bwMode="auto">
              <a:xfrm>
                <a:off x="1320" y="2570"/>
                <a:ext cx="33" cy="1"/>
              </a:xfrm>
              <a:custGeom>
                <a:avLst/>
                <a:gdLst>
                  <a:gd name="T0" fmla="*/ 0 w 64"/>
                  <a:gd name="T1" fmla="*/ 0 h 1"/>
                  <a:gd name="T2" fmla="*/ 4 w 64"/>
                  <a:gd name="T3" fmla="*/ 0 h 1"/>
                  <a:gd name="T4" fmla="*/ 7 w 64"/>
                  <a:gd name="T5" fmla="*/ 0 h 1"/>
                  <a:gd name="T6" fmla="*/ 9 w 6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4"/>
                  <a:gd name="T13" fmla="*/ 0 h 1"/>
                  <a:gd name="T14" fmla="*/ 64 w 6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4" h="1">
                    <a:moveTo>
                      <a:pt x="0" y="0"/>
                    </a:moveTo>
                    <a:lnTo>
                      <a:pt x="27" y="0"/>
                    </a:lnTo>
                    <a:lnTo>
                      <a:pt x="52" y="0"/>
                    </a:lnTo>
                    <a:lnTo>
                      <a:pt x="64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497" name="Line 1487"/>
              <p:cNvSpPr>
                <a:spLocks noChangeShapeType="1"/>
              </p:cNvSpPr>
              <p:nvPr/>
            </p:nvSpPr>
            <p:spPr bwMode="auto">
              <a:xfrm flipH="1">
                <a:off x="1350" y="2567"/>
                <a:ext cx="4" cy="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498" name="Line 1488"/>
              <p:cNvSpPr>
                <a:spLocks noChangeShapeType="1"/>
              </p:cNvSpPr>
              <p:nvPr/>
            </p:nvSpPr>
            <p:spPr bwMode="auto">
              <a:xfrm flipH="1">
                <a:off x="1325" y="2575"/>
                <a:ext cx="9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499" name="Freeform 1489"/>
              <p:cNvSpPr>
                <a:spLocks/>
              </p:cNvSpPr>
              <p:nvPr/>
            </p:nvSpPr>
            <p:spPr bwMode="auto">
              <a:xfrm>
                <a:off x="1335" y="2584"/>
                <a:ext cx="1" cy="16"/>
              </a:xfrm>
              <a:custGeom>
                <a:avLst/>
                <a:gdLst>
                  <a:gd name="T0" fmla="*/ 0 w 1"/>
                  <a:gd name="T1" fmla="*/ 0 h 33"/>
                  <a:gd name="T2" fmla="*/ 0 w 1"/>
                  <a:gd name="T3" fmla="*/ 3 h 33"/>
                  <a:gd name="T4" fmla="*/ 0 w 1"/>
                  <a:gd name="T5" fmla="*/ 4 h 33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33"/>
                  <a:gd name="T11" fmla="*/ 1 w 1"/>
                  <a:gd name="T12" fmla="*/ 33 h 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33">
                    <a:moveTo>
                      <a:pt x="0" y="0"/>
                    </a:moveTo>
                    <a:lnTo>
                      <a:pt x="0" y="25"/>
                    </a:lnTo>
                    <a:lnTo>
                      <a:pt x="0" y="33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500" name="Line 1490"/>
              <p:cNvSpPr>
                <a:spLocks noChangeShapeType="1"/>
              </p:cNvSpPr>
              <p:nvPr/>
            </p:nvSpPr>
            <p:spPr bwMode="auto">
              <a:xfrm flipV="1">
                <a:off x="1336" y="2564"/>
                <a:ext cx="1" cy="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501" name="Freeform 1491"/>
              <p:cNvSpPr>
                <a:spLocks/>
              </p:cNvSpPr>
              <p:nvPr/>
            </p:nvSpPr>
            <p:spPr bwMode="auto">
              <a:xfrm>
                <a:off x="1357" y="2554"/>
                <a:ext cx="13" cy="62"/>
              </a:xfrm>
              <a:custGeom>
                <a:avLst/>
                <a:gdLst>
                  <a:gd name="T0" fmla="*/ 3 w 27"/>
                  <a:gd name="T1" fmla="*/ 0 h 123"/>
                  <a:gd name="T2" fmla="*/ 2 w 27"/>
                  <a:gd name="T3" fmla="*/ 1 h 123"/>
                  <a:gd name="T4" fmla="*/ 1 w 27"/>
                  <a:gd name="T5" fmla="*/ 3 h 123"/>
                  <a:gd name="T6" fmla="*/ 0 w 27"/>
                  <a:gd name="T7" fmla="*/ 5 h 123"/>
                  <a:gd name="T8" fmla="*/ 0 w 27"/>
                  <a:gd name="T9" fmla="*/ 7 h 123"/>
                  <a:gd name="T10" fmla="*/ 0 w 27"/>
                  <a:gd name="T11" fmla="*/ 9 h 123"/>
                  <a:gd name="T12" fmla="*/ 0 w 27"/>
                  <a:gd name="T13" fmla="*/ 12 h 123"/>
                  <a:gd name="T14" fmla="*/ 1 w 27"/>
                  <a:gd name="T15" fmla="*/ 14 h 123"/>
                  <a:gd name="T16" fmla="*/ 2 w 27"/>
                  <a:gd name="T17" fmla="*/ 15 h 123"/>
                  <a:gd name="T18" fmla="*/ 3 w 27"/>
                  <a:gd name="T19" fmla="*/ 16 h 12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7"/>
                  <a:gd name="T31" fmla="*/ 0 h 123"/>
                  <a:gd name="T32" fmla="*/ 27 w 27"/>
                  <a:gd name="T33" fmla="*/ 123 h 12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7" h="123">
                    <a:moveTo>
                      <a:pt x="27" y="0"/>
                    </a:moveTo>
                    <a:lnTo>
                      <a:pt x="19" y="8"/>
                    </a:lnTo>
                    <a:lnTo>
                      <a:pt x="11" y="20"/>
                    </a:lnTo>
                    <a:lnTo>
                      <a:pt x="3" y="34"/>
                    </a:lnTo>
                    <a:lnTo>
                      <a:pt x="0" y="55"/>
                    </a:lnTo>
                    <a:lnTo>
                      <a:pt x="0" y="70"/>
                    </a:lnTo>
                    <a:lnTo>
                      <a:pt x="3" y="89"/>
                    </a:lnTo>
                    <a:lnTo>
                      <a:pt x="11" y="105"/>
                    </a:lnTo>
                    <a:lnTo>
                      <a:pt x="19" y="116"/>
                    </a:lnTo>
                    <a:lnTo>
                      <a:pt x="27" y="123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502" name="Freeform 1492"/>
              <p:cNvSpPr>
                <a:spLocks/>
              </p:cNvSpPr>
              <p:nvPr/>
            </p:nvSpPr>
            <p:spPr bwMode="auto">
              <a:xfrm>
                <a:off x="1358" y="2558"/>
                <a:ext cx="8" cy="54"/>
              </a:xfrm>
              <a:custGeom>
                <a:avLst/>
                <a:gdLst>
                  <a:gd name="T0" fmla="*/ 2 w 16"/>
                  <a:gd name="T1" fmla="*/ 0 h 108"/>
                  <a:gd name="T2" fmla="*/ 1 w 16"/>
                  <a:gd name="T3" fmla="*/ 2 h 108"/>
                  <a:gd name="T4" fmla="*/ 1 w 16"/>
                  <a:gd name="T5" fmla="*/ 3 h 108"/>
                  <a:gd name="T6" fmla="*/ 0 w 16"/>
                  <a:gd name="T7" fmla="*/ 6 h 108"/>
                  <a:gd name="T8" fmla="*/ 0 w 16"/>
                  <a:gd name="T9" fmla="*/ 7 h 108"/>
                  <a:gd name="T10" fmla="*/ 1 w 16"/>
                  <a:gd name="T11" fmla="*/ 11 h 108"/>
                  <a:gd name="T12" fmla="*/ 1 w 16"/>
                  <a:gd name="T13" fmla="*/ 12 h 108"/>
                  <a:gd name="T14" fmla="*/ 2 w 16"/>
                  <a:gd name="T15" fmla="*/ 14 h 10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6"/>
                  <a:gd name="T25" fmla="*/ 0 h 108"/>
                  <a:gd name="T26" fmla="*/ 16 w 16"/>
                  <a:gd name="T27" fmla="*/ 108 h 10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6" h="108">
                    <a:moveTo>
                      <a:pt x="16" y="0"/>
                    </a:moveTo>
                    <a:lnTo>
                      <a:pt x="8" y="15"/>
                    </a:lnTo>
                    <a:lnTo>
                      <a:pt x="3" y="26"/>
                    </a:lnTo>
                    <a:lnTo>
                      <a:pt x="0" y="47"/>
                    </a:lnTo>
                    <a:lnTo>
                      <a:pt x="0" y="62"/>
                    </a:lnTo>
                    <a:lnTo>
                      <a:pt x="3" y="81"/>
                    </a:lnTo>
                    <a:lnTo>
                      <a:pt x="8" y="92"/>
                    </a:lnTo>
                    <a:lnTo>
                      <a:pt x="16" y="108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503" name="Freeform 1493"/>
              <p:cNvSpPr>
                <a:spLocks/>
              </p:cNvSpPr>
              <p:nvPr/>
            </p:nvSpPr>
            <p:spPr bwMode="auto">
              <a:xfrm>
                <a:off x="1383" y="2562"/>
                <a:ext cx="27" cy="40"/>
              </a:xfrm>
              <a:custGeom>
                <a:avLst/>
                <a:gdLst>
                  <a:gd name="T0" fmla="*/ 1 w 53"/>
                  <a:gd name="T1" fmla="*/ 2 h 82"/>
                  <a:gd name="T2" fmla="*/ 1 w 53"/>
                  <a:gd name="T3" fmla="*/ 2 h 82"/>
                  <a:gd name="T4" fmla="*/ 1 w 53"/>
                  <a:gd name="T5" fmla="*/ 3 h 82"/>
                  <a:gd name="T6" fmla="*/ 0 w 53"/>
                  <a:gd name="T7" fmla="*/ 2 h 82"/>
                  <a:gd name="T8" fmla="*/ 0 w 53"/>
                  <a:gd name="T9" fmla="*/ 2 h 82"/>
                  <a:gd name="T10" fmla="*/ 1 w 53"/>
                  <a:gd name="T11" fmla="*/ 1 h 82"/>
                  <a:gd name="T12" fmla="*/ 1 w 53"/>
                  <a:gd name="T13" fmla="*/ 0 h 82"/>
                  <a:gd name="T14" fmla="*/ 3 w 53"/>
                  <a:gd name="T15" fmla="*/ 0 h 82"/>
                  <a:gd name="T16" fmla="*/ 5 w 53"/>
                  <a:gd name="T17" fmla="*/ 0 h 82"/>
                  <a:gd name="T18" fmla="*/ 6 w 53"/>
                  <a:gd name="T19" fmla="*/ 0 h 82"/>
                  <a:gd name="T20" fmla="*/ 7 w 53"/>
                  <a:gd name="T21" fmla="*/ 1 h 82"/>
                  <a:gd name="T22" fmla="*/ 7 w 53"/>
                  <a:gd name="T23" fmla="*/ 2 h 82"/>
                  <a:gd name="T24" fmla="*/ 7 w 53"/>
                  <a:gd name="T25" fmla="*/ 3 h 82"/>
                  <a:gd name="T26" fmla="*/ 7 w 53"/>
                  <a:gd name="T27" fmla="*/ 4 h 82"/>
                  <a:gd name="T28" fmla="*/ 5 w 53"/>
                  <a:gd name="T29" fmla="*/ 5 h 82"/>
                  <a:gd name="T30" fmla="*/ 3 w 53"/>
                  <a:gd name="T31" fmla="*/ 5 h 82"/>
                  <a:gd name="T32" fmla="*/ 2 w 53"/>
                  <a:gd name="T33" fmla="*/ 6 h 82"/>
                  <a:gd name="T34" fmla="*/ 1 w 53"/>
                  <a:gd name="T35" fmla="*/ 7 h 82"/>
                  <a:gd name="T36" fmla="*/ 0 w 53"/>
                  <a:gd name="T37" fmla="*/ 8 h 82"/>
                  <a:gd name="T38" fmla="*/ 0 w 53"/>
                  <a:gd name="T39" fmla="*/ 10 h 8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53"/>
                  <a:gd name="T61" fmla="*/ 0 h 82"/>
                  <a:gd name="T62" fmla="*/ 53 w 53"/>
                  <a:gd name="T63" fmla="*/ 82 h 82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53" h="82">
                    <a:moveTo>
                      <a:pt x="3" y="16"/>
                    </a:moveTo>
                    <a:lnTo>
                      <a:pt x="8" y="19"/>
                    </a:lnTo>
                    <a:lnTo>
                      <a:pt x="3" y="24"/>
                    </a:lnTo>
                    <a:lnTo>
                      <a:pt x="0" y="19"/>
                    </a:lnTo>
                    <a:lnTo>
                      <a:pt x="0" y="16"/>
                    </a:lnTo>
                    <a:lnTo>
                      <a:pt x="3" y="8"/>
                    </a:lnTo>
                    <a:lnTo>
                      <a:pt x="8" y="5"/>
                    </a:lnTo>
                    <a:lnTo>
                      <a:pt x="19" y="0"/>
                    </a:lnTo>
                    <a:lnTo>
                      <a:pt x="35" y="0"/>
                    </a:lnTo>
                    <a:lnTo>
                      <a:pt x="46" y="5"/>
                    </a:lnTo>
                    <a:lnTo>
                      <a:pt x="50" y="8"/>
                    </a:lnTo>
                    <a:lnTo>
                      <a:pt x="53" y="16"/>
                    </a:lnTo>
                    <a:lnTo>
                      <a:pt x="53" y="24"/>
                    </a:lnTo>
                    <a:lnTo>
                      <a:pt x="50" y="32"/>
                    </a:lnTo>
                    <a:lnTo>
                      <a:pt x="38" y="40"/>
                    </a:lnTo>
                    <a:lnTo>
                      <a:pt x="19" y="47"/>
                    </a:lnTo>
                    <a:lnTo>
                      <a:pt x="11" y="50"/>
                    </a:lnTo>
                    <a:lnTo>
                      <a:pt x="3" y="58"/>
                    </a:lnTo>
                    <a:lnTo>
                      <a:pt x="0" y="69"/>
                    </a:lnTo>
                    <a:lnTo>
                      <a:pt x="0" y="82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504" name="Freeform 1494"/>
              <p:cNvSpPr>
                <a:spLocks/>
              </p:cNvSpPr>
              <p:nvPr/>
            </p:nvSpPr>
            <p:spPr bwMode="auto">
              <a:xfrm>
                <a:off x="1393" y="2562"/>
                <a:ext cx="15" cy="23"/>
              </a:xfrm>
              <a:custGeom>
                <a:avLst/>
                <a:gdLst>
                  <a:gd name="T0" fmla="*/ 2 w 31"/>
                  <a:gd name="T1" fmla="*/ 0 h 47"/>
                  <a:gd name="T2" fmla="*/ 3 w 31"/>
                  <a:gd name="T3" fmla="*/ 0 h 47"/>
                  <a:gd name="T4" fmla="*/ 3 w 31"/>
                  <a:gd name="T5" fmla="*/ 1 h 47"/>
                  <a:gd name="T6" fmla="*/ 3 w 31"/>
                  <a:gd name="T7" fmla="*/ 2 h 47"/>
                  <a:gd name="T8" fmla="*/ 3 w 31"/>
                  <a:gd name="T9" fmla="*/ 3 h 47"/>
                  <a:gd name="T10" fmla="*/ 3 w 31"/>
                  <a:gd name="T11" fmla="*/ 4 h 47"/>
                  <a:gd name="T12" fmla="*/ 2 w 31"/>
                  <a:gd name="T13" fmla="*/ 5 h 47"/>
                  <a:gd name="T14" fmla="*/ 0 w 31"/>
                  <a:gd name="T15" fmla="*/ 5 h 4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1"/>
                  <a:gd name="T25" fmla="*/ 0 h 47"/>
                  <a:gd name="T26" fmla="*/ 31 w 31"/>
                  <a:gd name="T27" fmla="*/ 47 h 4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1" h="47">
                    <a:moveTo>
                      <a:pt x="16" y="0"/>
                    </a:moveTo>
                    <a:lnTo>
                      <a:pt x="24" y="5"/>
                    </a:lnTo>
                    <a:lnTo>
                      <a:pt x="27" y="8"/>
                    </a:lnTo>
                    <a:lnTo>
                      <a:pt x="31" y="16"/>
                    </a:lnTo>
                    <a:lnTo>
                      <a:pt x="31" y="24"/>
                    </a:lnTo>
                    <a:lnTo>
                      <a:pt x="27" y="32"/>
                    </a:lnTo>
                    <a:lnTo>
                      <a:pt x="16" y="40"/>
                    </a:lnTo>
                    <a:lnTo>
                      <a:pt x="0" y="47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505" name="Freeform 1495"/>
              <p:cNvSpPr>
                <a:spLocks/>
              </p:cNvSpPr>
              <p:nvPr/>
            </p:nvSpPr>
            <p:spPr bwMode="auto">
              <a:xfrm>
                <a:off x="1383" y="2596"/>
                <a:ext cx="27" cy="4"/>
              </a:xfrm>
              <a:custGeom>
                <a:avLst/>
                <a:gdLst>
                  <a:gd name="T0" fmla="*/ 0 w 53"/>
                  <a:gd name="T1" fmla="*/ 1 h 8"/>
                  <a:gd name="T2" fmla="*/ 1 w 53"/>
                  <a:gd name="T3" fmla="*/ 0 h 8"/>
                  <a:gd name="T4" fmla="*/ 2 w 53"/>
                  <a:gd name="T5" fmla="*/ 0 h 8"/>
                  <a:gd name="T6" fmla="*/ 4 w 53"/>
                  <a:gd name="T7" fmla="*/ 1 h 8"/>
                  <a:gd name="T8" fmla="*/ 6 w 53"/>
                  <a:gd name="T9" fmla="*/ 1 h 8"/>
                  <a:gd name="T10" fmla="*/ 7 w 53"/>
                  <a:gd name="T11" fmla="*/ 1 h 8"/>
                  <a:gd name="T12" fmla="*/ 7 w 53"/>
                  <a:gd name="T13" fmla="*/ 0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3"/>
                  <a:gd name="T22" fmla="*/ 0 h 8"/>
                  <a:gd name="T23" fmla="*/ 53 w 53"/>
                  <a:gd name="T24" fmla="*/ 8 h 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3" h="8">
                    <a:moveTo>
                      <a:pt x="0" y="5"/>
                    </a:moveTo>
                    <a:lnTo>
                      <a:pt x="3" y="0"/>
                    </a:lnTo>
                    <a:lnTo>
                      <a:pt x="11" y="0"/>
                    </a:lnTo>
                    <a:lnTo>
                      <a:pt x="30" y="8"/>
                    </a:lnTo>
                    <a:lnTo>
                      <a:pt x="43" y="8"/>
                    </a:lnTo>
                    <a:lnTo>
                      <a:pt x="50" y="5"/>
                    </a:lnTo>
                    <a:lnTo>
                      <a:pt x="53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506" name="Freeform 1496"/>
              <p:cNvSpPr>
                <a:spLocks/>
              </p:cNvSpPr>
              <p:nvPr/>
            </p:nvSpPr>
            <p:spPr bwMode="auto">
              <a:xfrm>
                <a:off x="1389" y="2596"/>
                <a:ext cx="21" cy="6"/>
              </a:xfrm>
              <a:custGeom>
                <a:avLst/>
                <a:gdLst>
                  <a:gd name="T0" fmla="*/ 0 w 42"/>
                  <a:gd name="T1" fmla="*/ 0 h 13"/>
                  <a:gd name="T2" fmla="*/ 3 w 42"/>
                  <a:gd name="T3" fmla="*/ 1 h 13"/>
                  <a:gd name="T4" fmla="*/ 5 w 42"/>
                  <a:gd name="T5" fmla="*/ 1 h 13"/>
                  <a:gd name="T6" fmla="*/ 5 w 42"/>
                  <a:gd name="T7" fmla="*/ 1 h 13"/>
                  <a:gd name="T8" fmla="*/ 5 w 42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"/>
                  <a:gd name="T16" fmla="*/ 0 h 13"/>
                  <a:gd name="T17" fmla="*/ 42 w 42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" h="13">
                    <a:moveTo>
                      <a:pt x="0" y="0"/>
                    </a:moveTo>
                    <a:lnTo>
                      <a:pt x="19" y="13"/>
                    </a:lnTo>
                    <a:lnTo>
                      <a:pt x="35" y="13"/>
                    </a:lnTo>
                    <a:lnTo>
                      <a:pt x="39" y="8"/>
                    </a:lnTo>
                    <a:lnTo>
                      <a:pt x="42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507" name="Freeform 1497"/>
              <p:cNvSpPr>
                <a:spLocks/>
              </p:cNvSpPr>
              <p:nvPr/>
            </p:nvSpPr>
            <p:spPr bwMode="auto">
              <a:xfrm>
                <a:off x="1421" y="2554"/>
                <a:ext cx="14" cy="62"/>
              </a:xfrm>
              <a:custGeom>
                <a:avLst/>
                <a:gdLst>
                  <a:gd name="T0" fmla="*/ 0 w 27"/>
                  <a:gd name="T1" fmla="*/ 0 h 123"/>
                  <a:gd name="T2" fmla="*/ 1 w 27"/>
                  <a:gd name="T3" fmla="*/ 1 h 123"/>
                  <a:gd name="T4" fmla="*/ 2 w 27"/>
                  <a:gd name="T5" fmla="*/ 3 h 123"/>
                  <a:gd name="T6" fmla="*/ 3 w 27"/>
                  <a:gd name="T7" fmla="*/ 5 h 123"/>
                  <a:gd name="T8" fmla="*/ 4 w 27"/>
                  <a:gd name="T9" fmla="*/ 7 h 123"/>
                  <a:gd name="T10" fmla="*/ 4 w 27"/>
                  <a:gd name="T11" fmla="*/ 9 h 123"/>
                  <a:gd name="T12" fmla="*/ 3 w 27"/>
                  <a:gd name="T13" fmla="*/ 12 h 123"/>
                  <a:gd name="T14" fmla="*/ 2 w 27"/>
                  <a:gd name="T15" fmla="*/ 14 h 123"/>
                  <a:gd name="T16" fmla="*/ 1 w 27"/>
                  <a:gd name="T17" fmla="*/ 15 h 123"/>
                  <a:gd name="T18" fmla="*/ 0 w 27"/>
                  <a:gd name="T19" fmla="*/ 16 h 12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7"/>
                  <a:gd name="T31" fmla="*/ 0 h 123"/>
                  <a:gd name="T32" fmla="*/ 27 w 27"/>
                  <a:gd name="T33" fmla="*/ 123 h 12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7" h="123">
                    <a:moveTo>
                      <a:pt x="0" y="0"/>
                    </a:moveTo>
                    <a:lnTo>
                      <a:pt x="8" y="8"/>
                    </a:lnTo>
                    <a:lnTo>
                      <a:pt x="16" y="20"/>
                    </a:lnTo>
                    <a:lnTo>
                      <a:pt x="23" y="34"/>
                    </a:lnTo>
                    <a:lnTo>
                      <a:pt x="27" y="55"/>
                    </a:lnTo>
                    <a:lnTo>
                      <a:pt x="27" y="70"/>
                    </a:lnTo>
                    <a:lnTo>
                      <a:pt x="23" y="89"/>
                    </a:lnTo>
                    <a:lnTo>
                      <a:pt x="16" y="105"/>
                    </a:lnTo>
                    <a:lnTo>
                      <a:pt x="8" y="116"/>
                    </a:lnTo>
                    <a:lnTo>
                      <a:pt x="0" y="123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508" name="Freeform 1498"/>
              <p:cNvSpPr>
                <a:spLocks/>
              </p:cNvSpPr>
              <p:nvPr/>
            </p:nvSpPr>
            <p:spPr bwMode="auto">
              <a:xfrm>
                <a:off x="1425" y="2558"/>
                <a:ext cx="8" cy="54"/>
              </a:xfrm>
              <a:custGeom>
                <a:avLst/>
                <a:gdLst>
                  <a:gd name="T0" fmla="*/ 0 w 15"/>
                  <a:gd name="T1" fmla="*/ 0 h 108"/>
                  <a:gd name="T2" fmla="*/ 1 w 15"/>
                  <a:gd name="T3" fmla="*/ 2 h 108"/>
                  <a:gd name="T4" fmla="*/ 2 w 15"/>
                  <a:gd name="T5" fmla="*/ 3 h 108"/>
                  <a:gd name="T6" fmla="*/ 2 w 15"/>
                  <a:gd name="T7" fmla="*/ 6 h 108"/>
                  <a:gd name="T8" fmla="*/ 2 w 15"/>
                  <a:gd name="T9" fmla="*/ 7 h 108"/>
                  <a:gd name="T10" fmla="*/ 2 w 15"/>
                  <a:gd name="T11" fmla="*/ 11 h 108"/>
                  <a:gd name="T12" fmla="*/ 1 w 15"/>
                  <a:gd name="T13" fmla="*/ 12 h 108"/>
                  <a:gd name="T14" fmla="*/ 0 w 15"/>
                  <a:gd name="T15" fmla="*/ 14 h 10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5"/>
                  <a:gd name="T25" fmla="*/ 0 h 108"/>
                  <a:gd name="T26" fmla="*/ 15 w 15"/>
                  <a:gd name="T27" fmla="*/ 108 h 10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5" h="108">
                    <a:moveTo>
                      <a:pt x="0" y="0"/>
                    </a:moveTo>
                    <a:lnTo>
                      <a:pt x="8" y="15"/>
                    </a:lnTo>
                    <a:lnTo>
                      <a:pt x="11" y="26"/>
                    </a:lnTo>
                    <a:lnTo>
                      <a:pt x="15" y="47"/>
                    </a:lnTo>
                    <a:lnTo>
                      <a:pt x="15" y="62"/>
                    </a:lnTo>
                    <a:lnTo>
                      <a:pt x="11" y="81"/>
                    </a:lnTo>
                    <a:lnTo>
                      <a:pt x="8" y="92"/>
                    </a:lnTo>
                    <a:lnTo>
                      <a:pt x="0" y="108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509" name="Freeform 1499"/>
              <p:cNvSpPr>
                <a:spLocks/>
              </p:cNvSpPr>
              <p:nvPr/>
            </p:nvSpPr>
            <p:spPr bwMode="auto">
              <a:xfrm>
                <a:off x="1029" y="2118"/>
                <a:ext cx="21" cy="21"/>
              </a:xfrm>
              <a:custGeom>
                <a:avLst/>
                <a:gdLst>
                  <a:gd name="T0" fmla="*/ 5 w 43"/>
                  <a:gd name="T1" fmla="*/ 3 h 42"/>
                  <a:gd name="T2" fmla="*/ 4 w 43"/>
                  <a:gd name="T3" fmla="*/ 1 h 42"/>
                  <a:gd name="T4" fmla="*/ 2 w 43"/>
                  <a:gd name="T5" fmla="*/ 0 h 42"/>
                  <a:gd name="T6" fmla="*/ 0 w 43"/>
                  <a:gd name="T7" fmla="*/ 1 h 42"/>
                  <a:gd name="T8" fmla="*/ 0 w 43"/>
                  <a:gd name="T9" fmla="*/ 3 h 42"/>
                  <a:gd name="T10" fmla="*/ 0 w 43"/>
                  <a:gd name="T11" fmla="*/ 5 h 42"/>
                  <a:gd name="T12" fmla="*/ 2 w 43"/>
                  <a:gd name="T13" fmla="*/ 5 h 42"/>
                  <a:gd name="T14" fmla="*/ 4 w 43"/>
                  <a:gd name="T15" fmla="*/ 5 h 42"/>
                  <a:gd name="T16" fmla="*/ 5 w 43"/>
                  <a:gd name="T17" fmla="*/ 3 h 4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3"/>
                  <a:gd name="T28" fmla="*/ 0 h 42"/>
                  <a:gd name="T29" fmla="*/ 43 w 43"/>
                  <a:gd name="T30" fmla="*/ 42 h 4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3" h="42">
                    <a:moveTo>
                      <a:pt x="43" y="20"/>
                    </a:moveTo>
                    <a:lnTo>
                      <a:pt x="36" y="6"/>
                    </a:lnTo>
                    <a:lnTo>
                      <a:pt x="21" y="0"/>
                    </a:lnTo>
                    <a:lnTo>
                      <a:pt x="7" y="6"/>
                    </a:lnTo>
                    <a:lnTo>
                      <a:pt x="0" y="20"/>
                    </a:lnTo>
                    <a:lnTo>
                      <a:pt x="7" y="36"/>
                    </a:lnTo>
                    <a:lnTo>
                      <a:pt x="21" y="42"/>
                    </a:lnTo>
                    <a:lnTo>
                      <a:pt x="36" y="36"/>
                    </a:lnTo>
                    <a:lnTo>
                      <a:pt x="43" y="20"/>
                    </a:lnTo>
                    <a:close/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510" name="Line 1500"/>
              <p:cNvSpPr>
                <a:spLocks noChangeShapeType="1"/>
              </p:cNvSpPr>
              <p:nvPr/>
            </p:nvSpPr>
            <p:spPr bwMode="auto">
              <a:xfrm>
                <a:off x="1780" y="2743"/>
                <a:ext cx="181" cy="18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511" name="Line 1501"/>
              <p:cNvSpPr>
                <a:spLocks noChangeShapeType="1"/>
              </p:cNvSpPr>
              <p:nvPr/>
            </p:nvSpPr>
            <p:spPr bwMode="auto">
              <a:xfrm flipH="1">
                <a:off x="1884" y="2352"/>
                <a:ext cx="12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512" name="Freeform 1502"/>
              <p:cNvSpPr>
                <a:spLocks/>
              </p:cNvSpPr>
              <p:nvPr/>
            </p:nvSpPr>
            <p:spPr bwMode="auto">
              <a:xfrm>
                <a:off x="1884" y="2352"/>
                <a:ext cx="73" cy="72"/>
              </a:xfrm>
              <a:custGeom>
                <a:avLst/>
                <a:gdLst>
                  <a:gd name="T0" fmla="*/ 15 w 146"/>
                  <a:gd name="T1" fmla="*/ 18 h 144"/>
                  <a:gd name="T2" fmla="*/ 0 w 146"/>
                  <a:gd name="T3" fmla="*/ 3 h 144"/>
                  <a:gd name="T4" fmla="*/ 3 w 146"/>
                  <a:gd name="T5" fmla="*/ 0 h 144"/>
                  <a:gd name="T6" fmla="*/ 18 w 146"/>
                  <a:gd name="T7" fmla="*/ 15 h 144"/>
                  <a:gd name="T8" fmla="*/ 15 w 146"/>
                  <a:gd name="T9" fmla="*/ 18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6"/>
                  <a:gd name="T16" fmla="*/ 0 h 144"/>
                  <a:gd name="T17" fmla="*/ 146 w 146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6" h="144">
                    <a:moveTo>
                      <a:pt x="123" y="144"/>
                    </a:moveTo>
                    <a:lnTo>
                      <a:pt x="0" y="23"/>
                    </a:lnTo>
                    <a:lnTo>
                      <a:pt x="24" y="0"/>
                    </a:lnTo>
                    <a:lnTo>
                      <a:pt x="146" y="122"/>
                    </a:lnTo>
                    <a:lnTo>
                      <a:pt x="123" y="144"/>
                    </a:lnTo>
                    <a:close/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513" name="Freeform 1503"/>
              <p:cNvSpPr>
                <a:spLocks/>
              </p:cNvSpPr>
              <p:nvPr/>
            </p:nvSpPr>
            <p:spPr bwMode="auto">
              <a:xfrm>
                <a:off x="1890" y="2187"/>
                <a:ext cx="37" cy="169"/>
              </a:xfrm>
              <a:custGeom>
                <a:avLst/>
                <a:gdLst>
                  <a:gd name="T0" fmla="*/ 1 w 74"/>
                  <a:gd name="T1" fmla="*/ 42 h 339"/>
                  <a:gd name="T2" fmla="*/ 5 w 74"/>
                  <a:gd name="T3" fmla="*/ 36 h 339"/>
                  <a:gd name="T4" fmla="*/ 9 w 74"/>
                  <a:gd name="T5" fmla="*/ 29 h 339"/>
                  <a:gd name="T6" fmla="*/ 9 w 74"/>
                  <a:gd name="T7" fmla="*/ 21 h 339"/>
                  <a:gd name="T8" fmla="*/ 8 w 74"/>
                  <a:gd name="T9" fmla="*/ 13 h 339"/>
                  <a:gd name="T10" fmla="*/ 5 w 74"/>
                  <a:gd name="T11" fmla="*/ 6 h 339"/>
                  <a:gd name="T12" fmla="*/ 0 w 74"/>
                  <a:gd name="T13" fmla="*/ 0 h 3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4"/>
                  <a:gd name="T22" fmla="*/ 0 h 339"/>
                  <a:gd name="T23" fmla="*/ 74 w 74"/>
                  <a:gd name="T24" fmla="*/ 339 h 33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4" h="339">
                    <a:moveTo>
                      <a:pt x="3" y="339"/>
                    </a:moveTo>
                    <a:lnTo>
                      <a:pt x="42" y="289"/>
                    </a:lnTo>
                    <a:lnTo>
                      <a:pt x="66" y="232"/>
                    </a:lnTo>
                    <a:lnTo>
                      <a:pt x="74" y="170"/>
                    </a:lnTo>
                    <a:lnTo>
                      <a:pt x="64" y="107"/>
                    </a:lnTo>
                    <a:lnTo>
                      <a:pt x="41" y="5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514" name="Freeform 1504"/>
              <p:cNvSpPr>
                <a:spLocks/>
              </p:cNvSpPr>
              <p:nvPr/>
            </p:nvSpPr>
            <p:spPr bwMode="auto">
              <a:xfrm>
                <a:off x="1914" y="2725"/>
                <a:ext cx="5" cy="28"/>
              </a:xfrm>
              <a:custGeom>
                <a:avLst/>
                <a:gdLst>
                  <a:gd name="T0" fmla="*/ 0 w 9"/>
                  <a:gd name="T1" fmla="*/ 2 h 54"/>
                  <a:gd name="T2" fmla="*/ 1 w 9"/>
                  <a:gd name="T3" fmla="*/ 1 h 54"/>
                  <a:gd name="T4" fmla="*/ 2 w 9"/>
                  <a:gd name="T5" fmla="*/ 0 h 54"/>
                  <a:gd name="T6" fmla="*/ 2 w 9"/>
                  <a:gd name="T7" fmla="*/ 8 h 5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54"/>
                  <a:gd name="T14" fmla="*/ 9 w 9"/>
                  <a:gd name="T15" fmla="*/ 54 h 5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54">
                    <a:moveTo>
                      <a:pt x="0" y="11"/>
                    </a:moveTo>
                    <a:lnTo>
                      <a:pt x="3" y="7"/>
                    </a:lnTo>
                    <a:lnTo>
                      <a:pt x="9" y="0"/>
                    </a:lnTo>
                    <a:lnTo>
                      <a:pt x="9" y="54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515" name="Freeform 1505"/>
              <p:cNvSpPr>
                <a:spLocks/>
              </p:cNvSpPr>
              <p:nvPr/>
            </p:nvSpPr>
            <p:spPr bwMode="auto">
              <a:xfrm>
                <a:off x="1934" y="2725"/>
                <a:ext cx="5" cy="28"/>
              </a:xfrm>
              <a:custGeom>
                <a:avLst/>
                <a:gdLst>
                  <a:gd name="T0" fmla="*/ 0 w 9"/>
                  <a:gd name="T1" fmla="*/ 2 h 54"/>
                  <a:gd name="T2" fmla="*/ 1 w 9"/>
                  <a:gd name="T3" fmla="*/ 1 h 54"/>
                  <a:gd name="T4" fmla="*/ 2 w 9"/>
                  <a:gd name="T5" fmla="*/ 0 h 54"/>
                  <a:gd name="T6" fmla="*/ 2 w 9"/>
                  <a:gd name="T7" fmla="*/ 8 h 5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54"/>
                  <a:gd name="T14" fmla="*/ 9 w 9"/>
                  <a:gd name="T15" fmla="*/ 54 h 5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54">
                    <a:moveTo>
                      <a:pt x="0" y="11"/>
                    </a:moveTo>
                    <a:lnTo>
                      <a:pt x="3" y="7"/>
                    </a:lnTo>
                    <a:lnTo>
                      <a:pt x="9" y="0"/>
                    </a:lnTo>
                    <a:lnTo>
                      <a:pt x="9" y="54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516" name="Freeform 1506"/>
              <p:cNvSpPr>
                <a:spLocks/>
              </p:cNvSpPr>
              <p:nvPr/>
            </p:nvSpPr>
            <p:spPr bwMode="auto">
              <a:xfrm>
                <a:off x="1952" y="2725"/>
                <a:ext cx="14" cy="28"/>
              </a:xfrm>
              <a:custGeom>
                <a:avLst/>
                <a:gdLst>
                  <a:gd name="T0" fmla="*/ 1 w 28"/>
                  <a:gd name="T1" fmla="*/ 2 h 54"/>
                  <a:gd name="T2" fmla="*/ 1 w 28"/>
                  <a:gd name="T3" fmla="*/ 2 h 54"/>
                  <a:gd name="T4" fmla="*/ 1 w 28"/>
                  <a:gd name="T5" fmla="*/ 1 h 54"/>
                  <a:gd name="T6" fmla="*/ 1 w 28"/>
                  <a:gd name="T7" fmla="*/ 1 h 54"/>
                  <a:gd name="T8" fmla="*/ 2 w 28"/>
                  <a:gd name="T9" fmla="*/ 0 h 54"/>
                  <a:gd name="T10" fmla="*/ 3 w 28"/>
                  <a:gd name="T11" fmla="*/ 0 h 54"/>
                  <a:gd name="T12" fmla="*/ 3 w 28"/>
                  <a:gd name="T13" fmla="*/ 1 h 54"/>
                  <a:gd name="T14" fmla="*/ 4 w 28"/>
                  <a:gd name="T15" fmla="*/ 1 h 54"/>
                  <a:gd name="T16" fmla="*/ 4 w 28"/>
                  <a:gd name="T17" fmla="*/ 2 h 54"/>
                  <a:gd name="T18" fmla="*/ 4 w 28"/>
                  <a:gd name="T19" fmla="*/ 2 h 54"/>
                  <a:gd name="T20" fmla="*/ 4 w 28"/>
                  <a:gd name="T21" fmla="*/ 3 h 54"/>
                  <a:gd name="T22" fmla="*/ 3 w 28"/>
                  <a:gd name="T23" fmla="*/ 4 h 54"/>
                  <a:gd name="T24" fmla="*/ 0 w 28"/>
                  <a:gd name="T25" fmla="*/ 8 h 54"/>
                  <a:gd name="T26" fmla="*/ 4 w 28"/>
                  <a:gd name="T27" fmla="*/ 8 h 5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8"/>
                  <a:gd name="T43" fmla="*/ 0 h 54"/>
                  <a:gd name="T44" fmla="*/ 28 w 28"/>
                  <a:gd name="T45" fmla="*/ 54 h 5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8" h="54">
                    <a:moveTo>
                      <a:pt x="2" y="12"/>
                    </a:moveTo>
                    <a:lnTo>
                      <a:pt x="2" y="11"/>
                    </a:lnTo>
                    <a:lnTo>
                      <a:pt x="5" y="4"/>
                    </a:lnTo>
                    <a:lnTo>
                      <a:pt x="6" y="3"/>
                    </a:lnTo>
                    <a:lnTo>
                      <a:pt x="11" y="0"/>
                    </a:lnTo>
                    <a:lnTo>
                      <a:pt x="19" y="0"/>
                    </a:lnTo>
                    <a:lnTo>
                      <a:pt x="22" y="3"/>
                    </a:lnTo>
                    <a:lnTo>
                      <a:pt x="25" y="4"/>
                    </a:lnTo>
                    <a:lnTo>
                      <a:pt x="27" y="11"/>
                    </a:lnTo>
                    <a:lnTo>
                      <a:pt x="27" y="15"/>
                    </a:lnTo>
                    <a:lnTo>
                      <a:pt x="25" y="20"/>
                    </a:lnTo>
                    <a:lnTo>
                      <a:pt x="20" y="28"/>
                    </a:lnTo>
                    <a:lnTo>
                      <a:pt x="0" y="54"/>
                    </a:lnTo>
                    <a:lnTo>
                      <a:pt x="28" y="54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517" name="Line 1507"/>
              <p:cNvSpPr>
                <a:spLocks noChangeShapeType="1"/>
              </p:cNvSpPr>
              <p:nvPr/>
            </p:nvSpPr>
            <p:spPr bwMode="auto">
              <a:xfrm>
                <a:off x="1898" y="2366"/>
                <a:ext cx="12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518" name="Line 1508"/>
              <p:cNvSpPr>
                <a:spLocks noChangeShapeType="1"/>
              </p:cNvSpPr>
              <p:nvPr/>
            </p:nvSpPr>
            <p:spPr bwMode="auto">
              <a:xfrm>
                <a:off x="1901" y="2380"/>
                <a:ext cx="22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519" name="Line 1509"/>
              <p:cNvSpPr>
                <a:spLocks noChangeShapeType="1"/>
              </p:cNvSpPr>
              <p:nvPr/>
            </p:nvSpPr>
            <p:spPr bwMode="auto">
              <a:xfrm>
                <a:off x="1914" y="2393"/>
                <a:ext cx="23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520" name="Line 1510"/>
              <p:cNvSpPr>
                <a:spLocks noChangeShapeType="1"/>
              </p:cNvSpPr>
              <p:nvPr/>
            </p:nvSpPr>
            <p:spPr bwMode="auto">
              <a:xfrm>
                <a:off x="1928" y="2407"/>
                <a:ext cx="21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521" name="Line 1511"/>
              <p:cNvSpPr>
                <a:spLocks noChangeShapeType="1"/>
              </p:cNvSpPr>
              <p:nvPr/>
            </p:nvSpPr>
            <p:spPr bwMode="auto">
              <a:xfrm flipV="1">
                <a:off x="1898" y="2362"/>
                <a:ext cx="8" cy="1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522" name="Line 1512"/>
              <p:cNvSpPr>
                <a:spLocks noChangeShapeType="1"/>
              </p:cNvSpPr>
              <p:nvPr/>
            </p:nvSpPr>
            <p:spPr bwMode="auto">
              <a:xfrm flipV="1">
                <a:off x="1908" y="2372"/>
                <a:ext cx="8" cy="1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523" name="Line 1513"/>
              <p:cNvSpPr>
                <a:spLocks noChangeShapeType="1"/>
              </p:cNvSpPr>
              <p:nvPr/>
            </p:nvSpPr>
            <p:spPr bwMode="auto">
              <a:xfrm flipV="1">
                <a:off x="1918" y="2382"/>
                <a:ext cx="8" cy="1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524" name="Line 1514"/>
              <p:cNvSpPr>
                <a:spLocks noChangeShapeType="1"/>
              </p:cNvSpPr>
              <p:nvPr/>
            </p:nvSpPr>
            <p:spPr bwMode="auto">
              <a:xfrm flipV="1">
                <a:off x="1927" y="2392"/>
                <a:ext cx="9" cy="1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525" name="Line 1515"/>
              <p:cNvSpPr>
                <a:spLocks noChangeShapeType="1"/>
              </p:cNvSpPr>
              <p:nvPr/>
            </p:nvSpPr>
            <p:spPr bwMode="auto">
              <a:xfrm flipV="1">
                <a:off x="1937" y="2402"/>
                <a:ext cx="9" cy="1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526" name="Line 1516"/>
              <p:cNvSpPr>
                <a:spLocks noChangeShapeType="1"/>
              </p:cNvSpPr>
              <p:nvPr/>
            </p:nvSpPr>
            <p:spPr bwMode="auto">
              <a:xfrm flipH="1" flipV="1">
                <a:off x="1902" y="2362"/>
                <a:ext cx="25" cy="4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527" name="Line 1517"/>
              <p:cNvSpPr>
                <a:spLocks noChangeShapeType="1"/>
              </p:cNvSpPr>
              <p:nvPr/>
            </p:nvSpPr>
            <p:spPr bwMode="auto">
              <a:xfrm flipH="1" flipV="1">
                <a:off x="1933" y="2389"/>
                <a:ext cx="12" cy="2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528" name="Freeform 1518"/>
              <p:cNvSpPr>
                <a:spLocks/>
              </p:cNvSpPr>
              <p:nvPr/>
            </p:nvSpPr>
            <p:spPr bwMode="auto">
              <a:xfrm>
                <a:off x="1797" y="2260"/>
                <a:ext cx="11" cy="12"/>
              </a:xfrm>
              <a:custGeom>
                <a:avLst/>
                <a:gdLst>
                  <a:gd name="T0" fmla="*/ 1 w 22"/>
                  <a:gd name="T1" fmla="*/ 0 h 23"/>
                  <a:gd name="T2" fmla="*/ 3 w 22"/>
                  <a:gd name="T3" fmla="*/ 1 h 23"/>
                  <a:gd name="T4" fmla="*/ 1 w 22"/>
                  <a:gd name="T5" fmla="*/ 3 h 23"/>
                  <a:gd name="T6" fmla="*/ 0 w 22"/>
                  <a:gd name="T7" fmla="*/ 2 h 2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2"/>
                  <a:gd name="T13" fmla="*/ 0 h 23"/>
                  <a:gd name="T14" fmla="*/ 22 w 22"/>
                  <a:gd name="T15" fmla="*/ 23 h 2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2" h="23">
                    <a:moveTo>
                      <a:pt x="14" y="0"/>
                    </a:moveTo>
                    <a:lnTo>
                      <a:pt x="22" y="7"/>
                    </a:lnTo>
                    <a:lnTo>
                      <a:pt x="7" y="23"/>
                    </a:lnTo>
                    <a:lnTo>
                      <a:pt x="0" y="15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529" name="Line 1519"/>
              <p:cNvSpPr>
                <a:spLocks noChangeShapeType="1"/>
              </p:cNvSpPr>
              <p:nvPr/>
            </p:nvSpPr>
            <p:spPr bwMode="auto">
              <a:xfrm flipH="1">
                <a:off x="1773" y="2518"/>
                <a:ext cx="68" cy="6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530" name="Freeform 1520"/>
              <p:cNvSpPr>
                <a:spLocks/>
              </p:cNvSpPr>
              <p:nvPr/>
            </p:nvSpPr>
            <p:spPr bwMode="auto">
              <a:xfrm>
                <a:off x="1840" y="2447"/>
                <a:ext cx="72" cy="72"/>
              </a:xfrm>
              <a:custGeom>
                <a:avLst/>
                <a:gdLst>
                  <a:gd name="T0" fmla="*/ 1 w 144"/>
                  <a:gd name="T1" fmla="*/ 18 h 144"/>
                  <a:gd name="T2" fmla="*/ 0 w 144"/>
                  <a:gd name="T3" fmla="*/ 18 h 144"/>
                  <a:gd name="T4" fmla="*/ 18 w 144"/>
                  <a:gd name="T5" fmla="*/ 0 h 144"/>
                  <a:gd name="T6" fmla="*/ 18 w 144"/>
                  <a:gd name="T7" fmla="*/ 1 h 144"/>
                  <a:gd name="T8" fmla="*/ 1 w 144"/>
                  <a:gd name="T9" fmla="*/ 18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4"/>
                  <a:gd name="T16" fmla="*/ 0 h 144"/>
                  <a:gd name="T17" fmla="*/ 144 w 144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4" h="144">
                    <a:moveTo>
                      <a:pt x="6" y="144"/>
                    </a:moveTo>
                    <a:lnTo>
                      <a:pt x="0" y="138"/>
                    </a:lnTo>
                    <a:lnTo>
                      <a:pt x="138" y="0"/>
                    </a:lnTo>
                    <a:lnTo>
                      <a:pt x="144" y="6"/>
                    </a:lnTo>
                    <a:lnTo>
                      <a:pt x="6" y="144"/>
                    </a:lnTo>
                    <a:close/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531" name="Freeform 1521"/>
              <p:cNvSpPr>
                <a:spLocks/>
              </p:cNvSpPr>
              <p:nvPr/>
            </p:nvSpPr>
            <p:spPr bwMode="auto">
              <a:xfrm>
                <a:off x="1804" y="2184"/>
                <a:ext cx="86" cy="86"/>
              </a:xfrm>
              <a:custGeom>
                <a:avLst/>
                <a:gdLst>
                  <a:gd name="T0" fmla="*/ 0 w 172"/>
                  <a:gd name="T1" fmla="*/ 21 h 172"/>
                  <a:gd name="T2" fmla="*/ 1 w 172"/>
                  <a:gd name="T3" fmla="*/ 22 h 172"/>
                  <a:gd name="T4" fmla="*/ 22 w 172"/>
                  <a:gd name="T5" fmla="*/ 1 h 172"/>
                  <a:gd name="T6" fmla="*/ 21 w 172"/>
                  <a:gd name="T7" fmla="*/ 0 h 172"/>
                  <a:gd name="T8" fmla="*/ 0 w 172"/>
                  <a:gd name="T9" fmla="*/ 21 h 1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2"/>
                  <a:gd name="T16" fmla="*/ 0 h 172"/>
                  <a:gd name="T17" fmla="*/ 172 w 172"/>
                  <a:gd name="T18" fmla="*/ 172 h 1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2" h="172">
                    <a:moveTo>
                      <a:pt x="0" y="167"/>
                    </a:moveTo>
                    <a:lnTo>
                      <a:pt x="6" y="172"/>
                    </a:lnTo>
                    <a:lnTo>
                      <a:pt x="172" y="4"/>
                    </a:lnTo>
                    <a:lnTo>
                      <a:pt x="167" y="0"/>
                    </a:lnTo>
                    <a:lnTo>
                      <a:pt x="0" y="167"/>
                    </a:lnTo>
                    <a:close/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532" name="Rectangle 1522"/>
              <p:cNvSpPr>
                <a:spLocks noChangeArrowheads="1"/>
              </p:cNvSpPr>
              <p:nvPr/>
            </p:nvSpPr>
            <p:spPr bwMode="auto">
              <a:xfrm>
                <a:off x="1897" y="2712"/>
                <a:ext cx="86" cy="54"/>
              </a:xfrm>
              <a:prstGeom prst="rect">
                <a:avLst/>
              </a:prstGeom>
              <a:noFill/>
              <a:ln w="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533" name="Line 1523"/>
              <p:cNvSpPr>
                <a:spLocks noChangeShapeType="1"/>
              </p:cNvSpPr>
              <p:nvPr/>
            </p:nvSpPr>
            <p:spPr bwMode="auto">
              <a:xfrm>
                <a:off x="1975" y="2072"/>
                <a:ext cx="9" cy="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534" name="Freeform 1524"/>
              <p:cNvSpPr>
                <a:spLocks/>
              </p:cNvSpPr>
              <p:nvPr/>
            </p:nvSpPr>
            <p:spPr bwMode="auto">
              <a:xfrm>
                <a:off x="1820" y="2115"/>
                <a:ext cx="106" cy="22"/>
              </a:xfrm>
              <a:custGeom>
                <a:avLst/>
                <a:gdLst>
                  <a:gd name="T0" fmla="*/ 26 w 213"/>
                  <a:gd name="T1" fmla="*/ 6 h 44"/>
                  <a:gd name="T2" fmla="*/ 20 w 213"/>
                  <a:gd name="T3" fmla="*/ 1 h 44"/>
                  <a:gd name="T4" fmla="*/ 13 w 213"/>
                  <a:gd name="T5" fmla="*/ 0 h 44"/>
                  <a:gd name="T6" fmla="*/ 6 w 213"/>
                  <a:gd name="T7" fmla="*/ 1 h 44"/>
                  <a:gd name="T8" fmla="*/ 0 w 213"/>
                  <a:gd name="T9" fmla="*/ 6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3"/>
                  <a:gd name="T16" fmla="*/ 0 h 44"/>
                  <a:gd name="T17" fmla="*/ 213 w 213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3" h="44">
                    <a:moveTo>
                      <a:pt x="213" y="44"/>
                    </a:moveTo>
                    <a:lnTo>
                      <a:pt x="164" y="12"/>
                    </a:lnTo>
                    <a:lnTo>
                      <a:pt x="106" y="0"/>
                    </a:lnTo>
                    <a:lnTo>
                      <a:pt x="49" y="12"/>
                    </a:lnTo>
                    <a:lnTo>
                      <a:pt x="0" y="44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535" name="Line 1525"/>
              <p:cNvSpPr>
                <a:spLocks noChangeShapeType="1"/>
              </p:cNvSpPr>
              <p:nvPr/>
            </p:nvSpPr>
            <p:spPr bwMode="auto">
              <a:xfrm>
                <a:off x="1820" y="2137"/>
                <a:ext cx="53" cy="5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536" name="Line 1526"/>
              <p:cNvSpPr>
                <a:spLocks noChangeShapeType="1"/>
              </p:cNvSpPr>
              <p:nvPr/>
            </p:nvSpPr>
            <p:spPr bwMode="auto">
              <a:xfrm>
                <a:off x="1926" y="2031"/>
                <a:ext cx="54" cy="5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537" name="Freeform 1527"/>
              <p:cNvSpPr>
                <a:spLocks/>
              </p:cNvSpPr>
              <p:nvPr/>
            </p:nvSpPr>
            <p:spPr bwMode="auto">
              <a:xfrm>
                <a:off x="1905" y="2031"/>
                <a:ext cx="21" cy="106"/>
              </a:xfrm>
              <a:custGeom>
                <a:avLst/>
                <a:gdLst>
                  <a:gd name="T0" fmla="*/ 5 w 44"/>
                  <a:gd name="T1" fmla="*/ 0 h 213"/>
                  <a:gd name="T2" fmla="*/ 1 w 44"/>
                  <a:gd name="T3" fmla="*/ 6 h 213"/>
                  <a:gd name="T4" fmla="*/ 0 w 44"/>
                  <a:gd name="T5" fmla="*/ 13 h 213"/>
                  <a:gd name="T6" fmla="*/ 1 w 44"/>
                  <a:gd name="T7" fmla="*/ 20 h 213"/>
                  <a:gd name="T8" fmla="*/ 5 w 44"/>
                  <a:gd name="T9" fmla="*/ 26 h 2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"/>
                  <a:gd name="T16" fmla="*/ 0 h 213"/>
                  <a:gd name="T17" fmla="*/ 44 w 44"/>
                  <a:gd name="T18" fmla="*/ 213 h 2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" h="213">
                    <a:moveTo>
                      <a:pt x="44" y="0"/>
                    </a:moveTo>
                    <a:lnTo>
                      <a:pt x="11" y="50"/>
                    </a:lnTo>
                    <a:lnTo>
                      <a:pt x="0" y="106"/>
                    </a:lnTo>
                    <a:lnTo>
                      <a:pt x="11" y="164"/>
                    </a:lnTo>
                    <a:lnTo>
                      <a:pt x="44" y="213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538" name="Line 1528"/>
              <p:cNvSpPr>
                <a:spLocks noChangeShapeType="1"/>
              </p:cNvSpPr>
              <p:nvPr/>
            </p:nvSpPr>
            <p:spPr bwMode="auto">
              <a:xfrm flipV="1">
                <a:off x="1762" y="2509"/>
                <a:ext cx="117" cy="11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539" name="Line 1529"/>
              <p:cNvSpPr>
                <a:spLocks noChangeShapeType="1"/>
              </p:cNvSpPr>
              <p:nvPr/>
            </p:nvSpPr>
            <p:spPr bwMode="auto">
              <a:xfrm flipV="1">
                <a:off x="1753" y="2501"/>
                <a:ext cx="116" cy="11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540" name="Line 1530"/>
              <p:cNvSpPr>
                <a:spLocks noChangeShapeType="1"/>
              </p:cNvSpPr>
              <p:nvPr/>
            </p:nvSpPr>
            <p:spPr bwMode="auto">
              <a:xfrm flipV="1">
                <a:off x="1767" y="2195"/>
                <a:ext cx="103" cy="10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541" name="Line 1531"/>
              <p:cNvSpPr>
                <a:spLocks noChangeShapeType="1"/>
              </p:cNvSpPr>
              <p:nvPr/>
            </p:nvSpPr>
            <p:spPr bwMode="auto">
              <a:xfrm flipV="1">
                <a:off x="1767" y="2186"/>
                <a:ext cx="95" cy="9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542" name="Line 1532"/>
              <p:cNvSpPr>
                <a:spLocks noChangeShapeType="1"/>
              </p:cNvSpPr>
              <p:nvPr/>
            </p:nvSpPr>
            <p:spPr bwMode="auto">
              <a:xfrm flipV="1">
                <a:off x="1692" y="2616"/>
                <a:ext cx="61" cy="6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543" name="Line 1533"/>
              <p:cNvSpPr>
                <a:spLocks noChangeShapeType="1"/>
              </p:cNvSpPr>
              <p:nvPr/>
            </p:nvSpPr>
            <p:spPr bwMode="auto">
              <a:xfrm>
                <a:off x="1762" y="2626"/>
                <a:ext cx="67" cy="6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544" name="Line 1534"/>
              <p:cNvSpPr>
                <a:spLocks noChangeShapeType="1"/>
              </p:cNvSpPr>
              <p:nvPr/>
            </p:nvSpPr>
            <p:spPr bwMode="auto">
              <a:xfrm>
                <a:off x="1692" y="2678"/>
                <a:ext cx="76" cy="7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545" name="Line 1535"/>
              <p:cNvSpPr>
                <a:spLocks noChangeShapeType="1"/>
              </p:cNvSpPr>
              <p:nvPr/>
            </p:nvSpPr>
            <p:spPr bwMode="auto">
              <a:xfrm>
                <a:off x="1753" y="2616"/>
                <a:ext cx="76" cy="7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546" name="Line 1536"/>
              <p:cNvSpPr>
                <a:spLocks noChangeShapeType="1"/>
              </p:cNvSpPr>
              <p:nvPr/>
            </p:nvSpPr>
            <p:spPr bwMode="auto">
              <a:xfrm flipV="1">
                <a:off x="1692" y="2616"/>
                <a:ext cx="61" cy="6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547" name="Line 1537"/>
              <p:cNvSpPr>
                <a:spLocks noChangeShapeType="1"/>
              </p:cNvSpPr>
              <p:nvPr/>
            </p:nvSpPr>
            <p:spPr bwMode="auto">
              <a:xfrm flipV="1">
                <a:off x="1768" y="2693"/>
                <a:ext cx="61" cy="6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548" name="Line 1538"/>
              <p:cNvSpPr>
                <a:spLocks noChangeShapeType="1"/>
              </p:cNvSpPr>
              <p:nvPr/>
            </p:nvSpPr>
            <p:spPr bwMode="auto">
              <a:xfrm>
                <a:off x="1945" y="2424"/>
                <a:ext cx="10" cy="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549" name="Line 1539"/>
              <p:cNvSpPr>
                <a:spLocks noChangeShapeType="1"/>
              </p:cNvSpPr>
              <p:nvPr/>
            </p:nvSpPr>
            <p:spPr bwMode="auto">
              <a:xfrm>
                <a:off x="1869" y="2501"/>
                <a:ext cx="10" cy="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550" name="Line 1540"/>
              <p:cNvSpPr>
                <a:spLocks noChangeShapeType="1"/>
              </p:cNvSpPr>
              <p:nvPr/>
            </p:nvSpPr>
            <p:spPr bwMode="auto">
              <a:xfrm flipV="1">
                <a:off x="1955" y="2429"/>
                <a:ext cx="4" cy="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551" name="Line 1541"/>
              <p:cNvSpPr>
                <a:spLocks noChangeShapeType="1"/>
              </p:cNvSpPr>
              <p:nvPr/>
            </p:nvSpPr>
            <p:spPr bwMode="auto">
              <a:xfrm flipV="1">
                <a:off x="1945" y="2411"/>
                <a:ext cx="14" cy="1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552" name="Line 1542"/>
              <p:cNvSpPr>
                <a:spLocks noChangeShapeType="1"/>
              </p:cNvSpPr>
              <p:nvPr/>
            </p:nvSpPr>
            <p:spPr bwMode="auto">
              <a:xfrm flipV="1">
                <a:off x="1945" y="2411"/>
                <a:ext cx="14" cy="1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553" name="Line 1543"/>
              <p:cNvSpPr>
                <a:spLocks noChangeShapeType="1"/>
              </p:cNvSpPr>
              <p:nvPr/>
            </p:nvSpPr>
            <p:spPr bwMode="auto">
              <a:xfrm flipV="1">
                <a:off x="1955" y="2429"/>
                <a:ext cx="4" cy="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554" name="Line 1544"/>
              <p:cNvSpPr>
                <a:spLocks noChangeShapeType="1"/>
              </p:cNvSpPr>
              <p:nvPr/>
            </p:nvSpPr>
            <p:spPr bwMode="auto">
              <a:xfrm>
                <a:off x="1869" y="2501"/>
                <a:ext cx="10" cy="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555" name="Line 1545"/>
              <p:cNvSpPr>
                <a:spLocks noChangeShapeType="1"/>
              </p:cNvSpPr>
              <p:nvPr/>
            </p:nvSpPr>
            <p:spPr bwMode="auto">
              <a:xfrm>
                <a:off x="1945" y="2424"/>
                <a:ext cx="10" cy="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556" name="Line 1546"/>
              <p:cNvSpPr>
                <a:spLocks noChangeShapeType="1"/>
              </p:cNvSpPr>
              <p:nvPr/>
            </p:nvSpPr>
            <p:spPr bwMode="auto">
              <a:xfrm flipV="1">
                <a:off x="1870" y="2081"/>
                <a:ext cx="114" cy="11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557" name="Line 1547"/>
              <p:cNvSpPr>
                <a:spLocks noChangeShapeType="1"/>
              </p:cNvSpPr>
              <p:nvPr/>
            </p:nvSpPr>
            <p:spPr bwMode="auto">
              <a:xfrm>
                <a:off x="1862" y="2186"/>
                <a:ext cx="8" cy="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558" name="Freeform 1548"/>
              <p:cNvSpPr>
                <a:spLocks/>
              </p:cNvSpPr>
              <p:nvPr/>
            </p:nvSpPr>
            <p:spPr bwMode="auto">
              <a:xfrm>
                <a:off x="1943" y="2425"/>
                <a:ext cx="12" cy="12"/>
              </a:xfrm>
              <a:custGeom>
                <a:avLst/>
                <a:gdLst>
                  <a:gd name="T0" fmla="*/ 3 w 23"/>
                  <a:gd name="T1" fmla="*/ 2 h 23"/>
                  <a:gd name="T2" fmla="*/ 2 w 23"/>
                  <a:gd name="T3" fmla="*/ 3 h 23"/>
                  <a:gd name="T4" fmla="*/ 0 w 23"/>
                  <a:gd name="T5" fmla="*/ 1 h 23"/>
                  <a:gd name="T6" fmla="*/ 1 w 23"/>
                  <a:gd name="T7" fmla="*/ 0 h 2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3"/>
                  <a:gd name="T13" fmla="*/ 0 h 23"/>
                  <a:gd name="T14" fmla="*/ 23 w 23"/>
                  <a:gd name="T15" fmla="*/ 23 h 2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3" h="23">
                    <a:moveTo>
                      <a:pt x="23" y="16"/>
                    </a:moveTo>
                    <a:lnTo>
                      <a:pt x="16" y="23"/>
                    </a:lnTo>
                    <a:lnTo>
                      <a:pt x="0" y="8"/>
                    </a:lnTo>
                    <a:lnTo>
                      <a:pt x="8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559" name="Freeform 1549"/>
              <p:cNvSpPr>
                <a:spLocks/>
              </p:cNvSpPr>
              <p:nvPr/>
            </p:nvSpPr>
            <p:spPr bwMode="auto">
              <a:xfrm>
                <a:off x="1871" y="2498"/>
                <a:ext cx="12" cy="11"/>
              </a:xfrm>
              <a:custGeom>
                <a:avLst/>
                <a:gdLst>
                  <a:gd name="T0" fmla="*/ 2 w 23"/>
                  <a:gd name="T1" fmla="*/ 3 h 21"/>
                  <a:gd name="T2" fmla="*/ 3 w 23"/>
                  <a:gd name="T3" fmla="*/ 2 h 21"/>
                  <a:gd name="T4" fmla="*/ 1 w 23"/>
                  <a:gd name="T5" fmla="*/ 0 h 21"/>
                  <a:gd name="T6" fmla="*/ 0 w 23"/>
                  <a:gd name="T7" fmla="*/ 1 h 2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3"/>
                  <a:gd name="T13" fmla="*/ 0 h 21"/>
                  <a:gd name="T14" fmla="*/ 23 w 23"/>
                  <a:gd name="T15" fmla="*/ 21 h 2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3" h="21">
                    <a:moveTo>
                      <a:pt x="15" y="21"/>
                    </a:moveTo>
                    <a:lnTo>
                      <a:pt x="23" y="15"/>
                    </a:lnTo>
                    <a:lnTo>
                      <a:pt x="8" y="0"/>
                    </a:lnTo>
                    <a:lnTo>
                      <a:pt x="0" y="7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560" name="Line 1550"/>
              <p:cNvSpPr>
                <a:spLocks noChangeShapeType="1"/>
              </p:cNvSpPr>
              <p:nvPr/>
            </p:nvSpPr>
            <p:spPr bwMode="auto">
              <a:xfrm flipH="1">
                <a:off x="1875" y="2429"/>
                <a:ext cx="68" cy="6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561" name="Line 1551"/>
              <p:cNvSpPr>
                <a:spLocks noChangeShapeType="1"/>
              </p:cNvSpPr>
              <p:nvPr/>
            </p:nvSpPr>
            <p:spPr bwMode="auto">
              <a:xfrm flipV="1">
                <a:off x="1879" y="2433"/>
                <a:ext cx="68" cy="6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562" name="Freeform 1552"/>
              <p:cNvSpPr>
                <a:spLocks/>
              </p:cNvSpPr>
              <p:nvPr/>
            </p:nvSpPr>
            <p:spPr bwMode="auto">
              <a:xfrm>
                <a:off x="1080" y="2839"/>
                <a:ext cx="61" cy="65"/>
              </a:xfrm>
              <a:custGeom>
                <a:avLst/>
                <a:gdLst>
                  <a:gd name="T0" fmla="*/ 0 w 122"/>
                  <a:gd name="T1" fmla="*/ 16 h 130"/>
                  <a:gd name="T2" fmla="*/ 15 w 122"/>
                  <a:gd name="T3" fmla="*/ 1 h 130"/>
                  <a:gd name="T4" fmla="*/ 15 w 122"/>
                  <a:gd name="T5" fmla="*/ 0 h 130"/>
                  <a:gd name="T6" fmla="*/ 0 60000 65536"/>
                  <a:gd name="T7" fmla="*/ 0 60000 65536"/>
                  <a:gd name="T8" fmla="*/ 0 60000 65536"/>
                  <a:gd name="T9" fmla="*/ 0 w 122"/>
                  <a:gd name="T10" fmla="*/ 0 h 130"/>
                  <a:gd name="T11" fmla="*/ 122 w 122"/>
                  <a:gd name="T12" fmla="*/ 130 h 13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2" h="130">
                    <a:moveTo>
                      <a:pt x="0" y="130"/>
                    </a:moveTo>
                    <a:lnTo>
                      <a:pt x="122" y="6"/>
                    </a:lnTo>
                    <a:lnTo>
                      <a:pt x="116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563" name="Line 1553"/>
              <p:cNvSpPr>
                <a:spLocks noChangeShapeType="1"/>
              </p:cNvSpPr>
              <p:nvPr/>
            </p:nvSpPr>
            <p:spPr bwMode="auto">
              <a:xfrm flipH="1">
                <a:off x="1077" y="2839"/>
                <a:ext cx="61" cy="6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564" name="Freeform 1554"/>
              <p:cNvSpPr>
                <a:spLocks/>
              </p:cNvSpPr>
              <p:nvPr/>
            </p:nvSpPr>
            <p:spPr bwMode="auto">
              <a:xfrm>
                <a:off x="1054" y="2780"/>
                <a:ext cx="26" cy="124"/>
              </a:xfrm>
              <a:custGeom>
                <a:avLst/>
                <a:gdLst>
                  <a:gd name="T0" fmla="*/ 7 w 51"/>
                  <a:gd name="T1" fmla="*/ 0 h 248"/>
                  <a:gd name="T2" fmla="*/ 3 w 51"/>
                  <a:gd name="T3" fmla="*/ 6 h 248"/>
                  <a:gd name="T4" fmla="*/ 1 w 51"/>
                  <a:gd name="T5" fmla="*/ 12 h 248"/>
                  <a:gd name="T6" fmla="*/ 0 w 51"/>
                  <a:gd name="T7" fmla="*/ 19 h 248"/>
                  <a:gd name="T8" fmla="*/ 2 w 51"/>
                  <a:gd name="T9" fmla="*/ 25 h 248"/>
                  <a:gd name="T10" fmla="*/ 6 w 51"/>
                  <a:gd name="T11" fmla="*/ 31 h 248"/>
                  <a:gd name="T12" fmla="*/ 7 w 51"/>
                  <a:gd name="T13" fmla="*/ 31 h 2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1"/>
                  <a:gd name="T22" fmla="*/ 0 h 248"/>
                  <a:gd name="T23" fmla="*/ 51 w 51"/>
                  <a:gd name="T24" fmla="*/ 248 h 24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1" h="248">
                    <a:moveTo>
                      <a:pt x="51" y="0"/>
                    </a:moveTo>
                    <a:lnTo>
                      <a:pt x="18" y="43"/>
                    </a:lnTo>
                    <a:lnTo>
                      <a:pt x="1" y="93"/>
                    </a:lnTo>
                    <a:lnTo>
                      <a:pt x="0" y="146"/>
                    </a:lnTo>
                    <a:lnTo>
                      <a:pt x="14" y="198"/>
                    </a:lnTo>
                    <a:lnTo>
                      <a:pt x="45" y="241"/>
                    </a:lnTo>
                    <a:lnTo>
                      <a:pt x="51" y="248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565" name="Line 1555"/>
              <p:cNvSpPr>
                <a:spLocks noChangeShapeType="1"/>
              </p:cNvSpPr>
              <p:nvPr/>
            </p:nvSpPr>
            <p:spPr bwMode="auto">
              <a:xfrm flipH="1" flipV="1">
                <a:off x="1077" y="2901"/>
                <a:ext cx="3" cy="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566" name="Line 1556"/>
              <p:cNvSpPr>
                <a:spLocks noChangeShapeType="1"/>
              </p:cNvSpPr>
              <p:nvPr/>
            </p:nvSpPr>
            <p:spPr bwMode="auto">
              <a:xfrm flipH="1">
                <a:off x="1072" y="2773"/>
                <a:ext cx="8" cy="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567" name="Line 1557"/>
              <p:cNvSpPr>
                <a:spLocks noChangeShapeType="1"/>
              </p:cNvSpPr>
              <p:nvPr/>
            </p:nvSpPr>
            <p:spPr bwMode="auto">
              <a:xfrm>
                <a:off x="1149" y="2842"/>
                <a:ext cx="7" cy="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568" name="Freeform 1558"/>
              <p:cNvSpPr>
                <a:spLocks/>
              </p:cNvSpPr>
              <p:nvPr/>
            </p:nvSpPr>
            <p:spPr bwMode="auto">
              <a:xfrm>
                <a:off x="1138" y="2838"/>
                <a:ext cx="11" cy="11"/>
              </a:xfrm>
              <a:custGeom>
                <a:avLst/>
                <a:gdLst>
                  <a:gd name="T0" fmla="*/ 3 w 22"/>
                  <a:gd name="T1" fmla="*/ 1 h 22"/>
                  <a:gd name="T2" fmla="*/ 1 w 22"/>
                  <a:gd name="T3" fmla="*/ 0 h 22"/>
                  <a:gd name="T4" fmla="*/ 0 w 22"/>
                  <a:gd name="T5" fmla="*/ 2 h 22"/>
                  <a:gd name="T6" fmla="*/ 1 w 22"/>
                  <a:gd name="T7" fmla="*/ 3 h 22"/>
                  <a:gd name="T8" fmla="*/ 3 w 22"/>
                  <a:gd name="T9" fmla="*/ 1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22"/>
                  <a:gd name="T17" fmla="*/ 22 w 22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22">
                    <a:moveTo>
                      <a:pt x="22" y="8"/>
                    </a:moveTo>
                    <a:lnTo>
                      <a:pt x="14" y="0"/>
                    </a:lnTo>
                    <a:lnTo>
                      <a:pt x="0" y="16"/>
                    </a:lnTo>
                    <a:lnTo>
                      <a:pt x="6" y="22"/>
                    </a:lnTo>
                    <a:lnTo>
                      <a:pt x="22" y="8"/>
                    </a:lnTo>
                    <a:close/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569" name="Line 1559"/>
              <p:cNvSpPr>
                <a:spLocks noChangeShapeType="1"/>
              </p:cNvSpPr>
              <p:nvPr/>
            </p:nvSpPr>
            <p:spPr bwMode="auto">
              <a:xfrm flipH="1">
                <a:off x="1141" y="2842"/>
                <a:ext cx="8" cy="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570" name="Freeform 1560"/>
              <p:cNvSpPr>
                <a:spLocks/>
              </p:cNvSpPr>
              <p:nvPr/>
            </p:nvSpPr>
            <p:spPr bwMode="auto">
              <a:xfrm>
                <a:off x="1072" y="2773"/>
                <a:ext cx="12" cy="11"/>
              </a:xfrm>
              <a:custGeom>
                <a:avLst/>
                <a:gdLst>
                  <a:gd name="T0" fmla="*/ 2 w 23"/>
                  <a:gd name="T1" fmla="*/ 0 h 22"/>
                  <a:gd name="T2" fmla="*/ 3 w 23"/>
                  <a:gd name="T3" fmla="*/ 1 h 22"/>
                  <a:gd name="T4" fmla="*/ 1 w 23"/>
                  <a:gd name="T5" fmla="*/ 3 h 22"/>
                  <a:gd name="T6" fmla="*/ 0 w 23"/>
                  <a:gd name="T7" fmla="*/ 2 h 22"/>
                  <a:gd name="T8" fmla="*/ 2 w 23"/>
                  <a:gd name="T9" fmla="*/ 0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"/>
                  <a:gd name="T16" fmla="*/ 0 h 22"/>
                  <a:gd name="T17" fmla="*/ 23 w 23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" h="22">
                    <a:moveTo>
                      <a:pt x="15" y="0"/>
                    </a:moveTo>
                    <a:lnTo>
                      <a:pt x="23" y="6"/>
                    </a:lnTo>
                    <a:lnTo>
                      <a:pt x="7" y="22"/>
                    </a:lnTo>
                    <a:lnTo>
                      <a:pt x="0" y="16"/>
                    </a:lnTo>
                    <a:lnTo>
                      <a:pt x="15" y="0"/>
                    </a:lnTo>
                    <a:close/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571" name="Line 1561"/>
              <p:cNvSpPr>
                <a:spLocks noChangeShapeType="1"/>
              </p:cNvSpPr>
              <p:nvPr/>
            </p:nvSpPr>
            <p:spPr bwMode="auto">
              <a:xfrm flipV="1">
                <a:off x="1097" y="2091"/>
                <a:ext cx="10" cy="1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572" name="Line 1562"/>
              <p:cNvSpPr>
                <a:spLocks noChangeShapeType="1"/>
              </p:cNvSpPr>
              <p:nvPr/>
            </p:nvSpPr>
            <p:spPr bwMode="auto">
              <a:xfrm flipV="1">
                <a:off x="1086" y="2080"/>
                <a:ext cx="9" cy="1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573" name="Line 1563"/>
              <p:cNvSpPr>
                <a:spLocks noChangeShapeType="1"/>
              </p:cNvSpPr>
              <p:nvPr/>
            </p:nvSpPr>
            <p:spPr bwMode="auto">
              <a:xfrm flipH="1" flipV="1">
                <a:off x="1086" y="2090"/>
                <a:ext cx="11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574" name="Line 1564"/>
              <p:cNvSpPr>
                <a:spLocks noChangeShapeType="1"/>
              </p:cNvSpPr>
              <p:nvPr/>
            </p:nvSpPr>
            <p:spPr bwMode="auto">
              <a:xfrm flipV="1">
                <a:off x="1140" y="2065"/>
                <a:ext cx="61" cy="6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575" name="Line 1565"/>
              <p:cNvSpPr>
                <a:spLocks noChangeShapeType="1"/>
              </p:cNvSpPr>
              <p:nvPr/>
            </p:nvSpPr>
            <p:spPr bwMode="auto">
              <a:xfrm>
                <a:off x="1133" y="2118"/>
                <a:ext cx="7" cy="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576" name="Line 1566"/>
              <p:cNvSpPr>
                <a:spLocks noChangeShapeType="1"/>
              </p:cNvSpPr>
              <p:nvPr/>
            </p:nvSpPr>
            <p:spPr bwMode="auto">
              <a:xfrm flipH="1" flipV="1">
                <a:off x="1095" y="2080"/>
                <a:ext cx="38" cy="3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577" name="Line 1567"/>
              <p:cNvSpPr>
                <a:spLocks noChangeShapeType="1"/>
              </p:cNvSpPr>
              <p:nvPr/>
            </p:nvSpPr>
            <p:spPr bwMode="auto">
              <a:xfrm>
                <a:off x="1538" y="3036"/>
                <a:ext cx="1" cy="3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578" name="Line 1568"/>
              <p:cNvSpPr>
                <a:spLocks noChangeShapeType="1"/>
              </p:cNvSpPr>
              <p:nvPr/>
            </p:nvSpPr>
            <p:spPr bwMode="auto">
              <a:xfrm>
                <a:off x="1538" y="3036"/>
                <a:ext cx="36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579" name="Line 1569"/>
              <p:cNvSpPr>
                <a:spLocks noChangeShapeType="1"/>
              </p:cNvSpPr>
              <p:nvPr/>
            </p:nvSpPr>
            <p:spPr bwMode="auto">
              <a:xfrm flipV="1">
                <a:off x="1271" y="3304"/>
                <a:ext cx="10" cy="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580" name="Line 1570"/>
              <p:cNvSpPr>
                <a:spLocks noChangeShapeType="1"/>
              </p:cNvSpPr>
              <p:nvPr/>
            </p:nvSpPr>
            <p:spPr bwMode="auto">
              <a:xfrm flipH="1" flipV="1">
                <a:off x="1271" y="3298"/>
                <a:ext cx="14" cy="1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581" name="Line 1571"/>
              <p:cNvSpPr>
                <a:spLocks noChangeShapeType="1"/>
              </p:cNvSpPr>
              <p:nvPr/>
            </p:nvSpPr>
            <p:spPr bwMode="auto">
              <a:xfrm flipH="1" flipV="1">
                <a:off x="1137" y="3233"/>
                <a:ext cx="76" cy="7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582" name="Line 1572"/>
              <p:cNvSpPr>
                <a:spLocks noChangeShapeType="1"/>
              </p:cNvSpPr>
              <p:nvPr/>
            </p:nvSpPr>
            <p:spPr bwMode="auto">
              <a:xfrm flipV="1">
                <a:off x="1137" y="3172"/>
                <a:ext cx="61" cy="6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583" name="Line 1573"/>
              <p:cNvSpPr>
                <a:spLocks noChangeShapeType="1"/>
              </p:cNvSpPr>
              <p:nvPr/>
            </p:nvSpPr>
            <p:spPr bwMode="auto">
              <a:xfrm flipV="1">
                <a:off x="1061" y="3233"/>
                <a:ext cx="76" cy="7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584" name="Line 1574"/>
              <p:cNvSpPr>
                <a:spLocks noChangeShapeType="1"/>
              </p:cNvSpPr>
              <p:nvPr/>
            </p:nvSpPr>
            <p:spPr bwMode="auto">
              <a:xfrm flipV="1">
                <a:off x="1076" y="3298"/>
                <a:ext cx="11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585" name="Line 1575"/>
              <p:cNvSpPr>
                <a:spLocks noChangeShapeType="1"/>
              </p:cNvSpPr>
              <p:nvPr/>
            </p:nvSpPr>
            <p:spPr bwMode="auto">
              <a:xfrm flipV="1">
                <a:off x="1097" y="3269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586" name="Line 1576"/>
              <p:cNvSpPr>
                <a:spLocks noChangeShapeType="1"/>
              </p:cNvSpPr>
              <p:nvPr/>
            </p:nvSpPr>
            <p:spPr bwMode="auto">
              <a:xfrm flipV="1">
                <a:off x="1126" y="3248"/>
                <a:ext cx="11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587" name="Line 1577"/>
              <p:cNvSpPr>
                <a:spLocks noChangeShapeType="1"/>
              </p:cNvSpPr>
              <p:nvPr/>
            </p:nvSpPr>
            <p:spPr bwMode="auto">
              <a:xfrm>
                <a:off x="1137" y="3248"/>
                <a:ext cx="11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588" name="Line 1578"/>
              <p:cNvSpPr>
                <a:spLocks noChangeShapeType="1"/>
              </p:cNvSpPr>
              <p:nvPr/>
            </p:nvSpPr>
            <p:spPr bwMode="auto">
              <a:xfrm>
                <a:off x="1158" y="3269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589" name="Line 1579"/>
              <p:cNvSpPr>
                <a:spLocks noChangeShapeType="1"/>
              </p:cNvSpPr>
              <p:nvPr/>
            </p:nvSpPr>
            <p:spPr bwMode="auto">
              <a:xfrm>
                <a:off x="1187" y="3298"/>
                <a:ext cx="11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590" name="Line 1580"/>
              <p:cNvSpPr>
                <a:spLocks noChangeShapeType="1"/>
              </p:cNvSpPr>
              <p:nvPr/>
            </p:nvSpPr>
            <p:spPr bwMode="auto">
              <a:xfrm flipV="1">
                <a:off x="1079" y="3300"/>
                <a:ext cx="11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591" name="Line 1581"/>
              <p:cNvSpPr>
                <a:spLocks noChangeShapeType="1"/>
              </p:cNvSpPr>
              <p:nvPr/>
            </p:nvSpPr>
            <p:spPr bwMode="auto">
              <a:xfrm flipV="1">
                <a:off x="1099" y="3272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592" name="Line 1582"/>
              <p:cNvSpPr>
                <a:spLocks noChangeShapeType="1"/>
              </p:cNvSpPr>
              <p:nvPr/>
            </p:nvSpPr>
            <p:spPr bwMode="auto">
              <a:xfrm flipV="1">
                <a:off x="1128" y="3251"/>
                <a:ext cx="11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593" name="Line 1583"/>
              <p:cNvSpPr>
                <a:spLocks noChangeShapeType="1"/>
              </p:cNvSpPr>
              <p:nvPr/>
            </p:nvSpPr>
            <p:spPr bwMode="auto">
              <a:xfrm>
                <a:off x="1135" y="3251"/>
                <a:ext cx="11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594" name="Line 1584"/>
              <p:cNvSpPr>
                <a:spLocks noChangeShapeType="1"/>
              </p:cNvSpPr>
              <p:nvPr/>
            </p:nvSpPr>
            <p:spPr bwMode="auto">
              <a:xfrm>
                <a:off x="1155" y="3272"/>
                <a:ext cx="20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595" name="Line 1585"/>
              <p:cNvSpPr>
                <a:spLocks noChangeShapeType="1"/>
              </p:cNvSpPr>
              <p:nvPr/>
            </p:nvSpPr>
            <p:spPr bwMode="auto">
              <a:xfrm>
                <a:off x="1184" y="3300"/>
                <a:ext cx="11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596" name="Line 1586"/>
              <p:cNvSpPr>
                <a:spLocks noChangeShapeType="1"/>
              </p:cNvSpPr>
              <p:nvPr/>
            </p:nvSpPr>
            <p:spPr bwMode="auto">
              <a:xfrm>
                <a:off x="1081" y="3309"/>
                <a:ext cx="29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597" name="Line 1587"/>
              <p:cNvSpPr>
                <a:spLocks noChangeShapeType="1"/>
              </p:cNvSpPr>
              <p:nvPr/>
            </p:nvSpPr>
            <p:spPr bwMode="auto">
              <a:xfrm>
                <a:off x="1123" y="3309"/>
                <a:ext cx="28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598" name="Line 1588"/>
              <p:cNvSpPr>
                <a:spLocks noChangeShapeType="1"/>
              </p:cNvSpPr>
              <p:nvPr/>
            </p:nvSpPr>
            <p:spPr bwMode="auto">
              <a:xfrm>
                <a:off x="1164" y="3309"/>
                <a:ext cx="29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599" name="Line 1589"/>
              <p:cNvSpPr>
                <a:spLocks noChangeShapeType="1"/>
              </p:cNvSpPr>
              <p:nvPr/>
            </p:nvSpPr>
            <p:spPr bwMode="auto">
              <a:xfrm>
                <a:off x="1107" y="3203"/>
                <a:ext cx="30" cy="3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600" name="Line 1590"/>
              <p:cNvSpPr>
                <a:spLocks noChangeShapeType="1"/>
              </p:cNvSpPr>
              <p:nvPr/>
            </p:nvSpPr>
            <p:spPr bwMode="auto">
              <a:xfrm>
                <a:off x="1118" y="3192"/>
                <a:ext cx="30" cy="3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601" name="Line 1591"/>
              <p:cNvSpPr>
                <a:spLocks noChangeShapeType="1"/>
              </p:cNvSpPr>
              <p:nvPr/>
            </p:nvSpPr>
            <p:spPr bwMode="auto">
              <a:xfrm>
                <a:off x="1118" y="3192"/>
                <a:ext cx="30" cy="3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602" name="Line 1592"/>
              <p:cNvSpPr>
                <a:spLocks noChangeShapeType="1"/>
              </p:cNvSpPr>
              <p:nvPr/>
            </p:nvSpPr>
            <p:spPr bwMode="auto">
              <a:xfrm>
                <a:off x="1107" y="3203"/>
                <a:ext cx="30" cy="3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603" name="Line 1593"/>
              <p:cNvSpPr>
                <a:spLocks noChangeShapeType="1"/>
              </p:cNvSpPr>
              <p:nvPr/>
            </p:nvSpPr>
            <p:spPr bwMode="auto">
              <a:xfrm flipH="1">
                <a:off x="1103" y="3188"/>
                <a:ext cx="12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604" name="Line 1594"/>
              <p:cNvSpPr>
                <a:spLocks noChangeShapeType="1"/>
              </p:cNvSpPr>
              <p:nvPr/>
            </p:nvSpPr>
            <p:spPr bwMode="auto">
              <a:xfrm flipH="1">
                <a:off x="1107" y="3192"/>
                <a:ext cx="11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605" name="Line 1595"/>
              <p:cNvSpPr>
                <a:spLocks noChangeShapeType="1"/>
              </p:cNvSpPr>
              <p:nvPr/>
            </p:nvSpPr>
            <p:spPr bwMode="auto">
              <a:xfrm>
                <a:off x="1135" y="3251"/>
                <a:ext cx="11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606" name="Line 1596"/>
              <p:cNvSpPr>
                <a:spLocks noChangeShapeType="1"/>
              </p:cNvSpPr>
              <p:nvPr/>
            </p:nvSpPr>
            <p:spPr bwMode="auto">
              <a:xfrm>
                <a:off x="1155" y="3272"/>
                <a:ext cx="20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607" name="Line 1597"/>
              <p:cNvSpPr>
                <a:spLocks noChangeShapeType="1"/>
              </p:cNvSpPr>
              <p:nvPr/>
            </p:nvSpPr>
            <p:spPr bwMode="auto">
              <a:xfrm>
                <a:off x="1184" y="3300"/>
                <a:ext cx="11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608" name="Line 1598"/>
              <p:cNvSpPr>
                <a:spLocks noChangeShapeType="1"/>
              </p:cNvSpPr>
              <p:nvPr/>
            </p:nvSpPr>
            <p:spPr bwMode="auto">
              <a:xfrm>
                <a:off x="1137" y="3248"/>
                <a:ext cx="11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609" name="Line 1599"/>
              <p:cNvSpPr>
                <a:spLocks noChangeShapeType="1"/>
              </p:cNvSpPr>
              <p:nvPr/>
            </p:nvSpPr>
            <p:spPr bwMode="auto">
              <a:xfrm>
                <a:off x="1158" y="3269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610" name="Line 1600"/>
              <p:cNvSpPr>
                <a:spLocks noChangeShapeType="1"/>
              </p:cNvSpPr>
              <p:nvPr/>
            </p:nvSpPr>
            <p:spPr bwMode="auto">
              <a:xfrm>
                <a:off x="1187" y="3298"/>
                <a:ext cx="11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611" name="Line 1601"/>
              <p:cNvSpPr>
                <a:spLocks noChangeShapeType="1"/>
              </p:cNvSpPr>
              <p:nvPr/>
            </p:nvSpPr>
            <p:spPr bwMode="auto">
              <a:xfrm flipH="1" flipV="1">
                <a:off x="1137" y="3233"/>
                <a:ext cx="76" cy="7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612" name="Line 1602"/>
              <p:cNvSpPr>
                <a:spLocks noChangeShapeType="1"/>
              </p:cNvSpPr>
              <p:nvPr/>
            </p:nvSpPr>
            <p:spPr bwMode="auto">
              <a:xfrm flipH="1" flipV="1">
                <a:off x="1209" y="3184"/>
                <a:ext cx="65" cy="6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613" name="Line 1603"/>
              <p:cNvSpPr>
                <a:spLocks noChangeShapeType="1"/>
              </p:cNvSpPr>
              <p:nvPr/>
            </p:nvSpPr>
            <p:spPr bwMode="auto">
              <a:xfrm flipH="1">
                <a:off x="1213" y="3248"/>
                <a:ext cx="61" cy="6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614" name="Line 1604"/>
              <p:cNvSpPr>
                <a:spLocks noChangeShapeType="1"/>
              </p:cNvSpPr>
              <p:nvPr/>
            </p:nvSpPr>
            <p:spPr bwMode="auto">
              <a:xfrm flipH="1">
                <a:off x="1213" y="3248"/>
                <a:ext cx="61" cy="6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615" name="Line 1605"/>
              <p:cNvSpPr>
                <a:spLocks noChangeShapeType="1"/>
              </p:cNvSpPr>
              <p:nvPr/>
            </p:nvSpPr>
            <p:spPr bwMode="auto">
              <a:xfrm flipH="1" flipV="1">
                <a:off x="1198" y="3172"/>
                <a:ext cx="76" cy="7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616" name="Line 1606"/>
              <p:cNvSpPr>
                <a:spLocks noChangeShapeType="1"/>
              </p:cNvSpPr>
              <p:nvPr/>
            </p:nvSpPr>
            <p:spPr bwMode="auto">
              <a:xfrm flipV="1">
                <a:off x="1369" y="2855"/>
                <a:ext cx="500" cy="50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617" name="Line 1607"/>
              <p:cNvSpPr>
                <a:spLocks noChangeShapeType="1"/>
              </p:cNvSpPr>
              <p:nvPr/>
            </p:nvSpPr>
            <p:spPr bwMode="auto">
              <a:xfrm flipV="1">
                <a:off x="1198" y="2678"/>
                <a:ext cx="494" cy="49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618" name="Line 1608"/>
              <p:cNvSpPr>
                <a:spLocks noChangeShapeType="1"/>
              </p:cNvSpPr>
              <p:nvPr/>
            </p:nvSpPr>
            <p:spPr bwMode="auto">
              <a:xfrm flipV="1">
                <a:off x="1242" y="2721"/>
                <a:ext cx="494" cy="49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619" name="Line 1609"/>
              <p:cNvSpPr>
                <a:spLocks noChangeShapeType="1"/>
              </p:cNvSpPr>
              <p:nvPr/>
            </p:nvSpPr>
            <p:spPr bwMode="auto">
              <a:xfrm flipV="1">
                <a:off x="1267" y="2747"/>
                <a:ext cx="494" cy="49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620" name="Line 1610"/>
              <p:cNvSpPr>
                <a:spLocks noChangeShapeType="1"/>
              </p:cNvSpPr>
              <p:nvPr/>
            </p:nvSpPr>
            <p:spPr bwMode="auto">
              <a:xfrm flipV="1">
                <a:off x="1287" y="2773"/>
                <a:ext cx="500" cy="50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621" name="Line 1611"/>
              <p:cNvSpPr>
                <a:spLocks noChangeShapeType="1"/>
              </p:cNvSpPr>
              <p:nvPr/>
            </p:nvSpPr>
            <p:spPr bwMode="auto">
              <a:xfrm flipV="1">
                <a:off x="1313" y="2800"/>
                <a:ext cx="501" cy="50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622" name="Line 1612"/>
              <p:cNvSpPr>
                <a:spLocks noChangeShapeType="1"/>
              </p:cNvSpPr>
              <p:nvPr/>
            </p:nvSpPr>
            <p:spPr bwMode="auto">
              <a:xfrm flipV="1">
                <a:off x="1341" y="2827"/>
                <a:ext cx="500" cy="50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623" name="Line 1613"/>
              <p:cNvSpPr>
                <a:spLocks noChangeShapeType="1"/>
              </p:cNvSpPr>
              <p:nvPr/>
            </p:nvSpPr>
            <p:spPr bwMode="auto">
              <a:xfrm flipV="1">
                <a:off x="1232" y="2712"/>
                <a:ext cx="495" cy="49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624" name="Line 1614"/>
              <p:cNvSpPr>
                <a:spLocks noChangeShapeType="1"/>
              </p:cNvSpPr>
              <p:nvPr/>
            </p:nvSpPr>
            <p:spPr bwMode="auto">
              <a:xfrm flipV="1">
                <a:off x="1209" y="2689"/>
                <a:ext cx="494" cy="49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625" name="Line 1615"/>
              <p:cNvSpPr>
                <a:spLocks noChangeShapeType="1"/>
              </p:cNvSpPr>
              <p:nvPr/>
            </p:nvSpPr>
            <p:spPr bwMode="auto">
              <a:xfrm flipV="1">
                <a:off x="1209" y="2689"/>
                <a:ext cx="494" cy="49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626" name="Line 1616"/>
              <p:cNvSpPr>
                <a:spLocks noChangeShapeType="1"/>
              </p:cNvSpPr>
              <p:nvPr/>
            </p:nvSpPr>
            <p:spPr bwMode="auto">
              <a:xfrm flipV="1">
                <a:off x="1198" y="2678"/>
                <a:ext cx="494" cy="49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627" name="Line 1617"/>
              <p:cNvSpPr>
                <a:spLocks noChangeShapeType="1"/>
              </p:cNvSpPr>
              <p:nvPr/>
            </p:nvSpPr>
            <p:spPr bwMode="auto">
              <a:xfrm flipV="1">
                <a:off x="862" y="2613"/>
                <a:ext cx="58" cy="5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628" name="Line 1618"/>
              <p:cNvSpPr>
                <a:spLocks noChangeShapeType="1"/>
              </p:cNvSpPr>
              <p:nvPr/>
            </p:nvSpPr>
            <p:spPr bwMode="auto">
              <a:xfrm flipV="1">
                <a:off x="862" y="2628"/>
                <a:ext cx="58" cy="5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629" name="Freeform 1619"/>
              <p:cNvSpPr>
                <a:spLocks/>
              </p:cNvSpPr>
              <p:nvPr/>
            </p:nvSpPr>
            <p:spPr bwMode="auto">
              <a:xfrm>
                <a:off x="872" y="2812"/>
                <a:ext cx="1" cy="33"/>
              </a:xfrm>
              <a:custGeom>
                <a:avLst/>
                <a:gdLst>
                  <a:gd name="T0" fmla="*/ 0 w 1"/>
                  <a:gd name="T1" fmla="*/ 8 h 66"/>
                  <a:gd name="T2" fmla="*/ 0 w 1"/>
                  <a:gd name="T3" fmla="*/ 5 h 66"/>
                  <a:gd name="T4" fmla="*/ 0 w 1"/>
                  <a:gd name="T5" fmla="*/ 2 h 66"/>
                  <a:gd name="T6" fmla="*/ 0 w 1"/>
                  <a:gd name="T7" fmla="*/ 0 h 6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66"/>
                  <a:gd name="T14" fmla="*/ 1 w 1"/>
                  <a:gd name="T15" fmla="*/ 66 h 6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66">
                    <a:moveTo>
                      <a:pt x="0" y="66"/>
                    </a:moveTo>
                    <a:lnTo>
                      <a:pt x="0" y="46"/>
                    </a:lnTo>
                    <a:lnTo>
                      <a:pt x="0" y="2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11" name="Group 1620"/>
            <p:cNvGrpSpPr>
              <a:grpSpLocks/>
            </p:cNvGrpSpPr>
            <p:nvPr/>
          </p:nvGrpSpPr>
          <p:grpSpPr bwMode="auto">
            <a:xfrm>
              <a:off x="696" y="1176"/>
              <a:ext cx="1303" cy="2027"/>
              <a:chOff x="696" y="1176"/>
              <a:chExt cx="1303" cy="2027"/>
            </a:xfrm>
          </p:grpSpPr>
          <p:sp>
            <p:nvSpPr>
              <p:cNvPr id="13230" name="Line 1621"/>
              <p:cNvSpPr>
                <a:spLocks noChangeShapeType="1"/>
              </p:cNvSpPr>
              <p:nvPr/>
            </p:nvSpPr>
            <p:spPr bwMode="auto">
              <a:xfrm flipV="1">
                <a:off x="867" y="2820"/>
                <a:ext cx="5" cy="1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231" name="Line 1622"/>
              <p:cNvSpPr>
                <a:spLocks noChangeShapeType="1"/>
              </p:cNvSpPr>
              <p:nvPr/>
            </p:nvSpPr>
            <p:spPr bwMode="auto">
              <a:xfrm>
                <a:off x="867" y="2820"/>
                <a:ext cx="11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232" name="Line 1623"/>
              <p:cNvSpPr>
                <a:spLocks noChangeShapeType="1"/>
              </p:cNvSpPr>
              <p:nvPr/>
            </p:nvSpPr>
            <p:spPr bwMode="auto">
              <a:xfrm flipV="1">
                <a:off x="877" y="2811"/>
                <a:ext cx="13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233" name="Line 1624"/>
              <p:cNvSpPr>
                <a:spLocks noChangeShapeType="1"/>
              </p:cNvSpPr>
              <p:nvPr/>
            </p:nvSpPr>
            <p:spPr bwMode="auto">
              <a:xfrm>
                <a:off x="890" y="2812"/>
                <a:ext cx="10" cy="1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234" name="Rectangle 1625"/>
              <p:cNvSpPr>
                <a:spLocks noChangeArrowheads="1"/>
              </p:cNvSpPr>
              <p:nvPr/>
            </p:nvSpPr>
            <p:spPr bwMode="auto">
              <a:xfrm>
                <a:off x="891" y="2826"/>
                <a:ext cx="7" cy="7"/>
              </a:xfrm>
              <a:prstGeom prst="rect">
                <a:avLst/>
              </a:prstGeom>
              <a:noFill/>
              <a:ln w="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235" name="Line 1626"/>
              <p:cNvSpPr>
                <a:spLocks noChangeShapeType="1"/>
              </p:cNvSpPr>
              <p:nvPr/>
            </p:nvSpPr>
            <p:spPr bwMode="auto">
              <a:xfrm flipH="1">
                <a:off x="884" y="2821"/>
                <a:ext cx="11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236" name="Freeform 1627"/>
              <p:cNvSpPr>
                <a:spLocks/>
              </p:cNvSpPr>
              <p:nvPr/>
            </p:nvSpPr>
            <p:spPr bwMode="auto">
              <a:xfrm>
                <a:off x="881" y="2826"/>
                <a:ext cx="7" cy="7"/>
              </a:xfrm>
              <a:custGeom>
                <a:avLst/>
                <a:gdLst>
                  <a:gd name="T0" fmla="*/ 1 w 12"/>
                  <a:gd name="T1" fmla="*/ 0 h 14"/>
                  <a:gd name="T2" fmla="*/ 2 w 12"/>
                  <a:gd name="T3" fmla="*/ 0 h 14"/>
                  <a:gd name="T4" fmla="*/ 2 w 12"/>
                  <a:gd name="T5" fmla="*/ 2 h 14"/>
                  <a:gd name="T6" fmla="*/ 0 w 12"/>
                  <a:gd name="T7" fmla="*/ 2 h 14"/>
                  <a:gd name="T8" fmla="*/ 0 w 12"/>
                  <a:gd name="T9" fmla="*/ 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14"/>
                  <a:gd name="T17" fmla="*/ 12 w 12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14">
                    <a:moveTo>
                      <a:pt x="1" y="0"/>
                    </a:moveTo>
                    <a:lnTo>
                      <a:pt x="12" y="0"/>
                    </a:lnTo>
                    <a:lnTo>
                      <a:pt x="12" y="14"/>
                    </a:lnTo>
                    <a:lnTo>
                      <a:pt x="0" y="14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237" name="Line 1628"/>
              <p:cNvSpPr>
                <a:spLocks noChangeShapeType="1"/>
              </p:cNvSpPr>
              <p:nvPr/>
            </p:nvSpPr>
            <p:spPr bwMode="auto">
              <a:xfrm flipH="1" flipV="1">
                <a:off x="872" y="2822"/>
                <a:ext cx="5" cy="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238" name="Line 1629"/>
              <p:cNvSpPr>
                <a:spLocks noChangeShapeType="1"/>
              </p:cNvSpPr>
              <p:nvPr/>
            </p:nvSpPr>
            <p:spPr bwMode="auto">
              <a:xfrm flipV="1">
                <a:off x="877" y="2834"/>
                <a:ext cx="7" cy="1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239" name="Line 1630"/>
              <p:cNvSpPr>
                <a:spLocks noChangeShapeType="1"/>
              </p:cNvSpPr>
              <p:nvPr/>
            </p:nvSpPr>
            <p:spPr bwMode="auto">
              <a:xfrm flipV="1">
                <a:off x="886" y="2834"/>
                <a:ext cx="9" cy="1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240" name="Line 1631"/>
              <p:cNvSpPr>
                <a:spLocks noChangeShapeType="1"/>
              </p:cNvSpPr>
              <p:nvPr/>
            </p:nvSpPr>
            <p:spPr bwMode="auto">
              <a:xfrm>
                <a:off x="893" y="2839"/>
                <a:ext cx="5" cy="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241" name="Line 1632"/>
              <p:cNvSpPr>
                <a:spLocks noChangeShapeType="1"/>
              </p:cNvSpPr>
              <p:nvPr/>
            </p:nvSpPr>
            <p:spPr bwMode="auto">
              <a:xfrm flipH="1" flipV="1">
                <a:off x="883" y="2838"/>
                <a:ext cx="5" cy="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242" name="Line 1633"/>
              <p:cNvSpPr>
                <a:spLocks noChangeShapeType="1"/>
              </p:cNvSpPr>
              <p:nvPr/>
            </p:nvSpPr>
            <p:spPr bwMode="auto">
              <a:xfrm flipV="1">
                <a:off x="902" y="2836"/>
                <a:ext cx="1" cy="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243" name="Line 1634"/>
              <p:cNvSpPr>
                <a:spLocks noChangeShapeType="1"/>
              </p:cNvSpPr>
              <p:nvPr/>
            </p:nvSpPr>
            <p:spPr bwMode="auto">
              <a:xfrm>
                <a:off x="906" y="2836"/>
                <a:ext cx="1" cy="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244" name="Freeform 1635"/>
              <p:cNvSpPr>
                <a:spLocks/>
              </p:cNvSpPr>
              <p:nvPr/>
            </p:nvSpPr>
            <p:spPr bwMode="auto">
              <a:xfrm>
                <a:off x="909" y="2829"/>
                <a:ext cx="7" cy="15"/>
              </a:xfrm>
              <a:custGeom>
                <a:avLst/>
                <a:gdLst>
                  <a:gd name="T0" fmla="*/ 0 w 14"/>
                  <a:gd name="T1" fmla="*/ 4 h 30"/>
                  <a:gd name="T2" fmla="*/ 1 w 14"/>
                  <a:gd name="T3" fmla="*/ 4 h 30"/>
                  <a:gd name="T4" fmla="*/ 2 w 14"/>
                  <a:gd name="T5" fmla="*/ 0 h 30"/>
                  <a:gd name="T6" fmla="*/ 0 60000 65536"/>
                  <a:gd name="T7" fmla="*/ 0 60000 65536"/>
                  <a:gd name="T8" fmla="*/ 0 60000 65536"/>
                  <a:gd name="T9" fmla="*/ 0 w 14"/>
                  <a:gd name="T10" fmla="*/ 0 h 30"/>
                  <a:gd name="T11" fmla="*/ 14 w 14"/>
                  <a:gd name="T12" fmla="*/ 30 h 3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" h="30">
                    <a:moveTo>
                      <a:pt x="0" y="25"/>
                    </a:moveTo>
                    <a:lnTo>
                      <a:pt x="7" y="30"/>
                    </a:lnTo>
                    <a:lnTo>
                      <a:pt x="14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245" name="Freeform 1636"/>
              <p:cNvSpPr>
                <a:spLocks/>
              </p:cNvSpPr>
              <p:nvPr/>
            </p:nvSpPr>
            <p:spPr bwMode="auto">
              <a:xfrm>
                <a:off x="905" y="2811"/>
                <a:ext cx="11" cy="20"/>
              </a:xfrm>
              <a:custGeom>
                <a:avLst/>
                <a:gdLst>
                  <a:gd name="T0" fmla="*/ 3 w 22"/>
                  <a:gd name="T1" fmla="*/ 5 h 39"/>
                  <a:gd name="T2" fmla="*/ 0 w 22"/>
                  <a:gd name="T3" fmla="*/ 5 h 39"/>
                  <a:gd name="T4" fmla="*/ 0 w 22"/>
                  <a:gd name="T5" fmla="*/ 3 h 39"/>
                  <a:gd name="T6" fmla="*/ 0 w 22"/>
                  <a:gd name="T7" fmla="*/ 0 h 3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2"/>
                  <a:gd name="T13" fmla="*/ 0 h 39"/>
                  <a:gd name="T14" fmla="*/ 22 w 22"/>
                  <a:gd name="T15" fmla="*/ 39 h 3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2" h="39">
                    <a:moveTo>
                      <a:pt x="22" y="39"/>
                    </a:moveTo>
                    <a:lnTo>
                      <a:pt x="0" y="39"/>
                    </a:lnTo>
                    <a:lnTo>
                      <a:pt x="0" y="2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246" name="Freeform 1637"/>
              <p:cNvSpPr>
                <a:spLocks/>
              </p:cNvSpPr>
              <p:nvPr/>
            </p:nvSpPr>
            <p:spPr bwMode="auto">
              <a:xfrm>
                <a:off x="905" y="2814"/>
                <a:ext cx="11" cy="1"/>
              </a:xfrm>
              <a:custGeom>
                <a:avLst/>
                <a:gdLst>
                  <a:gd name="T0" fmla="*/ 0 w 24"/>
                  <a:gd name="T1" fmla="*/ 0 h 1"/>
                  <a:gd name="T2" fmla="*/ 2 w 24"/>
                  <a:gd name="T3" fmla="*/ 0 h 1"/>
                  <a:gd name="T4" fmla="*/ 2 w 24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4"/>
                  <a:gd name="T10" fmla="*/ 0 h 1"/>
                  <a:gd name="T11" fmla="*/ 24 w 24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4" h="1">
                    <a:moveTo>
                      <a:pt x="0" y="0"/>
                    </a:moveTo>
                    <a:lnTo>
                      <a:pt x="22" y="0"/>
                    </a:lnTo>
                    <a:lnTo>
                      <a:pt x="24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247" name="Freeform 1638"/>
              <p:cNvSpPr>
                <a:spLocks/>
              </p:cNvSpPr>
              <p:nvPr/>
            </p:nvSpPr>
            <p:spPr bwMode="auto">
              <a:xfrm>
                <a:off x="912" y="2814"/>
                <a:ext cx="1" cy="17"/>
              </a:xfrm>
              <a:custGeom>
                <a:avLst/>
                <a:gdLst>
                  <a:gd name="T0" fmla="*/ 0 w 1"/>
                  <a:gd name="T1" fmla="*/ 0 h 34"/>
                  <a:gd name="T2" fmla="*/ 0 w 1"/>
                  <a:gd name="T3" fmla="*/ 2 h 34"/>
                  <a:gd name="T4" fmla="*/ 0 w 1"/>
                  <a:gd name="T5" fmla="*/ 4 h 34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34"/>
                  <a:gd name="T11" fmla="*/ 1 w 1"/>
                  <a:gd name="T12" fmla="*/ 34 h 3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34">
                    <a:moveTo>
                      <a:pt x="0" y="0"/>
                    </a:moveTo>
                    <a:lnTo>
                      <a:pt x="0" y="21"/>
                    </a:lnTo>
                    <a:lnTo>
                      <a:pt x="0" y="34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248" name="Line 1639"/>
              <p:cNvSpPr>
                <a:spLocks noChangeShapeType="1"/>
              </p:cNvSpPr>
              <p:nvPr/>
            </p:nvSpPr>
            <p:spPr bwMode="auto">
              <a:xfrm>
                <a:off x="911" y="2833"/>
                <a:ext cx="1" cy="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249" name="Line 1640"/>
              <p:cNvSpPr>
                <a:spLocks noChangeShapeType="1"/>
              </p:cNvSpPr>
              <p:nvPr/>
            </p:nvSpPr>
            <p:spPr bwMode="auto">
              <a:xfrm flipH="1" flipV="1">
                <a:off x="908" y="2835"/>
                <a:ext cx="1" cy="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250" name="Line 1641"/>
              <p:cNvSpPr>
                <a:spLocks noChangeShapeType="1"/>
              </p:cNvSpPr>
              <p:nvPr/>
            </p:nvSpPr>
            <p:spPr bwMode="auto">
              <a:xfrm>
                <a:off x="905" y="2825"/>
                <a:ext cx="11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251" name="Line 1642"/>
              <p:cNvSpPr>
                <a:spLocks noChangeShapeType="1"/>
              </p:cNvSpPr>
              <p:nvPr/>
            </p:nvSpPr>
            <p:spPr bwMode="auto">
              <a:xfrm flipV="1">
                <a:off x="916" y="2811"/>
                <a:ext cx="12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252" name="Line 1643"/>
              <p:cNvSpPr>
                <a:spLocks noChangeShapeType="1"/>
              </p:cNvSpPr>
              <p:nvPr/>
            </p:nvSpPr>
            <p:spPr bwMode="auto">
              <a:xfrm>
                <a:off x="927" y="2814"/>
                <a:ext cx="10" cy="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253" name="Freeform 1644"/>
              <p:cNvSpPr>
                <a:spLocks/>
              </p:cNvSpPr>
              <p:nvPr/>
            </p:nvSpPr>
            <p:spPr bwMode="auto">
              <a:xfrm>
                <a:off x="920" y="2822"/>
                <a:ext cx="13" cy="1"/>
              </a:xfrm>
              <a:custGeom>
                <a:avLst/>
                <a:gdLst>
                  <a:gd name="T0" fmla="*/ 4 w 25"/>
                  <a:gd name="T1" fmla="*/ 0 h 1"/>
                  <a:gd name="T2" fmla="*/ 3 w 25"/>
                  <a:gd name="T3" fmla="*/ 0 h 1"/>
                  <a:gd name="T4" fmla="*/ 0 w 2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5"/>
                  <a:gd name="T10" fmla="*/ 0 h 1"/>
                  <a:gd name="T11" fmla="*/ 25 w 2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" h="1">
                    <a:moveTo>
                      <a:pt x="25" y="0"/>
                    </a:moveTo>
                    <a:lnTo>
                      <a:pt x="23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254" name="Rectangle 1645"/>
              <p:cNvSpPr>
                <a:spLocks noChangeArrowheads="1"/>
              </p:cNvSpPr>
              <p:nvPr/>
            </p:nvSpPr>
            <p:spPr bwMode="auto">
              <a:xfrm>
                <a:off x="919" y="2826"/>
                <a:ext cx="6" cy="7"/>
              </a:xfrm>
              <a:prstGeom prst="rect">
                <a:avLst/>
              </a:prstGeom>
              <a:noFill/>
              <a:ln w="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255" name="Rectangle 1646"/>
              <p:cNvSpPr>
                <a:spLocks noChangeArrowheads="1"/>
              </p:cNvSpPr>
              <p:nvPr/>
            </p:nvSpPr>
            <p:spPr bwMode="auto">
              <a:xfrm>
                <a:off x="929" y="2826"/>
                <a:ext cx="6" cy="7"/>
              </a:xfrm>
              <a:prstGeom prst="rect">
                <a:avLst/>
              </a:prstGeom>
              <a:noFill/>
              <a:ln w="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256" name="Line 1647"/>
              <p:cNvSpPr>
                <a:spLocks noChangeShapeType="1"/>
              </p:cNvSpPr>
              <p:nvPr/>
            </p:nvSpPr>
            <p:spPr bwMode="auto">
              <a:xfrm flipV="1">
                <a:off x="926" y="2833"/>
                <a:ext cx="6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257" name="Line 1648"/>
              <p:cNvSpPr>
                <a:spLocks noChangeShapeType="1"/>
              </p:cNvSpPr>
              <p:nvPr/>
            </p:nvSpPr>
            <p:spPr bwMode="auto">
              <a:xfrm flipH="1" flipV="1">
                <a:off x="922" y="2838"/>
                <a:ext cx="5" cy="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258" name="Line 1649"/>
              <p:cNvSpPr>
                <a:spLocks noChangeShapeType="1"/>
              </p:cNvSpPr>
              <p:nvPr/>
            </p:nvSpPr>
            <p:spPr bwMode="auto">
              <a:xfrm flipV="1">
                <a:off x="916" y="2833"/>
                <a:ext cx="6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259" name="Line 1650"/>
              <p:cNvSpPr>
                <a:spLocks noChangeShapeType="1"/>
              </p:cNvSpPr>
              <p:nvPr/>
            </p:nvSpPr>
            <p:spPr bwMode="auto">
              <a:xfrm flipH="1" flipV="1">
                <a:off x="931" y="2838"/>
                <a:ext cx="5" cy="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260" name="Line 1651"/>
              <p:cNvSpPr>
                <a:spLocks noChangeShapeType="1"/>
              </p:cNvSpPr>
              <p:nvPr/>
            </p:nvSpPr>
            <p:spPr bwMode="auto">
              <a:xfrm flipH="1">
                <a:off x="905" y="2818"/>
                <a:ext cx="11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261" name="Line 1652"/>
              <p:cNvSpPr>
                <a:spLocks noChangeShapeType="1"/>
              </p:cNvSpPr>
              <p:nvPr/>
            </p:nvSpPr>
            <p:spPr bwMode="auto">
              <a:xfrm>
                <a:off x="862" y="2627"/>
                <a:ext cx="1" cy="5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262" name="Line 1653"/>
              <p:cNvSpPr>
                <a:spLocks noChangeShapeType="1"/>
              </p:cNvSpPr>
              <p:nvPr/>
            </p:nvSpPr>
            <p:spPr bwMode="auto">
              <a:xfrm>
                <a:off x="844" y="2627"/>
                <a:ext cx="1" cy="5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263" name="Line 1654"/>
              <p:cNvSpPr>
                <a:spLocks noChangeShapeType="1"/>
              </p:cNvSpPr>
              <p:nvPr/>
            </p:nvSpPr>
            <p:spPr bwMode="auto">
              <a:xfrm flipH="1">
                <a:off x="729" y="2686"/>
                <a:ext cx="115" cy="11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264" name="Line 1655"/>
              <p:cNvSpPr>
                <a:spLocks noChangeShapeType="1"/>
              </p:cNvSpPr>
              <p:nvPr/>
            </p:nvSpPr>
            <p:spPr bwMode="auto">
              <a:xfrm flipH="1" flipV="1">
                <a:off x="708" y="2490"/>
                <a:ext cx="136" cy="13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265" name="Line 1656"/>
              <p:cNvSpPr>
                <a:spLocks noChangeShapeType="1"/>
              </p:cNvSpPr>
              <p:nvPr/>
            </p:nvSpPr>
            <p:spPr bwMode="auto">
              <a:xfrm flipH="1" flipV="1">
                <a:off x="708" y="2781"/>
                <a:ext cx="21" cy="2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266" name="Line 1657"/>
              <p:cNvSpPr>
                <a:spLocks noChangeShapeType="1"/>
              </p:cNvSpPr>
              <p:nvPr/>
            </p:nvSpPr>
            <p:spPr bwMode="auto">
              <a:xfrm flipH="1" flipV="1">
                <a:off x="696" y="2793"/>
                <a:ext cx="30" cy="2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267" name="Line 1658"/>
              <p:cNvSpPr>
                <a:spLocks noChangeShapeType="1"/>
              </p:cNvSpPr>
              <p:nvPr/>
            </p:nvSpPr>
            <p:spPr bwMode="auto">
              <a:xfrm flipH="1">
                <a:off x="726" y="2686"/>
                <a:ext cx="136" cy="13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268" name="Line 1659"/>
              <p:cNvSpPr>
                <a:spLocks noChangeShapeType="1"/>
              </p:cNvSpPr>
              <p:nvPr/>
            </p:nvSpPr>
            <p:spPr bwMode="auto">
              <a:xfrm flipH="1">
                <a:off x="696" y="2470"/>
                <a:ext cx="10" cy="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269" name="Line 1660"/>
              <p:cNvSpPr>
                <a:spLocks noChangeShapeType="1"/>
              </p:cNvSpPr>
              <p:nvPr/>
            </p:nvSpPr>
            <p:spPr bwMode="auto">
              <a:xfrm flipH="1">
                <a:off x="708" y="2481"/>
                <a:ext cx="9" cy="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270" name="Line 1661"/>
              <p:cNvSpPr>
                <a:spLocks noChangeShapeType="1"/>
              </p:cNvSpPr>
              <p:nvPr/>
            </p:nvSpPr>
            <p:spPr bwMode="auto">
              <a:xfrm flipH="1" flipV="1">
                <a:off x="710" y="2466"/>
                <a:ext cx="11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271" name="Line 1662"/>
              <p:cNvSpPr>
                <a:spLocks noChangeShapeType="1"/>
              </p:cNvSpPr>
              <p:nvPr/>
            </p:nvSpPr>
            <p:spPr bwMode="auto">
              <a:xfrm flipH="1" flipV="1">
                <a:off x="706" y="2470"/>
                <a:ext cx="156" cy="15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272" name="Line 1663"/>
              <p:cNvSpPr>
                <a:spLocks noChangeShapeType="1"/>
              </p:cNvSpPr>
              <p:nvPr/>
            </p:nvSpPr>
            <p:spPr bwMode="auto">
              <a:xfrm>
                <a:off x="920" y="2613"/>
                <a:ext cx="160" cy="16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273" name="Line 1664"/>
              <p:cNvSpPr>
                <a:spLocks noChangeShapeType="1"/>
              </p:cNvSpPr>
              <p:nvPr/>
            </p:nvSpPr>
            <p:spPr bwMode="auto">
              <a:xfrm>
                <a:off x="920" y="2628"/>
                <a:ext cx="152" cy="15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274" name="Line 1665"/>
              <p:cNvSpPr>
                <a:spLocks noChangeShapeType="1"/>
              </p:cNvSpPr>
              <p:nvPr/>
            </p:nvSpPr>
            <p:spPr bwMode="auto">
              <a:xfrm flipV="1">
                <a:off x="715" y="2099"/>
                <a:ext cx="373" cy="37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275" name="Line 1666"/>
              <p:cNvSpPr>
                <a:spLocks noChangeShapeType="1"/>
              </p:cNvSpPr>
              <p:nvPr/>
            </p:nvSpPr>
            <p:spPr bwMode="auto">
              <a:xfrm flipV="1">
                <a:off x="706" y="2090"/>
                <a:ext cx="380" cy="38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276" name="Line 1667"/>
              <p:cNvSpPr>
                <a:spLocks noChangeShapeType="1"/>
              </p:cNvSpPr>
              <p:nvPr/>
            </p:nvSpPr>
            <p:spPr bwMode="auto">
              <a:xfrm flipV="1">
                <a:off x="717" y="2101"/>
                <a:ext cx="380" cy="38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277" name="Line 1668"/>
              <p:cNvSpPr>
                <a:spLocks noChangeShapeType="1"/>
              </p:cNvSpPr>
              <p:nvPr/>
            </p:nvSpPr>
            <p:spPr bwMode="auto">
              <a:xfrm flipH="1">
                <a:off x="966" y="2849"/>
                <a:ext cx="190" cy="19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278" name="Line 1669"/>
              <p:cNvSpPr>
                <a:spLocks noChangeShapeType="1"/>
              </p:cNvSpPr>
              <p:nvPr/>
            </p:nvSpPr>
            <p:spPr bwMode="auto">
              <a:xfrm flipH="1">
                <a:off x="959" y="2842"/>
                <a:ext cx="190" cy="19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279" name="Line 1670"/>
              <p:cNvSpPr>
                <a:spLocks noChangeShapeType="1"/>
              </p:cNvSpPr>
              <p:nvPr/>
            </p:nvSpPr>
            <p:spPr bwMode="auto">
              <a:xfrm flipH="1" flipV="1">
                <a:off x="738" y="2811"/>
                <a:ext cx="380" cy="38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280" name="Line 1671"/>
              <p:cNvSpPr>
                <a:spLocks noChangeShapeType="1"/>
              </p:cNvSpPr>
              <p:nvPr/>
            </p:nvSpPr>
            <p:spPr bwMode="auto">
              <a:xfrm flipH="1" flipV="1">
                <a:off x="726" y="2822"/>
                <a:ext cx="381" cy="38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281" name="Line 1672"/>
              <p:cNvSpPr>
                <a:spLocks noChangeShapeType="1"/>
              </p:cNvSpPr>
              <p:nvPr/>
            </p:nvSpPr>
            <p:spPr bwMode="auto">
              <a:xfrm flipH="1" flipV="1">
                <a:off x="736" y="2821"/>
                <a:ext cx="373" cy="37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282" name="Line 1673"/>
              <p:cNvSpPr>
                <a:spLocks noChangeShapeType="1"/>
              </p:cNvSpPr>
              <p:nvPr/>
            </p:nvSpPr>
            <p:spPr bwMode="auto">
              <a:xfrm>
                <a:off x="915" y="2619"/>
                <a:ext cx="12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283" name="Line 1674"/>
              <p:cNvSpPr>
                <a:spLocks noChangeShapeType="1"/>
              </p:cNvSpPr>
              <p:nvPr/>
            </p:nvSpPr>
            <p:spPr bwMode="auto">
              <a:xfrm>
                <a:off x="901" y="2633"/>
                <a:ext cx="15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284" name="Line 1675"/>
              <p:cNvSpPr>
                <a:spLocks noChangeShapeType="1"/>
              </p:cNvSpPr>
              <p:nvPr/>
            </p:nvSpPr>
            <p:spPr bwMode="auto">
              <a:xfrm>
                <a:off x="924" y="2633"/>
                <a:ext cx="16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285" name="Line 1676"/>
              <p:cNvSpPr>
                <a:spLocks noChangeShapeType="1"/>
              </p:cNvSpPr>
              <p:nvPr/>
            </p:nvSpPr>
            <p:spPr bwMode="auto">
              <a:xfrm>
                <a:off x="888" y="2646"/>
                <a:ext cx="15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286" name="Line 1677"/>
              <p:cNvSpPr>
                <a:spLocks noChangeShapeType="1"/>
              </p:cNvSpPr>
              <p:nvPr/>
            </p:nvSpPr>
            <p:spPr bwMode="auto">
              <a:xfrm>
                <a:off x="938" y="2646"/>
                <a:ext cx="15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287" name="Line 1678"/>
              <p:cNvSpPr>
                <a:spLocks noChangeShapeType="1"/>
              </p:cNvSpPr>
              <p:nvPr/>
            </p:nvSpPr>
            <p:spPr bwMode="auto">
              <a:xfrm>
                <a:off x="874" y="2660"/>
                <a:ext cx="15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288" name="Line 1679"/>
              <p:cNvSpPr>
                <a:spLocks noChangeShapeType="1"/>
              </p:cNvSpPr>
              <p:nvPr/>
            </p:nvSpPr>
            <p:spPr bwMode="auto">
              <a:xfrm>
                <a:off x="952" y="2660"/>
                <a:ext cx="15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289" name="Line 1680"/>
              <p:cNvSpPr>
                <a:spLocks noChangeShapeType="1"/>
              </p:cNvSpPr>
              <p:nvPr/>
            </p:nvSpPr>
            <p:spPr bwMode="auto">
              <a:xfrm>
                <a:off x="862" y="2673"/>
                <a:ext cx="14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290" name="Line 1681"/>
              <p:cNvSpPr>
                <a:spLocks noChangeShapeType="1"/>
              </p:cNvSpPr>
              <p:nvPr/>
            </p:nvSpPr>
            <p:spPr bwMode="auto">
              <a:xfrm>
                <a:off x="965" y="2673"/>
                <a:ext cx="15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291" name="Line 1682"/>
              <p:cNvSpPr>
                <a:spLocks noChangeShapeType="1"/>
              </p:cNvSpPr>
              <p:nvPr/>
            </p:nvSpPr>
            <p:spPr bwMode="auto">
              <a:xfrm>
                <a:off x="978" y="2686"/>
                <a:ext cx="16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292" name="Line 1683"/>
              <p:cNvSpPr>
                <a:spLocks noChangeShapeType="1"/>
              </p:cNvSpPr>
              <p:nvPr/>
            </p:nvSpPr>
            <p:spPr bwMode="auto">
              <a:xfrm>
                <a:off x="992" y="2700"/>
                <a:ext cx="15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293" name="Line 1684"/>
              <p:cNvSpPr>
                <a:spLocks noChangeShapeType="1"/>
              </p:cNvSpPr>
              <p:nvPr/>
            </p:nvSpPr>
            <p:spPr bwMode="auto">
              <a:xfrm>
                <a:off x="1005" y="2714"/>
                <a:ext cx="16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294" name="Line 1685"/>
              <p:cNvSpPr>
                <a:spLocks noChangeShapeType="1"/>
              </p:cNvSpPr>
              <p:nvPr/>
            </p:nvSpPr>
            <p:spPr bwMode="auto">
              <a:xfrm>
                <a:off x="1019" y="2727"/>
                <a:ext cx="15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295" name="Line 1686"/>
              <p:cNvSpPr>
                <a:spLocks noChangeShapeType="1"/>
              </p:cNvSpPr>
              <p:nvPr/>
            </p:nvSpPr>
            <p:spPr bwMode="auto">
              <a:xfrm>
                <a:off x="1032" y="2740"/>
                <a:ext cx="15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296" name="Line 1687"/>
              <p:cNvSpPr>
                <a:spLocks noChangeShapeType="1"/>
              </p:cNvSpPr>
              <p:nvPr/>
            </p:nvSpPr>
            <p:spPr bwMode="auto">
              <a:xfrm>
                <a:off x="1046" y="2753"/>
                <a:ext cx="15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297" name="Line 1688"/>
              <p:cNvSpPr>
                <a:spLocks noChangeShapeType="1"/>
              </p:cNvSpPr>
              <p:nvPr/>
            </p:nvSpPr>
            <p:spPr bwMode="auto">
              <a:xfrm>
                <a:off x="1059" y="2768"/>
                <a:ext cx="16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298" name="Line 1689"/>
              <p:cNvSpPr>
                <a:spLocks noChangeShapeType="1"/>
              </p:cNvSpPr>
              <p:nvPr/>
            </p:nvSpPr>
            <p:spPr bwMode="auto">
              <a:xfrm>
                <a:off x="1072" y="2781"/>
                <a:ext cx="1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299" name="Line 1690"/>
              <p:cNvSpPr>
                <a:spLocks noChangeShapeType="1"/>
              </p:cNvSpPr>
              <p:nvPr/>
            </p:nvSpPr>
            <p:spPr bwMode="auto">
              <a:xfrm>
                <a:off x="1143" y="2848"/>
                <a:ext cx="12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300" name="Line 1691"/>
              <p:cNvSpPr>
                <a:spLocks noChangeShapeType="1"/>
              </p:cNvSpPr>
              <p:nvPr/>
            </p:nvSpPr>
            <p:spPr bwMode="auto">
              <a:xfrm>
                <a:off x="1129" y="2862"/>
                <a:ext cx="15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301" name="Line 1692"/>
              <p:cNvSpPr>
                <a:spLocks noChangeShapeType="1"/>
              </p:cNvSpPr>
              <p:nvPr/>
            </p:nvSpPr>
            <p:spPr bwMode="auto">
              <a:xfrm>
                <a:off x="1115" y="2875"/>
                <a:ext cx="16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302" name="Line 1693"/>
              <p:cNvSpPr>
                <a:spLocks noChangeShapeType="1"/>
              </p:cNvSpPr>
              <p:nvPr/>
            </p:nvSpPr>
            <p:spPr bwMode="auto">
              <a:xfrm>
                <a:off x="1102" y="2888"/>
                <a:ext cx="15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303" name="Line 1694"/>
              <p:cNvSpPr>
                <a:spLocks noChangeShapeType="1"/>
              </p:cNvSpPr>
              <p:nvPr/>
            </p:nvSpPr>
            <p:spPr bwMode="auto">
              <a:xfrm>
                <a:off x="1089" y="2901"/>
                <a:ext cx="15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304" name="Line 1695"/>
              <p:cNvSpPr>
                <a:spLocks noChangeShapeType="1"/>
              </p:cNvSpPr>
              <p:nvPr/>
            </p:nvSpPr>
            <p:spPr bwMode="auto">
              <a:xfrm>
                <a:off x="1075" y="2916"/>
                <a:ext cx="15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305" name="Line 1696"/>
              <p:cNvSpPr>
                <a:spLocks noChangeShapeType="1"/>
              </p:cNvSpPr>
              <p:nvPr/>
            </p:nvSpPr>
            <p:spPr bwMode="auto">
              <a:xfrm>
                <a:off x="1061" y="2929"/>
                <a:ext cx="16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306" name="Line 1697"/>
              <p:cNvSpPr>
                <a:spLocks noChangeShapeType="1"/>
              </p:cNvSpPr>
              <p:nvPr/>
            </p:nvSpPr>
            <p:spPr bwMode="auto">
              <a:xfrm>
                <a:off x="1048" y="2942"/>
                <a:ext cx="16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307" name="Line 1698"/>
              <p:cNvSpPr>
                <a:spLocks noChangeShapeType="1"/>
              </p:cNvSpPr>
              <p:nvPr/>
            </p:nvSpPr>
            <p:spPr bwMode="auto">
              <a:xfrm>
                <a:off x="1035" y="2955"/>
                <a:ext cx="15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308" name="Line 1699"/>
              <p:cNvSpPr>
                <a:spLocks noChangeShapeType="1"/>
              </p:cNvSpPr>
              <p:nvPr/>
            </p:nvSpPr>
            <p:spPr bwMode="auto">
              <a:xfrm>
                <a:off x="1021" y="2969"/>
                <a:ext cx="15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309" name="Line 1700"/>
              <p:cNvSpPr>
                <a:spLocks noChangeShapeType="1"/>
              </p:cNvSpPr>
              <p:nvPr/>
            </p:nvSpPr>
            <p:spPr bwMode="auto">
              <a:xfrm>
                <a:off x="1008" y="2983"/>
                <a:ext cx="15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310" name="Line 1701"/>
              <p:cNvSpPr>
                <a:spLocks noChangeShapeType="1"/>
              </p:cNvSpPr>
              <p:nvPr/>
            </p:nvSpPr>
            <p:spPr bwMode="auto">
              <a:xfrm>
                <a:off x="995" y="2996"/>
                <a:ext cx="15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311" name="Line 1702"/>
              <p:cNvSpPr>
                <a:spLocks noChangeShapeType="1"/>
              </p:cNvSpPr>
              <p:nvPr/>
            </p:nvSpPr>
            <p:spPr bwMode="auto">
              <a:xfrm>
                <a:off x="981" y="3009"/>
                <a:ext cx="15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312" name="Line 1703"/>
              <p:cNvSpPr>
                <a:spLocks noChangeShapeType="1"/>
              </p:cNvSpPr>
              <p:nvPr/>
            </p:nvSpPr>
            <p:spPr bwMode="auto">
              <a:xfrm>
                <a:off x="967" y="3023"/>
                <a:ext cx="16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313" name="Line 1704"/>
              <p:cNvSpPr>
                <a:spLocks noChangeShapeType="1"/>
              </p:cNvSpPr>
              <p:nvPr/>
            </p:nvSpPr>
            <p:spPr bwMode="auto">
              <a:xfrm>
                <a:off x="963" y="3036"/>
                <a:ext cx="7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314" name="Line 1705"/>
              <p:cNvSpPr>
                <a:spLocks noChangeShapeType="1"/>
              </p:cNvSpPr>
              <p:nvPr/>
            </p:nvSpPr>
            <p:spPr bwMode="auto">
              <a:xfrm flipV="1">
                <a:off x="862" y="2660"/>
                <a:ext cx="12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315" name="Line 1706"/>
              <p:cNvSpPr>
                <a:spLocks noChangeShapeType="1"/>
              </p:cNvSpPr>
              <p:nvPr/>
            </p:nvSpPr>
            <p:spPr bwMode="auto">
              <a:xfrm flipV="1">
                <a:off x="890" y="2624"/>
                <a:ext cx="21" cy="3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316" name="Line 1707"/>
              <p:cNvSpPr>
                <a:spLocks noChangeShapeType="1"/>
              </p:cNvSpPr>
              <p:nvPr/>
            </p:nvSpPr>
            <p:spPr bwMode="auto">
              <a:xfrm flipV="1">
                <a:off x="922" y="2620"/>
                <a:ext cx="5" cy="1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317" name="Line 1708"/>
              <p:cNvSpPr>
                <a:spLocks noChangeShapeType="1"/>
              </p:cNvSpPr>
              <p:nvPr/>
            </p:nvSpPr>
            <p:spPr bwMode="auto">
              <a:xfrm flipV="1">
                <a:off x="932" y="2631"/>
                <a:ext cx="6" cy="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318" name="Line 1709"/>
              <p:cNvSpPr>
                <a:spLocks noChangeShapeType="1"/>
              </p:cNvSpPr>
              <p:nvPr/>
            </p:nvSpPr>
            <p:spPr bwMode="auto">
              <a:xfrm flipV="1">
                <a:off x="942" y="2640"/>
                <a:ext cx="5" cy="1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319" name="Line 1710"/>
              <p:cNvSpPr>
                <a:spLocks noChangeShapeType="1"/>
              </p:cNvSpPr>
              <p:nvPr/>
            </p:nvSpPr>
            <p:spPr bwMode="auto">
              <a:xfrm flipV="1">
                <a:off x="952" y="2650"/>
                <a:ext cx="5" cy="1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320" name="Line 1711"/>
              <p:cNvSpPr>
                <a:spLocks noChangeShapeType="1"/>
              </p:cNvSpPr>
              <p:nvPr/>
            </p:nvSpPr>
            <p:spPr bwMode="auto">
              <a:xfrm flipV="1">
                <a:off x="962" y="2660"/>
                <a:ext cx="5" cy="1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321" name="Line 1712"/>
              <p:cNvSpPr>
                <a:spLocks noChangeShapeType="1"/>
              </p:cNvSpPr>
              <p:nvPr/>
            </p:nvSpPr>
            <p:spPr bwMode="auto">
              <a:xfrm flipV="1">
                <a:off x="971" y="2670"/>
                <a:ext cx="6" cy="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322" name="Line 1713"/>
              <p:cNvSpPr>
                <a:spLocks noChangeShapeType="1"/>
              </p:cNvSpPr>
              <p:nvPr/>
            </p:nvSpPr>
            <p:spPr bwMode="auto">
              <a:xfrm flipV="1">
                <a:off x="981" y="2680"/>
                <a:ext cx="6" cy="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323" name="Line 1714"/>
              <p:cNvSpPr>
                <a:spLocks noChangeShapeType="1"/>
              </p:cNvSpPr>
              <p:nvPr/>
            </p:nvSpPr>
            <p:spPr bwMode="auto">
              <a:xfrm flipV="1">
                <a:off x="991" y="2689"/>
                <a:ext cx="5" cy="1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324" name="Line 1715"/>
              <p:cNvSpPr>
                <a:spLocks noChangeShapeType="1"/>
              </p:cNvSpPr>
              <p:nvPr/>
            </p:nvSpPr>
            <p:spPr bwMode="auto">
              <a:xfrm flipV="1">
                <a:off x="1001" y="2699"/>
                <a:ext cx="6" cy="1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325" name="Line 1716"/>
              <p:cNvSpPr>
                <a:spLocks noChangeShapeType="1"/>
              </p:cNvSpPr>
              <p:nvPr/>
            </p:nvSpPr>
            <p:spPr bwMode="auto">
              <a:xfrm flipV="1">
                <a:off x="1010" y="2709"/>
                <a:ext cx="6" cy="1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326" name="Line 1717"/>
              <p:cNvSpPr>
                <a:spLocks noChangeShapeType="1"/>
              </p:cNvSpPr>
              <p:nvPr/>
            </p:nvSpPr>
            <p:spPr bwMode="auto">
              <a:xfrm flipV="1">
                <a:off x="1021" y="2719"/>
                <a:ext cx="5" cy="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327" name="Line 1718"/>
              <p:cNvSpPr>
                <a:spLocks noChangeShapeType="1"/>
              </p:cNvSpPr>
              <p:nvPr/>
            </p:nvSpPr>
            <p:spPr bwMode="auto">
              <a:xfrm flipV="1">
                <a:off x="1031" y="2729"/>
                <a:ext cx="5" cy="1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328" name="Line 1719"/>
              <p:cNvSpPr>
                <a:spLocks noChangeShapeType="1"/>
              </p:cNvSpPr>
              <p:nvPr/>
            </p:nvSpPr>
            <p:spPr bwMode="auto">
              <a:xfrm flipV="1">
                <a:off x="1040" y="2739"/>
                <a:ext cx="6" cy="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329" name="Line 1720"/>
              <p:cNvSpPr>
                <a:spLocks noChangeShapeType="1"/>
              </p:cNvSpPr>
              <p:nvPr/>
            </p:nvSpPr>
            <p:spPr bwMode="auto">
              <a:xfrm flipV="1">
                <a:off x="1050" y="2749"/>
                <a:ext cx="6" cy="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330" name="Line 1721"/>
              <p:cNvSpPr>
                <a:spLocks noChangeShapeType="1"/>
              </p:cNvSpPr>
              <p:nvPr/>
            </p:nvSpPr>
            <p:spPr bwMode="auto">
              <a:xfrm flipV="1">
                <a:off x="1060" y="2758"/>
                <a:ext cx="5" cy="1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331" name="Line 1722"/>
              <p:cNvSpPr>
                <a:spLocks noChangeShapeType="1"/>
              </p:cNvSpPr>
              <p:nvPr/>
            </p:nvSpPr>
            <p:spPr bwMode="auto">
              <a:xfrm flipV="1">
                <a:off x="1070" y="2768"/>
                <a:ext cx="5" cy="1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332" name="Line 1723"/>
              <p:cNvSpPr>
                <a:spLocks noChangeShapeType="1"/>
              </p:cNvSpPr>
              <p:nvPr/>
            </p:nvSpPr>
            <p:spPr bwMode="auto">
              <a:xfrm flipV="1">
                <a:off x="966" y="3006"/>
                <a:ext cx="19" cy="3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333" name="Line 1724"/>
              <p:cNvSpPr>
                <a:spLocks noChangeShapeType="1"/>
              </p:cNvSpPr>
              <p:nvPr/>
            </p:nvSpPr>
            <p:spPr bwMode="auto">
              <a:xfrm flipV="1">
                <a:off x="1001" y="2969"/>
                <a:ext cx="21" cy="3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334" name="Line 1725"/>
              <p:cNvSpPr>
                <a:spLocks noChangeShapeType="1"/>
              </p:cNvSpPr>
              <p:nvPr/>
            </p:nvSpPr>
            <p:spPr bwMode="auto">
              <a:xfrm flipV="1">
                <a:off x="1038" y="2932"/>
                <a:ext cx="21" cy="3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335" name="Line 1726"/>
              <p:cNvSpPr>
                <a:spLocks noChangeShapeType="1"/>
              </p:cNvSpPr>
              <p:nvPr/>
            </p:nvSpPr>
            <p:spPr bwMode="auto">
              <a:xfrm flipV="1">
                <a:off x="1075" y="2895"/>
                <a:ext cx="21" cy="3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336" name="Line 1727"/>
              <p:cNvSpPr>
                <a:spLocks noChangeShapeType="1"/>
              </p:cNvSpPr>
              <p:nvPr/>
            </p:nvSpPr>
            <p:spPr bwMode="auto">
              <a:xfrm flipV="1">
                <a:off x="1111" y="2858"/>
                <a:ext cx="21" cy="3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337" name="Line 1728"/>
              <p:cNvSpPr>
                <a:spLocks noChangeShapeType="1"/>
              </p:cNvSpPr>
              <p:nvPr/>
            </p:nvSpPr>
            <p:spPr bwMode="auto">
              <a:xfrm flipV="1">
                <a:off x="1148" y="2847"/>
                <a:ext cx="7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338" name="Line 1729"/>
              <p:cNvSpPr>
                <a:spLocks noChangeShapeType="1"/>
              </p:cNvSpPr>
              <p:nvPr/>
            </p:nvSpPr>
            <p:spPr bwMode="auto">
              <a:xfrm flipH="1" flipV="1">
                <a:off x="963" y="3028"/>
                <a:ext cx="5" cy="1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339" name="Line 1730"/>
              <p:cNvSpPr>
                <a:spLocks noChangeShapeType="1"/>
              </p:cNvSpPr>
              <p:nvPr/>
            </p:nvSpPr>
            <p:spPr bwMode="auto">
              <a:xfrm flipH="1" flipV="1">
                <a:off x="972" y="3018"/>
                <a:ext cx="6" cy="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340" name="Line 1731"/>
              <p:cNvSpPr>
                <a:spLocks noChangeShapeType="1"/>
              </p:cNvSpPr>
              <p:nvPr/>
            </p:nvSpPr>
            <p:spPr bwMode="auto">
              <a:xfrm flipH="1" flipV="1">
                <a:off x="982" y="3009"/>
                <a:ext cx="6" cy="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341" name="Line 1732"/>
              <p:cNvSpPr>
                <a:spLocks noChangeShapeType="1"/>
              </p:cNvSpPr>
              <p:nvPr/>
            </p:nvSpPr>
            <p:spPr bwMode="auto">
              <a:xfrm flipH="1" flipV="1">
                <a:off x="992" y="2999"/>
                <a:ext cx="6" cy="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342" name="Line 1733"/>
              <p:cNvSpPr>
                <a:spLocks noChangeShapeType="1"/>
              </p:cNvSpPr>
              <p:nvPr/>
            </p:nvSpPr>
            <p:spPr bwMode="auto">
              <a:xfrm flipH="1" flipV="1">
                <a:off x="1002" y="2988"/>
                <a:ext cx="5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343" name="Line 1734"/>
              <p:cNvSpPr>
                <a:spLocks noChangeShapeType="1"/>
              </p:cNvSpPr>
              <p:nvPr/>
            </p:nvSpPr>
            <p:spPr bwMode="auto">
              <a:xfrm flipH="1" flipV="1">
                <a:off x="1012" y="2979"/>
                <a:ext cx="5" cy="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344" name="Line 1735"/>
              <p:cNvSpPr>
                <a:spLocks noChangeShapeType="1"/>
              </p:cNvSpPr>
              <p:nvPr/>
            </p:nvSpPr>
            <p:spPr bwMode="auto">
              <a:xfrm flipH="1" flipV="1">
                <a:off x="1021" y="2969"/>
                <a:ext cx="6" cy="1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345" name="Line 1736"/>
              <p:cNvSpPr>
                <a:spLocks noChangeShapeType="1"/>
              </p:cNvSpPr>
              <p:nvPr/>
            </p:nvSpPr>
            <p:spPr bwMode="auto">
              <a:xfrm flipH="1" flipV="1">
                <a:off x="1032" y="2959"/>
                <a:ext cx="5" cy="1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346" name="Line 1737"/>
              <p:cNvSpPr>
                <a:spLocks noChangeShapeType="1"/>
              </p:cNvSpPr>
              <p:nvPr/>
            </p:nvSpPr>
            <p:spPr bwMode="auto">
              <a:xfrm flipH="1" flipV="1">
                <a:off x="864" y="2670"/>
                <a:ext cx="6" cy="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347" name="Line 1738"/>
              <p:cNvSpPr>
                <a:spLocks noChangeShapeType="1"/>
              </p:cNvSpPr>
              <p:nvPr/>
            </p:nvSpPr>
            <p:spPr bwMode="auto">
              <a:xfrm flipH="1" flipV="1">
                <a:off x="1041" y="2949"/>
                <a:ext cx="5" cy="1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348" name="Line 1739"/>
              <p:cNvSpPr>
                <a:spLocks noChangeShapeType="1"/>
              </p:cNvSpPr>
              <p:nvPr/>
            </p:nvSpPr>
            <p:spPr bwMode="auto">
              <a:xfrm flipH="1" flipV="1">
                <a:off x="874" y="2660"/>
                <a:ext cx="6" cy="1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349" name="Line 1740"/>
              <p:cNvSpPr>
                <a:spLocks noChangeShapeType="1"/>
              </p:cNvSpPr>
              <p:nvPr/>
            </p:nvSpPr>
            <p:spPr bwMode="auto">
              <a:xfrm flipH="1" flipV="1">
                <a:off x="1051" y="2939"/>
                <a:ext cx="6" cy="1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350" name="Line 1741"/>
              <p:cNvSpPr>
                <a:spLocks noChangeShapeType="1"/>
              </p:cNvSpPr>
              <p:nvPr/>
            </p:nvSpPr>
            <p:spPr bwMode="auto">
              <a:xfrm flipH="1" flipV="1">
                <a:off x="884" y="2650"/>
                <a:ext cx="6" cy="1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351" name="Line 1742"/>
              <p:cNvSpPr>
                <a:spLocks noChangeShapeType="1"/>
              </p:cNvSpPr>
              <p:nvPr/>
            </p:nvSpPr>
            <p:spPr bwMode="auto">
              <a:xfrm flipH="1" flipV="1">
                <a:off x="1061" y="2930"/>
                <a:ext cx="6" cy="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352" name="Line 1743"/>
              <p:cNvSpPr>
                <a:spLocks noChangeShapeType="1"/>
              </p:cNvSpPr>
              <p:nvPr/>
            </p:nvSpPr>
            <p:spPr bwMode="auto">
              <a:xfrm flipH="1" flipV="1">
                <a:off x="894" y="2640"/>
                <a:ext cx="5" cy="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353" name="Line 1744"/>
              <p:cNvSpPr>
                <a:spLocks noChangeShapeType="1"/>
              </p:cNvSpPr>
              <p:nvPr/>
            </p:nvSpPr>
            <p:spPr bwMode="auto">
              <a:xfrm flipH="1" flipV="1">
                <a:off x="1071" y="2919"/>
                <a:ext cx="5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354" name="Line 1745"/>
              <p:cNvSpPr>
                <a:spLocks noChangeShapeType="1"/>
              </p:cNvSpPr>
              <p:nvPr/>
            </p:nvSpPr>
            <p:spPr bwMode="auto">
              <a:xfrm flipH="1" flipV="1">
                <a:off x="904" y="2630"/>
                <a:ext cx="5" cy="1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355" name="Line 1746"/>
              <p:cNvSpPr>
                <a:spLocks noChangeShapeType="1"/>
              </p:cNvSpPr>
              <p:nvPr/>
            </p:nvSpPr>
            <p:spPr bwMode="auto">
              <a:xfrm flipH="1" flipV="1">
                <a:off x="1081" y="2910"/>
                <a:ext cx="5" cy="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356" name="Line 1747"/>
              <p:cNvSpPr>
                <a:spLocks noChangeShapeType="1"/>
              </p:cNvSpPr>
              <p:nvPr/>
            </p:nvSpPr>
            <p:spPr bwMode="auto">
              <a:xfrm flipH="1" flipV="1">
                <a:off x="913" y="2620"/>
                <a:ext cx="6" cy="1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357" name="Line 1748"/>
              <p:cNvSpPr>
                <a:spLocks noChangeShapeType="1"/>
              </p:cNvSpPr>
              <p:nvPr/>
            </p:nvSpPr>
            <p:spPr bwMode="auto">
              <a:xfrm flipH="1" flipV="1">
                <a:off x="1090" y="2900"/>
                <a:ext cx="6" cy="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358" name="Line 1749"/>
              <p:cNvSpPr>
                <a:spLocks noChangeShapeType="1"/>
              </p:cNvSpPr>
              <p:nvPr/>
            </p:nvSpPr>
            <p:spPr bwMode="auto">
              <a:xfrm flipH="1" flipV="1">
                <a:off x="931" y="2624"/>
                <a:ext cx="21" cy="3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359" name="Line 1750"/>
              <p:cNvSpPr>
                <a:spLocks noChangeShapeType="1"/>
              </p:cNvSpPr>
              <p:nvPr/>
            </p:nvSpPr>
            <p:spPr bwMode="auto">
              <a:xfrm flipH="1" flipV="1">
                <a:off x="1100" y="2890"/>
                <a:ext cx="6" cy="1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360" name="Line 1751"/>
              <p:cNvSpPr>
                <a:spLocks noChangeShapeType="1"/>
              </p:cNvSpPr>
              <p:nvPr/>
            </p:nvSpPr>
            <p:spPr bwMode="auto">
              <a:xfrm flipH="1" flipV="1">
                <a:off x="968" y="2661"/>
                <a:ext cx="21" cy="3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361" name="Line 1752"/>
              <p:cNvSpPr>
                <a:spLocks noChangeShapeType="1"/>
              </p:cNvSpPr>
              <p:nvPr/>
            </p:nvSpPr>
            <p:spPr bwMode="auto">
              <a:xfrm flipH="1" flipV="1">
                <a:off x="1110" y="2880"/>
                <a:ext cx="5" cy="1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362" name="Line 1753"/>
              <p:cNvSpPr>
                <a:spLocks noChangeShapeType="1"/>
              </p:cNvSpPr>
              <p:nvPr/>
            </p:nvSpPr>
            <p:spPr bwMode="auto">
              <a:xfrm flipH="1" flipV="1">
                <a:off x="1005" y="2698"/>
                <a:ext cx="20" cy="3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363" name="Line 1754"/>
              <p:cNvSpPr>
                <a:spLocks noChangeShapeType="1"/>
              </p:cNvSpPr>
              <p:nvPr/>
            </p:nvSpPr>
            <p:spPr bwMode="auto">
              <a:xfrm flipH="1" flipV="1">
                <a:off x="1120" y="2870"/>
                <a:ext cx="6" cy="1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364" name="Line 1755"/>
              <p:cNvSpPr>
                <a:spLocks noChangeShapeType="1"/>
              </p:cNvSpPr>
              <p:nvPr/>
            </p:nvSpPr>
            <p:spPr bwMode="auto">
              <a:xfrm flipH="1" flipV="1">
                <a:off x="1042" y="2734"/>
                <a:ext cx="20" cy="3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365" name="Line 1756"/>
              <p:cNvSpPr>
                <a:spLocks noChangeShapeType="1"/>
              </p:cNvSpPr>
              <p:nvPr/>
            </p:nvSpPr>
            <p:spPr bwMode="auto">
              <a:xfrm flipH="1" flipV="1">
                <a:off x="1129" y="2861"/>
                <a:ext cx="7" cy="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366" name="Line 1757"/>
              <p:cNvSpPr>
                <a:spLocks noChangeShapeType="1"/>
              </p:cNvSpPr>
              <p:nvPr/>
            </p:nvSpPr>
            <p:spPr bwMode="auto">
              <a:xfrm flipH="1" flipV="1">
                <a:off x="1078" y="2771"/>
                <a:ext cx="1" cy="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367" name="Line 1758"/>
              <p:cNvSpPr>
                <a:spLocks noChangeShapeType="1"/>
              </p:cNvSpPr>
              <p:nvPr/>
            </p:nvSpPr>
            <p:spPr bwMode="auto">
              <a:xfrm flipH="1" flipV="1">
                <a:off x="1140" y="2851"/>
                <a:ext cx="5" cy="1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368" name="Line 1759"/>
              <p:cNvSpPr>
                <a:spLocks noChangeShapeType="1"/>
              </p:cNvSpPr>
              <p:nvPr/>
            </p:nvSpPr>
            <p:spPr bwMode="auto">
              <a:xfrm flipH="1" flipV="1">
                <a:off x="1151" y="2844"/>
                <a:ext cx="4" cy="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369" name="Line 1760"/>
              <p:cNvSpPr>
                <a:spLocks noChangeShapeType="1"/>
              </p:cNvSpPr>
              <p:nvPr/>
            </p:nvSpPr>
            <p:spPr bwMode="auto">
              <a:xfrm flipV="1">
                <a:off x="1973" y="1176"/>
                <a:ext cx="26" cy="2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370" name="Freeform 1761"/>
              <p:cNvSpPr>
                <a:spLocks/>
              </p:cNvSpPr>
              <p:nvPr/>
            </p:nvSpPr>
            <p:spPr bwMode="auto">
              <a:xfrm>
                <a:off x="1614" y="1802"/>
                <a:ext cx="4" cy="28"/>
              </a:xfrm>
              <a:custGeom>
                <a:avLst/>
                <a:gdLst>
                  <a:gd name="T0" fmla="*/ 0 w 8"/>
                  <a:gd name="T1" fmla="*/ 7 h 56"/>
                  <a:gd name="T2" fmla="*/ 1 w 8"/>
                  <a:gd name="T3" fmla="*/ 3 h 56"/>
                  <a:gd name="T4" fmla="*/ 1 w 8"/>
                  <a:gd name="T5" fmla="*/ 0 h 56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56"/>
                  <a:gd name="T11" fmla="*/ 8 w 8"/>
                  <a:gd name="T12" fmla="*/ 56 h 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56">
                    <a:moveTo>
                      <a:pt x="0" y="56"/>
                    </a:moveTo>
                    <a:lnTo>
                      <a:pt x="8" y="23"/>
                    </a:lnTo>
                    <a:lnTo>
                      <a:pt x="8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371" name="Line 1762"/>
              <p:cNvSpPr>
                <a:spLocks noChangeShapeType="1"/>
              </p:cNvSpPr>
              <p:nvPr/>
            </p:nvSpPr>
            <p:spPr bwMode="auto">
              <a:xfrm>
                <a:off x="1618" y="1803"/>
                <a:ext cx="12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372" name="Freeform 1763"/>
              <p:cNvSpPr>
                <a:spLocks/>
              </p:cNvSpPr>
              <p:nvPr/>
            </p:nvSpPr>
            <p:spPr bwMode="auto">
              <a:xfrm>
                <a:off x="1624" y="1802"/>
                <a:ext cx="6" cy="29"/>
              </a:xfrm>
              <a:custGeom>
                <a:avLst/>
                <a:gdLst>
                  <a:gd name="T0" fmla="*/ 2 w 11"/>
                  <a:gd name="T1" fmla="*/ 0 h 58"/>
                  <a:gd name="T2" fmla="*/ 2 w 11"/>
                  <a:gd name="T3" fmla="*/ 4 h 58"/>
                  <a:gd name="T4" fmla="*/ 2 w 11"/>
                  <a:gd name="T5" fmla="*/ 7 h 58"/>
                  <a:gd name="T6" fmla="*/ 2 w 11"/>
                  <a:gd name="T7" fmla="*/ 7 h 58"/>
                  <a:gd name="T8" fmla="*/ 0 w 11"/>
                  <a:gd name="T9" fmla="*/ 7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"/>
                  <a:gd name="T16" fmla="*/ 0 h 58"/>
                  <a:gd name="T17" fmla="*/ 11 w 11"/>
                  <a:gd name="T18" fmla="*/ 58 h 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" h="58">
                    <a:moveTo>
                      <a:pt x="11" y="0"/>
                    </a:moveTo>
                    <a:lnTo>
                      <a:pt x="11" y="25"/>
                    </a:lnTo>
                    <a:lnTo>
                      <a:pt x="11" y="50"/>
                    </a:lnTo>
                    <a:lnTo>
                      <a:pt x="11" y="58"/>
                    </a:lnTo>
                    <a:lnTo>
                      <a:pt x="0" y="5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373" name="Freeform 1764"/>
              <p:cNvSpPr>
                <a:spLocks/>
              </p:cNvSpPr>
              <p:nvPr/>
            </p:nvSpPr>
            <p:spPr bwMode="auto">
              <a:xfrm>
                <a:off x="1624" y="1794"/>
                <a:ext cx="4" cy="22"/>
              </a:xfrm>
              <a:custGeom>
                <a:avLst/>
                <a:gdLst>
                  <a:gd name="T0" fmla="*/ 0 w 7"/>
                  <a:gd name="T1" fmla="*/ 5 h 46"/>
                  <a:gd name="T2" fmla="*/ 0 w 7"/>
                  <a:gd name="T3" fmla="*/ 5 h 46"/>
                  <a:gd name="T4" fmla="*/ 0 w 7"/>
                  <a:gd name="T5" fmla="*/ 2 h 46"/>
                  <a:gd name="T6" fmla="*/ 1 w 7"/>
                  <a:gd name="T7" fmla="*/ 0 h 4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"/>
                  <a:gd name="T13" fmla="*/ 0 h 46"/>
                  <a:gd name="T14" fmla="*/ 7 w 7"/>
                  <a:gd name="T15" fmla="*/ 46 h 4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" h="46">
                    <a:moveTo>
                      <a:pt x="0" y="46"/>
                    </a:moveTo>
                    <a:lnTo>
                      <a:pt x="0" y="44"/>
                    </a:lnTo>
                    <a:lnTo>
                      <a:pt x="0" y="19"/>
                    </a:lnTo>
                    <a:lnTo>
                      <a:pt x="7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374" name="Line 1765"/>
              <p:cNvSpPr>
                <a:spLocks noChangeShapeType="1"/>
              </p:cNvSpPr>
              <p:nvPr/>
            </p:nvSpPr>
            <p:spPr bwMode="auto">
              <a:xfrm flipH="1">
                <a:off x="1620" y="1796"/>
                <a:ext cx="7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375" name="Line 1766"/>
              <p:cNvSpPr>
                <a:spLocks noChangeShapeType="1"/>
              </p:cNvSpPr>
              <p:nvPr/>
            </p:nvSpPr>
            <p:spPr bwMode="auto">
              <a:xfrm flipV="1">
                <a:off x="1614" y="1792"/>
                <a:ext cx="7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376" name="Line 1767"/>
              <p:cNvSpPr>
                <a:spLocks noChangeShapeType="1"/>
              </p:cNvSpPr>
              <p:nvPr/>
            </p:nvSpPr>
            <p:spPr bwMode="auto">
              <a:xfrm>
                <a:off x="1618" y="1810"/>
                <a:ext cx="12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377" name="Line 1768"/>
              <p:cNvSpPr>
                <a:spLocks noChangeShapeType="1"/>
              </p:cNvSpPr>
              <p:nvPr/>
            </p:nvSpPr>
            <p:spPr bwMode="auto">
              <a:xfrm flipH="1">
                <a:off x="1618" y="1817"/>
                <a:ext cx="12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378" name="Line 1769"/>
              <p:cNvSpPr>
                <a:spLocks noChangeShapeType="1"/>
              </p:cNvSpPr>
              <p:nvPr/>
            </p:nvSpPr>
            <p:spPr bwMode="auto">
              <a:xfrm flipV="1">
                <a:off x="1632" y="1809"/>
                <a:ext cx="5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379" name="Line 1770"/>
              <p:cNvSpPr>
                <a:spLocks noChangeShapeType="1"/>
              </p:cNvSpPr>
              <p:nvPr/>
            </p:nvSpPr>
            <p:spPr bwMode="auto">
              <a:xfrm flipV="1">
                <a:off x="1634" y="1794"/>
                <a:ext cx="7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380" name="Freeform 1771"/>
              <p:cNvSpPr>
                <a:spLocks/>
              </p:cNvSpPr>
              <p:nvPr/>
            </p:nvSpPr>
            <p:spPr bwMode="auto">
              <a:xfrm>
                <a:off x="1632" y="1794"/>
                <a:ext cx="17" cy="1"/>
              </a:xfrm>
              <a:custGeom>
                <a:avLst/>
                <a:gdLst>
                  <a:gd name="T0" fmla="*/ 0 w 35"/>
                  <a:gd name="T1" fmla="*/ 0 h 1"/>
                  <a:gd name="T2" fmla="*/ 3 w 35"/>
                  <a:gd name="T3" fmla="*/ 0 h 1"/>
                  <a:gd name="T4" fmla="*/ 4 w 3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5"/>
                  <a:gd name="T10" fmla="*/ 0 h 1"/>
                  <a:gd name="T11" fmla="*/ 35 w 3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5" h="1">
                    <a:moveTo>
                      <a:pt x="0" y="0"/>
                    </a:moveTo>
                    <a:lnTo>
                      <a:pt x="25" y="0"/>
                    </a:lnTo>
                    <a:lnTo>
                      <a:pt x="35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381" name="Freeform 1772"/>
              <p:cNvSpPr>
                <a:spLocks/>
              </p:cNvSpPr>
              <p:nvPr/>
            </p:nvSpPr>
            <p:spPr bwMode="auto">
              <a:xfrm>
                <a:off x="1644" y="1794"/>
                <a:ext cx="5" cy="12"/>
              </a:xfrm>
              <a:custGeom>
                <a:avLst/>
                <a:gdLst>
                  <a:gd name="T0" fmla="*/ 1 w 11"/>
                  <a:gd name="T1" fmla="*/ 0 h 25"/>
                  <a:gd name="T2" fmla="*/ 0 w 11"/>
                  <a:gd name="T3" fmla="*/ 3 h 25"/>
                  <a:gd name="T4" fmla="*/ 0 w 11"/>
                  <a:gd name="T5" fmla="*/ 2 h 25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25"/>
                  <a:gd name="T11" fmla="*/ 11 w 11"/>
                  <a:gd name="T12" fmla="*/ 25 h 2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25">
                    <a:moveTo>
                      <a:pt x="11" y="0"/>
                    </a:moveTo>
                    <a:lnTo>
                      <a:pt x="6" y="25"/>
                    </a:lnTo>
                    <a:lnTo>
                      <a:pt x="0" y="18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382" name="Freeform 1773"/>
              <p:cNvSpPr>
                <a:spLocks/>
              </p:cNvSpPr>
              <p:nvPr/>
            </p:nvSpPr>
            <p:spPr bwMode="auto">
              <a:xfrm>
                <a:off x="1642" y="1809"/>
                <a:ext cx="1" cy="22"/>
              </a:xfrm>
              <a:custGeom>
                <a:avLst/>
                <a:gdLst>
                  <a:gd name="T0" fmla="*/ 0 w 1"/>
                  <a:gd name="T1" fmla="*/ 0 h 44"/>
                  <a:gd name="T2" fmla="*/ 0 w 1"/>
                  <a:gd name="T3" fmla="*/ 3 h 44"/>
                  <a:gd name="T4" fmla="*/ 0 w 1"/>
                  <a:gd name="T5" fmla="*/ 6 h 44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44"/>
                  <a:gd name="T11" fmla="*/ 1 w 1"/>
                  <a:gd name="T12" fmla="*/ 44 h 4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44">
                    <a:moveTo>
                      <a:pt x="0" y="0"/>
                    </a:moveTo>
                    <a:lnTo>
                      <a:pt x="0" y="25"/>
                    </a:lnTo>
                    <a:lnTo>
                      <a:pt x="0" y="44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383" name="Line 1774"/>
              <p:cNvSpPr>
                <a:spLocks noChangeShapeType="1"/>
              </p:cNvSpPr>
              <p:nvPr/>
            </p:nvSpPr>
            <p:spPr bwMode="auto">
              <a:xfrm flipH="1">
                <a:off x="1632" y="1823"/>
                <a:ext cx="13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384" name="Freeform 1775"/>
              <p:cNvSpPr>
                <a:spLocks/>
              </p:cNvSpPr>
              <p:nvPr/>
            </p:nvSpPr>
            <p:spPr bwMode="auto">
              <a:xfrm>
                <a:off x="1636" y="1814"/>
                <a:ext cx="14" cy="1"/>
              </a:xfrm>
              <a:custGeom>
                <a:avLst/>
                <a:gdLst>
                  <a:gd name="T0" fmla="*/ 0 w 28"/>
                  <a:gd name="T1" fmla="*/ 0 h 1"/>
                  <a:gd name="T2" fmla="*/ 4 w 28"/>
                  <a:gd name="T3" fmla="*/ 0 h 1"/>
                  <a:gd name="T4" fmla="*/ 4 w 28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8"/>
                  <a:gd name="T10" fmla="*/ 0 h 1"/>
                  <a:gd name="T11" fmla="*/ 28 w 28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" h="1">
                    <a:moveTo>
                      <a:pt x="0" y="0"/>
                    </a:moveTo>
                    <a:lnTo>
                      <a:pt x="25" y="0"/>
                    </a:lnTo>
                    <a:lnTo>
                      <a:pt x="28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385" name="Line 1776"/>
              <p:cNvSpPr>
                <a:spLocks noChangeShapeType="1"/>
              </p:cNvSpPr>
              <p:nvPr/>
            </p:nvSpPr>
            <p:spPr bwMode="auto">
              <a:xfrm flipH="1">
                <a:off x="1645" y="1823"/>
                <a:ext cx="6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386" name="Freeform 1777"/>
              <p:cNvSpPr>
                <a:spLocks/>
              </p:cNvSpPr>
              <p:nvPr/>
            </p:nvSpPr>
            <p:spPr bwMode="auto">
              <a:xfrm>
                <a:off x="1659" y="1816"/>
                <a:ext cx="1" cy="14"/>
              </a:xfrm>
              <a:custGeom>
                <a:avLst/>
                <a:gdLst>
                  <a:gd name="T0" fmla="*/ 0 w 1"/>
                  <a:gd name="T1" fmla="*/ 3 h 30"/>
                  <a:gd name="T2" fmla="*/ 0 w 1"/>
                  <a:gd name="T3" fmla="*/ 3 h 30"/>
                  <a:gd name="T4" fmla="*/ 0 w 1"/>
                  <a:gd name="T5" fmla="*/ 0 h 30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30"/>
                  <a:gd name="T11" fmla="*/ 1 w 1"/>
                  <a:gd name="T12" fmla="*/ 30 h 3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30">
                    <a:moveTo>
                      <a:pt x="0" y="30"/>
                    </a:moveTo>
                    <a:lnTo>
                      <a:pt x="0" y="25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387" name="Freeform 1778"/>
              <p:cNvSpPr>
                <a:spLocks/>
              </p:cNvSpPr>
              <p:nvPr/>
            </p:nvSpPr>
            <p:spPr bwMode="auto">
              <a:xfrm>
                <a:off x="1659" y="1816"/>
                <a:ext cx="13" cy="1"/>
              </a:xfrm>
              <a:custGeom>
                <a:avLst/>
                <a:gdLst>
                  <a:gd name="T0" fmla="*/ 0 w 27"/>
                  <a:gd name="T1" fmla="*/ 0 h 1"/>
                  <a:gd name="T2" fmla="*/ 3 w 27"/>
                  <a:gd name="T3" fmla="*/ 0 h 1"/>
                  <a:gd name="T4" fmla="*/ 3 w 2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7"/>
                  <a:gd name="T10" fmla="*/ 0 h 1"/>
                  <a:gd name="T11" fmla="*/ 27 w 2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7" h="1">
                    <a:moveTo>
                      <a:pt x="0" y="0"/>
                    </a:moveTo>
                    <a:lnTo>
                      <a:pt x="25" y="0"/>
                    </a:lnTo>
                    <a:lnTo>
                      <a:pt x="27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388" name="Freeform 1779"/>
              <p:cNvSpPr>
                <a:spLocks/>
              </p:cNvSpPr>
              <p:nvPr/>
            </p:nvSpPr>
            <p:spPr bwMode="auto">
              <a:xfrm>
                <a:off x="1673" y="1816"/>
                <a:ext cx="1" cy="14"/>
              </a:xfrm>
              <a:custGeom>
                <a:avLst/>
                <a:gdLst>
                  <a:gd name="T0" fmla="*/ 0 w 1"/>
                  <a:gd name="T1" fmla="*/ 0 h 30"/>
                  <a:gd name="T2" fmla="*/ 0 w 1"/>
                  <a:gd name="T3" fmla="*/ 3 h 30"/>
                  <a:gd name="T4" fmla="*/ 0 w 1"/>
                  <a:gd name="T5" fmla="*/ 3 h 30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30"/>
                  <a:gd name="T11" fmla="*/ 1 w 1"/>
                  <a:gd name="T12" fmla="*/ 30 h 3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30">
                    <a:moveTo>
                      <a:pt x="0" y="0"/>
                    </a:moveTo>
                    <a:lnTo>
                      <a:pt x="0" y="25"/>
                    </a:lnTo>
                    <a:lnTo>
                      <a:pt x="0" y="3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389" name="Freeform 1780"/>
              <p:cNvSpPr>
                <a:spLocks/>
              </p:cNvSpPr>
              <p:nvPr/>
            </p:nvSpPr>
            <p:spPr bwMode="auto">
              <a:xfrm>
                <a:off x="1659" y="1830"/>
                <a:ext cx="13" cy="1"/>
              </a:xfrm>
              <a:custGeom>
                <a:avLst/>
                <a:gdLst>
                  <a:gd name="T0" fmla="*/ 3 w 27"/>
                  <a:gd name="T1" fmla="*/ 0 h 1"/>
                  <a:gd name="T2" fmla="*/ 3 w 27"/>
                  <a:gd name="T3" fmla="*/ 0 h 1"/>
                  <a:gd name="T4" fmla="*/ 0 w 2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7"/>
                  <a:gd name="T10" fmla="*/ 0 h 1"/>
                  <a:gd name="T11" fmla="*/ 27 w 2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7" h="1">
                    <a:moveTo>
                      <a:pt x="27" y="0"/>
                    </a:moveTo>
                    <a:lnTo>
                      <a:pt x="25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390" name="Freeform 1781"/>
              <p:cNvSpPr>
                <a:spLocks/>
              </p:cNvSpPr>
              <p:nvPr/>
            </p:nvSpPr>
            <p:spPr bwMode="auto">
              <a:xfrm>
                <a:off x="1655" y="1811"/>
                <a:ext cx="21" cy="1"/>
              </a:xfrm>
              <a:custGeom>
                <a:avLst/>
                <a:gdLst>
                  <a:gd name="T0" fmla="*/ 0 w 42"/>
                  <a:gd name="T1" fmla="*/ 0 h 1"/>
                  <a:gd name="T2" fmla="*/ 3 w 42"/>
                  <a:gd name="T3" fmla="*/ 0 h 1"/>
                  <a:gd name="T4" fmla="*/ 5 w 4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42"/>
                  <a:gd name="T10" fmla="*/ 0 h 1"/>
                  <a:gd name="T11" fmla="*/ 42 w 4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2" h="1">
                    <a:moveTo>
                      <a:pt x="0" y="0"/>
                    </a:moveTo>
                    <a:lnTo>
                      <a:pt x="25" y="0"/>
                    </a:lnTo>
                    <a:lnTo>
                      <a:pt x="42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391" name="Line 1782"/>
              <p:cNvSpPr>
                <a:spLocks noChangeShapeType="1"/>
              </p:cNvSpPr>
              <p:nvPr/>
            </p:nvSpPr>
            <p:spPr bwMode="auto">
              <a:xfrm flipV="1">
                <a:off x="1681" y="1797"/>
                <a:ext cx="1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392" name="Freeform 1783"/>
              <p:cNvSpPr>
                <a:spLocks/>
              </p:cNvSpPr>
              <p:nvPr/>
            </p:nvSpPr>
            <p:spPr bwMode="auto">
              <a:xfrm>
                <a:off x="1655" y="1798"/>
                <a:ext cx="20" cy="1"/>
              </a:xfrm>
              <a:custGeom>
                <a:avLst/>
                <a:gdLst>
                  <a:gd name="T0" fmla="*/ 5 w 40"/>
                  <a:gd name="T1" fmla="*/ 0 h 1"/>
                  <a:gd name="T2" fmla="*/ 3 w 40"/>
                  <a:gd name="T3" fmla="*/ 0 h 1"/>
                  <a:gd name="T4" fmla="*/ 0 w 4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40"/>
                  <a:gd name="T10" fmla="*/ 0 h 1"/>
                  <a:gd name="T11" fmla="*/ 40 w 4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0" h="1">
                    <a:moveTo>
                      <a:pt x="40" y="0"/>
                    </a:moveTo>
                    <a:lnTo>
                      <a:pt x="25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393" name="Line 1784"/>
              <p:cNvSpPr>
                <a:spLocks noChangeShapeType="1"/>
              </p:cNvSpPr>
              <p:nvPr/>
            </p:nvSpPr>
            <p:spPr bwMode="auto">
              <a:xfrm>
                <a:off x="1659" y="1799"/>
                <a:ext cx="2" cy="1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394" name="Line 1785"/>
              <p:cNvSpPr>
                <a:spLocks noChangeShapeType="1"/>
              </p:cNvSpPr>
              <p:nvPr/>
            </p:nvSpPr>
            <p:spPr bwMode="auto">
              <a:xfrm flipV="1">
                <a:off x="1668" y="1799"/>
                <a:ext cx="4" cy="1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395" name="Line 1786"/>
              <p:cNvSpPr>
                <a:spLocks noChangeShapeType="1"/>
              </p:cNvSpPr>
              <p:nvPr/>
            </p:nvSpPr>
            <p:spPr bwMode="auto">
              <a:xfrm flipV="1">
                <a:off x="1664" y="1792"/>
                <a:ext cx="1" cy="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396" name="Freeform 1787"/>
              <p:cNvSpPr>
                <a:spLocks/>
              </p:cNvSpPr>
              <p:nvPr/>
            </p:nvSpPr>
            <p:spPr bwMode="auto">
              <a:xfrm>
                <a:off x="1684" y="1794"/>
                <a:ext cx="6" cy="37"/>
              </a:xfrm>
              <a:custGeom>
                <a:avLst/>
                <a:gdLst>
                  <a:gd name="T0" fmla="*/ 2 w 12"/>
                  <a:gd name="T1" fmla="*/ 0 h 76"/>
                  <a:gd name="T2" fmla="*/ 2 w 12"/>
                  <a:gd name="T3" fmla="*/ 3 h 76"/>
                  <a:gd name="T4" fmla="*/ 2 w 12"/>
                  <a:gd name="T5" fmla="*/ 6 h 76"/>
                  <a:gd name="T6" fmla="*/ 2 w 12"/>
                  <a:gd name="T7" fmla="*/ 9 h 76"/>
                  <a:gd name="T8" fmla="*/ 0 w 12"/>
                  <a:gd name="T9" fmla="*/ 8 h 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76"/>
                  <a:gd name="T17" fmla="*/ 12 w 12"/>
                  <a:gd name="T18" fmla="*/ 76 h 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76">
                    <a:moveTo>
                      <a:pt x="12" y="0"/>
                    </a:moveTo>
                    <a:lnTo>
                      <a:pt x="12" y="25"/>
                    </a:lnTo>
                    <a:lnTo>
                      <a:pt x="12" y="52"/>
                    </a:lnTo>
                    <a:lnTo>
                      <a:pt x="12" y="76"/>
                    </a:lnTo>
                    <a:lnTo>
                      <a:pt x="0" y="66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397" name="Freeform 1788"/>
              <p:cNvSpPr>
                <a:spLocks/>
              </p:cNvSpPr>
              <p:nvPr/>
            </p:nvSpPr>
            <p:spPr bwMode="auto">
              <a:xfrm>
                <a:off x="1681" y="1809"/>
                <a:ext cx="1" cy="14"/>
              </a:xfrm>
              <a:custGeom>
                <a:avLst/>
                <a:gdLst>
                  <a:gd name="T0" fmla="*/ 0 w 1"/>
                  <a:gd name="T1" fmla="*/ 4 h 26"/>
                  <a:gd name="T2" fmla="*/ 0 w 1"/>
                  <a:gd name="T3" fmla="*/ 4 h 26"/>
                  <a:gd name="T4" fmla="*/ 0 w 1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6"/>
                  <a:gd name="T11" fmla="*/ 1 w 1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6">
                    <a:moveTo>
                      <a:pt x="0" y="26"/>
                    </a:moveTo>
                    <a:lnTo>
                      <a:pt x="0" y="25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398" name="Freeform 1789"/>
              <p:cNvSpPr>
                <a:spLocks/>
              </p:cNvSpPr>
              <p:nvPr/>
            </p:nvSpPr>
            <p:spPr bwMode="auto">
              <a:xfrm>
                <a:off x="1696" y="1830"/>
                <a:ext cx="34" cy="1"/>
              </a:xfrm>
              <a:custGeom>
                <a:avLst/>
                <a:gdLst>
                  <a:gd name="T0" fmla="*/ 0 w 67"/>
                  <a:gd name="T1" fmla="*/ 0 h 1"/>
                  <a:gd name="T2" fmla="*/ 4 w 67"/>
                  <a:gd name="T3" fmla="*/ 0 h 1"/>
                  <a:gd name="T4" fmla="*/ 7 w 67"/>
                  <a:gd name="T5" fmla="*/ 0 h 1"/>
                  <a:gd name="T6" fmla="*/ 9 w 67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7"/>
                  <a:gd name="T13" fmla="*/ 0 h 1"/>
                  <a:gd name="T14" fmla="*/ 67 w 67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7" h="1">
                    <a:moveTo>
                      <a:pt x="0" y="0"/>
                    </a:moveTo>
                    <a:lnTo>
                      <a:pt x="25" y="0"/>
                    </a:lnTo>
                    <a:lnTo>
                      <a:pt x="50" y="0"/>
                    </a:lnTo>
                    <a:lnTo>
                      <a:pt x="67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399" name="Freeform 1790"/>
              <p:cNvSpPr>
                <a:spLocks/>
              </p:cNvSpPr>
              <p:nvPr/>
            </p:nvSpPr>
            <p:spPr bwMode="auto">
              <a:xfrm>
                <a:off x="1699" y="1822"/>
                <a:ext cx="28" cy="1"/>
              </a:xfrm>
              <a:custGeom>
                <a:avLst/>
                <a:gdLst>
                  <a:gd name="T0" fmla="*/ 7 w 55"/>
                  <a:gd name="T1" fmla="*/ 0 h 1"/>
                  <a:gd name="T2" fmla="*/ 7 w 55"/>
                  <a:gd name="T3" fmla="*/ 0 h 1"/>
                  <a:gd name="T4" fmla="*/ 4 w 55"/>
                  <a:gd name="T5" fmla="*/ 0 h 1"/>
                  <a:gd name="T6" fmla="*/ 0 w 55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5"/>
                  <a:gd name="T13" fmla="*/ 0 h 1"/>
                  <a:gd name="T14" fmla="*/ 55 w 55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5" h="1">
                    <a:moveTo>
                      <a:pt x="55" y="0"/>
                    </a:moveTo>
                    <a:lnTo>
                      <a:pt x="50" y="0"/>
                    </a:lnTo>
                    <a:lnTo>
                      <a:pt x="25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400" name="Line 1791"/>
              <p:cNvSpPr>
                <a:spLocks noChangeShapeType="1"/>
              </p:cNvSpPr>
              <p:nvPr/>
            </p:nvSpPr>
            <p:spPr bwMode="auto">
              <a:xfrm flipV="1">
                <a:off x="1699" y="1812"/>
                <a:ext cx="23" cy="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401" name="Line 1792"/>
              <p:cNvSpPr>
                <a:spLocks noChangeShapeType="1"/>
              </p:cNvSpPr>
              <p:nvPr/>
            </p:nvSpPr>
            <p:spPr bwMode="auto">
              <a:xfrm>
                <a:off x="1719" y="1808"/>
                <a:ext cx="8" cy="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402" name="Freeform 1793"/>
              <p:cNvSpPr>
                <a:spLocks/>
              </p:cNvSpPr>
              <p:nvPr/>
            </p:nvSpPr>
            <p:spPr bwMode="auto">
              <a:xfrm>
                <a:off x="1700" y="1805"/>
                <a:ext cx="24" cy="1"/>
              </a:xfrm>
              <a:custGeom>
                <a:avLst/>
                <a:gdLst>
                  <a:gd name="T0" fmla="*/ 6 w 49"/>
                  <a:gd name="T1" fmla="*/ 0 h 1"/>
                  <a:gd name="T2" fmla="*/ 3 w 49"/>
                  <a:gd name="T3" fmla="*/ 0 h 1"/>
                  <a:gd name="T4" fmla="*/ 0 w 49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49"/>
                  <a:gd name="T10" fmla="*/ 0 h 1"/>
                  <a:gd name="T11" fmla="*/ 49 w 49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9" h="1">
                    <a:moveTo>
                      <a:pt x="49" y="0"/>
                    </a:moveTo>
                    <a:lnTo>
                      <a:pt x="25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403" name="Line 1794"/>
              <p:cNvSpPr>
                <a:spLocks noChangeShapeType="1"/>
              </p:cNvSpPr>
              <p:nvPr/>
            </p:nvSpPr>
            <p:spPr bwMode="auto">
              <a:xfrm flipV="1">
                <a:off x="1695" y="1796"/>
                <a:ext cx="4" cy="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404" name="Freeform 1795"/>
              <p:cNvSpPr>
                <a:spLocks/>
              </p:cNvSpPr>
              <p:nvPr/>
            </p:nvSpPr>
            <p:spPr bwMode="auto">
              <a:xfrm>
                <a:off x="1698" y="1799"/>
                <a:ext cx="32" cy="1"/>
              </a:xfrm>
              <a:custGeom>
                <a:avLst/>
                <a:gdLst>
                  <a:gd name="T0" fmla="*/ 0 w 64"/>
                  <a:gd name="T1" fmla="*/ 0 h 1"/>
                  <a:gd name="T2" fmla="*/ 3 w 64"/>
                  <a:gd name="T3" fmla="*/ 0 h 1"/>
                  <a:gd name="T4" fmla="*/ 6 w 64"/>
                  <a:gd name="T5" fmla="*/ 0 h 1"/>
                  <a:gd name="T6" fmla="*/ 8 w 6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4"/>
                  <a:gd name="T13" fmla="*/ 0 h 1"/>
                  <a:gd name="T14" fmla="*/ 64 w 6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4" h="1">
                    <a:moveTo>
                      <a:pt x="0" y="0"/>
                    </a:moveTo>
                    <a:lnTo>
                      <a:pt x="25" y="0"/>
                    </a:lnTo>
                    <a:lnTo>
                      <a:pt x="50" y="0"/>
                    </a:lnTo>
                    <a:lnTo>
                      <a:pt x="64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405" name="Line 1796"/>
              <p:cNvSpPr>
                <a:spLocks noChangeShapeType="1"/>
              </p:cNvSpPr>
              <p:nvPr/>
            </p:nvSpPr>
            <p:spPr bwMode="auto">
              <a:xfrm flipH="1">
                <a:off x="1728" y="1797"/>
                <a:ext cx="4" cy="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406" name="Line 1797"/>
              <p:cNvSpPr>
                <a:spLocks noChangeShapeType="1"/>
              </p:cNvSpPr>
              <p:nvPr/>
            </p:nvSpPr>
            <p:spPr bwMode="auto">
              <a:xfrm flipH="1">
                <a:off x="1702" y="1805"/>
                <a:ext cx="8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407" name="Freeform 1798"/>
              <p:cNvSpPr>
                <a:spLocks/>
              </p:cNvSpPr>
              <p:nvPr/>
            </p:nvSpPr>
            <p:spPr bwMode="auto">
              <a:xfrm>
                <a:off x="1712" y="1813"/>
                <a:ext cx="1" cy="17"/>
              </a:xfrm>
              <a:custGeom>
                <a:avLst/>
                <a:gdLst>
                  <a:gd name="T0" fmla="*/ 0 w 1"/>
                  <a:gd name="T1" fmla="*/ 0 h 32"/>
                  <a:gd name="T2" fmla="*/ 0 w 1"/>
                  <a:gd name="T3" fmla="*/ 4 h 32"/>
                  <a:gd name="T4" fmla="*/ 0 w 1"/>
                  <a:gd name="T5" fmla="*/ 5 h 32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32"/>
                  <a:gd name="T11" fmla="*/ 1 w 1"/>
                  <a:gd name="T12" fmla="*/ 32 h 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32">
                    <a:moveTo>
                      <a:pt x="0" y="0"/>
                    </a:moveTo>
                    <a:lnTo>
                      <a:pt x="0" y="25"/>
                    </a:lnTo>
                    <a:lnTo>
                      <a:pt x="0" y="32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408" name="Line 1799"/>
              <p:cNvSpPr>
                <a:spLocks noChangeShapeType="1"/>
              </p:cNvSpPr>
              <p:nvPr/>
            </p:nvSpPr>
            <p:spPr bwMode="auto">
              <a:xfrm flipV="1">
                <a:off x="1713" y="1794"/>
                <a:ext cx="1" cy="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409" name="Rectangle 1800"/>
              <p:cNvSpPr>
                <a:spLocks noChangeArrowheads="1"/>
              </p:cNvSpPr>
              <p:nvPr/>
            </p:nvSpPr>
            <p:spPr bwMode="auto">
              <a:xfrm>
                <a:off x="1746" y="1886"/>
                <a:ext cx="86" cy="54"/>
              </a:xfrm>
              <a:prstGeom prst="rect">
                <a:avLst/>
              </a:prstGeom>
              <a:noFill/>
              <a:ln w="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410" name="Freeform 1801"/>
              <p:cNvSpPr>
                <a:spLocks/>
              </p:cNvSpPr>
              <p:nvPr/>
            </p:nvSpPr>
            <p:spPr bwMode="auto">
              <a:xfrm>
                <a:off x="1763" y="1899"/>
                <a:ext cx="5" cy="27"/>
              </a:xfrm>
              <a:custGeom>
                <a:avLst/>
                <a:gdLst>
                  <a:gd name="T0" fmla="*/ 0 w 11"/>
                  <a:gd name="T1" fmla="*/ 2 h 53"/>
                  <a:gd name="T2" fmla="*/ 0 w 11"/>
                  <a:gd name="T3" fmla="*/ 1 h 53"/>
                  <a:gd name="T4" fmla="*/ 1 w 11"/>
                  <a:gd name="T5" fmla="*/ 0 h 53"/>
                  <a:gd name="T6" fmla="*/ 1 w 11"/>
                  <a:gd name="T7" fmla="*/ 7 h 5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"/>
                  <a:gd name="T13" fmla="*/ 0 h 53"/>
                  <a:gd name="T14" fmla="*/ 11 w 11"/>
                  <a:gd name="T15" fmla="*/ 53 h 5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" h="53">
                    <a:moveTo>
                      <a:pt x="0" y="11"/>
                    </a:moveTo>
                    <a:lnTo>
                      <a:pt x="4" y="8"/>
                    </a:lnTo>
                    <a:lnTo>
                      <a:pt x="11" y="0"/>
                    </a:lnTo>
                    <a:lnTo>
                      <a:pt x="11" y="53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411" name="Freeform 1802"/>
              <p:cNvSpPr>
                <a:spLocks/>
              </p:cNvSpPr>
              <p:nvPr/>
            </p:nvSpPr>
            <p:spPr bwMode="auto">
              <a:xfrm>
                <a:off x="1783" y="1899"/>
                <a:ext cx="6" cy="27"/>
              </a:xfrm>
              <a:custGeom>
                <a:avLst/>
                <a:gdLst>
                  <a:gd name="T0" fmla="*/ 0 w 11"/>
                  <a:gd name="T1" fmla="*/ 2 h 53"/>
                  <a:gd name="T2" fmla="*/ 1 w 11"/>
                  <a:gd name="T3" fmla="*/ 1 h 53"/>
                  <a:gd name="T4" fmla="*/ 2 w 11"/>
                  <a:gd name="T5" fmla="*/ 0 h 53"/>
                  <a:gd name="T6" fmla="*/ 2 w 11"/>
                  <a:gd name="T7" fmla="*/ 7 h 5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"/>
                  <a:gd name="T13" fmla="*/ 0 h 53"/>
                  <a:gd name="T14" fmla="*/ 11 w 11"/>
                  <a:gd name="T15" fmla="*/ 53 h 5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" h="53">
                    <a:moveTo>
                      <a:pt x="0" y="11"/>
                    </a:moveTo>
                    <a:lnTo>
                      <a:pt x="5" y="8"/>
                    </a:lnTo>
                    <a:lnTo>
                      <a:pt x="11" y="0"/>
                    </a:lnTo>
                    <a:lnTo>
                      <a:pt x="11" y="53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412" name="Freeform 1803"/>
              <p:cNvSpPr>
                <a:spLocks/>
              </p:cNvSpPr>
              <p:nvPr/>
            </p:nvSpPr>
            <p:spPr bwMode="auto">
              <a:xfrm>
                <a:off x="1800" y="1899"/>
                <a:ext cx="15" cy="27"/>
              </a:xfrm>
              <a:custGeom>
                <a:avLst/>
                <a:gdLst>
                  <a:gd name="T0" fmla="*/ 1 w 30"/>
                  <a:gd name="T1" fmla="*/ 0 h 53"/>
                  <a:gd name="T2" fmla="*/ 4 w 30"/>
                  <a:gd name="T3" fmla="*/ 0 h 53"/>
                  <a:gd name="T4" fmla="*/ 2 w 30"/>
                  <a:gd name="T5" fmla="*/ 3 h 53"/>
                  <a:gd name="T6" fmla="*/ 3 w 30"/>
                  <a:gd name="T7" fmla="*/ 3 h 53"/>
                  <a:gd name="T8" fmla="*/ 4 w 30"/>
                  <a:gd name="T9" fmla="*/ 3 h 53"/>
                  <a:gd name="T10" fmla="*/ 4 w 30"/>
                  <a:gd name="T11" fmla="*/ 4 h 53"/>
                  <a:gd name="T12" fmla="*/ 4 w 30"/>
                  <a:gd name="T13" fmla="*/ 5 h 53"/>
                  <a:gd name="T14" fmla="*/ 4 w 30"/>
                  <a:gd name="T15" fmla="*/ 5 h 53"/>
                  <a:gd name="T16" fmla="*/ 4 w 30"/>
                  <a:gd name="T17" fmla="*/ 6 h 53"/>
                  <a:gd name="T18" fmla="*/ 3 w 30"/>
                  <a:gd name="T19" fmla="*/ 7 h 53"/>
                  <a:gd name="T20" fmla="*/ 3 w 30"/>
                  <a:gd name="T21" fmla="*/ 7 h 53"/>
                  <a:gd name="T22" fmla="*/ 2 w 30"/>
                  <a:gd name="T23" fmla="*/ 7 h 53"/>
                  <a:gd name="T24" fmla="*/ 1 w 30"/>
                  <a:gd name="T25" fmla="*/ 7 h 53"/>
                  <a:gd name="T26" fmla="*/ 1 w 30"/>
                  <a:gd name="T27" fmla="*/ 6 h 53"/>
                  <a:gd name="T28" fmla="*/ 0 w 30"/>
                  <a:gd name="T29" fmla="*/ 6 h 5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0"/>
                  <a:gd name="T46" fmla="*/ 0 h 53"/>
                  <a:gd name="T47" fmla="*/ 30 w 30"/>
                  <a:gd name="T48" fmla="*/ 53 h 53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0" h="53">
                    <a:moveTo>
                      <a:pt x="5" y="0"/>
                    </a:moveTo>
                    <a:lnTo>
                      <a:pt x="26" y="0"/>
                    </a:lnTo>
                    <a:lnTo>
                      <a:pt x="16" y="20"/>
                    </a:lnTo>
                    <a:lnTo>
                      <a:pt x="22" y="20"/>
                    </a:lnTo>
                    <a:lnTo>
                      <a:pt x="25" y="23"/>
                    </a:lnTo>
                    <a:lnTo>
                      <a:pt x="26" y="25"/>
                    </a:lnTo>
                    <a:lnTo>
                      <a:pt x="30" y="33"/>
                    </a:lnTo>
                    <a:lnTo>
                      <a:pt x="30" y="39"/>
                    </a:lnTo>
                    <a:lnTo>
                      <a:pt x="26" y="45"/>
                    </a:lnTo>
                    <a:lnTo>
                      <a:pt x="23" y="51"/>
                    </a:lnTo>
                    <a:lnTo>
                      <a:pt x="17" y="53"/>
                    </a:lnTo>
                    <a:lnTo>
                      <a:pt x="11" y="53"/>
                    </a:lnTo>
                    <a:lnTo>
                      <a:pt x="5" y="51"/>
                    </a:lnTo>
                    <a:lnTo>
                      <a:pt x="3" y="48"/>
                    </a:lnTo>
                    <a:lnTo>
                      <a:pt x="0" y="44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413" name="Line 1804"/>
              <p:cNvSpPr>
                <a:spLocks noChangeShapeType="1"/>
              </p:cNvSpPr>
              <p:nvPr/>
            </p:nvSpPr>
            <p:spPr bwMode="auto">
              <a:xfrm flipH="1" flipV="1">
                <a:off x="1527" y="1495"/>
                <a:ext cx="76" cy="7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414" name="Line 1805"/>
              <p:cNvSpPr>
                <a:spLocks noChangeShapeType="1"/>
              </p:cNvSpPr>
              <p:nvPr/>
            </p:nvSpPr>
            <p:spPr bwMode="auto">
              <a:xfrm flipV="1">
                <a:off x="1613" y="1502"/>
                <a:ext cx="60" cy="6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415" name="Line 1806"/>
              <p:cNvSpPr>
                <a:spLocks noChangeShapeType="1"/>
              </p:cNvSpPr>
              <p:nvPr/>
            </p:nvSpPr>
            <p:spPr bwMode="auto">
              <a:xfrm flipH="1">
                <a:off x="1603" y="1495"/>
                <a:ext cx="76" cy="7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416" name="Line 1807"/>
              <p:cNvSpPr>
                <a:spLocks noChangeShapeType="1"/>
              </p:cNvSpPr>
              <p:nvPr/>
            </p:nvSpPr>
            <p:spPr bwMode="auto">
              <a:xfrm flipV="1">
                <a:off x="1658" y="1547"/>
                <a:ext cx="61" cy="6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417" name="Line 1808"/>
              <p:cNvSpPr>
                <a:spLocks noChangeShapeType="1"/>
              </p:cNvSpPr>
              <p:nvPr/>
            </p:nvSpPr>
            <p:spPr bwMode="auto">
              <a:xfrm flipV="1">
                <a:off x="1605" y="1574"/>
                <a:ext cx="18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418" name="Line 1809"/>
              <p:cNvSpPr>
                <a:spLocks noChangeShapeType="1"/>
              </p:cNvSpPr>
              <p:nvPr/>
            </p:nvSpPr>
            <p:spPr bwMode="auto">
              <a:xfrm flipV="1">
                <a:off x="1593" y="1563"/>
                <a:ext cx="20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419" name="Line 1810"/>
              <p:cNvSpPr>
                <a:spLocks noChangeShapeType="1"/>
              </p:cNvSpPr>
              <p:nvPr/>
            </p:nvSpPr>
            <p:spPr bwMode="auto">
              <a:xfrm>
                <a:off x="1590" y="1585"/>
                <a:ext cx="11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420" name="Line 1811"/>
              <p:cNvSpPr>
                <a:spLocks noChangeShapeType="1"/>
              </p:cNvSpPr>
              <p:nvPr/>
            </p:nvSpPr>
            <p:spPr bwMode="auto">
              <a:xfrm>
                <a:off x="1593" y="1582"/>
                <a:ext cx="12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421" name="Line 1812"/>
              <p:cNvSpPr>
                <a:spLocks noChangeShapeType="1"/>
              </p:cNvSpPr>
              <p:nvPr/>
            </p:nvSpPr>
            <p:spPr bwMode="auto">
              <a:xfrm flipH="1" flipV="1">
                <a:off x="1613" y="1563"/>
                <a:ext cx="45" cy="4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422" name="Line 1813"/>
              <p:cNvSpPr>
                <a:spLocks noChangeShapeType="1"/>
              </p:cNvSpPr>
              <p:nvPr/>
            </p:nvSpPr>
            <p:spPr bwMode="auto">
              <a:xfrm>
                <a:off x="1650" y="1600"/>
                <a:ext cx="8" cy="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423" name="Line 1814"/>
              <p:cNvSpPr>
                <a:spLocks noChangeShapeType="1"/>
              </p:cNvSpPr>
              <p:nvPr/>
            </p:nvSpPr>
            <p:spPr bwMode="auto">
              <a:xfrm flipV="1">
                <a:off x="1716" y="1212"/>
                <a:ext cx="258" cy="25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424" name="Line 1815"/>
              <p:cNvSpPr>
                <a:spLocks noChangeShapeType="1"/>
              </p:cNvSpPr>
              <p:nvPr/>
            </p:nvSpPr>
            <p:spPr bwMode="auto">
              <a:xfrm flipV="1">
                <a:off x="1717" y="1214"/>
                <a:ext cx="267" cy="26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425" name="Line 1816"/>
              <p:cNvSpPr>
                <a:spLocks noChangeShapeType="1"/>
              </p:cNvSpPr>
              <p:nvPr/>
            </p:nvSpPr>
            <p:spPr bwMode="auto">
              <a:xfrm flipV="1">
                <a:off x="1706" y="1202"/>
                <a:ext cx="267" cy="26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426" name="Line 1817"/>
              <p:cNvSpPr>
                <a:spLocks noChangeShapeType="1"/>
              </p:cNvSpPr>
              <p:nvPr/>
            </p:nvSpPr>
            <p:spPr bwMode="auto">
              <a:xfrm flipV="1">
                <a:off x="1527" y="1419"/>
                <a:ext cx="76" cy="7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427" name="Line 1818"/>
              <p:cNvSpPr>
                <a:spLocks noChangeShapeType="1"/>
              </p:cNvSpPr>
              <p:nvPr/>
            </p:nvSpPr>
            <p:spPr bwMode="auto">
              <a:xfrm>
                <a:off x="1603" y="1419"/>
                <a:ext cx="76" cy="7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428" name="Line 1819"/>
              <p:cNvSpPr>
                <a:spLocks noChangeShapeType="1"/>
              </p:cNvSpPr>
              <p:nvPr/>
            </p:nvSpPr>
            <p:spPr bwMode="auto">
              <a:xfrm flipV="1">
                <a:off x="1542" y="1484"/>
                <a:ext cx="12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429" name="Line 1820"/>
              <p:cNvSpPr>
                <a:spLocks noChangeShapeType="1"/>
              </p:cNvSpPr>
              <p:nvPr/>
            </p:nvSpPr>
            <p:spPr bwMode="auto">
              <a:xfrm flipV="1">
                <a:off x="1563" y="1455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12" name="Group 1821"/>
            <p:cNvGrpSpPr>
              <a:grpSpLocks/>
            </p:cNvGrpSpPr>
            <p:nvPr/>
          </p:nvGrpSpPr>
          <p:grpSpPr bwMode="auto">
            <a:xfrm>
              <a:off x="1156" y="1202"/>
              <a:ext cx="2555" cy="2027"/>
              <a:chOff x="1156" y="1202"/>
              <a:chExt cx="2555" cy="2027"/>
            </a:xfrm>
          </p:grpSpPr>
          <p:sp>
            <p:nvSpPr>
              <p:cNvPr id="13030" name="Line 1822"/>
              <p:cNvSpPr>
                <a:spLocks noChangeShapeType="1"/>
              </p:cNvSpPr>
              <p:nvPr/>
            </p:nvSpPr>
            <p:spPr bwMode="auto">
              <a:xfrm flipV="1">
                <a:off x="1591" y="1434"/>
                <a:ext cx="12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031" name="Line 1823"/>
              <p:cNvSpPr>
                <a:spLocks noChangeShapeType="1"/>
              </p:cNvSpPr>
              <p:nvPr/>
            </p:nvSpPr>
            <p:spPr bwMode="auto">
              <a:xfrm flipH="1">
                <a:off x="1652" y="1495"/>
                <a:ext cx="12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032" name="Line 1824"/>
              <p:cNvSpPr>
                <a:spLocks noChangeShapeType="1"/>
              </p:cNvSpPr>
              <p:nvPr/>
            </p:nvSpPr>
            <p:spPr bwMode="auto">
              <a:xfrm flipH="1">
                <a:off x="1624" y="1516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033" name="Line 1825"/>
              <p:cNvSpPr>
                <a:spLocks noChangeShapeType="1"/>
              </p:cNvSpPr>
              <p:nvPr/>
            </p:nvSpPr>
            <p:spPr bwMode="auto">
              <a:xfrm flipH="1">
                <a:off x="1603" y="1544"/>
                <a:ext cx="12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034" name="Line 1826"/>
              <p:cNvSpPr>
                <a:spLocks noChangeShapeType="1"/>
              </p:cNvSpPr>
              <p:nvPr/>
            </p:nvSpPr>
            <p:spPr bwMode="auto">
              <a:xfrm flipH="1" flipV="1">
                <a:off x="1591" y="1544"/>
                <a:ext cx="12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035" name="Line 1827"/>
              <p:cNvSpPr>
                <a:spLocks noChangeShapeType="1"/>
              </p:cNvSpPr>
              <p:nvPr/>
            </p:nvSpPr>
            <p:spPr bwMode="auto">
              <a:xfrm flipH="1" flipV="1">
                <a:off x="1563" y="1516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036" name="Line 1828"/>
              <p:cNvSpPr>
                <a:spLocks noChangeShapeType="1"/>
              </p:cNvSpPr>
              <p:nvPr/>
            </p:nvSpPr>
            <p:spPr bwMode="auto">
              <a:xfrm flipH="1" flipV="1">
                <a:off x="1542" y="1495"/>
                <a:ext cx="12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037" name="Line 1829"/>
              <p:cNvSpPr>
                <a:spLocks noChangeShapeType="1"/>
              </p:cNvSpPr>
              <p:nvPr/>
            </p:nvSpPr>
            <p:spPr bwMode="auto">
              <a:xfrm>
                <a:off x="1603" y="1434"/>
                <a:ext cx="12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038" name="Line 1830"/>
              <p:cNvSpPr>
                <a:spLocks noChangeShapeType="1"/>
              </p:cNvSpPr>
              <p:nvPr/>
            </p:nvSpPr>
            <p:spPr bwMode="auto">
              <a:xfrm>
                <a:off x="1624" y="1455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039" name="Line 1831"/>
              <p:cNvSpPr>
                <a:spLocks noChangeShapeType="1"/>
              </p:cNvSpPr>
              <p:nvPr/>
            </p:nvSpPr>
            <p:spPr bwMode="auto">
              <a:xfrm>
                <a:off x="1652" y="1484"/>
                <a:ext cx="12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040" name="Line 1832"/>
              <p:cNvSpPr>
                <a:spLocks noChangeShapeType="1"/>
              </p:cNvSpPr>
              <p:nvPr/>
            </p:nvSpPr>
            <p:spPr bwMode="auto">
              <a:xfrm flipV="1">
                <a:off x="1544" y="1486"/>
                <a:ext cx="12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041" name="Line 1833"/>
              <p:cNvSpPr>
                <a:spLocks noChangeShapeType="1"/>
              </p:cNvSpPr>
              <p:nvPr/>
            </p:nvSpPr>
            <p:spPr bwMode="auto">
              <a:xfrm flipV="1">
                <a:off x="1566" y="1457"/>
                <a:ext cx="18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042" name="Line 1834"/>
              <p:cNvSpPr>
                <a:spLocks noChangeShapeType="1"/>
              </p:cNvSpPr>
              <p:nvPr/>
            </p:nvSpPr>
            <p:spPr bwMode="auto">
              <a:xfrm flipV="1">
                <a:off x="1594" y="1436"/>
                <a:ext cx="11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043" name="Line 1835"/>
              <p:cNvSpPr>
                <a:spLocks noChangeShapeType="1"/>
              </p:cNvSpPr>
              <p:nvPr/>
            </p:nvSpPr>
            <p:spPr bwMode="auto">
              <a:xfrm flipH="1">
                <a:off x="1650" y="1492"/>
                <a:ext cx="12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044" name="Line 1836"/>
              <p:cNvSpPr>
                <a:spLocks noChangeShapeType="1"/>
              </p:cNvSpPr>
              <p:nvPr/>
            </p:nvSpPr>
            <p:spPr bwMode="auto">
              <a:xfrm flipH="1">
                <a:off x="1622" y="1513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045" name="Line 1837"/>
              <p:cNvSpPr>
                <a:spLocks noChangeShapeType="1"/>
              </p:cNvSpPr>
              <p:nvPr/>
            </p:nvSpPr>
            <p:spPr bwMode="auto">
              <a:xfrm flipH="1">
                <a:off x="1601" y="1542"/>
                <a:ext cx="12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046" name="Line 1838"/>
              <p:cNvSpPr>
                <a:spLocks noChangeShapeType="1"/>
              </p:cNvSpPr>
              <p:nvPr/>
            </p:nvSpPr>
            <p:spPr bwMode="auto">
              <a:xfrm flipH="1" flipV="1">
                <a:off x="1594" y="1542"/>
                <a:ext cx="11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047" name="Line 1839"/>
              <p:cNvSpPr>
                <a:spLocks noChangeShapeType="1"/>
              </p:cNvSpPr>
              <p:nvPr/>
            </p:nvSpPr>
            <p:spPr bwMode="auto">
              <a:xfrm flipH="1" flipV="1">
                <a:off x="1566" y="1513"/>
                <a:ext cx="18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048" name="Line 1840"/>
              <p:cNvSpPr>
                <a:spLocks noChangeShapeType="1"/>
              </p:cNvSpPr>
              <p:nvPr/>
            </p:nvSpPr>
            <p:spPr bwMode="auto">
              <a:xfrm flipH="1" flipV="1">
                <a:off x="1544" y="1492"/>
                <a:ext cx="12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049" name="Line 1841"/>
              <p:cNvSpPr>
                <a:spLocks noChangeShapeType="1"/>
              </p:cNvSpPr>
              <p:nvPr/>
            </p:nvSpPr>
            <p:spPr bwMode="auto">
              <a:xfrm>
                <a:off x="1601" y="1436"/>
                <a:ext cx="12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050" name="Line 1842"/>
              <p:cNvSpPr>
                <a:spLocks noChangeShapeType="1"/>
              </p:cNvSpPr>
              <p:nvPr/>
            </p:nvSpPr>
            <p:spPr bwMode="auto">
              <a:xfrm>
                <a:off x="1622" y="1457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051" name="Line 1843"/>
              <p:cNvSpPr>
                <a:spLocks noChangeShapeType="1"/>
              </p:cNvSpPr>
              <p:nvPr/>
            </p:nvSpPr>
            <p:spPr bwMode="auto">
              <a:xfrm>
                <a:off x="1650" y="1486"/>
                <a:ext cx="12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052" name="Line 1844"/>
              <p:cNvSpPr>
                <a:spLocks noChangeShapeType="1"/>
              </p:cNvSpPr>
              <p:nvPr/>
            </p:nvSpPr>
            <p:spPr bwMode="auto">
              <a:xfrm>
                <a:off x="1603" y="1438"/>
                <a:ext cx="1" cy="3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053" name="Line 1845"/>
              <p:cNvSpPr>
                <a:spLocks noChangeShapeType="1"/>
              </p:cNvSpPr>
              <p:nvPr/>
            </p:nvSpPr>
            <p:spPr bwMode="auto">
              <a:xfrm>
                <a:off x="1603" y="1481"/>
                <a:ext cx="1" cy="2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054" name="Line 1846"/>
              <p:cNvSpPr>
                <a:spLocks noChangeShapeType="1"/>
              </p:cNvSpPr>
              <p:nvPr/>
            </p:nvSpPr>
            <p:spPr bwMode="auto">
              <a:xfrm>
                <a:off x="1603" y="1522"/>
                <a:ext cx="1" cy="2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055" name="Line 1847"/>
              <p:cNvSpPr>
                <a:spLocks noChangeShapeType="1"/>
              </p:cNvSpPr>
              <p:nvPr/>
            </p:nvSpPr>
            <p:spPr bwMode="auto">
              <a:xfrm>
                <a:off x="1547" y="1495"/>
                <a:ext cx="30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056" name="Line 1848"/>
              <p:cNvSpPr>
                <a:spLocks noChangeShapeType="1"/>
              </p:cNvSpPr>
              <p:nvPr/>
            </p:nvSpPr>
            <p:spPr bwMode="auto">
              <a:xfrm>
                <a:off x="1590" y="1495"/>
                <a:ext cx="26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057" name="Line 1849"/>
              <p:cNvSpPr>
                <a:spLocks noChangeShapeType="1"/>
              </p:cNvSpPr>
              <p:nvPr/>
            </p:nvSpPr>
            <p:spPr bwMode="auto">
              <a:xfrm>
                <a:off x="1630" y="1495"/>
                <a:ext cx="30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058" name="Line 1850"/>
              <p:cNvSpPr>
                <a:spLocks noChangeShapeType="1"/>
              </p:cNvSpPr>
              <p:nvPr/>
            </p:nvSpPr>
            <p:spPr bwMode="auto">
              <a:xfrm flipH="1">
                <a:off x="1685" y="1480"/>
                <a:ext cx="32" cy="3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059" name="Line 1851"/>
              <p:cNvSpPr>
                <a:spLocks noChangeShapeType="1"/>
              </p:cNvSpPr>
              <p:nvPr/>
            </p:nvSpPr>
            <p:spPr bwMode="auto">
              <a:xfrm flipH="1">
                <a:off x="1673" y="1469"/>
                <a:ext cx="33" cy="3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060" name="Line 1852"/>
              <p:cNvSpPr>
                <a:spLocks noChangeShapeType="1"/>
              </p:cNvSpPr>
              <p:nvPr/>
            </p:nvSpPr>
            <p:spPr bwMode="auto">
              <a:xfrm>
                <a:off x="1710" y="1465"/>
                <a:ext cx="11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061" name="Line 1853"/>
              <p:cNvSpPr>
                <a:spLocks noChangeShapeType="1"/>
              </p:cNvSpPr>
              <p:nvPr/>
            </p:nvSpPr>
            <p:spPr bwMode="auto">
              <a:xfrm>
                <a:off x="1706" y="1469"/>
                <a:ext cx="11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062" name="Line 1854"/>
              <p:cNvSpPr>
                <a:spLocks noChangeShapeType="1"/>
              </p:cNvSpPr>
              <p:nvPr/>
            </p:nvSpPr>
            <p:spPr bwMode="auto">
              <a:xfrm flipH="1">
                <a:off x="1650" y="1492"/>
                <a:ext cx="12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063" name="Line 1855"/>
              <p:cNvSpPr>
                <a:spLocks noChangeShapeType="1"/>
              </p:cNvSpPr>
              <p:nvPr/>
            </p:nvSpPr>
            <p:spPr bwMode="auto">
              <a:xfrm flipH="1">
                <a:off x="1622" y="1513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064" name="Line 1856"/>
              <p:cNvSpPr>
                <a:spLocks noChangeShapeType="1"/>
              </p:cNvSpPr>
              <p:nvPr/>
            </p:nvSpPr>
            <p:spPr bwMode="auto">
              <a:xfrm flipH="1">
                <a:off x="1601" y="1542"/>
                <a:ext cx="12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065" name="Line 1857"/>
              <p:cNvSpPr>
                <a:spLocks noChangeShapeType="1"/>
              </p:cNvSpPr>
              <p:nvPr/>
            </p:nvSpPr>
            <p:spPr bwMode="auto">
              <a:xfrm flipH="1">
                <a:off x="1652" y="1495"/>
                <a:ext cx="12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066" name="Line 1858"/>
              <p:cNvSpPr>
                <a:spLocks noChangeShapeType="1"/>
              </p:cNvSpPr>
              <p:nvPr/>
            </p:nvSpPr>
            <p:spPr bwMode="auto">
              <a:xfrm flipH="1">
                <a:off x="1624" y="1516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067" name="Line 1859"/>
              <p:cNvSpPr>
                <a:spLocks noChangeShapeType="1"/>
              </p:cNvSpPr>
              <p:nvPr/>
            </p:nvSpPr>
            <p:spPr bwMode="auto">
              <a:xfrm flipH="1">
                <a:off x="1603" y="1544"/>
                <a:ext cx="12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068" name="Line 1860"/>
              <p:cNvSpPr>
                <a:spLocks noChangeShapeType="1"/>
              </p:cNvSpPr>
              <p:nvPr/>
            </p:nvSpPr>
            <p:spPr bwMode="auto">
              <a:xfrm flipH="1" flipV="1">
                <a:off x="1673" y="1502"/>
                <a:ext cx="46" cy="4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069" name="Line 1861"/>
              <p:cNvSpPr>
                <a:spLocks noChangeShapeType="1"/>
              </p:cNvSpPr>
              <p:nvPr/>
            </p:nvSpPr>
            <p:spPr bwMode="auto">
              <a:xfrm>
                <a:off x="1711" y="1540"/>
                <a:ext cx="8" cy="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070" name="Line 1862"/>
              <p:cNvSpPr>
                <a:spLocks noChangeShapeType="1"/>
              </p:cNvSpPr>
              <p:nvPr/>
            </p:nvSpPr>
            <p:spPr bwMode="auto">
              <a:xfrm>
                <a:off x="1969" y="1206"/>
                <a:ext cx="11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071" name="Line 1863"/>
              <p:cNvSpPr>
                <a:spLocks noChangeShapeType="1"/>
              </p:cNvSpPr>
              <p:nvPr/>
            </p:nvSpPr>
            <p:spPr bwMode="auto">
              <a:xfrm>
                <a:off x="1973" y="1202"/>
                <a:ext cx="11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072" name="Line 1864"/>
              <p:cNvSpPr>
                <a:spLocks noChangeShapeType="1"/>
              </p:cNvSpPr>
              <p:nvPr/>
            </p:nvSpPr>
            <p:spPr bwMode="auto">
              <a:xfrm>
                <a:off x="1490" y="1684"/>
                <a:ext cx="12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073" name="Line 1865"/>
              <p:cNvSpPr>
                <a:spLocks noChangeShapeType="1"/>
              </p:cNvSpPr>
              <p:nvPr/>
            </p:nvSpPr>
            <p:spPr bwMode="auto">
              <a:xfrm>
                <a:off x="1486" y="1688"/>
                <a:ext cx="12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074" name="Line 1866"/>
              <p:cNvSpPr>
                <a:spLocks noChangeShapeType="1"/>
              </p:cNvSpPr>
              <p:nvPr/>
            </p:nvSpPr>
            <p:spPr bwMode="auto">
              <a:xfrm flipV="1">
                <a:off x="1459" y="1688"/>
                <a:ext cx="27" cy="2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075" name="Line 1867"/>
              <p:cNvSpPr>
                <a:spLocks noChangeShapeType="1"/>
              </p:cNvSpPr>
              <p:nvPr/>
            </p:nvSpPr>
            <p:spPr bwMode="auto">
              <a:xfrm flipV="1">
                <a:off x="1342" y="1700"/>
                <a:ext cx="156" cy="15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076" name="Line 1868"/>
              <p:cNvSpPr>
                <a:spLocks noChangeShapeType="1"/>
              </p:cNvSpPr>
              <p:nvPr/>
            </p:nvSpPr>
            <p:spPr bwMode="auto">
              <a:xfrm flipV="1">
                <a:off x="1322" y="1716"/>
                <a:ext cx="137" cy="13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077" name="Line 1869"/>
              <p:cNvSpPr>
                <a:spLocks noChangeShapeType="1"/>
              </p:cNvSpPr>
              <p:nvPr/>
            </p:nvSpPr>
            <p:spPr bwMode="auto">
              <a:xfrm flipV="1">
                <a:off x="1486" y="1582"/>
                <a:ext cx="107" cy="10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078" name="Line 1870"/>
              <p:cNvSpPr>
                <a:spLocks noChangeShapeType="1"/>
              </p:cNvSpPr>
              <p:nvPr/>
            </p:nvSpPr>
            <p:spPr bwMode="auto">
              <a:xfrm flipV="1">
                <a:off x="1497" y="1591"/>
                <a:ext cx="98" cy="9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079" name="Line 1871"/>
              <p:cNvSpPr>
                <a:spLocks noChangeShapeType="1"/>
              </p:cNvSpPr>
              <p:nvPr/>
            </p:nvSpPr>
            <p:spPr bwMode="auto">
              <a:xfrm flipV="1">
                <a:off x="1498" y="1593"/>
                <a:ext cx="107" cy="10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080" name="Line 1872"/>
              <p:cNvSpPr>
                <a:spLocks noChangeShapeType="1"/>
              </p:cNvSpPr>
              <p:nvPr/>
            </p:nvSpPr>
            <p:spPr bwMode="auto">
              <a:xfrm flipH="1">
                <a:off x="1156" y="1975"/>
                <a:ext cx="44" cy="4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081" name="Line 1873"/>
              <p:cNvSpPr>
                <a:spLocks noChangeShapeType="1"/>
              </p:cNvSpPr>
              <p:nvPr/>
            </p:nvSpPr>
            <p:spPr bwMode="auto">
              <a:xfrm>
                <a:off x="1204" y="1971"/>
                <a:ext cx="11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082" name="Line 1874"/>
              <p:cNvSpPr>
                <a:spLocks noChangeShapeType="1"/>
              </p:cNvSpPr>
              <p:nvPr/>
            </p:nvSpPr>
            <p:spPr bwMode="auto">
              <a:xfrm>
                <a:off x="1200" y="1975"/>
                <a:ext cx="11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083" name="Line 1875"/>
              <p:cNvSpPr>
                <a:spLocks noChangeShapeType="1"/>
              </p:cNvSpPr>
              <p:nvPr/>
            </p:nvSpPr>
            <p:spPr bwMode="auto">
              <a:xfrm flipV="1">
                <a:off x="1211" y="1865"/>
                <a:ext cx="122" cy="12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084" name="Line 1876"/>
              <p:cNvSpPr>
                <a:spLocks noChangeShapeType="1"/>
              </p:cNvSpPr>
              <p:nvPr/>
            </p:nvSpPr>
            <p:spPr bwMode="auto">
              <a:xfrm flipV="1">
                <a:off x="1209" y="1859"/>
                <a:ext cx="119" cy="1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085" name="Line 1877"/>
              <p:cNvSpPr>
                <a:spLocks noChangeShapeType="1"/>
              </p:cNvSpPr>
              <p:nvPr/>
            </p:nvSpPr>
            <p:spPr bwMode="auto">
              <a:xfrm flipV="1">
                <a:off x="1200" y="1853"/>
                <a:ext cx="122" cy="12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086" name="Line 1878"/>
              <p:cNvSpPr>
                <a:spLocks noChangeShapeType="1"/>
              </p:cNvSpPr>
              <p:nvPr/>
            </p:nvSpPr>
            <p:spPr bwMode="auto">
              <a:xfrm flipH="1" flipV="1">
                <a:off x="2886" y="1635"/>
                <a:ext cx="825" cy="82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087" name="Line 1879"/>
              <p:cNvSpPr>
                <a:spLocks noChangeShapeType="1"/>
              </p:cNvSpPr>
              <p:nvPr/>
            </p:nvSpPr>
            <p:spPr bwMode="auto">
              <a:xfrm flipH="1" flipV="1">
                <a:off x="2491" y="1897"/>
                <a:ext cx="230" cy="23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088" name="Line 1880"/>
              <p:cNvSpPr>
                <a:spLocks noChangeShapeType="1"/>
              </p:cNvSpPr>
              <p:nvPr/>
            </p:nvSpPr>
            <p:spPr bwMode="auto">
              <a:xfrm>
                <a:off x="2482" y="1906"/>
                <a:ext cx="231" cy="23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089" name="Line 1881"/>
              <p:cNvSpPr>
                <a:spLocks noChangeShapeType="1"/>
              </p:cNvSpPr>
              <p:nvPr/>
            </p:nvSpPr>
            <p:spPr bwMode="auto">
              <a:xfrm flipH="1" flipV="1">
                <a:off x="2482" y="1906"/>
                <a:ext cx="231" cy="23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090" name="Freeform 1882"/>
              <p:cNvSpPr>
                <a:spLocks/>
              </p:cNvSpPr>
              <p:nvPr/>
            </p:nvSpPr>
            <p:spPr bwMode="auto">
              <a:xfrm>
                <a:off x="3293" y="1860"/>
                <a:ext cx="36" cy="173"/>
              </a:xfrm>
              <a:custGeom>
                <a:avLst/>
                <a:gdLst>
                  <a:gd name="T0" fmla="*/ 1 w 72"/>
                  <a:gd name="T1" fmla="*/ 43 h 347"/>
                  <a:gd name="T2" fmla="*/ 5 w 72"/>
                  <a:gd name="T3" fmla="*/ 36 h 347"/>
                  <a:gd name="T4" fmla="*/ 9 w 72"/>
                  <a:gd name="T5" fmla="*/ 29 h 347"/>
                  <a:gd name="T6" fmla="*/ 9 w 72"/>
                  <a:gd name="T7" fmla="*/ 21 h 347"/>
                  <a:gd name="T8" fmla="*/ 8 w 72"/>
                  <a:gd name="T9" fmla="*/ 13 h 347"/>
                  <a:gd name="T10" fmla="*/ 5 w 72"/>
                  <a:gd name="T11" fmla="*/ 6 h 347"/>
                  <a:gd name="T12" fmla="*/ 0 w 72"/>
                  <a:gd name="T13" fmla="*/ 0 h 34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2"/>
                  <a:gd name="T22" fmla="*/ 0 h 347"/>
                  <a:gd name="T23" fmla="*/ 72 w 72"/>
                  <a:gd name="T24" fmla="*/ 347 h 34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2" h="347">
                    <a:moveTo>
                      <a:pt x="10" y="347"/>
                    </a:moveTo>
                    <a:lnTo>
                      <a:pt x="46" y="293"/>
                    </a:lnTo>
                    <a:lnTo>
                      <a:pt x="66" y="234"/>
                    </a:lnTo>
                    <a:lnTo>
                      <a:pt x="72" y="171"/>
                    </a:lnTo>
                    <a:lnTo>
                      <a:pt x="63" y="109"/>
                    </a:lnTo>
                    <a:lnTo>
                      <a:pt x="38" y="5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091" name="Line 1883"/>
              <p:cNvSpPr>
                <a:spLocks noChangeShapeType="1"/>
              </p:cNvSpPr>
              <p:nvPr/>
            </p:nvSpPr>
            <p:spPr bwMode="auto">
              <a:xfrm>
                <a:off x="3207" y="1942"/>
                <a:ext cx="90" cy="9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092" name="Line 1884"/>
              <p:cNvSpPr>
                <a:spLocks noChangeShapeType="1"/>
              </p:cNvSpPr>
              <p:nvPr/>
            </p:nvSpPr>
            <p:spPr bwMode="auto">
              <a:xfrm flipH="1" flipV="1">
                <a:off x="2871" y="1650"/>
                <a:ext cx="380" cy="38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093" name="Line 1885"/>
              <p:cNvSpPr>
                <a:spLocks noChangeShapeType="1"/>
              </p:cNvSpPr>
              <p:nvPr/>
            </p:nvSpPr>
            <p:spPr bwMode="auto">
              <a:xfrm>
                <a:off x="2482" y="1906"/>
                <a:ext cx="18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094" name="Line 1886"/>
              <p:cNvSpPr>
                <a:spLocks noChangeShapeType="1"/>
              </p:cNvSpPr>
              <p:nvPr/>
            </p:nvSpPr>
            <p:spPr bwMode="auto">
              <a:xfrm>
                <a:off x="2496" y="1920"/>
                <a:ext cx="18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095" name="Line 1887"/>
              <p:cNvSpPr>
                <a:spLocks noChangeShapeType="1"/>
              </p:cNvSpPr>
              <p:nvPr/>
            </p:nvSpPr>
            <p:spPr bwMode="auto">
              <a:xfrm>
                <a:off x="2509" y="1933"/>
                <a:ext cx="18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096" name="Line 1888"/>
              <p:cNvSpPr>
                <a:spLocks noChangeShapeType="1"/>
              </p:cNvSpPr>
              <p:nvPr/>
            </p:nvSpPr>
            <p:spPr bwMode="auto">
              <a:xfrm>
                <a:off x="2522" y="1946"/>
                <a:ext cx="18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097" name="Line 1889"/>
              <p:cNvSpPr>
                <a:spLocks noChangeShapeType="1"/>
              </p:cNvSpPr>
              <p:nvPr/>
            </p:nvSpPr>
            <p:spPr bwMode="auto">
              <a:xfrm>
                <a:off x="2536" y="1960"/>
                <a:ext cx="18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098" name="Line 1890"/>
              <p:cNvSpPr>
                <a:spLocks noChangeShapeType="1"/>
              </p:cNvSpPr>
              <p:nvPr/>
            </p:nvSpPr>
            <p:spPr bwMode="auto">
              <a:xfrm>
                <a:off x="2549" y="1973"/>
                <a:ext cx="19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099" name="Line 1891"/>
              <p:cNvSpPr>
                <a:spLocks noChangeShapeType="1"/>
              </p:cNvSpPr>
              <p:nvPr/>
            </p:nvSpPr>
            <p:spPr bwMode="auto">
              <a:xfrm>
                <a:off x="2563" y="1987"/>
                <a:ext cx="18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100" name="Line 1892"/>
              <p:cNvSpPr>
                <a:spLocks noChangeShapeType="1"/>
              </p:cNvSpPr>
              <p:nvPr/>
            </p:nvSpPr>
            <p:spPr bwMode="auto">
              <a:xfrm>
                <a:off x="2576" y="2000"/>
                <a:ext cx="18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101" name="Line 1893"/>
              <p:cNvSpPr>
                <a:spLocks noChangeShapeType="1"/>
              </p:cNvSpPr>
              <p:nvPr/>
            </p:nvSpPr>
            <p:spPr bwMode="auto">
              <a:xfrm>
                <a:off x="2590" y="2014"/>
                <a:ext cx="18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102" name="Line 1894"/>
              <p:cNvSpPr>
                <a:spLocks noChangeShapeType="1"/>
              </p:cNvSpPr>
              <p:nvPr/>
            </p:nvSpPr>
            <p:spPr bwMode="auto">
              <a:xfrm>
                <a:off x="2603" y="2027"/>
                <a:ext cx="19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103" name="Line 1895"/>
              <p:cNvSpPr>
                <a:spLocks noChangeShapeType="1"/>
              </p:cNvSpPr>
              <p:nvPr/>
            </p:nvSpPr>
            <p:spPr bwMode="auto">
              <a:xfrm>
                <a:off x="2616" y="2040"/>
                <a:ext cx="19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104" name="Line 1896"/>
              <p:cNvSpPr>
                <a:spLocks noChangeShapeType="1"/>
              </p:cNvSpPr>
              <p:nvPr/>
            </p:nvSpPr>
            <p:spPr bwMode="auto">
              <a:xfrm>
                <a:off x="2630" y="2054"/>
                <a:ext cx="18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105" name="Line 1897"/>
              <p:cNvSpPr>
                <a:spLocks noChangeShapeType="1"/>
              </p:cNvSpPr>
              <p:nvPr/>
            </p:nvSpPr>
            <p:spPr bwMode="auto">
              <a:xfrm>
                <a:off x="2644" y="2068"/>
                <a:ext cx="18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106" name="Freeform 1898"/>
              <p:cNvSpPr>
                <a:spLocks/>
              </p:cNvSpPr>
              <p:nvPr/>
            </p:nvSpPr>
            <p:spPr bwMode="auto">
              <a:xfrm>
                <a:off x="2657" y="2081"/>
                <a:ext cx="18" cy="1"/>
              </a:xfrm>
              <a:custGeom>
                <a:avLst/>
                <a:gdLst>
                  <a:gd name="T0" fmla="*/ 0 w 36"/>
                  <a:gd name="T1" fmla="*/ 0 h 1"/>
                  <a:gd name="T2" fmla="*/ 3 w 36"/>
                  <a:gd name="T3" fmla="*/ 0 h 1"/>
                  <a:gd name="T4" fmla="*/ 5 w 3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6"/>
                  <a:gd name="T10" fmla="*/ 0 h 1"/>
                  <a:gd name="T11" fmla="*/ 36 w 3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" h="1">
                    <a:moveTo>
                      <a:pt x="0" y="0"/>
                    </a:moveTo>
                    <a:lnTo>
                      <a:pt x="25" y="0"/>
                    </a:lnTo>
                    <a:lnTo>
                      <a:pt x="36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107" name="Line 1899"/>
              <p:cNvSpPr>
                <a:spLocks noChangeShapeType="1"/>
              </p:cNvSpPr>
              <p:nvPr/>
            </p:nvSpPr>
            <p:spPr bwMode="auto">
              <a:xfrm>
                <a:off x="2670" y="2094"/>
                <a:ext cx="18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108" name="Line 1900"/>
              <p:cNvSpPr>
                <a:spLocks noChangeShapeType="1"/>
              </p:cNvSpPr>
              <p:nvPr/>
            </p:nvSpPr>
            <p:spPr bwMode="auto">
              <a:xfrm>
                <a:off x="2684" y="2108"/>
                <a:ext cx="18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109" name="Line 1901"/>
              <p:cNvSpPr>
                <a:spLocks noChangeShapeType="1"/>
              </p:cNvSpPr>
              <p:nvPr/>
            </p:nvSpPr>
            <p:spPr bwMode="auto">
              <a:xfrm>
                <a:off x="2697" y="2122"/>
                <a:ext cx="19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110" name="Line 1902"/>
              <p:cNvSpPr>
                <a:spLocks noChangeShapeType="1"/>
              </p:cNvSpPr>
              <p:nvPr/>
            </p:nvSpPr>
            <p:spPr bwMode="auto">
              <a:xfrm>
                <a:off x="2711" y="2135"/>
                <a:ext cx="3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111" name="Line 1903"/>
              <p:cNvSpPr>
                <a:spLocks noChangeShapeType="1"/>
              </p:cNvSpPr>
              <p:nvPr/>
            </p:nvSpPr>
            <p:spPr bwMode="auto">
              <a:xfrm flipV="1">
                <a:off x="2486" y="1899"/>
                <a:ext cx="7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112" name="Line 1904"/>
              <p:cNvSpPr>
                <a:spLocks noChangeShapeType="1"/>
              </p:cNvSpPr>
              <p:nvPr/>
            </p:nvSpPr>
            <p:spPr bwMode="auto">
              <a:xfrm flipV="1">
                <a:off x="2496" y="1909"/>
                <a:ext cx="7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113" name="Line 1905"/>
              <p:cNvSpPr>
                <a:spLocks noChangeShapeType="1"/>
              </p:cNvSpPr>
              <p:nvPr/>
            </p:nvSpPr>
            <p:spPr bwMode="auto">
              <a:xfrm flipV="1">
                <a:off x="2506" y="1918"/>
                <a:ext cx="7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114" name="Line 1906"/>
              <p:cNvSpPr>
                <a:spLocks noChangeShapeType="1"/>
              </p:cNvSpPr>
              <p:nvPr/>
            </p:nvSpPr>
            <p:spPr bwMode="auto">
              <a:xfrm flipV="1">
                <a:off x="2516" y="1928"/>
                <a:ext cx="6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115" name="Line 1907"/>
              <p:cNvSpPr>
                <a:spLocks noChangeShapeType="1"/>
              </p:cNvSpPr>
              <p:nvPr/>
            </p:nvSpPr>
            <p:spPr bwMode="auto">
              <a:xfrm flipV="1">
                <a:off x="2525" y="1939"/>
                <a:ext cx="7" cy="1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116" name="Line 1908"/>
              <p:cNvSpPr>
                <a:spLocks noChangeShapeType="1"/>
              </p:cNvSpPr>
              <p:nvPr/>
            </p:nvSpPr>
            <p:spPr bwMode="auto">
              <a:xfrm flipV="1">
                <a:off x="2536" y="1948"/>
                <a:ext cx="7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117" name="Line 1909"/>
              <p:cNvSpPr>
                <a:spLocks noChangeShapeType="1"/>
              </p:cNvSpPr>
              <p:nvPr/>
            </p:nvSpPr>
            <p:spPr bwMode="auto">
              <a:xfrm flipV="1">
                <a:off x="2546" y="1958"/>
                <a:ext cx="6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118" name="Line 1910"/>
              <p:cNvSpPr>
                <a:spLocks noChangeShapeType="1"/>
              </p:cNvSpPr>
              <p:nvPr/>
            </p:nvSpPr>
            <p:spPr bwMode="auto">
              <a:xfrm flipV="1">
                <a:off x="2555" y="1968"/>
                <a:ext cx="7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119" name="Line 1911"/>
              <p:cNvSpPr>
                <a:spLocks noChangeShapeType="1"/>
              </p:cNvSpPr>
              <p:nvPr/>
            </p:nvSpPr>
            <p:spPr bwMode="auto">
              <a:xfrm flipV="1">
                <a:off x="2565" y="1978"/>
                <a:ext cx="7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120" name="Line 1912"/>
              <p:cNvSpPr>
                <a:spLocks noChangeShapeType="1"/>
              </p:cNvSpPr>
              <p:nvPr/>
            </p:nvSpPr>
            <p:spPr bwMode="auto">
              <a:xfrm flipV="1">
                <a:off x="2575" y="1988"/>
                <a:ext cx="7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121" name="Line 1913"/>
              <p:cNvSpPr>
                <a:spLocks noChangeShapeType="1"/>
              </p:cNvSpPr>
              <p:nvPr/>
            </p:nvSpPr>
            <p:spPr bwMode="auto">
              <a:xfrm flipV="1">
                <a:off x="2585" y="1997"/>
                <a:ext cx="6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122" name="Line 1914"/>
              <p:cNvSpPr>
                <a:spLocks noChangeShapeType="1"/>
              </p:cNvSpPr>
              <p:nvPr/>
            </p:nvSpPr>
            <p:spPr bwMode="auto">
              <a:xfrm flipV="1">
                <a:off x="2594" y="2007"/>
                <a:ext cx="7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123" name="Line 1915"/>
              <p:cNvSpPr>
                <a:spLocks noChangeShapeType="1"/>
              </p:cNvSpPr>
              <p:nvPr/>
            </p:nvSpPr>
            <p:spPr bwMode="auto">
              <a:xfrm flipV="1">
                <a:off x="2605" y="2017"/>
                <a:ext cx="7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124" name="Line 1916"/>
              <p:cNvSpPr>
                <a:spLocks noChangeShapeType="1"/>
              </p:cNvSpPr>
              <p:nvPr/>
            </p:nvSpPr>
            <p:spPr bwMode="auto">
              <a:xfrm flipV="1">
                <a:off x="2615" y="2027"/>
                <a:ext cx="6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125" name="Line 1917"/>
              <p:cNvSpPr>
                <a:spLocks noChangeShapeType="1"/>
              </p:cNvSpPr>
              <p:nvPr/>
            </p:nvSpPr>
            <p:spPr bwMode="auto">
              <a:xfrm flipV="1">
                <a:off x="2624" y="2036"/>
                <a:ext cx="7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126" name="Line 1918"/>
              <p:cNvSpPr>
                <a:spLocks noChangeShapeType="1"/>
              </p:cNvSpPr>
              <p:nvPr/>
            </p:nvSpPr>
            <p:spPr bwMode="auto">
              <a:xfrm flipV="1">
                <a:off x="2634" y="2047"/>
                <a:ext cx="7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127" name="Line 1919"/>
              <p:cNvSpPr>
                <a:spLocks noChangeShapeType="1"/>
              </p:cNvSpPr>
              <p:nvPr/>
            </p:nvSpPr>
            <p:spPr bwMode="auto">
              <a:xfrm flipV="1">
                <a:off x="2644" y="2057"/>
                <a:ext cx="7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128" name="Line 1920"/>
              <p:cNvSpPr>
                <a:spLocks noChangeShapeType="1"/>
              </p:cNvSpPr>
              <p:nvPr/>
            </p:nvSpPr>
            <p:spPr bwMode="auto">
              <a:xfrm flipV="1">
                <a:off x="2654" y="2066"/>
                <a:ext cx="6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129" name="Freeform 1921"/>
              <p:cNvSpPr>
                <a:spLocks/>
              </p:cNvSpPr>
              <p:nvPr/>
            </p:nvSpPr>
            <p:spPr bwMode="auto">
              <a:xfrm>
                <a:off x="2663" y="2076"/>
                <a:ext cx="7" cy="12"/>
              </a:xfrm>
              <a:custGeom>
                <a:avLst/>
                <a:gdLst>
                  <a:gd name="T0" fmla="*/ 0 w 15"/>
                  <a:gd name="T1" fmla="*/ 3 h 23"/>
                  <a:gd name="T2" fmla="*/ 0 w 15"/>
                  <a:gd name="T3" fmla="*/ 3 h 23"/>
                  <a:gd name="T4" fmla="*/ 1 w 15"/>
                  <a:gd name="T5" fmla="*/ 0 h 23"/>
                  <a:gd name="T6" fmla="*/ 0 60000 65536"/>
                  <a:gd name="T7" fmla="*/ 0 60000 65536"/>
                  <a:gd name="T8" fmla="*/ 0 60000 65536"/>
                  <a:gd name="T9" fmla="*/ 0 w 15"/>
                  <a:gd name="T10" fmla="*/ 0 h 23"/>
                  <a:gd name="T11" fmla="*/ 15 w 15"/>
                  <a:gd name="T12" fmla="*/ 23 h 2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" h="23">
                    <a:moveTo>
                      <a:pt x="0" y="23"/>
                    </a:moveTo>
                    <a:lnTo>
                      <a:pt x="2" y="20"/>
                    </a:lnTo>
                    <a:lnTo>
                      <a:pt x="15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130" name="Line 1922"/>
              <p:cNvSpPr>
                <a:spLocks noChangeShapeType="1"/>
              </p:cNvSpPr>
              <p:nvPr/>
            </p:nvSpPr>
            <p:spPr bwMode="auto">
              <a:xfrm flipV="1">
                <a:off x="2673" y="2086"/>
                <a:ext cx="7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131" name="Line 1923"/>
              <p:cNvSpPr>
                <a:spLocks noChangeShapeType="1"/>
              </p:cNvSpPr>
              <p:nvPr/>
            </p:nvSpPr>
            <p:spPr bwMode="auto">
              <a:xfrm flipV="1">
                <a:off x="2684" y="2096"/>
                <a:ext cx="6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132" name="Line 1924"/>
              <p:cNvSpPr>
                <a:spLocks noChangeShapeType="1"/>
              </p:cNvSpPr>
              <p:nvPr/>
            </p:nvSpPr>
            <p:spPr bwMode="auto">
              <a:xfrm flipV="1">
                <a:off x="2693" y="2106"/>
                <a:ext cx="7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133" name="Line 1925"/>
              <p:cNvSpPr>
                <a:spLocks noChangeShapeType="1"/>
              </p:cNvSpPr>
              <p:nvPr/>
            </p:nvSpPr>
            <p:spPr bwMode="auto">
              <a:xfrm flipV="1">
                <a:off x="2703" y="2115"/>
                <a:ext cx="6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134" name="Line 1926"/>
              <p:cNvSpPr>
                <a:spLocks noChangeShapeType="1"/>
              </p:cNvSpPr>
              <p:nvPr/>
            </p:nvSpPr>
            <p:spPr bwMode="auto">
              <a:xfrm flipV="1">
                <a:off x="2714" y="2126"/>
                <a:ext cx="6" cy="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135" name="Line 1927"/>
              <p:cNvSpPr>
                <a:spLocks noChangeShapeType="1"/>
              </p:cNvSpPr>
              <p:nvPr/>
            </p:nvSpPr>
            <p:spPr bwMode="auto">
              <a:xfrm flipH="1" flipV="1">
                <a:off x="2486" y="1902"/>
                <a:ext cx="12" cy="2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136" name="Line 1928"/>
              <p:cNvSpPr>
                <a:spLocks noChangeShapeType="1"/>
              </p:cNvSpPr>
              <p:nvPr/>
            </p:nvSpPr>
            <p:spPr bwMode="auto">
              <a:xfrm flipH="1" flipV="1">
                <a:off x="2510" y="1916"/>
                <a:ext cx="25" cy="4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137" name="Line 1929"/>
              <p:cNvSpPr>
                <a:spLocks noChangeShapeType="1"/>
              </p:cNvSpPr>
              <p:nvPr/>
            </p:nvSpPr>
            <p:spPr bwMode="auto">
              <a:xfrm flipH="1" flipV="1">
                <a:off x="2547" y="1953"/>
                <a:ext cx="25" cy="4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138" name="Line 1930"/>
              <p:cNvSpPr>
                <a:spLocks noChangeShapeType="1"/>
              </p:cNvSpPr>
              <p:nvPr/>
            </p:nvSpPr>
            <p:spPr bwMode="auto">
              <a:xfrm flipH="1" flipV="1">
                <a:off x="2583" y="1989"/>
                <a:ext cx="25" cy="4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139" name="Line 1931"/>
              <p:cNvSpPr>
                <a:spLocks noChangeShapeType="1"/>
              </p:cNvSpPr>
              <p:nvPr/>
            </p:nvSpPr>
            <p:spPr bwMode="auto">
              <a:xfrm flipH="1" flipV="1">
                <a:off x="2620" y="2026"/>
                <a:ext cx="25" cy="4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140" name="Freeform 1932"/>
              <p:cNvSpPr>
                <a:spLocks/>
              </p:cNvSpPr>
              <p:nvPr/>
            </p:nvSpPr>
            <p:spPr bwMode="auto">
              <a:xfrm>
                <a:off x="2657" y="2063"/>
                <a:ext cx="25" cy="43"/>
              </a:xfrm>
              <a:custGeom>
                <a:avLst/>
                <a:gdLst>
                  <a:gd name="T0" fmla="*/ 6 w 50"/>
                  <a:gd name="T1" fmla="*/ 11 h 86"/>
                  <a:gd name="T2" fmla="*/ 3 w 50"/>
                  <a:gd name="T3" fmla="*/ 5 h 86"/>
                  <a:gd name="T4" fmla="*/ 0 w 50"/>
                  <a:gd name="T5" fmla="*/ 0 h 86"/>
                  <a:gd name="T6" fmla="*/ 0 60000 65536"/>
                  <a:gd name="T7" fmla="*/ 0 60000 65536"/>
                  <a:gd name="T8" fmla="*/ 0 60000 65536"/>
                  <a:gd name="T9" fmla="*/ 0 w 50"/>
                  <a:gd name="T10" fmla="*/ 0 h 86"/>
                  <a:gd name="T11" fmla="*/ 50 w 50"/>
                  <a:gd name="T12" fmla="*/ 86 h 8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0" h="86">
                    <a:moveTo>
                      <a:pt x="50" y="86"/>
                    </a:moveTo>
                    <a:lnTo>
                      <a:pt x="23" y="39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141" name="Line 1933"/>
              <p:cNvSpPr>
                <a:spLocks noChangeShapeType="1"/>
              </p:cNvSpPr>
              <p:nvPr/>
            </p:nvSpPr>
            <p:spPr bwMode="auto">
              <a:xfrm flipH="1" flipV="1">
                <a:off x="2694" y="2100"/>
                <a:ext cx="20" cy="3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142" name="Line 1934"/>
              <p:cNvSpPr>
                <a:spLocks noChangeShapeType="1"/>
              </p:cNvSpPr>
              <p:nvPr/>
            </p:nvSpPr>
            <p:spPr bwMode="auto">
              <a:xfrm flipV="1">
                <a:off x="2356" y="1954"/>
                <a:ext cx="77" cy="7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143" name="Freeform 1935"/>
              <p:cNvSpPr>
                <a:spLocks/>
              </p:cNvSpPr>
              <p:nvPr/>
            </p:nvSpPr>
            <p:spPr bwMode="auto">
              <a:xfrm>
                <a:off x="2278" y="2023"/>
                <a:ext cx="78" cy="78"/>
              </a:xfrm>
              <a:custGeom>
                <a:avLst/>
                <a:gdLst>
                  <a:gd name="T0" fmla="*/ 20 w 155"/>
                  <a:gd name="T1" fmla="*/ 3 h 155"/>
                  <a:gd name="T2" fmla="*/ 17 w 155"/>
                  <a:gd name="T3" fmla="*/ 0 h 155"/>
                  <a:gd name="T4" fmla="*/ 0 w 155"/>
                  <a:gd name="T5" fmla="*/ 17 h 155"/>
                  <a:gd name="T6" fmla="*/ 3 w 155"/>
                  <a:gd name="T7" fmla="*/ 20 h 155"/>
                  <a:gd name="T8" fmla="*/ 20 w 155"/>
                  <a:gd name="T9" fmla="*/ 3 h 1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5"/>
                  <a:gd name="T16" fmla="*/ 0 h 155"/>
                  <a:gd name="T17" fmla="*/ 155 w 155"/>
                  <a:gd name="T18" fmla="*/ 155 h 1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5" h="155">
                    <a:moveTo>
                      <a:pt x="155" y="19"/>
                    </a:moveTo>
                    <a:lnTo>
                      <a:pt x="136" y="0"/>
                    </a:lnTo>
                    <a:lnTo>
                      <a:pt x="0" y="136"/>
                    </a:lnTo>
                    <a:lnTo>
                      <a:pt x="19" y="155"/>
                    </a:lnTo>
                    <a:lnTo>
                      <a:pt x="155" y="19"/>
                    </a:lnTo>
                    <a:close/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144" name="Line 1936"/>
              <p:cNvSpPr>
                <a:spLocks noChangeShapeType="1"/>
              </p:cNvSpPr>
              <p:nvPr/>
            </p:nvSpPr>
            <p:spPr bwMode="auto">
              <a:xfrm>
                <a:off x="2346" y="2023"/>
                <a:ext cx="10" cy="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145" name="Line 1937"/>
              <p:cNvSpPr>
                <a:spLocks noChangeShapeType="1"/>
              </p:cNvSpPr>
              <p:nvPr/>
            </p:nvSpPr>
            <p:spPr bwMode="auto">
              <a:xfrm flipV="1">
                <a:off x="3297" y="3182"/>
                <a:ext cx="47" cy="4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146" name="Line 1938"/>
              <p:cNvSpPr>
                <a:spLocks noChangeShapeType="1"/>
              </p:cNvSpPr>
              <p:nvPr/>
            </p:nvSpPr>
            <p:spPr bwMode="auto">
              <a:xfrm>
                <a:off x="3676" y="2471"/>
                <a:ext cx="16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147" name="Line 1939"/>
              <p:cNvSpPr>
                <a:spLocks noChangeShapeType="1"/>
              </p:cNvSpPr>
              <p:nvPr/>
            </p:nvSpPr>
            <p:spPr bwMode="auto">
              <a:xfrm>
                <a:off x="3663" y="2485"/>
                <a:ext cx="23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148" name="Line 1940"/>
              <p:cNvSpPr>
                <a:spLocks noChangeShapeType="1"/>
              </p:cNvSpPr>
              <p:nvPr/>
            </p:nvSpPr>
            <p:spPr bwMode="auto">
              <a:xfrm>
                <a:off x="3650" y="2498"/>
                <a:ext cx="22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149" name="Line 1941"/>
              <p:cNvSpPr>
                <a:spLocks noChangeShapeType="1"/>
              </p:cNvSpPr>
              <p:nvPr/>
            </p:nvSpPr>
            <p:spPr bwMode="auto">
              <a:xfrm>
                <a:off x="3636" y="2512"/>
                <a:ext cx="23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150" name="Line 1942"/>
              <p:cNvSpPr>
                <a:spLocks noChangeShapeType="1"/>
              </p:cNvSpPr>
              <p:nvPr/>
            </p:nvSpPr>
            <p:spPr bwMode="auto">
              <a:xfrm>
                <a:off x="3623" y="2525"/>
                <a:ext cx="23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151" name="Line 1943"/>
              <p:cNvSpPr>
                <a:spLocks noChangeShapeType="1"/>
              </p:cNvSpPr>
              <p:nvPr/>
            </p:nvSpPr>
            <p:spPr bwMode="auto">
              <a:xfrm>
                <a:off x="3609" y="2538"/>
                <a:ext cx="23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152" name="Line 1944"/>
              <p:cNvSpPr>
                <a:spLocks noChangeShapeType="1"/>
              </p:cNvSpPr>
              <p:nvPr/>
            </p:nvSpPr>
            <p:spPr bwMode="auto">
              <a:xfrm>
                <a:off x="3596" y="2552"/>
                <a:ext cx="22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153" name="Line 1945"/>
              <p:cNvSpPr>
                <a:spLocks noChangeShapeType="1"/>
              </p:cNvSpPr>
              <p:nvPr/>
            </p:nvSpPr>
            <p:spPr bwMode="auto">
              <a:xfrm>
                <a:off x="3582" y="2566"/>
                <a:ext cx="23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154" name="Line 1946"/>
              <p:cNvSpPr>
                <a:spLocks noChangeShapeType="1"/>
              </p:cNvSpPr>
              <p:nvPr/>
            </p:nvSpPr>
            <p:spPr bwMode="auto">
              <a:xfrm>
                <a:off x="3569" y="2579"/>
                <a:ext cx="23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155" name="Line 1947"/>
              <p:cNvSpPr>
                <a:spLocks noChangeShapeType="1"/>
              </p:cNvSpPr>
              <p:nvPr/>
            </p:nvSpPr>
            <p:spPr bwMode="auto">
              <a:xfrm>
                <a:off x="3556" y="2592"/>
                <a:ext cx="22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156" name="Line 1948"/>
              <p:cNvSpPr>
                <a:spLocks noChangeShapeType="1"/>
              </p:cNvSpPr>
              <p:nvPr/>
            </p:nvSpPr>
            <p:spPr bwMode="auto">
              <a:xfrm>
                <a:off x="3542" y="2606"/>
                <a:ext cx="23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157" name="Line 1949"/>
              <p:cNvSpPr>
                <a:spLocks noChangeShapeType="1"/>
              </p:cNvSpPr>
              <p:nvPr/>
            </p:nvSpPr>
            <p:spPr bwMode="auto">
              <a:xfrm>
                <a:off x="3528" y="2619"/>
                <a:ext cx="23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158" name="Line 1950"/>
              <p:cNvSpPr>
                <a:spLocks noChangeShapeType="1"/>
              </p:cNvSpPr>
              <p:nvPr/>
            </p:nvSpPr>
            <p:spPr bwMode="auto">
              <a:xfrm>
                <a:off x="3515" y="2633"/>
                <a:ext cx="23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159" name="Line 1951"/>
              <p:cNvSpPr>
                <a:spLocks noChangeShapeType="1"/>
              </p:cNvSpPr>
              <p:nvPr/>
            </p:nvSpPr>
            <p:spPr bwMode="auto">
              <a:xfrm>
                <a:off x="3502" y="2646"/>
                <a:ext cx="22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160" name="Line 1952"/>
              <p:cNvSpPr>
                <a:spLocks noChangeShapeType="1"/>
              </p:cNvSpPr>
              <p:nvPr/>
            </p:nvSpPr>
            <p:spPr bwMode="auto">
              <a:xfrm>
                <a:off x="3488" y="2660"/>
                <a:ext cx="23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161" name="Line 1953"/>
              <p:cNvSpPr>
                <a:spLocks noChangeShapeType="1"/>
              </p:cNvSpPr>
              <p:nvPr/>
            </p:nvSpPr>
            <p:spPr bwMode="auto">
              <a:xfrm>
                <a:off x="3475" y="2673"/>
                <a:ext cx="23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162" name="Line 1954"/>
              <p:cNvSpPr>
                <a:spLocks noChangeShapeType="1"/>
              </p:cNvSpPr>
              <p:nvPr/>
            </p:nvSpPr>
            <p:spPr bwMode="auto">
              <a:xfrm>
                <a:off x="3461" y="2686"/>
                <a:ext cx="24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163" name="Line 1955"/>
              <p:cNvSpPr>
                <a:spLocks noChangeShapeType="1"/>
              </p:cNvSpPr>
              <p:nvPr/>
            </p:nvSpPr>
            <p:spPr bwMode="auto">
              <a:xfrm>
                <a:off x="3448" y="2700"/>
                <a:ext cx="22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164" name="Line 1956"/>
              <p:cNvSpPr>
                <a:spLocks noChangeShapeType="1"/>
              </p:cNvSpPr>
              <p:nvPr/>
            </p:nvSpPr>
            <p:spPr bwMode="auto">
              <a:xfrm>
                <a:off x="3434" y="2714"/>
                <a:ext cx="23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165" name="Line 1957"/>
              <p:cNvSpPr>
                <a:spLocks noChangeShapeType="1"/>
              </p:cNvSpPr>
              <p:nvPr/>
            </p:nvSpPr>
            <p:spPr bwMode="auto">
              <a:xfrm>
                <a:off x="3421" y="2727"/>
                <a:ext cx="23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166" name="Line 1958"/>
              <p:cNvSpPr>
                <a:spLocks noChangeShapeType="1"/>
              </p:cNvSpPr>
              <p:nvPr/>
            </p:nvSpPr>
            <p:spPr bwMode="auto">
              <a:xfrm>
                <a:off x="3408" y="2740"/>
                <a:ext cx="23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167" name="Line 1959"/>
              <p:cNvSpPr>
                <a:spLocks noChangeShapeType="1"/>
              </p:cNvSpPr>
              <p:nvPr/>
            </p:nvSpPr>
            <p:spPr bwMode="auto">
              <a:xfrm>
                <a:off x="3395" y="2753"/>
                <a:ext cx="22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168" name="Line 1960"/>
              <p:cNvSpPr>
                <a:spLocks noChangeShapeType="1"/>
              </p:cNvSpPr>
              <p:nvPr/>
            </p:nvSpPr>
            <p:spPr bwMode="auto">
              <a:xfrm>
                <a:off x="3380" y="2768"/>
                <a:ext cx="24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169" name="Line 1961"/>
              <p:cNvSpPr>
                <a:spLocks noChangeShapeType="1"/>
              </p:cNvSpPr>
              <p:nvPr/>
            </p:nvSpPr>
            <p:spPr bwMode="auto">
              <a:xfrm>
                <a:off x="3367" y="2781"/>
                <a:ext cx="23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170" name="Line 1962"/>
              <p:cNvSpPr>
                <a:spLocks noChangeShapeType="1"/>
              </p:cNvSpPr>
              <p:nvPr/>
            </p:nvSpPr>
            <p:spPr bwMode="auto">
              <a:xfrm>
                <a:off x="3354" y="2794"/>
                <a:ext cx="22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171" name="Line 1963"/>
              <p:cNvSpPr>
                <a:spLocks noChangeShapeType="1"/>
              </p:cNvSpPr>
              <p:nvPr/>
            </p:nvSpPr>
            <p:spPr bwMode="auto">
              <a:xfrm>
                <a:off x="3340" y="2808"/>
                <a:ext cx="23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172" name="Line 1964"/>
              <p:cNvSpPr>
                <a:spLocks noChangeShapeType="1"/>
              </p:cNvSpPr>
              <p:nvPr/>
            </p:nvSpPr>
            <p:spPr bwMode="auto">
              <a:xfrm>
                <a:off x="3327" y="2821"/>
                <a:ext cx="23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173" name="Line 1965"/>
              <p:cNvSpPr>
                <a:spLocks noChangeShapeType="1"/>
              </p:cNvSpPr>
              <p:nvPr/>
            </p:nvSpPr>
            <p:spPr bwMode="auto">
              <a:xfrm>
                <a:off x="3313" y="2834"/>
                <a:ext cx="24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174" name="Line 1966"/>
              <p:cNvSpPr>
                <a:spLocks noChangeShapeType="1"/>
              </p:cNvSpPr>
              <p:nvPr/>
            </p:nvSpPr>
            <p:spPr bwMode="auto">
              <a:xfrm>
                <a:off x="3300" y="2848"/>
                <a:ext cx="22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175" name="Line 1967"/>
              <p:cNvSpPr>
                <a:spLocks noChangeShapeType="1"/>
              </p:cNvSpPr>
              <p:nvPr/>
            </p:nvSpPr>
            <p:spPr bwMode="auto">
              <a:xfrm>
                <a:off x="3286" y="2862"/>
                <a:ext cx="23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176" name="Line 1968"/>
              <p:cNvSpPr>
                <a:spLocks noChangeShapeType="1"/>
              </p:cNvSpPr>
              <p:nvPr/>
            </p:nvSpPr>
            <p:spPr bwMode="auto">
              <a:xfrm>
                <a:off x="3273" y="2875"/>
                <a:ext cx="23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177" name="Line 1969"/>
              <p:cNvSpPr>
                <a:spLocks noChangeShapeType="1"/>
              </p:cNvSpPr>
              <p:nvPr/>
            </p:nvSpPr>
            <p:spPr bwMode="auto">
              <a:xfrm>
                <a:off x="3260" y="2888"/>
                <a:ext cx="23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178" name="Line 1970"/>
              <p:cNvSpPr>
                <a:spLocks noChangeShapeType="1"/>
              </p:cNvSpPr>
              <p:nvPr/>
            </p:nvSpPr>
            <p:spPr bwMode="auto">
              <a:xfrm>
                <a:off x="3247" y="2901"/>
                <a:ext cx="22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179" name="Line 1971"/>
              <p:cNvSpPr>
                <a:spLocks noChangeShapeType="1"/>
              </p:cNvSpPr>
              <p:nvPr/>
            </p:nvSpPr>
            <p:spPr bwMode="auto">
              <a:xfrm>
                <a:off x="3232" y="2916"/>
                <a:ext cx="24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180" name="Line 1972"/>
              <p:cNvSpPr>
                <a:spLocks noChangeShapeType="1"/>
              </p:cNvSpPr>
              <p:nvPr/>
            </p:nvSpPr>
            <p:spPr bwMode="auto">
              <a:xfrm>
                <a:off x="3219" y="2929"/>
                <a:ext cx="23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181" name="Line 1973"/>
              <p:cNvSpPr>
                <a:spLocks noChangeShapeType="1"/>
              </p:cNvSpPr>
              <p:nvPr/>
            </p:nvSpPr>
            <p:spPr bwMode="auto">
              <a:xfrm>
                <a:off x="3206" y="2942"/>
                <a:ext cx="23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182" name="Line 1974"/>
              <p:cNvSpPr>
                <a:spLocks noChangeShapeType="1"/>
              </p:cNvSpPr>
              <p:nvPr/>
            </p:nvSpPr>
            <p:spPr bwMode="auto">
              <a:xfrm>
                <a:off x="3205" y="2955"/>
                <a:ext cx="10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183" name="Line 1975"/>
              <p:cNvSpPr>
                <a:spLocks noChangeShapeType="1"/>
              </p:cNvSpPr>
              <p:nvPr/>
            </p:nvSpPr>
            <p:spPr bwMode="auto">
              <a:xfrm flipV="1">
                <a:off x="3204" y="2930"/>
                <a:ext cx="14" cy="2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184" name="Line 1976"/>
              <p:cNvSpPr>
                <a:spLocks noChangeShapeType="1"/>
              </p:cNvSpPr>
              <p:nvPr/>
            </p:nvSpPr>
            <p:spPr bwMode="auto">
              <a:xfrm flipV="1">
                <a:off x="3224" y="2894"/>
                <a:ext cx="30" cy="5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185" name="Line 1977"/>
              <p:cNvSpPr>
                <a:spLocks noChangeShapeType="1"/>
              </p:cNvSpPr>
              <p:nvPr/>
            </p:nvSpPr>
            <p:spPr bwMode="auto">
              <a:xfrm flipV="1">
                <a:off x="3260" y="2857"/>
                <a:ext cx="31" cy="5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186" name="Line 1978"/>
              <p:cNvSpPr>
                <a:spLocks noChangeShapeType="1"/>
              </p:cNvSpPr>
              <p:nvPr/>
            </p:nvSpPr>
            <p:spPr bwMode="auto">
              <a:xfrm flipV="1">
                <a:off x="3297" y="2820"/>
                <a:ext cx="31" cy="5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187" name="Line 1979"/>
              <p:cNvSpPr>
                <a:spLocks noChangeShapeType="1"/>
              </p:cNvSpPr>
              <p:nvPr/>
            </p:nvSpPr>
            <p:spPr bwMode="auto">
              <a:xfrm flipV="1">
                <a:off x="3333" y="2783"/>
                <a:ext cx="32" cy="5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188" name="Line 1980"/>
              <p:cNvSpPr>
                <a:spLocks noChangeShapeType="1"/>
              </p:cNvSpPr>
              <p:nvPr/>
            </p:nvSpPr>
            <p:spPr bwMode="auto">
              <a:xfrm flipV="1">
                <a:off x="3370" y="2746"/>
                <a:ext cx="32" cy="5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189" name="Line 1981"/>
              <p:cNvSpPr>
                <a:spLocks noChangeShapeType="1"/>
              </p:cNvSpPr>
              <p:nvPr/>
            </p:nvSpPr>
            <p:spPr bwMode="auto">
              <a:xfrm flipV="1">
                <a:off x="3407" y="2710"/>
                <a:ext cx="31" cy="5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190" name="Line 1982"/>
              <p:cNvSpPr>
                <a:spLocks noChangeShapeType="1"/>
              </p:cNvSpPr>
              <p:nvPr/>
            </p:nvSpPr>
            <p:spPr bwMode="auto">
              <a:xfrm flipV="1">
                <a:off x="3444" y="2673"/>
                <a:ext cx="31" cy="5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191" name="Line 1983"/>
              <p:cNvSpPr>
                <a:spLocks noChangeShapeType="1"/>
              </p:cNvSpPr>
              <p:nvPr/>
            </p:nvSpPr>
            <p:spPr bwMode="auto">
              <a:xfrm flipV="1">
                <a:off x="3481" y="2636"/>
                <a:ext cx="31" cy="5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192" name="Line 1984"/>
              <p:cNvSpPr>
                <a:spLocks noChangeShapeType="1"/>
              </p:cNvSpPr>
              <p:nvPr/>
            </p:nvSpPr>
            <p:spPr bwMode="auto">
              <a:xfrm flipV="1">
                <a:off x="3517" y="2599"/>
                <a:ext cx="32" cy="5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193" name="Line 1985"/>
              <p:cNvSpPr>
                <a:spLocks noChangeShapeType="1"/>
              </p:cNvSpPr>
              <p:nvPr/>
            </p:nvSpPr>
            <p:spPr bwMode="auto">
              <a:xfrm flipV="1">
                <a:off x="3554" y="2562"/>
                <a:ext cx="32" cy="5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194" name="Line 1986"/>
              <p:cNvSpPr>
                <a:spLocks noChangeShapeType="1"/>
              </p:cNvSpPr>
              <p:nvPr/>
            </p:nvSpPr>
            <p:spPr bwMode="auto">
              <a:xfrm flipV="1">
                <a:off x="3591" y="2526"/>
                <a:ext cx="31" cy="5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195" name="Line 1987"/>
              <p:cNvSpPr>
                <a:spLocks noChangeShapeType="1"/>
              </p:cNvSpPr>
              <p:nvPr/>
            </p:nvSpPr>
            <p:spPr bwMode="auto">
              <a:xfrm flipV="1">
                <a:off x="3628" y="2489"/>
                <a:ext cx="30" cy="5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196" name="Line 1988"/>
              <p:cNvSpPr>
                <a:spLocks noChangeShapeType="1"/>
              </p:cNvSpPr>
              <p:nvPr/>
            </p:nvSpPr>
            <p:spPr bwMode="auto">
              <a:xfrm flipV="1">
                <a:off x="3665" y="2466"/>
                <a:ext cx="22" cy="4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197" name="Line 1989"/>
              <p:cNvSpPr>
                <a:spLocks noChangeShapeType="1"/>
              </p:cNvSpPr>
              <p:nvPr/>
            </p:nvSpPr>
            <p:spPr bwMode="auto">
              <a:xfrm flipH="1" flipV="1">
                <a:off x="3200" y="2948"/>
                <a:ext cx="1" cy="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198" name="Line 1990"/>
              <p:cNvSpPr>
                <a:spLocks noChangeShapeType="1"/>
              </p:cNvSpPr>
              <p:nvPr/>
            </p:nvSpPr>
            <p:spPr bwMode="auto">
              <a:xfrm flipH="1" flipV="1">
                <a:off x="3209" y="2939"/>
                <a:ext cx="9" cy="1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199" name="Line 1991"/>
              <p:cNvSpPr>
                <a:spLocks noChangeShapeType="1"/>
              </p:cNvSpPr>
              <p:nvPr/>
            </p:nvSpPr>
            <p:spPr bwMode="auto">
              <a:xfrm flipH="1" flipV="1">
                <a:off x="3219" y="2929"/>
                <a:ext cx="8" cy="1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200" name="Line 1992"/>
              <p:cNvSpPr>
                <a:spLocks noChangeShapeType="1"/>
              </p:cNvSpPr>
              <p:nvPr/>
            </p:nvSpPr>
            <p:spPr bwMode="auto">
              <a:xfrm flipH="1" flipV="1">
                <a:off x="3229" y="2919"/>
                <a:ext cx="8" cy="1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201" name="Line 1993"/>
              <p:cNvSpPr>
                <a:spLocks noChangeShapeType="1"/>
              </p:cNvSpPr>
              <p:nvPr/>
            </p:nvSpPr>
            <p:spPr bwMode="auto">
              <a:xfrm flipH="1" flipV="1">
                <a:off x="3239" y="2909"/>
                <a:ext cx="8" cy="1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202" name="Line 1994"/>
              <p:cNvSpPr>
                <a:spLocks noChangeShapeType="1"/>
              </p:cNvSpPr>
              <p:nvPr/>
            </p:nvSpPr>
            <p:spPr bwMode="auto">
              <a:xfrm flipH="1" flipV="1">
                <a:off x="3248" y="2900"/>
                <a:ext cx="9" cy="1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203" name="Line 1995"/>
              <p:cNvSpPr>
                <a:spLocks noChangeShapeType="1"/>
              </p:cNvSpPr>
              <p:nvPr/>
            </p:nvSpPr>
            <p:spPr bwMode="auto">
              <a:xfrm flipH="1" flipV="1">
                <a:off x="3258" y="2890"/>
                <a:ext cx="9" cy="1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204" name="Line 1996"/>
              <p:cNvSpPr>
                <a:spLocks noChangeShapeType="1"/>
              </p:cNvSpPr>
              <p:nvPr/>
            </p:nvSpPr>
            <p:spPr bwMode="auto">
              <a:xfrm flipH="1" flipV="1">
                <a:off x="3268" y="2880"/>
                <a:ext cx="8" cy="1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205" name="Line 1997"/>
              <p:cNvSpPr>
                <a:spLocks noChangeShapeType="1"/>
              </p:cNvSpPr>
              <p:nvPr/>
            </p:nvSpPr>
            <p:spPr bwMode="auto">
              <a:xfrm flipH="1" flipV="1">
                <a:off x="3278" y="2870"/>
                <a:ext cx="8" cy="1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206" name="Line 1998"/>
              <p:cNvSpPr>
                <a:spLocks noChangeShapeType="1"/>
              </p:cNvSpPr>
              <p:nvPr/>
            </p:nvSpPr>
            <p:spPr bwMode="auto">
              <a:xfrm flipH="1" flipV="1">
                <a:off x="3288" y="2860"/>
                <a:ext cx="8" cy="1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207" name="Line 1999"/>
              <p:cNvSpPr>
                <a:spLocks noChangeShapeType="1"/>
              </p:cNvSpPr>
              <p:nvPr/>
            </p:nvSpPr>
            <p:spPr bwMode="auto">
              <a:xfrm flipH="1" flipV="1">
                <a:off x="3297" y="2851"/>
                <a:ext cx="9" cy="1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208" name="Line 2000"/>
              <p:cNvSpPr>
                <a:spLocks noChangeShapeType="1"/>
              </p:cNvSpPr>
              <p:nvPr/>
            </p:nvSpPr>
            <p:spPr bwMode="auto">
              <a:xfrm flipH="1" flipV="1">
                <a:off x="3308" y="2840"/>
                <a:ext cx="8" cy="1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209" name="Line 2001"/>
              <p:cNvSpPr>
                <a:spLocks noChangeShapeType="1"/>
              </p:cNvSpPr>
              <p:nvPr/>
            </p:nvSpPr>
            <p:spPr bwMode="auto">
              <a:xfrm flipH="1" flipV="1">
                <a:off x="3317" y="2830"/>
                <a:ext cx="9" cy="1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210" name="Line 2002"/>
              <p:cNvSpPr>
                <a:spLocks noChangeShapeType="1"/>
              </p:cNvSpPr>
              <p:nvPr/>
            </p:nvSpPr>
            <p:spPr bwMode="auto">
              <a:xfrm flipH="1" flipV="1">
                <a:off x="3327" y="2821"/>
                <a:ext cx="9" cy="1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211" name="Line 2003"/>
              <p:cNvSpPr>
                <a:spLocks noChangeShapeType="1"/>
              </p:cNvSpPr>
              <p:nvPr/>
            </p:nvSpPr>
            <p:spPr bwMode="auto">
              <a:xfrm flipH="1" flipV="1">
                <a:off x="3337" y="2811"/>
                <a:ext cx="8" cy="1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212" name="Line 2004"/>
              <p:cNvSpPr>
                <a:spLocks noChangeShapeType="1"/>
              </p:cNvSpPr>
              <p:nvPr/>
            </p:nvSpPr>
            <p:spPr bwMode="auto">
              <a:xfrm flipH="1" flipV="1">
                <a:off x="3347" y="2801"/>
                <a:ext cx="8" cy="1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213" name="Line 2005"/>
              <p:cNvSpPr>
                <a:spLocks noChangeShapeType="1"/>
              </p:cNvSpPr>
              <p:nvPr/>
            </p:nvSpPr>
            <p:spPr bwMode="auto">
              <a:xfrm flipH="1" flipV="1">
                <a:off x="3357" y="2791"/>
                <a:ext cx="8" cy="1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214" name="Line 2006"/>
              <p:cNvSpPr>
                <a:spLocks noChangeShapeType="1"/>
              </p:cNvSpPr>
              <p:nvPr/>
            </p:nvSpPr>
            <p:spPr bwMode="auto">
              <a:xfrm flipH="1" flipV="1">
                <a:off x="3366" y="2782"/>
                <a:ext cx="9" cy="1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215" name="Line 2007"/>
              <p:cNvSpPr>
                <a:spLocks noChangeShapeType="1"/>
              </p:cNvSpPr>
              <p:nvPr/>
            </p:nvSpPr>
            <p:spPr bwMode="auto">
              <a:xfrm flipH="1" flipV="1">
                <a:off x="3376" y="2772"/>
                <a:ext cx="9" cy="1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216" name="Line 2008"/>
              <p:cNvSpPr>
                <a:spLocks noChangeShapeType="1"/>
              </p:cNvSpPr>
              <p:nvPr/>
            </p:nvSpPr>
            <p:spPr bwMode="auto">
              <a:xfrm flipH="1" flipV="1">
                <a:off x="3387" y="2761"/>
                <a:ext cx="8" cy="1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217" name="Line 2009"/>
              <p:cNvSpPr>
                <a:spLocks noChangeShapeType="1"/>
              </p:cNvSpPr>
              <p:nvPr/>
            </p:nvSpPr>
            <p:spPr bwMode="auto">
              <a:xfrm flipH="1" flipV="1">
                <a:off x="3396" y="2752"/>
                <a:ext cx="9" cy="1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218" name="Line 2010"/>
              <p:cNvSpPr>
                <a:spLocks noChangeShapeType="1"/>
              </p:cNvSpPr>
              <p:nvPr/>
            </p:nvSpPr>
            <p:spPr bwMode="auto">
              <a:xfrm flipH="1" flipV="1">
                <a:off x="3406" y="2742"/>
                <a:ext cx="8" cy="1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219" name="Line 2011"/>
              <p:cNvSpPr>
                <a:spLocks noChangeShapeType="1"/>
              </p:cNvSpPr>
              <p:nvPr/>
            </p:nvSpPr>
            <p:spPr bwMode="auto">
              <a:xfrm flipH="1" flipV="1">
                <a:off x="3416" y="2732"/>
                <a:ext cx="8" cy="1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220" name="Line 2012"/>
              <p:cNvSpPr>
                <a:spLocks noChangeShapeType="1"/>
              </p:cNvSpPr>
              <p:nvPr/>
            </p:nvSpPr>
            <p:spPr bwMode="auto">
              <a:xfrm flipH="1" flipV="1">
                <a:off x="3426" y="2722"/>
                <a:ext cx="8" cy="1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221" name="Line 2013"/>
              <p:cNvSpPr>
                <a:spLocks noChangeShapeType="1"/>
              </p:cNvSpPr>
              <p:nvPr/>
            </p:nvSpPr>
            <p:spPr bwMode="auto">
              <a:xfrm flipH="1" flipV="1">
                <a:off x="3435" y="2713"/>
                <a:ext cx="9" cy="1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222" name="Line 2014"/>
              <p:cNvSpPr>
                <a:spLocks noChangeShapeType="1"/>
              </p:cNvSpPr>
              <p:nvPr/>
            </p:nvSpPr>
            <p:spPr bwMode="auto">
              <a:xfrm flipH="1" flipV="1">
                <a:off x="3445" y="2703"/>
                <a:ext cx="9" cy="1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223" name="Line 2015"/>
              <p:cNvSpPr>
                <a:spLocks noChangeShapeType="1"/>
              </p:cNvSpPr>
              <p:nvPr/>
            </p:nvSpPr>
            <p:spPr bwMode="auto">
              <a:xfrm flipH="1" flipV="1">
                <a:off x="3456" y="2692"/>
                <a:ext cx="7" cy="1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224" name="Line 2016"/>
              <p:cNvSpPr>
                <a:spLocks noChangeShapeType="1"/>
              </p:cNvSpPr>
              <p:nvPr/>
            </p:nvSpPr>
            <p:spPr bwMode="auto">
              <a:xfrm flipH="1" flipV="1">
                <a:off x="3465" y="2683"/>
                <a:ext cx="9" cy="1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225" name="Line 2017"/>
              <p:cNvSpPr>
                <a:spLocks noChangeShapeType="1"/>
              </p:cNvSpPr>
              <p:nvPr/>
            </p:nvSpPr>
            <p:spPr bwMode="auto">
              <a:xfrm flipH="1" flipV="1">
                <a:off x="3475" y="2673"/>
                <a:ext cx="8" cy="1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226" name="Line 2018"/>
              <p:cNvSpPr>
                <a:spLocks noChangeShapeType="1"/>
              </p:cNvSpPr>
              <p:nvPr/>
            </p:nvSpPr>
            <p:spPr bwMode="auto">
              <a:xfrm flipH="1" flipV="1">
                <a:off x="3485" y="2663"/>
                <a:ext cx="8" cy="1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227" name="Line 2019"/>
              <p:cNvSpPr>
                <a:spLocks noChangeShapeType="1"/>
              </p:cNvSpPr>
              <p:nvPr/>
            </p:nvSpPr>
            <p:spPr bwMode="auto">
              <a:xfrm flipH="1" flipV="1">
                <a:off x="3495" y="2653"/>
                <a:ext cx="8" cy="1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228" name="Line 2020"/>
              <p:cNvSpPr>
                <a:spLocks noChangeShapeType="1"/>
              </p:cNvSpPr>
              <p:nvPr/>
            </p:nvSpPr>
            <p:spPr bwMode="auto">
              <a:xfrm flipH="1" flipV="1">
                <a:off x="3504" y="2643"/>
                <a:ext cx="9" cy="1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229" name="Line 2021"/>
              <p:cNvSpPr>
                <a:spLocks noChangeShapeType="1"/>
              </p:cNvSpPr>
              <p:nvPr/>
            </p:nvSpPr>
            <p:spPr bwMode="auto">
              <a:xfrm flipH="1" flipV="1">
                <a:off x="3514" y="2634"/>
                <a:ext cx="9" cy="1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13" name="Group 2022"/>
            <p:cNvGrpSpPr>
              <a:grpSpLocks/>
            </p:cNvGrpSpPr>
            <p:nvPr/>
          </p:nvGrpSpPr>
          <p:grpSpPr bwMode="auto">
            <a:xfrm>
              <a:off x="2467" y="2031"/>
              <a:ext cx="1229" cy="1275"/>
              <a:chOff x="2467" y="2031"/>
              <a:chExt cx="1229" cy="1275"/>
            </a:xfrm>
          </p:grpSpPr>
          <p:sp>
            <p:nvSpPr>
              <p:cNvPr id="12830" name="Line 2023"/>
              <p:cNvSpPr>
                <a:spLocks noChangeShapeType="1"/>
              </p:cNvSpPr>
              <p:nvPr/>
            </p:nvSpPr>
            <p:spPr bwMode="auto">
              <a:xfrm flipH="1" flipV="1">
                <a:off x="3524" y="2624"/>
                <a:ext cx="8" cy="1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831" name="Line 2024"/>
              <p:cNvSpPr>
                <a:spLocks noChangeShapeType="1"/>
              </p:cNvSpPr>
              <p:nvPr/>
            </p:nvSpPr>
            <p:spPr bwMode="auto">
              <a:xfrm flipH="1" flipV="1">
                <a:off x="3534" y="2614"/>
                <a:ext cx="8" cy="1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832" name="Line 2025"/>
              <p:cNvSpPr>
                <a:spLocks noChangeShapeType="1"/>
              </p:cNvSpPr>
              <p:nvPr/>
            </p:nvSpPr>
            <p:spPr bwMode="auto">
              <a:xfrm flipH="1" flipV="1">
                <a:off x="3544" y="2604"/>
                <a:ext cx="8" cy="1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833" name="Line 2026"/>
              <p:cNvSpPr>
                <a:spLocks noChangeShapeType="1"/>
              </p:cNvSpPr>
              <p:nvPr/>
            </p:nvSpPr>
            <p:spPr bwMode="auto">
              <a:xfrm flipH="1" flipV="1">
                <a:off x="3553" y="2595"/>
                <a:ext cx="9" cy="1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834" name="Line 2027"/>
              <p:cNvSpPr>
                <a:spLocks noChangeShapeType="1"/>
              </p:cNvSpPr>
              <p:nvPr/>
            </p:nvSpPr>
            <p:spPr bwMode="auto">
              <a:xfrm flipH="1" flipV="1">
                <a:off x="3564" y="2584"/>
                <a:ext cx="7" cy="1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835" name="Line 2028"/>
              <p:cNvSpPr>
                <a:spLocks noChangeShapeType="1"/>
              </p:cNvSpPr>
              <p:nvPr/>
            </p:nvSpPr>
            <p:spPr bwMode="auto">
              <a:xfrm flipH="1" flipV="1">
                <a:off x="3573" y="2574"/>
                <a:ext cx="9" cy="1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836" name="Line 2029"/>
              <p:cNvSpPr>
                <a:spLocks noChangeShapeType="1"/>
              </p:cNvSpPr>
              <p:nvPr/>
            </p:nvSpPr>
            <p:spPr bwMode="auto">
              <a:xfrm flipH="1" flipV="1">
                <a:off x="3583" y="2565"/>
                <a:ext cx="9" cy="1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837" name="Line 2030"/>
              <p:cNvSpPr>
                <a:spLocks noChangeShapeType="1"/>
              </p:cNvSpPr>
              <p:nvPr/>
            </p:nvSpPr>
            <p:spPr bwMode="auto">
              <a:xfrm flipH="1" flipV="1">
                <a:off x="3593" y="2555"/>
                <a:ext cx="8" cy="1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838" name="Line 2031"/>
              <p:cNvSpPr>
                <a:spLocks noChangeShapeType="1"/>
              </p:cNvSpPr>
              <p:nvPr/>
            </p:nvSpPr>
            <p:spPr bwMode="auto">
              <a:xfrm flipH="1" flipV="1">
                <a:off x="3603" y="2545"/>
                <a:ext cx="8" cy="1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839" name="Line 2032"/>
              <p:cNvSpPr>
                <a:spLocks noChangeShapeType="1"/>
              </p:cNvSpPr>
              <p:nvPr/>
            </p:nvSpPr>
            <p:spPr bwMode="auto">
              <a:xfrm flipH="1" flipV="1">
                <a:off x="3613" y="2535"/>
                <a:ext cx="8" cy="1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840" name="Line 2033"/>
              <p:cNvSpPr>
                <a:spLocks noChangeShapeType="1"/>
              </p:cNvSpPr>
              <p:nvPr/>
            </p:nvSpPr>
            <p:spPr bwMode="auto">
              <a:xfrm flipH="1" flipV="1">
                <a:off x="3622" y="2525"/>
                <a:ext cx="9" cy="1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841" name="Line 2034"/>
              <p:cNvSpPr>
                <a:spLocks noChangeShapeType="1"/>
              </p:cNvSpPr>
              <p:nvPr/>
            </p:nvSpPr>
            <p:spPr bwMode="auto">
              <a:xfrm flipH="1" flipV="1">
                <a:off x="3633" y="2516"/>
                <a:ext cx="7" cy="1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842" name="Line 2035"/>
              <p:cNvSpPr>
                <a:spLocks noChangeShapeType="1"/>
              </p:cNvSpPr>
              <p:nvPr/>
            </p:nvSpPr>
            <p:spPr bwMode="auto">
              <a:xfrm flipH="1" flipV="1">
                <a:off x="3642" y="2505"/>
                <a:ext cx="9" cy="1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843" name="Line 2036"/>
              <p:cNvSpPr>
                <a:spLocks noChangeShapeType="1"/>
              </p:cNvSpPr>
              <p:nvPr/>
            </p:nvSpPr>
            <p:spPr bwMode="auto">
              <a:xfrm flipH="1" flipV="1">
                <a:off x="3652" y="2496"/>
                <a:ext cx="9" cy="1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844" name="Line 2037"/>
              <p:cNvSpPr>
                <a:spLocks noChangeShapeType="1"/>
              </p:cNvSpPr>
              <p:nvPr/>
            </p:nvSpPr>
            <p:spPr bwMode="auto">
              <a:xfrm flipH="1" flipV="1">
                <a:off x="3662" y="2486"/>
                <a:ext cx="8" cy="1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845" name="Line 2038"/>
              <p:cNvSpPr>
                <a:spLocks noChangeShapeType="1"/>
              </p:cNvSpPr>
              <p:nvPr/>
            </p:nvSpPr>
            <p:spPr bwMode="auto">
              <a:xfrm flipH="1" flipV="1">
                <a:off x="3672" y="2476"/>
                <a:ext cx="8" cy="1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846" name="Line 2039"/>
              <p:cNvSpPr>
                <a:spLocks noChangeShapeType="1"/>
              </p:cNvSpPr>
              <p:nvPr/>
            </p:nvSpPr>
            <p:spPr bwMode="auto">
              <a:xfrm flipH="1" flipV="1">
                <a:off x="3682" y="2466"/>
                <a:ext cx="8" cy="1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847" name="Line 2040"/>
              <p:cNvSpPr>
                <a:spLocks noChangeShapeType="1"/>
              </p:cNvSpPr>
              <p:nvPr/>
            </p:nvSpPr>
            <p:spPr bwMode="auto">
              <a:xfrm flipH="1" flipV="1">
                <a:off x="3251" y="2031"/>
                <a:ext cx="445" cy="44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848" name="Freeform 2041"/>
              <p:cNvSpPr>
                <a:spLocks/>
              </p:cNvSpPr>
              <p:nvPr/>
            </p:nvSpPr>
            <p:spPr bwMode="auto">
              <a:xfrm>
                <a:off x="3249" y="2543"/>
                <a:ext cx="8" cy="34"/>
              </a:xfrm>
              <a:custGeom>
                <a:avLst/>
                <a:gdLst>
                  <a:gd name="T0" fmla="*/ 0 w 15"/>
                  <a:gd name="T1" fmla="*/ 7 h 69"/>
                  <a:gd name="T2" fmla="*/ 2 w 15"/>
                  <a:gd name="T3" fmla="*/ 8 h 69"/>
                  <a:gd name="T4" fmla="*/ 2 w 15"/>
                  <a:gd name="T5" fmla="*/ 5 h 69"/>
                  <a:gd name="T6" fmla="*/ 2 w 15"/>
                  <a:gd name="T7" fmla="*/ 2 h 69"/>
                  <a:gd name="T8" fmla="*/ 2 w 15"/>
                  <a:gd name="T9" fmla="*/ 0 h 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69"/>
                  <a:gd name="T17" fmla="*/ 15 w 15"/>
                  <a:gd name="T18" fmla="*/ 69 h 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69">
                    <a:moveTo>
                      <a:pt x="0" y="61"/>
                    </a:moveTo>
                    <a:lnTo>
                      <a:pt x="15" y="69"/>
                    </a:lnTo>
                    <a:lnTo>
                      <a:pt x="15" y="44"/>
                    </a:lnTo>
                    <a:lnTo>
                      <a:pt x="15" y="19"/>
                    </a:lnTo>
                    <a:lnTo>
                      <a:pt x="15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849" name="Line 2042"/>
              <p:cNvSpPr>
                <a:spLocks noChangeShapeType="1"/>
              </p:cNvSpPr>
              <p:nvPr/>
            </p:nvSpPr>
            <p:spPr bwMode="auto">
              <a:xfrm flipH="1">
                <a:off x="3242" y="2553"/>
                <a:ext cx="12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850" name="Line 2043"/>
              <p:cNvSpPr>
                <a:spLocks noChangeShapeType="1"/>
              </p:cNvSpPr>
              <p:nvPr/>
            </p:nvSpPr>
            <p:spPr bwMode="auto">
              <a:xfrm flipV="1">
                <a:off x="3241" y="2539"/>
                <a:ext cx="28" cy="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851" name="Freeform 2044"/>
              <p:cNvSpPr>
                <a:spLocks/>
              </p:cNvSpPr>
              <p:nvPr/>
            </p:nvSpPr>
            <p:spPr bwMode="auto">
              <a:xfrm>
                <a:off x="3254" y="2553"/>
                <a:ext cx="18" cy="1"/>
              </a:xfrm>
              <a:custGeom>
                <a:avLst/>
                <a:gdLst>
                  <a:gd name="T0" fmla="*/ 0 w 36"/>
                  <a:gd name="T1" fmla="*/ 0 h 1"/>
                  <a:gd name="T2" fmla="*/ 3 w 36"/>
                  <a:gd name="T3" fmla="*/ 0 h 1"/>
                  <a:gd name="T4" fmla="*/ 5 w 3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6"/>
                  <a:gd name="T10" fmla="*/ 0 h 1"/>
                  <a:gd name="T11" fmla="*/ 36 w 3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" h="1">
                    <a:moveTo>
                      <a:pt x="0" y="0"/>
                    </a:moveTo>
                    <a:lnTo>
                      <a:pt x="25" y="0"/>
                    </a:lnTo>
                    <a:lnTo>
                      <a:pt x="36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852" name="Freeform 2045"/>
              <p:cNvSpPr>
                <a:spLocks/>
              </p:cNvSpPr>
              <p:nvPr/>
            </p:nvSpPr>
            <p:spPr bwMode="auto">
              <a:xfrm>
                <a:off x="3238" y="2562"/>
                <a:ext cx="37" cy="1"/>
              </a:xfrm>
              <a:custGeom>
                <a:avLst/>
                <a:gdLst>
                  <a:gd name="T0" fmla="*/ 10 w 73"/>
                  <a:gd name="T1" fmla="*/ 0 h 1"/>
                  <a:gd name="T2" fmla="*/ 7 w 73"/>
                  <a:gd name="T3" fmla="*/ 0 h 1"/>
                  <a:gd name="T4" fmla="*/ 4 w 73"/>
                  <a:gd name="T5" fmla="*/ 0 h 1"/>
                  <a:gd name="T6" fmla="*/ 0 w 73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3"/>
                  <a:gd name="T13" fmla="*/ 0 h 1"/>
                  <a:gd name="T14" fmla="*/ 73 w 73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3" h="1">
                    <a:moveTo>
                      <a:pt x="73" y="0"/>
                    </a:moveTo>
                    <a:lnTo>
                      <a:pt x="50" y="0"/>
                    </a:lnTo>
                    <a:lnTo>
                      <a:pt x="25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853" name="Freeform 2046"/>
              <p:cNvSpPr>
                <a:spLocks/>
              </p:cNvSpPr>
              <p:nvPr/>
            </p:nvSpPr>
            <p:spPr bwMode="auto">
              <a:xfrm>
                <a:off x="3284" y="2557"/>
                <a:ext cx="1" cy="20"/>
              </a:xfrm>
              <a:custGeom>
                <a:avLst/>
                <a:gdLst>
                  <a:gd name="T0" fmla="*/ 0 w 1"/>
                  <a:gd name="T1" fmla="*/ 5 h 39"/>
                  <a:gd name="T2" fmla="*/ 0 w 1"/>
                  <a:gd name="T3" fmla="*/ 4 h 39"/>
                  <a:gd name="T4" fmla="*/ 0 w 1"/>
                  <a:gd name="T5" fmla="*/ 0 h 39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39"/>
                  <a:gd name="T11" fmla="*/ 1 w 1"/>
                  <a:gd name="T12" fmla="*/ 39 h 3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39">
                    <a:moveTo>
                      <a:pt x="0" y="39"/>
                    </a:moveTo>
                    <a:lnTo>
                      <a:pt x="0" y="25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854" name="Line 2047"/>
              <p:cNvSpPr>
                <a:spLocks noChangeShapeType="1"/>
              </p:cNvSpPr>
              <p:nvPr/>
            </p:nvSpPr>
            <p:spPr bwMode="auto">
              <a:xfrm flipV="1">
                <a:off x="3286" y="2556"/>
                <a:ext cx="6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855" name="Freeform 2048"/>
              <p:cNvSpPr>
                <a:spLocks/>
              </p:cNvSpPr>
              <p:nvPr/>
            </p:nvSpPr>
            <p:spPr bwMode="auto">
              <a:xfrm>
                <a:off x="3296" y="2540"/>
                <a:ext cx="1" cy="25"/>
              </a:xfrm>
              <a:custGeom>
                <a:avLst/>
                <a:gdLst>
                  <a:gd name="T0" fmla="*/ 0 w 1"/>
                  <a:gd name="T1" fmla="*/ 6 h 50"/>
                  <a:gd name="T2" fmla="*/ 0 w 1"/>
                  <a:gd name="T3" fmla="*/ 3 h 50"/>
                  <a:gd name="T4" fmla="*/ 0 w 1"/>
                  <a:gd name="T5" fmla="*/ 0 h 50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0"/>
                  <a:gd name="T11" fmla="*/ 1 w 1"/>
                  <a:gd name="T12" fmla="*/ 50 h 5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0">
                    <a:moveTo>
                      <a:pt x="0" y="50"/>
                    </a:moveTo>
                    <a:lnTo>
                      <a:pt x="0" y="25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856" name="Line 2049"/>
              <p:cNvSpPr>
                <a:spLocks noChangeShapeType="1"/>
              </p:cNvSpPr>
              <p:nvPr/>
            </p:nvSpPr>
            <p:spPr bwMode="auto">
              <a:xfrm>
                <a:off x="3300" y="2543"/>
                <a:ext cx="2" cy="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857" name="Line 2050"/>
              <p:cNvSpPr>
                <a:spLocks noChangeShapeType="1"/>
              </p:cNvSpPr>
              <p:nvPr/>
            </p:nvSpPr>
            <p:spPr bwMode="auto">
              <a:xfrm flipH="1">
                <a:off x="3289" y="2552"/>
                <a:ext cx="12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858" name="Line 2051"/>
              <p:cNvSpPr>
                <a:spLocks noChangeShapeType="1"/>
              </p:cNvSpPr>
              <p:nvPr/>
            </p:nvSpPr>
            <p:spPr bwMode="auto">
              <a:xfrm flipV="1">
                <a:off x="3278" y="2550"/>
                <a:ext cx="10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859" name="Line 2052"/>
              <p:cNvSpPr>
                <a:spLocks noChangeShapeType="1"/>
              </p:cNvSpPr>
              <p:nvPr/>
            </p:nvSpPr>
            <p:spPr bwMode="auto">
              <a:xfrm flipV="1">
                <a:off x="3277" y="2540"/>
                <a:ext cx="9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860" name="Line 2053"/>
              <p:cNvSpPr>
                <a:spLocks noChangeShapeType="1"/>
              </p:cNvSpPr>
              <p:nvPr/>
            </p:nvSpPr>
            <p:spPr bwMode="auto">
              <a:xfrm>
                <a:off x="3305" y="2544"/>
                <a:ext cx="9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861" name="Line 2054"/>
              <p:cNvSpPr>
                <a:spLocks noChangeShapeType="1"/>
              </p:cNvSpPr>
              <p:nvPr/>
            </p:nvSpPr>
            <p:spPr bwMode="auto">
              <a:xfrm flipH="1">
                <a:off x="3301" y="2554"/>
                <a:ext cx="13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862" name="Line 2055"/>
              <p:cNvSpPr>
                <a:spLocks noChangeShapeType="1"/>
              </p:cNvSpPr>
              <p:nvPr/>
            </p:nvSpPr>
            <p:spPr bwMode="auto">
              <a:xfrm flipH="1" flipV="1">
                <a:off x="3298" y="2556"/>
                <a:ext cx="4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863" name="Line 2056"/>
              <p:cNvSpPr>
                <a:spLocks noChangeShapeType="1"/>
              </p:cNvSpPr>
              <p:nvPr/>
            </p:nvSpPr>
            <p:spPr bwMode="auto">
              <a:xfrm flipV="1">
                <a:off x="3310" y="2554"/>
                <a:ext cx="1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864" name="Line 2057"/>
              <p:cNvSpPr>
                <a:spLocks noChangeShapeType="1"/>
              </p:cNvSpPr>
              <p:nvPr/>
            </p:nvSpPr>
            <p:spPr bwMode="auto">
              <a:xfrm>
                <a:off x="3314" y="2554"/>
                <a:ext cx="1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865" name="Freeform 2058"/>
              <p:cNvSpPr>
                <a:spLocks/>
              </p:cNvSpPr>
              <p:nvPr/>
            </p:nvSpPr>
            <p:spPr bwMode="auto">
              <a:xfrm>
                <a:off x="3306" y="2566"/>
                <a:ext cx="4" cy="11"/>
              </a:xfrm>
              <a:custGeom>
                <a:avLst/>
                <a:gdLst>
                  <a:gd name="T0" fmla="*/ 1 w 8"/>
                  <a:gd name="T1" fmla="*/ 0 h 20"/>
                  <a:gd name="T2" fmla="*/ 1 w 8"/>
                  <a:gd name="T3" fmla="*/ 3 h 20"/>
                  <a:gd name="T4" fmla="*/ 0 w 8"/>
                  <a:gd name="T5" fmla="*/ 2 h 20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20"/>
                  <a:gd name="T11" fmla="*/ 8 w 8"/>
                  <a:gd name="T12" fmla="*/ 20 h 2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20">
                    <a:moveTo>
                      <a:pt x="8" y="0"/>
                    </a:moveTo>
                    <a:lnTo>
                      <a:pt x="8" y="20"/>
                    </a:lnTo>
                    <a:lnTo>
                      <a:pt x="0" y="15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866" name="Line 2059"/>
              <p:cNvSpPr>
                <a:spLocks noChangeShapeType="1"/>
              </p:cNvSpPr>
              <p:nvPr/>
            </p:nvSpPr>
            <p:spPr bwMode="auto">
              <a:xfrm flipV="1">
                <a:off x="3296" y="2565"/>
                <a:ext cx="1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867" name="Freeform 2060"/>
              <p:cNvSpPr>
                <a:spLocks/>
              </p:cNvSpPr>
              <p:nvPr/>
            </p:nvSpPr>
            <p:spPr bwMode="auto">
              <a:xfrm>
                <a:off x="3320" y="2576"/>
                <a:ext cx="34" cy="1"/>
              </a:xfrm>
              <a:custGeom>
                <a:avLst/>
                <a:gdLst>
                  <a:gd name="T0" fmla="*/ 0 w 68"/>
                  <a:gd name="T1" fmla="*/ 0 h 1"/>
                  <a:gd name="T2" fmla="*/ 3 w 68"/>
                  <a:gd name="T3" fmla="*/ 0 h 1"/>
                  <a:gd name="T4" fmla="*/ 6 w 68"/>
                  <a:gd name="T5" fmla="*/ 0 h 1"/>
                  <a:gd name="T6" fmla="*/ 9 w 68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8"/>
                  <a:gd name="T13" fmla="*/ 0 h 1"/>
                  <a:gd name="T14" fmla="*/ 68 w 68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8" h="1">
                    <a:moveTo>
                      <a:pt x="0" y="0"/>
                    </a:moveTo>
                    <a:lnTo>
                      <a:pt x="25" y="0"/>
                    </a:lnTo>
                    <a:lnTo>
                      <a:pt x="50" y="0"/>
                    </a:lnTo>
                    <a:lnTo>
                      <a:pt x="68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868" name="Freeform 2061"/>
              <p:cNvSpPr>
                <a:spLocks/>
              </p:cNvSpPr>
              <p:nvPr/>
            </p:nvSpPr>
            <p:spPr bwMode="auto">
              <a:xfrm>
                <a:off x="3323" y="2568"/>
                <a:ext cx="28" cy="1"/>
              </a:xfrm>
              <a:custGeom>
                <a:avLst/>
                <a:gdLst>
                  <a:gd name="T0" fmla="*/ 8 w 54"/>
                  <a:gd name="T1" fmla="*/ 0 h 1"/>
                  <a:gd name="T2" fmla="*/ 7 w 54"/>
                  <a:gd name="T3" fmla="*/ 0 h 1"/>
                  <a:gd name="T4" fmla="*/ 4 w 54"/>
                  <a:gd name="T5" fmla="*/ 0 h 1"/>
                  <a:gd name="T6" fmla="*/ 0 w 5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4"/>
                  <a:gd name="T13" fmla="*/ 0 h 1"/>
                  <a:gd name="T14" fmla="*/ 54 w 5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4" h="1">
                    <a:moveTo>
                      <a:pt x="54" y="0"/>
                    </a:moveTo>
                    <a:lnTo>
                      <a:pt x="50" y="0"/>
                    </a:lnTo>
                    <a:lnTo>
                      <a:pt x="25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869" name="Line 2062"/>
              <p:cNvSpPr>
                <a:spLocks noChangeShapeType="1"/>
              </p:cNvSpPr>
              <p:nvPr/>
            </p:nvSpPr>
            <p:spPr bwMode="auto">
              <a:xfrm flipV="1">
                <a:off x="3322" y="2558"/>
                <a:ext cx="24" cy="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870" name="Line 2063"/>
              <p:cNvSpPr>
                <a:spLocks noChangeShapeType="1"/>
              </p:cNvSpPr>
              <p:nvPr/>
            </p:nvSpPr>
            <p:spPr bwMode="auto">
              <a:xfrm>
                <a:off x="3343" y="2554"/>
                <a:ext cx="8" cy="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871" name="Freeform 2064"/>
              <p:cNvSpPr>
                <a:spLocks/>
              </p:cNvSpPr>
              <p:nvPr/>
            </p:nvSpPr>
            <p:spPr bwMode="auto">
              <a:xfrm>
                <a:off x="3324" y="2552"/>
                <a:ext cx="24" cy="1"/>
              </a:xfrm>
              <a:custGeom>
                <a:avLst/>
                <a:gdLst>
                  <a:gd name="T0" fmla="*/ 6 w 49"/>
                  <a:gd name="T1" fmla="*/ 0 h 1"/>
                  <a:gd name="T2" fmla="*/ 3 w 49"/>
                  <a:gd name="T3" fmla="*/ 0 h 1"/>
                  <a:gd name="T4" fmla="*/ 0 w 49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49"/>
                  <a:gd name="T10" fmla="*/ 0 h 1"/>
                  <a:gd name="T11" fmla="*/ 49 w 49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9" h="1">
                    <a:moveTo>
                      <a:pt x="49" y="0"/>
                    </a:moveTo>
                    <a:lnTo>
                      <a:pt x="25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872" name="Line 2065"/>
              <p:cNvSpPr>
                <a:spLocks noChangeShapeType="1"/>
              </p:cNvSpPr>
              <p:nvPr/>
            </p:nvSpPr>
            <p:spPr bwMode="auto">
              <a:xfrm flipV="1">
                <a:off x="3319" y="2542"/>
                <a:ext cx="3" cy="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873" name="Freeform 2066"/>
              <p:cNvSpPr>
                <a:spLocks/>
              </p:cNvSpPr>
              <p:nvPr/>
            </p:nvSpPr>
            <p:spPr bwMode="auto">
              <a:xfrm>
                <a:off x="3322" y="2545"/>
                <a:ext cx="32" cy="1"/>
              </a:xfrm>
              <a:custGeom>
                <a:avLst/>
                <a:gdLst>
                  <a:gd name="T0" fmla="*/ 0 w 65"/>
                  <a:gd name="T1" fmla="*/ 0 h 1"/>
                  <a:gd name="T2" fmla="*/ 3 w 65"/>
                  <a:gd name="T3" fmla="*/ 0 h 1"/>
                  <a:gd name="T4" fmla="*/ 6 w 65"/>
                  <a:gd name="T5" fmla="*/ 0 h 1"/>
                  <a:gd name="T6" fmla="*/ 8 w 65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5"/>
                  <a:gd name="T13" fmla="*/ 0 h 1"/>
                  <a:gd name="T14" fmla="*/ 65 w 65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5" h="1">
                    <a:moveTo>
                      <a:pt x="0" y="0"/>
                    </a:moveTo>
                    <a:lnTo>
                      <a:pt x="25" y="0"/>
                    </a:lnTo>
                    <a:lnTo>
                      <a:pt x="50" y="0"/>
                    </a:lnTo>
                    <a:lnTo>
                      <a:pt x="65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874" name="Line 2067"/>
              <p:cNvSpPr>
                <a:spLocks noChangeShapeType="1"/>
              </p:cNvSpPr>
              <p:nvPr/>
            </p:nvSpPr>
            <p:spPr bwMode="auto">
              <a:xfrm flipH="1">
                <a:off x="3351" y="2543"/>
                <a:ext cx="4" cy="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875" name="Line 2068"/>
              <p:cNvSpPr>
                <a:spLocks noChangeShapeType="1"/>
              </p:cNvSpPr>
              <p:nvPr/>
            </p:nvSpPr>
            <p:spPr bwMode="auto">
              <a:xfrm flipH="1">
                <a:off x="3326" y="2552"/>
                <a:ext cx="8" cy="1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876" name="Freeform 2069"/>
              <p:cNvSpPr>
                <a:spLocks/>
              </p:cNvSpPr>
              <p:nvPr/>
            </p:nvSpPr>
            <p:spPr bwMode="auto">
              <a:xfrm>
                <a:off x="3336" y="2560"/>
                <a:ext cx="1" cy="16"/>
              </a:xfrm>
              <a:custGeom>
                <a:avLst/>
                <a:gdLst>
                  <a:gd name="T0" fmla="*/ 0 w 1"/>
                  <a:gd name="T1" fmla="*/ 0 h 32"/>
                  <a:gd name="T2" fmla="*/ 0 w 1"/>
                  <a:gd name="T3" fmla="*/ 3 h 32"/>
                  <a:gd name="T4" fmla="*/ 0 w 1"/>
                  <a:gd name="T5" fmla="*/ 4 h 32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32"/>
                  <a:gd name="T11" fmla="*/ 1 w 1"/>
                  <a:gd name="T12" fmla="*/ 32 h 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32">
                    <a:moveTo>
                      <a:pt x="0" y="0"/>
                    </a:moveTo>
                    <a:lnTo>
                      <a:pt x="0" y="25"/>
                    </a:lnTo>
                    <a:lnTo>
                      <a:pt x="0" y="32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877" name="Line 2070"/>
              <p:cNvSpPr>
                <a:spLocks noChangeShapeType="1"/>
              </p:cNvSpPr>
              <p:nvPr/>
            </p:nvSpPr>
            <p:spPr bwMode="auto">
              <a:xfrm flipV="1">
                <a:off x="3337" y="2541"/>
                <a:ext cx="1" cy="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878" name="Freeform 2071"/>
              <p:cNvSpPr>
                <a:spLocks/>
              </p:cNvSpPr>
              <p:nvPr/>
            </p:nvSpPr>
            <p:spPr bwMode="auto">
              <a:xfrm>
                <a:off x="3357" y="2538"/>
                <a:ext cx="9" cy="40"/>
              </a:xfrm>
              <a:custGeom>
                <a:avLst/>
                <a:gdLst>
                  <a:gd name="T0" fmla="*/ 0 w 19"/>
                  <a:gd name="T1" fmla="*/ 2 h 80"/>
                  <a:gd name="T2" fmla="*/ 1 w 19"/>
                  <a:gd name="T3" fmla="*/ 1 h 80"/>
                  <a:gd name="T4" fmla="*/ 2 w 19"/>
                  <a:gd name="T5" fmla="*/ 0 h 80"/>
                  <a:gd name="T6" fmla="*/ 2 w 19"/>
                  <a:gd name="T7" fmla="*/ 10 h 8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"/>
                  <a:gd name="T13" fmla="*/ 0 h 80"/>
                  <a:gd name="T14" fmla="*/ 19 w 19"/>
                  <a:gd name="T15" fmla="*/ 80 h 8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" h="80">
                    <a:moveTo>
                      <a:pt x="0" y="15"/>
                    </a:moveTo>
                    <a:lnTo>
                      <a:pt x="8" y="11"/>
                    </a:lnTo>
                    <a:lnTo>
                      <a:pt x="19" y="0"/>
                    </a:lnTo>
                    <a:lnTo>
                      <a:pt x="19" y="8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879" name="Line 2072"/>
              <p:cNvSpPr>
                <a:spLocks noChangeShapeType="1"/>
              </p:cNvSpPr>
              <p:nvPr/>
            </p:nvSpPr>
            <p:spPr bwMode="auto">
              <a:xfrm>
                <a:off x="3365" y="2540"/>
                <a:ext cx="1" cy="3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880" name="Line 2073"/>
              <p:cNvSpPr>
                <a:spLocks noChangeShapeType="1"/>
              </p:cNvSpPr>
              <p:nvPr/>
            </p:nvSpPr>
            <p:spPr bwMode="auto">
              <a:xfrm>
                <a:off x="3357" y="2578"/>
                <a:ext cx="17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881" name="Rectangle 2074"/>
              <p:cNvSpPr>
                <a:spLocks noChangeArrowheads="1"/>
              </p:cNvSpPr>
              <p:nvPr/>
            </p:nvSpPr>
            <p:spPr bwMode="auto">
              <a:xfrm>
                <a:off x="3283" y="2588"/>
                <a:ext cx="86" cy="54"/>
              </a:xfrm>
              <a:prstGeom prst="rect">
                <a:avLst/>
              </a:prstGeom>
              <a:noFill/>
              <a:ln w="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882" name="Freeform 2075"/>
              <p:cNvSpPr>
                <a:spLocks/>
              </p:cNvSpPr>
              <p:nvPr/>
            </p:nvSpPr>
            <p:spPr bwMode="auto">
              <a:xfrm>
                <a:off x="3301" y="2602"/>
                <a:ext cx="4" cy="26"/>
              </a:xfrm>
              <a:custGeom>
                <a:avLst/>
                <a:gdLst>
                  <a:gd name="T0" fmla="*/ 0 w 9"/>
                  <a:gd name="T1" fmla="*/ 1 h 53"/>
                  <a:gd name="T2" fmla="*/ 0 w 9"/>
                  <a:gd name="T3" fmla="*/ 1 h 53"/>
                  <a:gd name="T4" fmla="*/ 1 w 9"/>
                  <a:gd name="T5" fmla="*/ 0 h 53"/>
                  <a:gd name="T6" fmla="*/ 1 w 9"/>
                  <a:gd name="T7" fmla="*/ 6 h 5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53"/>
                  <a:gd name="T14" fmla="*/ 9 w 9"/>
                  <a:gd name="T15" fmla="*/ 53 h 5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53">
                    <a:moveTo>
                      <a:pt x="0" y="10"/>
                    </a:moveTo>
                    <a:lnTo>
                      <a:pt x="3" y="8"/>
                    </a:lnTo>
                    <a:lnTo>
                      <a:pt x="9" y="0"/>
                    </a:lnTo>
                    <a:lnTo>
                      <a:pt x="9" y="53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883" name="Freeform 2076"/>
              <p:cNvSpPr>
                <a:spLocks/>
              </p:cNvSpPr>
              <p:nvPr/>
            </p:nvSpPr>
            <p:spPr bwMode="auto">
              <a:xfrm>
                <a:off x="3318" y="2602"/>
                <a:ext cx="14" cy="26"/>
              </a:xfrm>
              <a:custGeom>
                <a:avLst/>
                <a:gdLst>
                  <a:gd name="T0" fmla="*/ 2 w 28"/>
                  <a:gd name="T1" fmla="*/ 0 h 53"/>
                  <a:gd name="T2" fmla="*/ 1 w 28"/>
                  <a:gd name="T3" fmla="*/ 0 h 53"/>
                  <a:gd name="T4" fmla="*/ 1 w 28"/>
                  <a:gd name="T5" fmla="*/ 1 h 53"/>
                  <a:gd name="T6" fmla="*/ 0 w 28"/>
                  <a:gd name="T7" fmla="*/ 2 h 53"/>
                  <a:gd name="T8" fmla="*/ 0 w 28"/>
                  <a:gd name="T9" fmla="*/ 3 h 53"/>
                  <a:gd name="T10" fmla="*/ 1 w 28"/>
                  <a:gd name="T11" fmla="*/ 5 h 53"/>
                  <a:gd name="T12" fmla="*/ 1 w 28"/>
                  <a:gd name="T13" fmla="*/ 6 h 53"/>
                  <a:gd name="T14" fmla="*/ 2 w 28"/>
                  <a:gd name="T15" fmla="*/ 6 h 53"/>
                  <a:gd name="T16" fmla="*/ 3 w 28"/>
                  <a:gd name="T17" fmla="*/ 6 h 53"/>
                  <a:gd name="T18" fmla="*/ 3 w 28"/>
                  <a:gd name="T19" fmla="*/ 6 h 53"/>
                  <a:gd name="T20" fmla="*/ 4 w 28"/>
                  <a:gd name="T21" fmla="*/ 5 h 53"/>
                  <a:gd name="T22" fmla="*/ 4 w 28"/>
                  <a:gd name="T23" fmla="*/ 3 h 53"/>
                  <a:gd name="T24" fmla="*/ 4 w 28"/>
                  <a:gd name="T25" fmla="*/ 2 h 53"/>
                  <a:gd name="T26" fmla="*/ 4 w 28"/>
                  <a:gd name="T27" fmla="*/ 1 h 53"/>
                  <a:gd name="T28" fmla="*/ 3 w 28"/>
                  <a:gd name="T29" fmla="*/ 0 h 53"/>
                  <a:gd name="T30" fmla="*/ 3 w 28"/>
                  <a:gd name="T31" fmla="*/ 0 h 53"/>
                  <a:gd name="T32" fmla="*/ 2 w 28"/>
                  <a:gd name="T33" fmla="*/ 0 h 5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8"/>
                  <a:gd name="T52" fmla="*/ 0 h 53"/>
                  <a:gd name="T53" fmla="*/ 28 w 28"/>
                  <a:gd name="T54" fmla="*/ 53 h 5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8" h="53">
                    <a:moveTo>
                      <a:pt x="12" y="0"/>
                    </a:moveTo>
                    <a:lnTo>
                      <a:pt x="6" y="2"/>
                    </a:lnTo>
                    <a:lnTo>
                      <a:pt x="1" y="10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1" y="43"/>
                    </a:lnTo>
                    <a:lnTo>
                      <a:pt x="6" y="50"/>
                    </a:lnTo>
                    <a:lnTo>
                      <a:pt x="12" y="53"/>
                    </a:lnTo>
                    <a:lnTo>
                      <a:pt x="17" y="53"/>
                    </a:lnTo>
                    <a:lnTo>
                      <a:pt x="21" y="50"/>
                    </a:lnTo>
                    <a:lnTo>
                      <a:pt x="26" y="43"/>
                    </a:lnTo>
                    <a:lnTo>
                      <a:pt x="28" y="30"/>
                    </a:lnTo>
                    <a:lnTo>
                      <a:pt x="28" y="22"/>
                    </a:lnTo>
                    <a:lnTo>
                      <a:pt x="26" y="10"/>
                    </a:lnTo>
                    <a:lnTo>
                      <a:pt x="21" y="2"/>
                    </a:lnTo>
                    <a:lnTo>
                      <a:pt x="17" y="0"/>
                    </a:lnTo>
                    <a:lnTo>
                      <a:pt x="12" y="0"/>
                    </a:lnTo>
                    <a:close/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884" name="Freeform 2077"/>
              <p:cNvSpPr>
                <a:spLocks/>
              </p:cNvSpPr>
              <p:nvPr/>
            </p:nvSpPr>
            <p:spPr bwMode="auto">
              <a:xfrm>
                <a:off x="3338" y="2602"/>
                <a:ext cx="15" cy="26"/>
              </a:xfrm>
              <a:custGeom>
                <a:avLst/>
                <a:gdLst>
                  <a:gd name="T0" fmla="*/ 1 w 30"/>
                  <a:gd name="T1" fmla="*/ 1 h 53"/>
                  <a:gd name="T2" fmla="*/ 1 w 30"/>
                  <a:gd name="T3" fmla="*/ 1 h 53"/>
                  <a:gd name="T4" fmla="*/ 1 w 30"/>
                  <a:gd name="T5" fmla="*/ 0 h 53"/>
                  <a:gd name="T6" fmla="*/ 1 w 30"/>
                  <a:gd name="T7" fmla="*/ 0 h 53"/>
                  <a:gd name="T8" fmla="*/ 2 w 30"/>
                  <a:gd name="T9" fmla="*/ 0 h 53"/>
                  <a:gd name="T10" fmla="*/ 3 w 30"/>
                  <a:gd name="T11" fmla="*/ 0 h 53"/>
                  <a:gd name="T12" fmla="*/ 3 w 30"/>
                  <a:gd name="T13" fmla="*/ 0 h 53"/>
                  <a:gd name="T14" fmla="*/ 4 w 30"/>
                  <a:gd name="T15" fmla="*/ 0 h 53"/>
                  <a:gd name="T16" fmla="*/ 4 w 30"/>
                  <a:gd name="T17" fmla="*/ 1 h 53"/>
                  <a:gd name="T18" fmla="*/ 4 w 30"/>
                  <a:gd name="T19" fmla="*/ 1 h 53"/>
                  <a:gd name="T20" fmla="*/ 4 w 30"/>
                  <a:gd name="T21" fmla="*/ 2 h 53"/>
                  <a:gd name="T22" fmla="*/ 3 w 30"/>
                  <a:gd name="T23" fmla="*/ 3 h 53"/>
                  <a:gd name="T24" fmla="*/ 0 w 30"/>
                  <a:gd name="T25" fmla="*/ 6 h 53"/>
                  <a:gd name="T26" fmla="*/ 4 w 30"/>
                  <a:gd name="T27" fmla="*/ 6 h 5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0"/>
                  <a:gd name="T43" fmla="*/ 0 h 53"/>
                  <a:gd name="T44" fmla="*/ 30 w 30"/>
                  <a:gd name="T45" fmla="*/ 53 h 5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0" h="53">
                    <a:moveTo>
                      <a:pt x="3" y="13"/>
                    </a:moveTo>
                    <a:lnTo>
                      <a:pt x="3" y="10"/>
                    </a:lnTo>
                    <a:lnTo>
                      <a:pt x="5" y="5"/>
                    </a:lnTo>
                    <a:lnTo>
                      <a:pt x="7" y="2"/>
                    </a:lnTo>
                    <a:lnTo>
                      <a:pt x="11" y="0"/>
                    </a:lnTo>
                    <a:lnTo>
                      <a:pt x="19" y="0"/>
                    </a:lnTo>
                    <a:lnTo>
                      <a:pt x="24" y="2"/>
                    </a:lnTo>
                    <a:lnTo>
                      <a:pt x="25" y="5"/>
                    </a:lnTo>
                    <a:lnTo>
                      <a:pt x="27" y="10"/>
                    </a:lnTo>
                    <a:lnTo>
                      <a:pt x="27" y="14"/>
                    </a:lnTo>
                    <a:lnTo>
                      <a:pt x="25" y="21"/>
                    </a:lnTo>
                    <a:lnTo>
                      <a:pt x="21" y="28"/>
                    </a:lnTo>
                    <a:lnTo>
                      <a:pt x="0" y="53"/>
                    </a:lnTo>
                    <a:lnTo>
                      <a:pt x="30" y="53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885" name="Line 2078"/>
              <p:cNvSpPr>
                <a:spLocks noChangeShapeType="1"/>
              </p:cNvSpPr>
              <p:nvPr/>
            </p:nvSpPr>
            <p:spPr bwMode="auto">
              <a:xfrm>
                <a:off x="3297" y="3248"/>
                <a:ext cx="58" cy="5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886" name="Line 2079"/>
              <p:cNvSpPr>
                <a:spLocks noChangeShapeType="1"/>
              </p:cNvSpPr>
              <p:nvPr/>
            </p:nvSpPr>
            <p:spPr bwMode="auto">
              <a:xfrm>
                <a:off x="3320" y="3248"/>
                <a:ext cx="46" cy="4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887" name="Line 2080"/>
              <p:cNvSpPr>
                <a:spLocks noChangeShapeType="1"/>
              </p:cNvSpPr>
              <p:nvPr/>
            </p:nvSpPr>
            <p:spPr bwMode="auto">
              <a:xfrm>
                <a:off x="3335" y="3172"/>
                <a:ext cx="76" cy="7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888" name="Line 2081"/>
              <p:cNvSpPr>
                <a:spLocks noChangeShapeType="1"/>
              </p:cNvSpPr>
              <p:nvPr/>
            </p:nvSpPr>
            <p:spPr bwMode="auto">
              <a:xfrm flipH="1">
                <a:off x="3297" y="3248"/>
                <a:ext cx="114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889" name="Line 2082"/>
              <p:cNvSpPr>
                <a:spLocks noChangeShapeType="1"/>
              </p:cNvSpPr>
              <p:nvPr/>
            </p:nvSpPr>
            <p:spPr bwMode="auto">
              <a:xfrm flipH="1">
                <a:off x="3303" y="3236"/>
                <a:ext cx="95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890" name="Line 2083"/>
              <p:cNvSpPr>
                <a:spLocks noChangeShapeType="1"/>
              </p:cNvSpPr>
              <p:nvPr/>
            </p:nvSpPr>
            <p:spPr bwMode="auto">
              <a:xfrm flipV="1">
                <a:off x="3335" y="3111"/>
                <a:ext cx="61" cy="6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891" name="Line 2084"/>
              <p:cNvSpPr>
                <a:spLocks noChangeShapeType="1"/>
              </p:cNvSpPr>
              <p:nvPr/>
            </p:nvSpPr>
            <p:spPr bwMode="auto">
              <a:xfrm>
                <a:off x="3301" y="3251"/>
                <a:ext cx="22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892" name="Line 2085"/>
              <p:cNvSpPr>
                <a:spLocks noChangeShapeType="1"/>
              </p:cNvSpPr>
              <p:nvPr/>
            </p:nvSpPr>
            <p:spPr bwMode="auto">
              <a:xfrm>
                <a:off x="3314" y="3265"/>
                <a:ext cx="23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893" name="Line 2086"/>
              <p:cNvSpPr>
                <a:spLocks noChangeShapeType="1"/>
              </p:cNvSpPr>
              <p:nvPr/>
            </p:nvSpPr>
            <p:spPr bwMode="auto">
              <a:xfrm>
                <a:off x="3327" y="3279"/>
                <a:ext cx="23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894" name="Line 2087"/>
              <p:cNvSpPr>
                <a:spLocks noChangeShapeType="1"/>
              </p:cNvSpPr>
              <p:nvPr/>
            </p:nvSpPr>
            <p:spPr bwMode="auto">
              <a:xfrm>
                <a:off x="3340" y="3292"/>
                <a:ext cx="23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895" name="Line 2088"/>
              <p:cNvSpPr>
                <a:spLocks noChangeShapeType="1"/>
              </p:cNvSpPr>
              <p:nvPr/>
            </p:nvSpPr>
            <p:spPr bwMode="auto">
              <a:xfrm>
                <a:off x="3354" y="3305"/>
                <a:ext cx="1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896" name="Line 2089"/>
              <p:cNvSpPr>
                <a:spLocks noChangeShapeType="1"/>
              </p:cNvSpPr>
              <p:nvPr/>
            </p:nvSpPr>
            <p:spPr bwMode="auto">
              <a:xfrm flipV="1">
                <a:off x="3297" y="3248"/>
                <a:ext cx="1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897" name="Line 2090"/>
              <p:cNvSpPr>
                <a:spLocks noChangeShapeType="1"/>
              </p:cNvSpPr>
              <p:nvPr/>
            </p:nvSpPr>
            <p:spPr bwMode="auto">
              <a:xfrm flipV="1">
                <a:off x="3308" y="3248"/>
                <a:ext cx="6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898" name="Line 2091"/>
              <p:cNvSpPr>
                <a:spLocks noChangeShapeType="1"/>
              </p:cNvSpPr>
              <p:nvPr/>
            </p:nvSpPr>
            <p:spPr bwMode="auto">
              <a:xfrm flipV="1">
                <a:off x="3318" y="3255"/>
                <a:ext cx="8" cy="1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899" name="Line 2092"/>
              <p:cNvSpPr>
                <a:spLocks noChangeShapeType="1"/>
              </p:cNvSpPr>
              <p:nvPr/>
            </p:nvSpPr>
            <p:spPr bwMode="auto">
              <a:xfrm flipV="1">
                <a:off x="3327" y="3264"/>
                <a:ext cx="9" cy="1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900" name="Line 2093"/>
              <p:cNvSpPr>
                <a:spLocks noChangeShapeType="1"/>
              </p:cNvSpPr>
              <p:nvPr/>
            </p:nvSpPr>
            <p:spPr bwMode="auto">
              <a:xfrm flipV="1">
                <a:off x="3337" y="3274"/>
                <a:ext cx="8" cy="1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901" name="Line 2094"/>
              <p:cNvSpPr>
                <a:spLocks noChangeShapeType="1"/>
              </p:cNvSpPr>
              <p:nvPr/>
            </p:nvSpPr>
            <p:spPr bwMode="auto">
              <a:xfrm flipV="1">
                <a:off x="3347" y="3284"/>
                <a:ext cx="8" cy="1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902" name="Line 2095"/>
              <p:cNvSpPr>
                <a:spLocks noChangeShapeType="1"/>
              </p:cNvSpPr>
              <p:nvPr/>
            </p:nvSpPr>
            <p:spPr bwMode="auto">
              <a:xfrm flipV="1">
                <a:off x="3364" y="3294"/>
                <a:ext cx="2" cy="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903" name="Line 2096"/>
              <p:cNvSpPr>
                <a:spLocks noChangeShapeType="1"/>
              </p:cNvSpPr>
              <p:nvPr/>
            </p:nvSpPr>
            <p:spPr bwMode="auto">
              <a:xfrm flipH="1" flipV="1">
                <a:off x="3310" y="3248"/>
                <a:ext cx="18" cy="3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904" name="Line 2097"/>
              <p:cNvSpPr>
                <a:spLocks noChangeShapeType="1"/>
              </p:cNvSpPr>
              <p:nvPr/>
            </p:nvSpPr>
            <p:spPr bwMode="auto">
              <a:xfrm flipH="1" flipV="1">
                <a:off x="3333" y="3262"/>
                <a:ext cx="24" cy="4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905" name="Line 2098"/>
              <p:cNvSpPr>
                <a:spLocks noChangeShapeType="1"/>
              </p:cNvSpPr>
              <p:nvPr/>
            </p:nvSpPr>
            <p:spPr bwMode="auto">
              <a:xfrm flipV="1">
                <a:off x="3211" y="2475"/>
                <a:ext cx="485" cy="48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906" name="Line 2099"/>
              <p:cNvSpPr>
                <a:spLocks noChangeShapeType="1"/>
              </p:cNvSpPr>
              <p:nvPr/>
            </p:nvSpPr>
            <p:spPr bwMode="auto">
              <a:xfrm flipV="1">
                <a:off x="3199" y="2464"/>
                <a:ext cx="485" cy="48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907" name="Line 2100"/>
              <p:cNvSpPr>
                <a:spLocks noChangeShapeType="1"/>
              </p:cNvSpPr>
              <p:nvPr/>
            </p:nvSpPr>
            <p:spPr bwMode="auto">
              <a:xfrm>
                <a:off x="3286" y="2068"/>
                <a:ext cx="3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908" name="Line 2101"/>
              <p:cNvSpPr>
                <a:spLocks noChangeShapeType="1"/>
              </p:cNvSpPr>
              <p:nvPr/>
            </p:nvSpPr>
            <p:spPr bwMode="auto">
              <a:xfrm>
                <a:off x="3273" y="2081"/>
                <a:ext cx="23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909" name="Line 2102"/>
              <p:cNvSpPr>
                <a:spLocks noChangeShapeType="1"/>
              </p:cNvSpPr>
              <p:nvPr/>
            </p:nvSpPr>
            <p:spPr bwMode="auto">
              <a:xfrm>
                <a:off x="3259" y="2094"/>
                <a:ext cx="23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910" name="Line 2103"/>
              <p:cNvSpPr>
                <a:spLocks noChangeShapeType="1"/>
              </p:cNvSpPr>
              <p:nvPr/>
            </p:nvSpPr>
            <p:spPr bwMode="auto">
              <a:xfrm>
                <a:off x="3246" y="2108"/>
                <a:ext cx="22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911" name="Line 2104"/>
              <p:cNvSpPr>
                <a:spLocks noChangeShapeType="1"/>
              </p:cNvSpPr>
              <p:nvPr/>
            </p:nvSpPr>
            <p:spPr bwMode="auto">
              <a:xfrm>
                <a:off x="3232" y="2122"/>
                <a:ext cx="23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912" name="Line 2105"/>
              <p:cNvSpPr>
                <a:spLocks noChangeShapeType="1"/>
              </p:cNvSpPr>
              <p:nvPr/>
            </p:nvSpPr>
            <p:spPr bwMode="auto">
              <a:xfrm>
                <a:off x="3219" y="2135"/>
                <a:ext cx="23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913" name="Line 2106"/>
              <p:cNvSpPr>
                <a:spLocks noChangeShapeType="1"/>
              </p:cNvSpPr>
              <p:nvPr/>
            </p:nvSpPr>
            <p:spPr bwMode="auto">
              <a:xfrm>
                <a:off x="3206" y="2148"/>
                <a:ext cx="23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914" name="Line 2107"/>
              <p:cNvSpPr>
                <a:spLocks noChangeShapeType="1"/>
              </p:cNvSpPr>
              <p:nvPr/>
            </p:nvSpPr>
            <p:spPr bwMode="auto">
              <a:xfrm>
                <a:off x="3192" y="2162"/>
                <a:ext cx="23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915" name="Line 2108"/>
              <p:cNvSpPr>
                <a:spLocks noChangeShapeType="1"/>
              </p:cNvSpPr>
              <p:nvPr/>
            </p:nvSpPr>
            <p:spPr bwMode="auto">
              <a:xfrm>
                <a:off x="3178" y="2175"/>
                <a:ext cx="23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916" name="Line 2109"/>
              <p:cNvSpPr>
                <a:spLocks noChangeShapeType="1"/>
              </p:cNvSpPr>
              <p:nvPr/>
            </p:nvSpPr>
            <p:spPr bwMode="auto">
              <a:xfrm>
                <a:off x="3165" y="2188"/>
                <a:ext cx="23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917" name="Line 2110"/>
              <p:cNvSpPr>
                <a:spLocks noChangeShapeType="1"/>
              </p:cNvSpPr>
              <p:nvPr/>
            </p:nvSpPr>
            <p:spPr bwMode="auto">
              <a:xfrm>
                <a:off x="3152" y="2202"/>
                <a:ext cx="22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918" name="Line 2111"/>
              <p:cNvSpPr>
                <a:spLocks noChangeShapeType="1"/>
              </p:cNvSpPr>
              <p:nvPr/>
            </p:nvSpPr>
            <p:spPr bwMode="auto">
              <a:xfrm>
                <a:off x="3138" y="2216"/>
                <a:ext cx="23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919" name="Line 2112"/>
              <p:cNvSpPr>
                <a:spLocks noChangeShapeType="1"/>
              </p:cNvSpPr>
              <p:nvPr/>
            </p:nvSpPr>
            <p:spPr bwMode="auto">
              <a:xfrm>
                <a:off x="3125" y="2229"/>
                <a:ext cx="23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920" name="Line 2113"/>
              <p:cNvSpPr>
                <a:spLocks noChangeShapeType="1"/>
              </p:cNvSpPr>
              <p:nvPr/>
            </p:nvSpPr>
            <p:spPr bwMode="auto">
              <a:xfrm>
                <a:off x="3111" y="2242"/>
                <a:ext cx="24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921" name="Line 2114"/>
              <p:cNvSpPr>
                <a:spLocks noChangeShapeType="1"/>
              </p:cNvSpPr>
              <p:nvPr/>
            </p:nvSpPr>
            <p:spPr bwMode="auto">
              <a:xfrm>
                <a:off x="3098" y="2256"/>
                <a:ext cx="22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922" name="Line 2115"/>
              <p:cNvSpPr>
                <a:spLocks noChangeShapeType="1"/>
              </p:cNvSpPr>
              <p:nvPr/>
            </p:nvSpPr>
            <p:spPr bwMode="auto">
              <a:xfrm>
                <a:off x="3084" y="2270"/>
                <a:ext cx="23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923" name="Line 2116"/>
              <p:cNvSpPr>
                <a:spLocks noChangeShapeType="1"/>
              </p:cNvSpPr>
              <p:nvPr/>
            </p:nvSpPr>
            <p:spPr bwMode="auto">
              <a:xfrm>
                <a:off x="3079" y="2283"/>
                <a:ext cx="15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924" name="Line 2117"/>
              <p:cNvSpPr>
                <a:spLocks noChangeShapeType="1"/>
              </p:cNvSpPr>
              <p:nvPr/>
            </p:nvSpPr>
            <p:spPr bwMode="auto">
              <a:xfrm flipV="1">
                <a:off x="3079" y="2264"/>
                <a:ext cx="11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925" name="Line 2118"/>
              <p:cNvSpPr>
                <a:spLocks noChangeShapeType="1"/>
              </p:cNvSpPr>
              <p:nvPr/>
            </p:nvSpPr>
            <p:spPr bwMode="auto">
              <a:xfrm flipV="1">
                <a:off x="3095" y="2227"/>
                <a:ext cx="32" cy="5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926" name="Line 2119"/>
              <p:cNvSpPr>
                <a:spLocks noChangeShapeType="1"/>
              </p:cNvSpPr>
              <p:nvPr/>
            </p:nvSpPr>
            <p:spPr bwMode="auto">
              <a:xfrm flipV="1">
                <a:off x="3132" y="2191"/>
                <a:ext cx="32" cy="5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927" name="Line 2120"/>
              <p:cNvSpPr>
                <a:spLocks noChangeShapeType="1"/>
              </p:cNvSpPr>
              <p:nvPr/>
            </p:nvSpPr>
            <p:spPr bwMode="auto">
              <a:xfrm flipV="1">
                <a:off x="3169" y="2154"/>
                <a:ext cx="31" cy="5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928" name="Line 2121"/>
              <p:cNvSpPr>
                <a:spLocks noChangeShapeType="1"/>
              </p:cNvSpPr>
              <p:nvPr/>
            </p:nvSpPr>
            <p:spPr bwMode="auto">
              <a:xfrm flipV="1">
                <a:off x="3206" y="2117"/>
                <a:ext cx="30" cy="5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929" name="Line 2122"/>
              <p:cNvSpPr>
                <a:spLocks noChangeShapeType="1"/>
              </p:cNvSpPr>
              <p:nvPr/>
            </p:nvSpPr>
            <p:spPr bwMode="auto">
              <a:xfrm flipV="1">
                <a:off x="3243" y="2080"/>
                <a:ext cx="30" cy="5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930" name="Line 2123"/>
              <p:cNvSpPr>
                <a:spLocks noChangeShapeType="1"/>
              </p:cNvSpPr>
              <p:nvPr/>
            </p:nvSpPr>
            <p:spPr bwMode="auto">
              <a:xfrm flipV="1">
                <a:off x="3279" y="2072"/>
                <a:ext cx="15" cy="2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931" name="Line 2124"/>
              <p:cNvSpPr>
                <a:spLocks noChangeShapeType="1"/>
              </p:cNvSpPr>
              <p:nvPr/>
            </p:nvSpPr>
            <p:spPr bwMode="auto">
              <a:xfrm flipH="1" flipV="1">
                <a:off x="3076" y="2278"/>
                <a:ext cx="3" cy="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932" name="Line 2125"/>
              <p:cNvSpPr>
                <a:spLocks noChangeShapeType="1"/>
              </p:cNvSpPr>
              <p:nvPr/>
            </p:nvSpPr>
            <p:spPr bwMode="auto">
              <a:xfrm flipH="1" flipV="1">
                <a:off x="3086" y="2268"/>
                <a:ext cx="9" cy="1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933" name="Line 2126"/>
              <p:cNvSpPr>
                <a:spLocks noChangeShapeType="1"/>
              </p:cNvSpPr>
              <p:nvPr/>
            </p:nvSpPr>
            <p:spPr bwMode="auto">
              <a:xfrm flipH="1" flipV="1">
                <a:off x="3095" y="2258"/>
                <a:ext cx="9" cy="1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934" name="Line 2127"/>
              <p:cNvSpPr>
                <a:spLocks noChangeShapeType="1"/>
              </p:cNvSpPr>
              <p:nvPr/>
            </p:nvSpPr>
            <p:spPr bwMode="auto">
              <a:xfrm flipH="1" flipV="1">
                <a:off x="3106" y="2249"/>
                <a:ext cx="8" cy="1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935" name="Line 2128"/>
              <p:cNvSpPr>
                <a:spLocks noChangeShapeType="1"/>
              </p:cNvSpPr>
              <p:nvPr/>
            </p:nvSpPr>
            <p:spPr bwMode="auto">
              <a:xfrm flipH="1" flipV="1">
                <a:off x="3116" y="2238"/>
                <a:ext cx="8" cy="1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936" name="Line 2129"/>
              <p:cNvSpPr>
                <a:spLocks noChangeShapeType="1"/>
              </p:cNvSpPr>
              <p:nvPr/>
            </p:nvSpPr>
            <p:spPr bwMode="auto">
              <a:xfrm flipH="1" flipV="1">
                <a:off x="3125" y="2228"/>
                <a:ext cx="9" cy="1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937" name="Line 2130"/>
              <p:cNvSpPr>
                <a:spLocks noChangeShapeType="1"/>
              </p:cNvSpPr>
              <p:nvPr/>
            </p:nvSpPr>
            <p:spPr bwMode="auto">
              <a:xfrm flipH="1" flipV="1">
                <a:off x="3135" y="2219"/>
                <a:ext cx="8" cy="1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938" name="Line 2131"/>
              <p:cNvSpPr>
                <a:spLocks noChangeShapeType="1"/>
              </p:cNvSpPr>
              <p:nvPr/>
            </p:nvSpPr>
            <p:spPr bwMode="auto">
              <a:xfrm flipH="1" flipV="1">
                <a:off x="3145" y="2209"/>
                <a:ext cx="8" cy="1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939" name="Line 2132"/>
              <p:cNvSpPr>
                <a:spLocks noChangeShapeType="1"/>
              </p:cNvSpPr>
              <p:nvPr/>
            </p:nvSpPr>
            <p:spPr bwMode="auto">
              <a:xfrm flipH="1" flipV="1">
                <a:off x="3155" y="2199"/>
                <a:ext cx="9" cy="1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940" name="Line 2133"/>
              <p:cNvSpPr>
                <a:spLocks noChangeShapeType="1"/>
              </p:cNvSpPr>
              <p:nvPr/>
            </p:nvSpPr>
            <p:spPr bwMode="auto">
              <a:xfrm flipH="1" flipV="1">
                <a:off x="3164" y="2189"/>
                <a:ext cx="9" cy="1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941" name="Line 2134"/>
              <p:cNvSpPr>
                <a:spLocks noChangeShapeType="1"/>
              </p:cNvSpPr>
              <p:nvPr/>
            </p:nvSpPr>
            <p:spPr bwMode="auto">
              <a:xfrm flipH="1" flipV="1">
                <a:off x="3174" y="2180"/>
                <a:ext cx="9" cy="1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942" name="Line 2135"/>
              <p:cNvSpPr>
                <a:spLocks noChangeShapeType="1"/>
              </p:cNvSpPr>
              <p:nvPr/>
            </p:nvSpPr>
            <p:spPr bwMode="auto">
              <a:xfrm flipH="1" flipV="1">
                <a:off x="3185" y="2169"/>
                <a:ext cx="8" cy="1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943" name="Line 2136"/>
              <p:cNvSpPr>
                <a:spLocks noChangeShapeType="1"/>
              </p:cNvSpPr>
              <p:nvPr/>
            </p:nvSpPr>
            <p:spPr bwMode="auto">
              <a:xfrm flipH="1" flipV="1">
                <a:off x="3194" y="2159"/>
                <a:ext cx="9" cy="1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944" name="Line 2137"/>
              <p:cNvSpPr>
                <a:spLocks noChangeShapeType="1"/>
              </p:cNvSpPr>
              <p:nvPr/>
            </p:nvSpPr>
            <p:spPr bwMode="auto">
              <a:xfrm flipH="1" flipV="1">
                <a:off x="3204" y="2150"/>
                <a:ext cx="8" cy="1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945" name="Line 2138"/>
              <p:cNvSpPr>
                <a:spLocks noChangeShapeType="1"/>
              </p:cNvSpPr>
              <p:nvPr/>
            </p:nvSpPr>
            <p:spPr bwMode="auto">
              <a:xfrm flipH="1" flipV="1">
                <a:off x="3214" y="2140"/>
                <a:ext cx="8" cy="1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946" name="Line 2139"/>
              <p:cNvSpPr>
                <a:spLocks noChangeShapeType="1"/>
              </p:cNvSpPr>
              <p:nvPr/>
            </p:nvSpPr>
            <p:spPr bwMode="auto">
              <a:xfrm flipH="1" flipV="1">
                <a:off x="3224" y="2130"/>
                <a:ext cx="8" cy="1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947" name="Line 2140"/>
              <p:cNvSpPr>
                <a:spLocks noChangeShapeType="1"/>
              </p:cNvSpPr>
              <p:nvPr/>
            </p:nvSpPr>
            <p:spPr bwMode="auto">
              <a:xfrm flipH="1" flipV="1">
                <a:off x="3233" y="2120"/>
                <a:ext cx="9" cy="1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948" name="Line 2141"/>
              <p:cNvSpPr>
                <a:spLocks noChangeShapeType="1"/>
              </p:cNvSpPr>
              <p:nvPr/>
            </p:nvSpPr>
            <p:spPr bwMode="auto">
              <a:xfrm flipH="1" flipV="1">
                <a:off x="3243" y="2111"/>
                <a:ext cx="9" cy="1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949" name="Line 2142"/>
              <p:cNvSpPr>
                <a:spLocks noChangeShapeType="1"/>
              </p:cNvSpPr>
              <p:nvPr/>
            </p:nvSpPr>
            <p:spPr bwMode="auto">
              <a:xfrm flipH="1" flipV="1">
                <a:off x="3254" y="2101"/>
                <a:ext cx="7" cy="1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950" name="Line 2143"/>
              <p:cNvSpPr>
                <a:spLocks noChangeShapeType="1"/>
              </p:cNvSpPr>
              <p:nvPr/>
            </p:nvSpPr>
            <p:spPr bwMode="auto">
              <a:xfrm flipH="1" flipV="1">
                <a:off x="3263" y="2090"/>
                <a:ext cx="9" cy="1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951" name="Line 2144"/>
              <p:cNvSpPr>
                <a:spLocks noChangeShapeType="1"/>
              </p:cNvSpPr>
              <p:nvPr/>
            </p:nvSpPr>
            <p:spPr bwMode="auto">
              <a:xfrm flipH="1" flipV="1">
                <a:off x="3273" y="2081"/>
                <a:ext cx="8" cy="1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952" name="Line 2145"/>
              <p:cNvSpPr>
                <a:spLocks noChangeShapeType="1"/>
              </p:cNvSpPr>
              <p:nvPr/>
            </p:nvSpPr>
            <p:spPr bwMode="auto">
              <a:xfrm flipH="1" flipV="1">
                <a:off x="3283" y="2071"/>
                <a:ext cx="8" cy="1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953" name="Line 2146"/>
              <p:cNvSpPr>
                <a:spLocks noChangeShapeType="1"/>
              </p:cNvSpPr>
              <p:nvPr/>
            </p:nvSpPr>
            <p:spPr bwMode="auto">
              <a:xfrm flipH="1">
                <a:off x="2702" y="2643"/>
                <a:ext cx="9" cy="1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954" name="Line 2147"/>
              <p:cNvSpPr>
                <a:spLocks noChangeShapeType="1"/>
              </p:cNvSpPr>
              <p:nvPr/>
            </p:nvSpPr>
            <p:spPr bwMode="auto">
              <a:xfrm flipH="1">
                <a:off x="2936" y="2878"/>
                <a:ext cx="9" cy="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955" name="Line 2148"/>
              <p:cNvSpPr>
                <a:spLocks noChangeShapeType="1"/>
              </p:cNvSpPr>
              <p:nvPr/>
            </p:nvSpPr>
            <p:spPr bwMode="auto">
              <a:xfrm>
                <a:off x="2797" y="2366"/>
                <a:ext cx="59" cy="5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956" name="Line 2149"/>
              <p:cNvSpPr>
                <a:spLocks noChangeShapeType="1"/>
              </p:cNvSpPr>
              <p:nvPr/>
            </p:nvSpPr>
            <p:spPr bwMode="auto">
              <a:xfrm>
                <a:off x="2794" y="2370"/>
                <a:ext cx="60" cy="6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957" name="Freeform 2150"/>
              <p:cNvSpPr>
                <a:spLocks/>
              </p:cNvSpPr>
              <p:nvPr/>
            </p:nvSpPr>
            <p:spPr bwMode="auto">
              <a:xfrm>
                <a:off x="2801" y="2340"/>
                <a:ext cx="116" cy="24"/>
              </a:xfrm>
              <a:custGeom>
                <a:avLst/>
                <a:gdLst>
                  <a:gd name="T0" fmla="*/ 29 w 232"/>
                  <a:gd name="T1" fmla="*/ 6 h 47"/>
                  <a:gd name="T2" fmla="*/ 24 w 232"/>
                  <a:gd name="T3" fmla="*/ 3 h 47"/>
                  <a:gd name="T4" fmla="*/ 18 w 232"/>
                  <a:gd name="T5" fmla="*/ 0 h 47"/>
                  <a:gd name="T6" fmla="*/ 12 w 232"/>
                  <a:gd name="T7" fmla="*/ 0 h 47"/>
                  <a:gd name="T8" fmla="*/ 6 w 232"/>
                  <a:gd name="T9" fmla="*/ 2 h 47"/>
                  <a:gd name="T10" fmla="*/ 0 w 232"/>
                  <a:gd name="T11" fmla="*/ 6 h 4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2"/>
                  <a:gd name="T19" fmla="*/ 0 h 47"/>
                  <a:gd name="T20" fmla="*/ 232 w 232"/>
                  <a:gd name="T21" fmla="*/ 47 h 4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2" h="47">
                    <a:moveTo>
                      <a:pt x="232" y="47"/>
                    </a:moveTo>
                    <a:lnTo>
                      <a:pt x="191" y="18"/>
                    </a:lnTo>
                    <a:lnTo>
                      <a:pt x="143" y="0"/>
                    </a:lnTo>
                    <a:lnTo>
                      <a:pt x="91" y="0"/>
                    </a:lnTo>
                    <a:lnTo>
                      <a:pt x="42" y="14"/>
                    </a:lnTo>
                    <a:lnTo>
                      <a:pt x="0" y="46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958" name="Freeform 2151"/>
              <p:cNvSpPr>
                <a:spLocks/>
              </p:cNvSpPr>
              <p:nvPr/>
            </p:nvSpPr>
            <p:spPr bwMode="auto">
              <a:xfrm>
                <a:off x="2790" y="2359"/>
                <a:ext cx="11" cy="11"/>
              </a:xfrm>
              <a:custGeom>
                <a:avLst/>
                <a:gdLst>
                  <a:gd name="T0" fmla="*/ 1 w 22"/>
                  <a:gd name="T1" fmla="*/ 0 h 22"/>
                  <a:gd name="T2" fmla="*/ 3 w 22"/>
                  <a:gd name="T3" fmla="*/ 1 h 22"/>
                  <a:gd name="T4" fmla="*/ 1 w 22"/>
                  <a:gd name="T5" fmla="*/ 3 h 22"/>
                  <a:gd name="T6" fmla="*/ 0 w 22"/>
                  <a:gd name="T7" fmla="*/ 1 h 2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2"/>
                  <a:gd name="T13" fmla="*/ 0 h 22"/>
                  <a:gd name="T14" fmla="*/ 22 w 22"/>
                  <a:gd name="T15" fmla="*/ 22 h 2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2" h="22">
                    <a:moveTo>
                      <a:pt x="14" y="0"/>
                    </a:moveTo>
                    <a:lnTo>
                      <a:pt x="22" y="8"/>
                    </a:lnTo>
                    <a:lnTo>
                      <a:pt x="8" y="22"/>
                    </a:lnTo>
                    <a:lnTo>
                      <a:pt x="0" y="14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959" name="Freeform 2152"/>
              <p:cNvSpPr>
                <a:spLocks/>
              </p:cNvSpPr>
              <p:nvPr/>
            </p:nvSpPr>
            <p:spPr bwMode="auto">
              <a:xfrm>
                <a:off x="2856" y="2364"/>
                <a:ext cx="63" cy="63"/>
              </a:xfrm>
              <a:custGeom>
                <a:avLst/>
                <a:gdLst>
                  <a:gd name="T0" fmla="*/ 0 w 127"/>
                  <a:gd name="T1" fmla="*/ 15 h 127"/>
                  <a:gd name="T2" fmla="*/ 0 w 127"/>
                  <a:gd name="T3" fmla="*/ 15 h 127"/>
                  <a:gd name="T4" fmla="*/ 15 w 127"/>
                  <a:gd name="T5" fmla="*/ 0 h 127"/>
                  <a:gd name="T6" fmla="*/ 15 w 127"/>
                  <a:gd name="T7" fmla="*/ 0 h 127"/>
                  <a:gd name="T8" fmla="*/ 0 w 127"/>
                  <a:gd name="T9" fmla="*/ 15 h 1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7"/>
                  <a:gd name="T16" fmla="*/ 0 h 127"/>
                  <a:gd name="T17" fmla="*/ 127 w 127"/>
                  <a:gd name="T18" fmla="*/ 127 h 1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7" h="127">
                    <a:moveTo>
                      <a:pt x="4" y="127"/>
                    </a:moveTo>
                    <a:lnTo>
                      <a:pt x="0" y="122"/>
                    </a:lnTo>
                    <a:lnTo>
                      <a:pt x="122" y="0"/>
                    </a:lnTo>
                    <a:lnTo>
                      <a:pt x="127" y="5"/>
                    </a:lnTo>
                    <a:lnTo>
                      <a:pt x="4" y="127"/>
                    </a:lnTo>
                    <a:close/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960" name="Freeform 2153"/>
              <p:cNvSpPr>
                <a:spLocks/>
              </p:cNvSpPr>
              <p:nvPr/>
            </p:nvSpPr>
            <p:spPr bwMode="auto">
              <a:xfrm>
                <a:off x="2854" y="2423"/>
                <a:ext cx="12" cy="12"/>
              </a:xfrm>
              <a:custGeom>
                <a:avLst/>
                <a:gdLst>
                  <a:gd name="T0" fmla="*/ 3 w 23"/>
                  <a:gd name="T1" fmla="*/ 1 h 24"/>
                  <a:gd name="T2" fmla="*/ 2 w 23"/>
                  <a:gd name="T3" fmla="*/ 0 h 24"/>
                  <a:gd name="T4" fmla="*/ 0 w 23"/>
                  <a:gd name="T5" fmla="*/ 2 h 24"/>
                  <a:gd name="T6" fmla="*/ 1 w 23"/>
                  <a:gd name="T7" fmla="*/ 3 h 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3"/>
                  <a:gd name="T13" fmla="*/ 0 h 24"/>
                  <a:gd name="T14" fmla="*/ 23 w 23"/>
                  <a:gd name="T15" fmla="*/ 24 h 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3" h="24">
                    <a:moveTo>
                      <a:pt x="23" y="8"/>
                    </a:moveTo>
                    <a:lnTo>
                      <a:pt x="15" y="0"/>
                    </a:lnTo>
                    <a:lnTo>
                      <a:pt x="0" y="16"/>
                    </a:lnTo>
                    <a:lnTo>
                      <a:pt x="7" y="24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961" name="Line 2154"/>
              <p:cNvSpPr>
                <a:spLocks noChangeShapeType="1"/>
              </p:cNvSpPr>
              <p:nvPr/>
            </p:nvSpPr>
            <p:spPr bwMode="auto">
              <a:xfrm flipH="1">
                <a:off x="2789" y="2359"/>
                <a:ext cx="8" cy="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962" name="Line 2155"/>
              <p:cNvSpPr>
                <a:spLocks noChangeShapeType="1"/>
              </p:cNvSpPr>
              <p:nvPr/>
            </p:nvSpPr>
            <p:spPr bwMode="auto">
              <a:xfrm flipH="1">
                <a:off x="2857" y="2427"/>
                <a:ext cx="9" cy="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963" name="Line 2156"/>
              <p:cNvSpPr>
                <a:spLocks noChangeShapeType="1"/>
              </p:cNvSpPr>
              <p:nvPr/>
            </p:nvSpPr>
            <p:spPr bwMode="auto">
              <a:xfrm>
                <a:off x="2766" y="2345"/>
                <a:ext cx="23" cy="2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964" name="Line 2157"/>
              <p:cNvSpPr>
                <a:spLocks noChangeShapeType="1"/>
              </p:cNvSpPr>
              <p:nvPr/>
            </p:nvSpPr>
            <p:spPr bwMode="auto">
              <a:xfrm>
                <a:off x="2857" y="2436"/>
                <a:ext cx="30" cy="3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965" name="Line 2158"/>
              <p:cNvSpPr>
                <a:spLocks noChangeShapeType="1"/>
              </p:cNvSpPr>
              <p:nvPr/>
            </p:nvSpPr>
            <p:spPr bwMode="auto">
              <a:xfrm>
                <a:off x="2944" y="2350"/>
                <a:ext cx="30" cy="3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966" name="Line 2159"/>
              <p:cNvSpPr>
                <a:spLocks noChangeShapeType="1"/>
              </p:cNvSpPr>
              <p:nvPr/>
            </p:nvSpPr>
            <p:spPr bwMode="auto">
              <a:xfrm>
                <a:off x="2642" y="2583"/>
                <a:ext cx="59" cy="5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967" name="Line 2160"/>
              <p:cNvSpPr>
                <a:spLocks noChangeShapeType="1"/>
              </p:cNvSpPr>
              <p:nvPr/>
            </p:nvSpPr>
            <p:spPr bwMode="auto">
              <a:xfrm>
                <a:off x="2638" y="2586"/>
                <a:ext cx="61" cy="6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968" name="Freeform 2161"/>
              <p:cNvSpPr>
                <a:spLocks/>
              </p:cNvSpPr>
              <p:nvPr/>
            </p:nvSpPr>
            <p:spPr bwMode="auto">
              <a:xfrm>
                <a:off x="2646" y="2556"/>
                <a:ext cx="115" cy="24"/>
              </a:xfrm>
              <a:custGeom>
                <a:avLst/>
                <a:gdLst>
                  <a:gd name="T0" fmla="*/ 29 w 230"/>
                  <a:gd name="T1" fmla="*/ 6 h 47"/>
                  <a:gd name="T2" fmla="*/ 24 w 230"/>
                  <a:gd name="T3" fmla="*/ 3 h 47"/>
                  <a:gd name="T4" fmla="*/ 18 w 230"/>
                  <a:gd name="T5" fmla="*/ 0 h 47"/>
                  <a:gd name="T6" fmla="*/ 12 w 230"/>
                  <a:gd name="T7" fmla="*/ 0 h 47"/>
                  <a:gd name="T8" fmla="*/ 6 w 230"/>
                  <a:gd name="T9" fmla="*/ 2 h 47"/>
                  <a:gd name="T10" fmla="*/ 0 w 230"/>
                  <a:gd name="T11" fmla="*/ 6 h 4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0"/>
                  <a:gd name="T19" fmla="*/ 0 h 47"/>
                  <a:gd name="T20" fmla="*/ 230 w 230"/>
                  <a:gd name="T21" fmla="*/ 47 h 4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0" h="47">
                    <a:moveTo>
                      <a:pt x="230" y="47"/>
                    </a:moveTo>
                    <a:lnTo>
                      <a:pt x="189" y="18"/>
                    </a:lnTo>
                    <a:lnTo>
                      <a:pt x="141" y="0"/>
                    </a:lnTo>
                    <a:lnTo>
                      <a:pt x="91" y="0"/>
                    </a:lnTo>
                    <a:lnTo>
                      <a:pt x="42" y="16"/>
                    </a:lnTo>
                    <a:lnTo>
                      <a:pt x="0" y="46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969" name="Freeform 2162"/>
              <p:cNvSpPr>
                <a:spLocks/>
              </p:cNvSpPr>
              <p:nvPr/>
            </p:nvSpPr>
            <p:spPr bwMode="auto">
              <a:xfrm>
                <a:off x="2635" y="2575"/>
                <a:ext cx="11" cy="11"/>
              </a:xfrm>
              <a:custGeom>
                <a:avLst/>
                <a:gdLst>
                  <a:gd name="T0" fmla="*/ 1 w 22"/>
                  <a:gd name="T1" fmla="*/ 0 h 22"/>
                  <a:gd name="T2" fmla="*/ 3 w 22"/>
                  <a:gd name="T3" fmla="*/ 1 h 22"/>
                  <a:gd name="T4" fmla="*/ 1 w 22"/>
                  <a:gd name="T5" fmla="*/ 3 h 22"/>
                  <a:gd name="T6" fmla="*/ 0 w 22"/>
                  <a:gd name="T7" fmla="*/ 2 h 2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2"/>
                  <a:gd name="T13" fmla="*/ 0 h 22"/>
                  <a:gd name="T14" fmla="*/ 22 w 22"/>
                  <a:gd name="T15" fmla="*/ 22 h 2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2" h="22">
                    <a:moveTo>
                      <a:pt x="14" y="0"/>
                    </a:moveTo>
                    <a:lnTo>
                      <a:pt x="22" y="8"/>
                    </a:lnTo>
                    <a:lnTo>
                      <a:pt x="6" y="22"/>
                    </a:lnTo>
                    <a:lnTo>
                      <a:pt x="0" y="16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970" name="Freeform 2163"/>
              <p:cNvSpPr>
                <a:spLocks/>
              </p:cNvSpPr>
              <p:nvPr/>
            </p:nvSpPr>
            <p:spPr bwMode="auto">
              <a:xfrm>
                <a:off x="2701" y="2580"/>
                <a:ext cx="63" cy="63"/>
              </a:xfrm>
              <a:custGeom>
                <a:avLst/>
                <a:gdLst>
                  <a:gd name="T0" fmla="*/ 1 w 126"/>
                  <a:gd name="T1" fmla="*/ 15 h 127"/>
                  <a:gd name="T2" fmla="*/ 0 w 126"/>
                  <a:gd name="T3" fmla="*/ 15 h 127"/>
                  <a:gd name="T4" fmla="*/ 15 w 126"/>
                  <a:gd name="T5" fmla="*/ 0 h 127"/>
                  <a:gd name="T6" fmla="*/ 16 w 126"/>
                  <a:gd name="T7" fmla="*/ 0 h 127"/>
                  <a:gd name="T8" fmla="*/ 1 w 126"/>
                  <a:gd name="T9" fmla="*/ 15 h 1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6"/>
                  <a:gd name="T16" fmla="*/ 0 h 127"/>
                  <a:gd name="T17" fmla="*/ 126 w 126"/>
                  <a:gd name="T18" fmla="*/ 127 h 1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6" h="127">
                    <a:moveTo>
                      <a:pt x="4" y="127"/>
                    </a:moveTo>
                    <a:lnTo>
                      <a:pt x="0" y="123"/>
                    </a:lnTo>
                    <a:lnTo>
                      <a:pt x="120" y="0"/>
                    </a:lnTo>
                    <a:lnTo>
                      <a:pt x="126" y="7"/>
                    </a:lnTo>
                    <a:lnTo>
                      <a:pt x="4" y="127"/>
                    </a:lnTo>
                    <a:close/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971" name="Freeform 2164"/>
              <p:cNvSpPr>
                <a:spLocks/>
              </p:cNvSpPr>
              <p:nvPr/>
            </p:nvSpPr>
            <p:spPr bwMode="auto">
              <a:xfrm>
                <a:off x="2699" y="2640"/>
                <a:ext cx="12" cy="11"/>
              </a:xfrm>
              <a:custGeom>
                <a:avLst/>
                <a:gdLst>
                  <a:gd name="T0" fmla="*/ 3 w 23"/>
                  <a:gd name="T1" fmla="*/ 1 h 22"/>
                  <a:gd name="T2" fmla="*/ 2 w 23"/>
                  <a:gd name="T3" fmla="*/ 0 h 22"/>
                  <a:gd name="T4" fmla="*/ 0 w 23"/>
                  <a:gd name="T5" fmla="*/ 1 h 22"/>
                  <a:gd name="T6" fmla="*/ 1 w 23"/>
                  <a:gd name="T7" fmla="*/ 3 h 2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3"/>
                  <a:gd name="T13" fmla="*/ 0 h 22"/>
                  <a:gd name="T14" fmla="*/ 23 w 23"/>
                  <a:gd name="T15" fmla="*/ 22 h 2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3" h="22">
                    <a:moveTo>
                      <a:pt x="23" y="6"/>
                    </a:moveTo>
                    <a:lnTo>
                      <a:pt x="15" y="0"/>
                    </a:lnTo>
                    <a:lnTo>
                      <a:pt x="0" y="14"/>
                    </a:lnTo>
                    <a:lnTo>
                      <a:pt x="7" y="22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972" name="Line 2165"/>
              <p:cNvSpPr>
                <a:spLocks noChangeShapeType="1"/>
              </p:cNvSpPr>
              <p:nvPr/>
            </p:nvSpPr>
            <p:spPr bwMode="auto">
              <a:xfrm flipH="1">
                <a:off x="2633" y="2575"/>
                <a:ext cx="9" cy="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973" name="Line 2166"/>
              <p:cNvSpPr>
                <a:spLocks noChangeShapeType="1"/>
              </p:cNvSpPr>
              <p:nvPr/>
            </p:nvSpPr>
            <p:spPr bwMode="auto">
              <a:xfrm>
                <a:off x="2852" y="2258"/>
                <a:ext cx="23" cy="2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974" name="Line 2167"/>
              <p:cNvSpPr>
                <a:spLocks noChangeShapeType="1"/>
              </p:cNvSpPr>
              <p:nvPr/>
            </p:nvSpPr>
            <p:spPr bwMode="auto">
              <a:xfrm flipH="1" flipV="1">
                <a:off x="2721" y="2127"/>
                <a:ext cx="131" cy="13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975" name="Line 2168"/>
              <p:cNvSpPr>
                <a:spLocks noChangeShapeType="1"/>
              </p:cNvSpPr>
              <p:nvPr/>
            </p:nvSpPr>
            <p:spPr bwMode="auto">
              <a:xfrm flipV="1">
                <a:off x="2720" y="2379"/>
                <a:ext cx="273" cy="27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976" name="Line 2169"/>
              <p:cNvSpPr>
                <a:spLocks noChangeShapeType="1"/>
              </p:cNvSpPr>
              <p:nvPr/>
            </p:nvSpPr>
            <p:spPr bwMode="auto">
              <a:xfrm flipV="1">
                <a:off x="2467" y="2145"/>
                <a:ext cx="254" cy="25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977" name="Line 2170"/>
              <p:cNvSpPr>
                <a:spLocks noChangeShapeType="1"/>
              </p:cNvSpPr>
              <p:nvPr/>
            </p:nvSpPr>
            <p:spPr bwMode="auto">
              <a:xfrm flipV="1">
                <a:off x="3087" y="2078"/>
                <a:ext cx="212" cy="2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978" name="Line 2171"/>
              <p:cNvSpPr>
                <a:spLocks noChangeShapeType="1"/>
              </p:cNvSpPr>
              <p:nvPr/>
            </p:nvSpPr>
            <p:spPr bwMode="auto">
              <a:xfrm flipH="1" flipV="1">
                <a:off x="3075" y="2279"/>
                <a:ext cx="12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979" name="Line 2172"/>
              <p:cNvSpPr>
                <a:spLocks noChangeShapeType="1"/>
              </p:cNvSpPr>
              <p:nvPr/>
            </p:nvSpPr>
            <p:spPr bwMode="auto">
              <a:xfrm flipV="1">
                <a:off x="3075" y="2066"/>
                <a:ext cx="212" cy="21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980" name="Line 2173"/>
              <p:cNvSpPr>
                <a:spLocks noChangeShapeType="1"/>
              </p:cNvSpPr>
              <p:nvPr/>
            </p:nvSpPr>
            <p:spPr bwMode="auto">
              <a:xfrm>
                <a:off x="2828" y="2252"/>
                <a:ext cx="1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981" name="Line 2174"/>
              <p:cNvSpPr>
                <a:spLocks noChangeShapeType="1"/>
              </p:cNvSpPr>
              <p:nvPr/>
            </p:nvSpPr>
            <p:spPr bwMode="auto">
              <a:xfrm flipH="1">
                <a:off x="2843" y="2258"/>
                <a:ext cx="9" cy="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982" name="Line 2175"/>
              <p:cNvSpPr>
                <a:spLocks noChangeShapeType="1"/>
              </p:cNvSpPr>
              <p:nvPr/>
            </p:nvSpPr>
            <p:spPr bwMode="auto">
              <a:xfrm flipH="1">
                <a:off x="2711" y="2641"/>
                <a:ext cx="2" cy="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983" name="Line 2176"/>
              <p:cNvSpPr>
                <a:spLocks noChangeShapeType="1"/>
              </p:cNvSpPr>
              <p:nvPr/>
            </p:nvSpPr>
            <p:spPr bwMode="auto">
              <a:xfrm>
                <a:off x="2774" y="2336"/>
                <a:ext cx="1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984" name="Line 2177"/>
              <p:cNvSpPr>
                <a:spLocks noChangeShapeType="1"/>
              </p:cNvSpPr>
              <p:nvPr/>
            </p:nvSpPr>
            <p:spPr bwMode="auto">
              <a:xfrm>
                <a:off x="2843" y="2267"/>
                <a:ext cx="23" cy="2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985" name="Line 2178"/>
              <p:cNvSpPr>
                <a:spLocks noChangeShapeType="1"/>
              </p:cNvSpPr>
              <p:nvPr/>
            </p:nvSpPr>
            <p:spPr bwMode="auto">
              <a:xfrm>
                <a:off x="2774" y="2336"/>
                <a:ext cx="23" cy="2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986" name="Line 2179"/>
              <p:cNvSpPr>
                <a:spLocks noChangeShapeType="1"/>
              </p:cNvSpPr>
              <p:nvPr/>
            </p:nvSpPr>
            <p:spPr bwMode="auto">
              <a:xfrm flipV="1">
                <a:off x="2866" y="2281"/>
                <a:ext cx="9" cy="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987" name="Line 2180"/>
              <p:cNvSpPr>
                <a:spLocks noChangeShapeType="1"/>
              </p:cNvSpPr>
              <p:nvPr/>
            </p:nvSpPr>
            <p:spPr bwMode="auto">
              <a:xfrm>
                <a:off x="2713" y="2641"/>
                <a:ext cx="1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988" name="Line 2181"/>
              <p:cNvSpPr>
                <a:spLocks noChangeShapeType="1"/>
              </p:cNvSpPr>
              <p:nvPr/>
            </p:nvSpPr>
            <p:spPr bwMode="auto">
              <a:xfrm flipV="1">
                <a:off x="2789" y="2359"/>
                <a:ext cx="8" cy="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989" name="Line 2182"/>
              <p:cNvSpPr>
                <a:spLocks noChangeShapeType="1"/>
              </p:cNvSpPr>
              <p:nvPr/>
            </p:nvSpPr>
            <p:spPr bwMode="auto">
              <a:xfrm>
                <a:off x="2766" y="2327"/>
                <a:ext cx="8" cy="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990" name="Line 2183"/>
              <p:cNvSpPr>
                <a:spLocks noChangeShapeType="1"/>
              </p:cNvSpPr>
              <p:nvPr/>
            </p:nvSpPr>
            <p:spPr bwMode="auto">
              <a:xfrm flipH="1">
                <a:off x="2843" y="2258"/>
                <a:ext cx="9" cy="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991" name="Line 2184"/>
              <p:cNvSpPr>
                <a:spLocks noChangeShapeType="1"/>
              </p:cNvSpPr>
              <p:nvPr/>
            </p:nvSpPr>
            <p:spPr bwMode="auto">
              <a:xfrm flipH="1" flipV="1">
                <a:off x="2828" y="2252"/>
                <a:ext cx="15" cy="1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992" name="Line 2185"/>
              <p:cNvSpPr>
                <a:spLocks noChangeShapeType="1"/>
              </p:cNvSpPr>
              <p:nvPr/>
            </p:nvSpPr>
            <p:spPr bwMode="auto">
              <a:xfrm flipH="1" flipV="1">
                <a:off x="2721" y="2145"/>
                <a:ext cx="107" cy="10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993" name="Line 2186"/>
              <p:cNvSpPr>
                <a:spLocks noChangeShapeType="1"/>
              </p:cNvSpPr>
              <p:nvPr/>
            </p:nvSpPr>
            <p:spPr bwMode="auto">
              <a:xfrm flipV="1">
                <a:off x="2897" y="2389"/>
                <a:ext cx="68" cy="6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994" name="Line 2187"/>
              <p:cNvSpPr>
                <a:spLocks noChangeShapeType="1"/>
              </p:cNvSpPr>
              <p:nvPr/>
            </p:nvSpPr>
            <p:spPr bwMode="auto">
              <a:xfrm flipV="1">
                <a:off x="2934" y="2350"/>
                <a:ext cx="10" cy="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995" name="Line 2188"/>
              <p:cNvSpPr>
                <a:spLocks noChangeShapeType="1"/>
              </p:cNvSpPr>
              <p:nvPr/>
            </p:nvSpPr>
            <p:spPr bwMode="auto">
              <a:xfrm>
                <a:off x="2934" y="2359"/>
                <a:ext cx="31" cy="3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996" name="Line 2189"/>
              <p:cNvSpPr>
                <a:spLocks noChangeShapeType="1"/>
              </p:cNvSpPr>
              <p:nvPr/>
            </p:nvSpPr>
            <p:spPr bwMode="auto">
              <a:xfrm flipV="1">
                <a:off x="2974" y="2370"/>
                <a:ext cx="9" cy="1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997" name="Line 2190"/>
              <p:cNvSpPr>
                <a:spLocks noChangeShapeType="1"/>
              </p:cNvSpPr>
              <p:nvPr/>
            </p:nvSpPr>
            <p:spPr bwMode="auto">
              <a:xfrm flipH="1" flipV="1">
                <a:off x="2983" y="2370"/>
                <a:ext cx="10" cy="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998" name="Line 2191"/>
              <p:cNvSpPr>
                <a:spLocks noChangeShapeType="1"/>
              </p:cNvSpPr>
              <p:nvPr/>
            </p:nvSpPr>
            <p:spPr bwMode="auto">
              <a:xfrm flipV="1">
                <a:off x="2857" y="2427"/>
                <a:ext cx="9" cy="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999" name="Line 2192"/>
              <p:cNvSpPr>
                <a:spLocks noChangeShapeType="1"/>
              </p:cNvSpPr>
              <p:nvPr/>
            </p:nvSpPr>
            <p:spPr bwMode="auto">
              <a:xfrm>
                <a:off x="2866" y="2427"/>
                <a:ext cx="31" cy="3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000" name="Line 2193"/>
              <p:cNvSpPr>
                <a:spLocks noChangeShapeType="1"/>
              </p:cNvSpPr>
              <p:nvPr/>
            </p:nvSpPr>
            <p:spPr bwMode="auto">
              <a:xfrm flipV="1">
                <a:off x="2713" y="2467"/>
                <a:ext cx="174" cy="17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001" name="Line 2194"/>
              <p:cNvSpPr>
                <a:spLocks noChangeShapeType="1"/>
              </p:cNvSpPr>
              <p:nvPr/>
            </p:nvSpPr>
            <p:spPr bwMode="auto">
              <a:xfrm flipV="1">
                <a:off x="3070" y="2182"/>
                <a:ext cx="91" cy="9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002" name="Line 2195"/>
              <p:cNvSpPr>
                <a:spLocks noChangeShapeType="1"/>
              </p:cNvSpPr>
              <p:nvPr/>
            </p:nvSpPr>
            <p:spPr bwMode="auto">
              <a:xfrm flipH="1" flipV="1">
                <a:off x="2814" y="2205"/>
                <a:ext cx="68" cy="6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003" name="Freeform 2196"/>
              <p:cNvSpPr>
                <a:spLocks/>
              </p:cNvSpPr>
              <p:nvPr/>
            </p:nvSpPr>
            <p:spPr bwMode="auto">
              <a:xfrm>
                <a:off x="2881" y="2272"/>
                <a:ext cx="72" cy="71"/>
              </a:xfrm>
              <a:custGeom>
                <a:avLst/>
                <a:gdLst>
                  <a:gd name="T0" fmla="*/ 0 w 144"/>
                  <a:gd name="T1" fmla="*/ 0 h 143"/>
                  <a:gd name="T2" fmla="*/ 1 w 144"/>
                  <a:gd name="T3" fmla="*/ 0 h 143"/>
                  <a:gd name="T4" fmla="*/ 18 w 144"/>
                  <a:gd name="T5" fmla="*/ 17 h 143"/>
                  <a:gd name="T6" fmla="*/ 18 w 144"/>
                  <a:gd name="T7" fmla="*/ 17 h 143"/>
                  <a:gd name="T8" fmla="*/ 0 w 144"/>
                  <a:gd name="T9" fmla="*/ 0 h 1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4"/>
                  <a:gd name="T16" fmla="*/ 0 h 143"/>
                  <a:gd name="T17" fmla="*/ 144 w 144"/>
                  <a:gd name="T18" fmla="*/ 143 h 1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4" h="143">
                    <a:moveTo>
                      <a:pt x="0" y="6"/>
                    </a:moveTo>
                    <a:lnTo>
                      <a:pt x="6" y="0"/>
                    </a:lnTo>
                    <a:lnTo>
                      <a:pt x="144" y="136"/>
                    </a:lnTo>
                    <a:lnTo>
                      <a:pt x="138" y="143"/>
                    </a:lnTo>
                    <a:lnTo>
                      <a:pt x="0" y="6"/>
                    </a:lnTo>
                    <a:close/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004" name="Freeform 2197"/>
              <p:cNvSpPr>
                <a:spLocks/>
              </p:cNvSpPr>
              <p:nvPr/>
            </p:nvSpPr>
            <p:spPr bwMode="auto">
              <a:xfrm>
                <a:off x="2619" y="2512"/>
                <a:ext cx="16" cy="36"/>
              </a:xfrm>
              <a:custGeom>
                <a:avLst/>
                <a:gdLst>
                  <a:gd name="T0" fmla="*/ 0 w 31"/>
                  <a:gd name="T1" fmla="*/ 9 h 72"/>
                  <a:gd name="T2" fmla="*/ 3 w 31"/>
                  <a:gd name="T3" fmla="*/ 7 h 72"/>
                  <a:gd name="T4" fmla="*/ 4 w 31"/>
                  <a:gd name="T5" fmla="*/ 5 h 72"/>
                  <a:gd name="T6" fmla="*/ 4 w 31"/>
                  <a:gd name="T7" fmla="*/ 1 h 72"/>
                  <a:gd name="T8" fmla="*/ 4 w 31"/>
                  <a:gd name="T9" fmla="*/ 0 h 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"/>
                  <a:gd name="T16" fmla="*/ 0 h 72"/>
                  <a:gd name="T17" fmla="*/ 31 w 31"/>
                  <a:gd name="T18" fmla="*/ 72 h 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" h="72">
                    <a:moveTo>
                      <a:pt x="0" y="72"/>
                    </a:moveTo>
                    <a:lnTo>
                      <a:pt x="23" y="60"/>
                    </a:lnTo>
                    <a:lnTo>
                      <a:pt x="31" y="36"/>
                    </a:lnTo>
                    <a:lnTo>
                      <a:pt x="31" y="10"/>
                    </a:lnTo>
                    <a:lnTo>
                      <a:pt x="31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005" name="Line 2198"/>
              <p:cNvSpPr>
                <a:spLocks noChangeShapeType="1"/>
              </p:cNvSpPr>
              <p:nvPr/>
            </p:nvSpPr>
            <p:spPr bwMode="auto">
              <a:xfrm flipH="1">
                <a:off x="2619" y="2512"/>
                <a:ext cx="12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006" name="Freeform 2199"/>
              <p:cNvSpPr>
                <a:spLocks/>
              </p:cNvSpPr>
              <p:nvPr/>
            </p:nvSpPr>
            <p:spPr bwMode="auto">
              <a:xfrm>
                <a:off x="2620" y="2518"/>
                <a:ext cx="1" cy="14"/>
              </a:xfrm>
              <a:custGeom>
                <a:avLst/>
                <a:gdLst>
                  <a:gd name="T0" fmla="*/ 0 w 1"/>
                  <a:gd name="T1" fmla="*/ 0 h 28"/>
                  <a:gd name="T2" fmla="*/ 0 w 1"/>
                  <a:gd name="T3" fmla="*/ 4 h 28"/>
                  <a:gd name="T4" fmla="*/ 0 w 1"/>
                  <a:gd name="T5" fmla="*/ 4 h 28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8"/>
                  <a:gd name="T11" fmla="*/ 1 w 1"/>
                  <a:gd name="T12" fmla="*/ 28 h 2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8">
                    <a:moveTo>
                      <a:pt x="0" y="0"/>
                    </a:moveTo>
                    <a:lnTo>
                      <a:pt x="0" y="25"/>
                    </a:lnTo>
                    <a:lnTo>
                      <a:pt x="0" y="28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007" name="Freeform 2200"/>
              <p:cNvSpPr>
                <a:spLocks/>
              </p:cNvSpPr>
              <p:nvPr/>
            </p:nvSpPr>
            <p:spPr bwMode="auto">
              <a:xfrm>
                <a:off x="2620" y="2531"/>
                <a:ext cx="28" cy="1"/>
              </a:xfrm>
              <a:custGeom>
                <a:avLst/>
                <a:gdLst>
                  <a:gd name="T0" fmla="*/ 0 w 55"/>
                  <a:gd name="T1" fmla="*/ 0 h 1"/>
                  <a:gd name="T2" fmla="*/ 4 w 55"/>
                  <a:gd name="T3" fmla="*/ 0 h 1"/>
                  <a:gd name="T4" fmla="*/ 7 w 55"/>
                  <a:gd name="T5" fmla="*/ 0 h 1"/>
                  <a:gd name="T6" fmla="*/ 7 w 55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5"/>
                  <a:gd name="T13" fmla="*/ 0 h 1"/>
                  <a:gd name="T14" fmla="*/ 55 w 55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5" h="1">
                    <a:moveTo>
                      <a:pt x="0" y="0"/>
                    </a:moveTo>
                    <a:lnTo>
                      <a:pt x="25" y="0"/>
                    </a:lnTo>
                    <a:lnTo>
                      <a:pt x="52" y="0"/>
                    </a:lnTo>
                    <a:lnTo>
                      <a:pt x="55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008" name="Line 2201"/>
              <p:cNvSpPr>
                <a:spLocks noChangeShapeType="1"/>
              </p:cNvSpPr>
              <p:nvPr/>
            </p:nvSpPr>
            <p:spPr bwMode="auto">
              <a:xfrm flipV="1">
                <a:off x="2648" y="2518"/>
                <a:ext cx="1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009" name="Freeform 2202"/>
              <p:cNvSpPr>
                <a:spLocks/>
              </p:cNvSpPr>
              <p:nvPr/>
            </p:nvSpPr>
            <p:spPr bwMode="auto">
              <a:xfrm>
                <a:off x="2620" y="2519"/>
                <a:ext cx="28" cy="1"/>
              </a:xfrm>
              <a:custGeom>
                <a:avLst/>
                <a:gdLst>
                  <a:gd name="T0" fmla="*/ 7 w 55"/>
                  <a:gd name="T1" fmla="*/ 0 h 1"/>
                  <a:gd name="T2" fmla="*/ 7 w 55"/>
                  <a:gd name="T3" fmla="*/ 0 h 1"/>
                  <a:gd name="T4" fmla="*/ 4 w 55"/>
                  <a:gd name="T5" fmla="*/ 0 h 1"/>
                  <a:gd name="T6" fmla="*/ 0 w 55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5"/>
                  <a:gd name="T13" fmla="*/ 0 h 1"/>
                  <a:gd name="T14" fmla="*/ 55 w 55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5" h="1">
                    <a:moveTo>
                      <a:pt x="55" y="0"/>
                    </a:moveTo>
                    <a:lnTo>
                      <a:pt x="52" y="0"/>
                    </a:lnTo>
                    <a:lnTo>
                      <a:pt x="25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010" name="Freeform 2203"/>
              <p:cNvSpPr>
                <a:spLocks/>
              </p:cNvSpPr>
              <p:nvPr/>
            </p:nvSpPr>
            <p:spPr bwMode="auto">
              <a:xfrm>
                <a:off x="2620" y="2524"/>
                <a:ext cx="28" cy="1"/>
              </a:xfrm>
              <a:custGeom>
                <a:avLst/>
                <a:gdLst>
                  <a:gd name="T0" fmla="*/ 0 w 55"/>
                  <a:gd name="T1" fmla="*/ 0 h 1"/>
                  <a:gd name="T2" fmla="*/ 4 w 55"/>
                  <a:gd name="T3" fmla="*/ 0 h 1"/>
                  <a:gd name="T4" fmla="*/ 7 w 55"/>
                  <a:gd name="T5" fmla="*/ 0 h 1"/>
                  <a:gd name="T6" fmla="*/ 7 w 55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5"/>
                  <a:gd name="T13" fmla="*/ 0 h 1"/>
                  <a:gd name="T14" fmla="*/ 55 w 55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5" h="1">
                    <a:moveTo>
                      <a:pt x="0" y="0"/>
                    </a:moveTo>
                    <a:lnTo>
                      <a:pt x="25" y="0"/>
                    </a:lnTo>
                    <a:lnTo>
                      <a:pt x="52" y="0"/>
                    </a:lnTo>
                    <a:lnTo>
                      <a:pt x="55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011" name="Line 2204"/>
              <p:cNvSpPr>
                <a:spLocks noChangeShapeType="1"/>
              </p:cNvSpPr>
              <p:nvPr/>
            </p:nvSpPr>
            <p:spPr bwMode="auto">
              <a:xfrm>
                <a:off x="2648" y="2530"/>
                <a:ext cx="1" cy="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012" name="Freeform 2205"/>
              <p:cNvSpPr>
                <a:spLocks/>
              </p:cNvSpPr>
              <p:nvPr/>
            </p:nvSpPr>
            <p:spPr bwMode="auto">
              <a:xfrm>
                <a:off x="2625" y="2534"/>
                <a:ext cx="27" cy="14"/>
              </a:xfrm>
              <a:custGeom>
                <a:avLst/>
                <a:gdLst>
                  <a:gd name="T0" fmla="*/ 0 w 55"/>
                  <a:gd name="T1" fmla="*/ 0 h 28"/>
                  <a:gd name="T2" fmla="*/ 3 w 55"/>
                  <a:gd name="T3" fmla="*/ 3 h 28"/>
                  <a:gd name="T4" fmla="*/ 6 w 55"/>
                  <a:gd name="T5" fmla="*/ 4 h 28"/>
                  <a:gd name="T6" fmla="*/ 0 60000 65536"/>
                  <a:gd name="T7" fmla="*/ 0 60000 65536"/>
                  <a:gd name="T8" fmla="*/ 0 60000 65536"/>
                  <a:gd name="T9" fmla="*/ 0 w 55"/>
                  <a:gd name="T10" fmla="*/ 0 h 28"/>
                  <a:gd name="T11" fmla="*/ 55 w 55"/>
                  <a:gd name="T12" fmla="*/ 28 h 2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5" h="28">
                    <a:moveTo>
                      <a:pt x="0" y="0"/>
                    </a:moveTo>
                    <a:lnTo>
                      <a:pt x="25" y="20"/>
                    </a:lnTo>
                    <a:lnTo>
                      <a:pt x="55" y="28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013" name="Line 2206"/>
              <p:cNvSpPr>
                <a:spLocks noChangeShapeType="1"/>
              </p:cNvSpPr>
              <p:nvPr/>
            </p:nvSpPr>
            <p:spPr bwMode="auto">
              <a:xfrm flipH="1">
                <a:off x="2623" y="2534"/>
                <a:ext cx="2" cy="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014" name="Freeform 2207"/>
              <p:cNvSpPr>
                <a:spLocks/>
              </p:cNvSpPr>
              <p:nvPr/>
            </p:nvSpPr>
            <p:spPr bwMode="auto">
              <a:xfrm>
                <a:off x="2631" y="2512"/>
                <a:ext cx="19" cy="1"/>
              </a:xfrm>
              <a:custGeom>
                <a:avLst/>
                <a:gdLst>
                  <a:gd name="T0" fmla="*/ 0 w 38"/>
                  <a:gd name="T1" fmla="*/ 0 h 1"/>
                  <a:gd name="T2" fmla="*/ 3 w 38"/>
                  <a:gd name="T3" fmla="*/ 0 h 1"/>
                  <a:gd name="T4" fmla="*/ 5 w 38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8"/>
                  <a:gd name="T10" fmla="*/ 0 h 1"/>
                  <a:gd name="T11" fmla="*/ 38 w 38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" h="1">
                    <a:moveTo>
                      <a:pt x="0" y="0"/>
                    </a:moveTo>
                    <a:lnTo>
                      <a:pt x="25" y="0"/>
                    </a:lnTo>
                    <a:lnTo>
                      <a:pt x="38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015" name="Freeform 2208"/>
              <p:cNvSpPr>
                <a:spLocks/>
              </p:cNvSpPr>
              <p:nvPr/>
            </p:nvSpPr>
            <p:spPr bwMode="auto">
              <a:xfrm>
                <a:off x="2664" y="2543"/>
                <a:ext cx="13" cy="5"/>
              </a:xfrm>
              <a:custGeom>
                <a:avLst/>
                <a:gdLst>
                  <a:gd name="T0" fmla="*/ 0 w 27"/>
                  <a:gd name="T1" fmla="*/ 1 h 11"/>
                  <a:gd name="T2" fmla="*/ 3 w 27"/>
                  <a:gd name="T3" fmla="*/ 0 h 11"/>
                  <a:gd name="T4" fmla="*/ 3 w 27"/>
                  <a:gd name="T5" fmla="*/ 0 h 11"/>
                  <a:gd name="T6" fmla="*/ 0 60000 65536"/>
                  <a:gd name="T7" fmla="*/ 0 60000 65536"/>
                  <a:gd name="T8" fmla="*/ 0 60000 65536"/>
                  <a:gd name="T9" fmla="*/ 0 w 27"/>
                  <a:gd name="T10" fmla="*/ 0 h 11"/>
                  <a:gd name="T11" fmla="*/ 27 w 27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7" h="11">
                    <a:moveTo>
                      <a:pt x="0" y="11"/>
                    </a:moveTo>
                    <a:lnTo>
                      <a:pt x="25" y="0"/>
                    </a:lnTo>
                    <a:lnTo>
                      <a:pt x="27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016" name="Line 2209"/>
              <p:cNvSpPr>
                <a:spLocks noChangeShapeType="1"/>
              </p:cNvSpPr>
              <p:nvPr/>
            </p:nvSpPr>
            <p:spPr bwMode="auto">
              <a:xfrm flipV="1">
                <a:off x="2680" y="2526"/>
                <a:ext cx="8" cy="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017" name="Freeform 2210"/>
              <p:cNvSpPr>
                <a:spLocks/>
              </p:cNvSpPr>
              <p:nvPr/>
            </p:nvSpPr>
            <p:spPr bwMode="auto">
              <a:xfrm>
                <a:off x="2657" y="2519"/>
                <a:ext cx="36" cy="1"/>
              </a:xfrm>
              <a:custGeom>
                <a:avLst/>
                <a:gdLst>
                  <a:gd name="T0" fmla="*/ 9 w 72"/>
                  <a:gd name="T1" fmla="*/ 0 h 1"/>
                  <a:gd name="T2" fmla="*/ 6 w 72"/>
                  <a:gd name="T3" fmla="*/ 0 h 1"/>
                  <a:gd name="T4" fmla="*/ 3 w 72"/>
                  <a:gd name="T5" fmla="*/ 0 h 1"/>
                  <a:gd name="T6" fmla="*/ 0 w 7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"/>
                  <a:gd name="T13" fmla="*/ 0 h 1"/>
                  <a:gd name="T14" fmla="*/ 72 w 7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" h="1">
                    <a:moveTo>
                      <a:pt x="72" y="0"/>
                    </a:moveTo>
                    <a:lnTo>
                      <a:pt x="50" y="0"/>
                    </a:lnTo>
                    <a:lnTo>
                      <a:pt x="25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018" name="Line 2211"/>
              <p:cNvSpPr>
                <a:spLocks noChangeShapeType="1"/>
              </p:cNvSpPr>
              <p:nvPr/>
            </p:nvSpPr>
            <p:spPr bwMode="auto">
              <a:xfrm flipV="1">
                <a:off x="2676" y="2512"/>
                <a:ext cx="1" cy="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019" name="Line 2212"/>
              <p:cNvSpPr>
                <a:spLocks noChangeShapeType="1"/>
              </p:cNvSpPr>
              <p:nvPr/>
            </p:nvSpPr>
            <p:spPr bwMode="auto">
              <a:xfrm flipV="1">
                <a:off x="2658" y="2521"/>
                <a:ext cx="16" cy="1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020" name="Freeform 2213"/>
              <p:cNvSpPr>
                <a:spLocks/>
              </p:cNvSpPr>
              <p:nvPr/>
            </p:nvSpPr>
            <p:spPr bwMode="auto">
              <a:xfrm>
                <a:off x="2666" y="2532"/>
                <a:ext cx="1" cy="16"/>
              </a:xfrm>
              <a:custGeom>
                <a:avLst/>
                <a:gdLst>
                  <a:gd name="T0" fmla="*/ 0 w 1"/>
                  <a:gd name="T1" fmla="*/ 0 h 31"/>
                  <a:gd name="T2" fmla="*/ 0 w 1"/>
                  <a:gd name="T3" fmla="*/ 4 h 31"/>
                  <a:gd name="T4" fmla="*/ 0 w 1"/>
                  <a:gd name="T5" fmla="*/ 4 h 3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31"/>
                  <a:gd name="T11" fmla="*/ 1 w 1"/>
                  <a:gd name="T12" fmla="*/ 31 h 3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31">
                    <a:moveTo>
                      <a:pt x="0" y="0"/>
                    </a:moveTo>
                    <a:lnTo>
                      <a:pt x="0" y="25"/>
                    </a:lnTo>
                    <a:lnTo>
                      <a:pt x="0" y="31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021" name="Line 2214"/>
              <p:cNvSpPr>
                <a:spLocks noChangeShapeType="1"/>
              </p:cNvSpPr>
              <p:nvPr/>
            </p:nvSpPr>
            <p:spPr bwMode="auto">
              <a:xfrm>
                <a:off x="2675" y="2525"/>
                <a:ext cx="20" cy="2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022" name="Freeform 2215"/>
              <p:cNvSpPr>
                <a:spLocks/>
              </p:cNvSpPr>
              <p:nvPr/>
            </p:nvSpPr>
            <p:spPr bwMode="auto">
              <a:xfrm>
                <a:off x="2699" y="2548"/>
                <a:ext cx="34" cy="1"/>
              </a:xfrm>
              <a:custGeom>
                <a:avLst/>
                <a:gdLst>
                  <a:gd name="T0" fmla="*/ 0 w 67"/>
                  <a:gd name="T1" fmla="*/ 0 h 1"/>
                  <a:gd name="T2" fmla="*/ 4 w 67"/>
                  <a:gd name="T3" fmla="*/ 0 h 1"/>
                  <a:gd name="T4" fmla="*/ 7 w 67"/>
                  <a:gd name="T5" fmla="*/ 0 h 1"/>
                  <a:gd name="T6" fmla="*/ 9 w 67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7"/>
                  <a:gd name="T13" fmla="*/ 0 h 1"/>
                  <a:gd name="T14" fmla="*/ 67 w 67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7" h="1">
                    <a:moveTo>
                      <a:pt x="0" y="0"/>
                    </a:moveTo>
                    <a:lnTo>
                      <a:pt x="25" y="0"/>
                    </a:lnTo>
                    <a:lnTo>
                      <a:pt x="50" y="0"/>
                    </a:lnTo>
                    <a:lnTo>
                      <a:pt x="67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023" name="Freeform 2216"/>
              <p:cNvSpPr>
                <a:spLocks/>
              </p:cNvSpPr>
              <p:nvPr/>
            </p:nvSpPr>
            <p:spPr bwMode="auto">
              <a:xfrm>
                <a:off x="2703" y="2541"/>
                <a:ext cx="27" cy="1"/>
              </a:xfrm>
              <a:custGeom>
                <a:avLst/>
                <a:gdLst>
                  <a:gd name="T0" fmla="*/ 7 w 54"/>
                  <a:gd name="T1" fmla="*/ 0 h 1"/>
                  <a:gd name="T2" fmla="*/ 7 w 54"/>
                  <a:gd name="T3" fmla="*/ 0 h 1"/>
                  <a:gd name="T4" fmla="*/ 3 w 54"/>
                  <a:gd name="T5" fmla="*/ 0 h 1"/>
                  <a:gd name="T6" fmla="*/ 0 w 5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4"/>
                  <a:gd name="T13" fmla="*/ 0 h 1"/>
                  <a:gd name="T14" fmla="*/ 54 w 5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4" h="1">
                    <a:moveTo>
                      <a:pt x="54" y="0"/>
                    </a:moveTo>
                    <a:lnTo>
                      <a:pt x="50" y="0"/>
                    </a:lnTo>
                    <a:lnTo>
                      <a:pt x="25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024" name="Line 2217"/>
              <p:cNvSpPr>
                <a:spLocks noChangeShapeType="1"/>
              </p:cNvSpPr>
              <p:nvPr/>
            </p:nvSpPr>
            <p:spPr bwMode="auto">
              <a:xfrm flipV="1">
                <a:off x="2702" y="2530"/>
                <a:ext cx="24" cy="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025" name="Line 2218"/>
              <p:cNvSpPr>
                <a:spLocks noChangeShapeType="1"/>
              </p:cNvSpPr>
              <p:nvPr/>
            </p:nvSpPr>
            <p:spPr bwMode="auto">
              <a:xfrm>
                <a:off x="2722" y="2526"/>
                <a:ext cx="8" cy="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026" name="Freeform 2219"/>
              <p:cNvSpPr>
                <a:spLocks/>
              </p:cNvSpPr>
              <p:nvPr/>
            </p:nvSpPr>
            <p:spPr bwMode="auto">
              <a:xfrm>
                <a:off x="2704" y="2523"/>
                <a:ext cx="24" cy="1"/>
              </a:xfrm>
              <a:custGeom>
                <a:avLst/>
                <a:gdLst>
                  <a:gd name="T0" fmla="*/ 6 w 48"/>
                  <a:gd name="T1" fmla="*/ 0 h 1"/>
                  <a:gd name="T2" fmla="*/ 3 w 48"/>
                  <a:gd name="T3" fmla="*/ 0 h 1"/>
                  <a:gd name="T4" fmla="*/ 0 w 48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48"/>
                  <a:gd name="T10" fmla="*/ 0 h 1"/>
                  <a:gd name="T11" fmla="*/ 48 w 48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8" h="1">
                    <a:moveTo>
                      <a:pt x="48" y="0"/>
                    </a:moveTo>
                    <a:lnTo>
                      <a:pt x="25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027" name="Line 2220"/>
              <p:cNvSpPr>
                <a:spLocks noChangeShapeType="1"/>
              </p:cNvSpPr>
              <p:nvPr/>
            </p:nvSpPr>
            <p:spPr bwMode="auto">
              <a:xfrm flipV="1">
                <a:off x="2698" y="2514"/>
                <a:ext cx="4" cy="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028" name="Freeform 2221"/>
              <p:cNvSpPr>
                <a:spLocks/>
              </p:cNvSpPr>
              <p:nvPr/>
            </p:nvSpPr>
            <p:spPr bwMode="auto">
              <a:xfrm>
                <a:off x="2701" y="2518"/>
                <a:ext cx="32" cy="1"/>
              </a:xfrm>
              <a:custGeom>
                <a:avLst/>
                <a:gdLst>
                  <a:gd name="T0" fmla="*/ 0 w 64"/>
                  <a:gd name="T1" fmla="*/ 0 h 1"/>
                  <a:gd name="T2" fmla="*/ 3 w 64"/>
                  <a:gd name="T3" fmla="*/ 0 h 1"/>
                  <a:gd name="T4" fmla="*/ 6 w 64"/>
                  <a:gd name="T5" fmla="*/ 0 h 1"/>
                  <a:gd name="T6" fmla="*/ 8 w 6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4"/>
                  <a:gd name="T13" fmla="*/ 0 h 1"/>
                  <a:gd name="T14" fmla="*/ 64 w 6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4" h="1">
                    <a:moveTo>
                      <a:pt x="0" y="0"/>
                    </a:moveTo>
                    <a:lnTo>
                      <a:pt x="26" y="0"/>
                    </a:lnTo>
                    <a:lnTo>
                      <a:pt x="51" y="0"/>
                    </a:lnTo>
                    <a:lnTo>
                      <a:pt x="64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029" name="Line 2222"/>
              <p:cNvSpPr>
                <a:spLocks noChangeShapeType="1"/>
              </p:cNvSpPr>
              <p:nvPr/>
            </p:nvSpPr>
            <p:spPr bwMode="auto">
              <a:xfrm flipH="1">
                <a:off x="2731" y="2515"/>
                <a:ext cx="3" cy="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14" name="Group 2223"/>
            <p:cNvGrpSpPr>
              <a:grpSpLocks/>
            </p:cNvGrpSpPr>
            <p:nvPr/>
          </p:nvGrpSpPr>
          <p:grpSpPr bwMode="auto">
            <a:xfrm>
              <a:off x="2505" y="2079"/>
              <a:ext cx="566" cy="814"/>
              <a:chOff x="2505" y="2079"/>
              <a:chExt cx="566" cy="814"/>
            </a:xfrm>
          </p:grpSpPr>
          <p:sp>
            <p:nvSpPr>
              <p:cNvPr id="12630" name="Line 2224"/>
              <p:cNvSpPr>
                <a:spLocks noChangeShapeType="1"/>
              </p:cNvSpPr>
              <p:nvPr/>
            </p:nvSpPr>
            <p:spPr bwMode="auto">
              <a:xfrm flipH="1">
                <a:off x="2706" y="2523"/>
                <a:ext cx="8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31" name="Freeform 2225"/>
              <p:cNvSpPr>
                <a:spLocks/>
              </p:cNvSpPr>
              <p:nvPr/>
            </p:nvSpPr>
            <p:spPr bwMode="auto">
              <a:xfrm>
                <a:off x="2716" y="2532"/>
                <a:ext cx="1" cy="16"/>
              </a:xfrm>
              <a:custGeom>
                <a:avLst/>
                <a:gdLst>
                  <a:gd name="T0" fmla="*/ 0 w 1"/>
                  <a:gd name="T1" fmla="*/ 0 h 31"/>
                  <a:gd name="T2" fmla="*/ 0 w 1"/>
                  <a:gd name="T3" fmla="*/ 4 h 31"/>
                  <a:gd name="T4" fmla="*/ 0 w 1"/>
                  <a:gd name="T5" fmla="*/ 4 h 3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31"/>
                  <a:gd name="T11" fmla="*/ 1 w 1"/>
                  <a:gd name="T12" fmla="*/ 31 h 3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31">
                    <a:moveTo>
                      <a:pt x="0" y="0"/>
                    </a:moveTo>
                    <a:lnTo>
                      <a:pt x="0" y="25"/>
                    </a:lnTo>
                    <a:lnTo>
                      <a:pt x="0" y="31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32" name="Line 2226"/>
              <p:cNvSpPr>
                <a:spLocks noChangeShapeType="1"/>
              </p:cNvSpPr>
              <p:nvPr/>
            </p:nvSpPr>
            <p:spPr bwMode="auto">
              <a:xfrm flipV="1">
                <a:off x="2716" y="2512"/>
                <a:ext cx="1" cy="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33" name="Freeform 2227"/>
              <p:cNvSpPr>
                <a:spLocks/>
              </p:cNvSpPr>
              <p:nvPr/>
            </p:nvSpPr>
            <p:spPr bwMode="auto">
              <a:xfrm>
                <a:off x="2506" y="2435"/>
                <a:ext cx="2" cy="3"/>
              </a:xfrm>
              <a:custGeom>
                <a:avLst/>
                <a:gdLst>
                  <a:gd name="T0" fmla="*/ 0 w 4"/>
                  <a:gd name="T1" fmla="*/ 1 h 6"/>
                  <a:gd name="T2" fmla="*/ 0 w 4"/>
                  <a:gd name="T3" fmla="*/ 1 h 6"/>
                  <a:gd name="T4" fmla="*/ 0 w 4"/>
                  <a:gd name="T5" fmla="*/ 1 h 6"/>
                  <a:gd name="T6" fmla="*/ 1 w 4"/>
                  <a:gd name="T7" fmla="*/ 1 h 6"/>
                  <a:gd name="T8" fmla="*/ 1 w 4"/>
                  <a:gd name="T9" fmla="*/ 1 h 6"/>
                  <a:gd name="T10" fmla="*/ 1 w 4"/>
                  <a:gd name="T11" fmla="*/ 1 h 6"/>
                  <a:gd name="T12" fmla="*/ 1 w 4"/>
                  <a:gd name="T13" fmla="*/ 1 h 6"/>
                  <a:gd name="T14" fmla="*/ 1 w 4"/>
                  <a:gd name="T15" fmla="*/ 0 h 6"/>
                  <a:gd name="T16" fmla="*/ 0 w 4"/>
                  <a:gd name="T17" fmla="*/ 1 h 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6"/>
                  <a:gd name="T29" fmla="*/ 4 w 4"/>
                  <a:gd name="T30" fmla="*/ 6 h 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6">
                    <a:moveTo>
                      <a:pt x="0" y="1"/>
                    </a:moveTo>
                    <a:lnTo>
                      <a:pt x="0" y="3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4" y="6"/>
                    </a:lnTo>
                    <a:lnTo>
                      <a:pt x="4" y="3"/>
                    </a:lnTo>
                    <a:lnTo>
                      <a:pt x="4" y="1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34" name="Freeform 2228"/>
              <p:cNvSpPr>
                <a:spLocks/>
              </p:cNvSpPr>
              <p:nvPr/>
            </p:nvSpPr>
            <p:spPr bwMode="auto">
              <a:xfrm>
                <a:off x="2506" y="2436"/>
                <a:ext cx="2" cy="2"/>
              </a:xfrm>
              <a:custGeom>
                <a:avLst/>
                <a:gdLst>
                  <a:gd name="T0" fmla="*/ 0 w 4"/>
                  <a:gd name="T1" fmla="*/ 0 h 5"/>
                  <a:gd name="T2" fmla="*/ 0 w 4"/>
                  <a:gd name="T3" fmla="*/ 0 h 5"/>
                  <a:gd name="T4" fmla="*/ 0 w 4"/>
                  <a:gd name="T5" fmla="*/ 0 h 5"/>
                  <a:gd name="T6" fmla="*/ 1 w 4"/>
                  <a:gd name="T7" fmla="*/ 0 h 5"/>
                  <a:gd name="T8" fmla="*/ 1 w 4"/>
                  <a:gd name="T9" fmla="*/ 0 h 5"/>
                  <a:gd name="T10" fmla="*/ 1 w 4"/>
                  <a:gd name="T11" fmla="*/ 0 h 5"/>
                  <a:gd name="T12" fmla="*/ 1 w 4"/>
                  <a:gd name="T13" fmla="*/ 0 h 5"/>
                  <a:gd name="T14" fmla="*/ 1 w 4"/>
                  <a:gd name="T15" fmla="*/ 0 h 5"/>
                  <a:gd name="T16" fmla="*/ 0 w 4"/>
                  <a:gd name="T17" fmla="*/ 0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5"/>
                  <a:gd name="T29" fmla="*/ 4 w 4"/>
                  <a:gd name="T30" fmla="*/ 5 h 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5">
                    <a:moveTo>
                      <a:pt x="0" y="0"/>
                    </a:moveTo>
                    <a:lnTo>
                      <a:pt x="0" y="2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35" name="Line 2229"/>
              <p:cNvSpPr>
                <a:spLocks noChangeShapeType="1"/>
              </p:cNvSpPr>
              <p:nvPr/>
            </p:nvSpPr>
            <p:spPr bwMode="auto">
              <a:xfrm flipH="1">
                <a:off x="2508" y="2433"/>
                <a:ext cx="5" cy="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36" name="Freeform 2230"/>
              <p:cNvSpPr>
                <a:spLocks/>
              </p:cNvSpPr>
              <p:nvPr/>
            </p:nvSpPr>
            <p:spPr bwMode="auto">
              <a:xfrm>
                <a:off x="2506" y="2438"/>
                <a:ext cx="2" cy="1"/>
              </a:xfrm>
              <a:custGeom>
                <a:avLst/>
                <a:gdLst>
                  <a:gd name="T0" fmla="*/ 0 w 4"/>
                  <a:gd name="T1" fmla="*/ 0 h 2"/>
                  <a:gd name="T2" fmla="*/ 1 w 4"/>
                  <a:gd name="T3" fmla="*/ 1 h 2"/>
                  <a:gd name="T4" fmla="*/ 1 w 4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2"/>
                  <a:gd name="T11" fmla="*/ 4 w 4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2">
                    <a:moveTo>
                      <a:pt x="0" y="0"/>
                    </a:moveTo>
                    <a:lnTo>
                      <a:pt x="3" y="2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37" name="Line 2231"/>
              <p:cNvSpPr>
                <a:spLocks noChangeShapeType="1"/>
              </p:cNvSpPr>
              <p:nvPr/>
            </p:nvSpPr>
            <p:spPr bwMode="auto">
              <a:xfrm flipH="1" flipV="1">
                <a:off x="2505" y="2437"/>
                <a:ext cx="1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38" name="Freeform 2232"/>
              <p:cNvSpPr>
                <a:spLocks/>
              </p:cNvSpPr>
              <p:nvPr/>
            </p:nvSpPr>
            <p:spPr bwMode="auto">
              <a:xfrm>
                <a:off x="2505" y="2436"/>
                <a:ext cx="1" cy="1"/>
              </a:xfrm>
              <a:custGeom>
                <a:avLst/>
                <a:gdLst>
                  <a:gd name="T0" fmla="*/ 0 w 1"/>
                  <a:gd name="T1" fmla="*/ 0 h 3"/>
                  <a:gd name="T2" fmla="*/ 0 w 1"/>
                  <a:gd name="T3" fmla="*/ 0 h 3"/>
                  <a:gd name="T4" fmla="*/ 0 w 1"/>
                  <a:gd name="T5" fmla="*/ 0 h 3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3"/>
                  <a:gd name="T11" fmla="*/ 1 w 1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3">
                    <a:moveTo>
                      <a:pt x="0" y="0"/>
                    </a:moveTo>
                    <a:lnTo>
                      <a:pt x="0" y="2"/>
                    </a:lnTo>
                    <a:lnTo>
                      <a:pt x="0" y="3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39" name="Line 2233"/>
              <p:cNvSpPr>
                <a:spLocks noChangeShapeType="1"/>
              </p:cNvSpPr>
              <p:nvPr/>
            </p:nvSpPr>
            <p:spPr bwMode="auto">
              <a:xfrm flipV="1">
                <a:off x="2505" y="2430"/>
                <a:ext cx="6" cy="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40" name="Freeform 2234"/>
              <p:cNvSpPr>
                <a:spLocks/>
              </p:cNvSpPr>
              <p:nvPr/>
            </p:nvSpPr>
            <p:spPr bwMode="auto">
              <a:xfrm>
                <a:off x="2511" y="2425"/>
                <a:ext cx="7" cy="8"/>
              </a:xfrm>
              <a:custGeom>
                <a:avLst/>
                <a:gdLst>
                  <a:gd name="T0" fmla="*/ 0 w 16"/>
                  <a:gd name="T1" fmla="*/ 1 h 16"/>
                  <a:gd name="T2" fmla="*/ 0 w 16"/>
                  <a:gd name="T3" fmla="*/ 1 h 16"/>
                  <a:gd name="T4" fmla="*/ 0 w 16"/>
                  <a:gd name="T5" fmla="*/ 1 h 16"/>
                  <a:gd name="T6" fmla="*/ 1 w 16"/>
                  <a:gd name="T7" fmla="*/ 2 h 16"/>
                  <a:gd name="T8" fmla="*/ 1 w 16"/>
                  <a:gd name="T9" fmla="*/ 1 h 16"/>
                  <a:gd name="T10" fmla="*/ 1 w 16"/>
                  <a:gd name="T11" fmla="*/ 1 h 16"/>
                  <a:gd name="T12" fmla="*/ 1 w 16"/>
                  <a:gd name="T13" fmla="*/ 1 h 16"/>
                  <a:gd name="T14" fmla="*/ 1 w 16"/>
                  <a:gd name="T15" fmla="*/ 0 h 16"/>
                  <a:gd name="T16" fmla="*/ 0 w 16"/>
                  <a:gd name="T17" fmla="*/ 1 h 1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"/>
                  <a:gd name="T28" fmla="*/ 0 h 16"/>
                  <a:gd name="T29" fmla="*/ 16 w 16"/>
                  <a:gd name="T30" fmla="*/ 16 h 1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" h="16">
                    <a:moveTo>
                      <a:pt x="2" y="2"/>
                    </a:moveTo>
                    <a:lnTo>
                      <a:pt x="0" y="8"/>
                    </a:lnTo>
                    <a:lnTo>
                      <a:pt x="2" y="14"/>
                    </a:lnTo>
                    <a:lnTo>
                      <a:pt x="8" y="16"/>
                    </a:lnTo>
                    <a:lnTo>
                      <a:pt x="13" y="14"/>
                    </a:lnTo>
                    <a:lnTo>
                      <a:pt x="16" y="8"/>
                    </a:lnTo>
                    <a:lnTo>
                      <a:pt x="13" y="2"/>
                    </a:lnTo>
                    <a:lnTo>
                      <a:pt x="8" y="0"/>
                    </a:lnTo>
                    <a:lnTo>
                      <a:pt x="2" y="2"/>
                    </a:lnTo>
                    <a:close/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41" name="Freeform 2235"/>
              <p:cNvSpPr>
                <a:spLocks/>
              </p:cNvSpPr>
              <p:nvPr/>
            </p:nvSpPr>
            <p:spPr bwMode="auto">
              <a:xfrm>
                <a:off x="2510" y="2425"/>
                <a:ext cx="9" cy="9"/>
              </a:xfrm>
              <a:custGeom>
                <a:avLst/>
                <a:gdLst>
                  <a:gd name="T0" fmla="*/ 1 w 18"/>
                  <a:gd name="T1" fmla="*/ 0 h 19"/>
                  <a:gd name="T2" fmla="*/ 0 w 18"/>
                  <a:gd name="T3" fmla="*/ 1 h 19"/>
                  <a:gd name="T4" fmla="*/ 1 w 18"/>
                  <a:gd name="T5" fmla="*/ 2 h 19"/>
                  <a:gd name="T6" fmla="*/ 1 w 18"/>
                  <a:gd name="T7" fmla="*/ 2 h 19"/>
                  <a:gd name="T8" fmla="*/ 2 w 18"/>
                  <a:gd name="T9" fmla="*/ 2 h 19"/>
                  <a:gd name="T10" fmla="*/ 2 w 18"/>
                  <a:gd name="T11" fmla="*/ 1 h 19"/>
                  <a:gd name="T12" fmla="*/ 2 w 18"/>
                  <a:gd name="T13" fmla="*/ 0 h 19"/>
                  <a:gd name="T14" fmla="*/ 1 w 18"/>
                  <a:gd name="T15" fmla="*/ 0 h 19"/>
                  <a:gd name="T16" fmla="*/ 1 w 18"/>
                  <a:gd name="T17" fmla="*/ 0 h 1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"/>
                  <a:gd name="T28" fmla="*/ 0 h 19"/>
                  <a:gd name="T29" fmla="*/ 18 w 18"/>
                  <a:gd name="T30" fmla="*/ 19 h 1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" h="19">
                    <a:moveTo>
                      <a:pt x="3" y="4"/>
                    </a:moveTo>
                    <a:lnTo>
                      <a:pt x="0" y="10"/>
                    </a:lnTo>
                    <a:lnTo>
                      <a:pt x="3" y="16"/>
                    </a:lnTo>
                    <a:lnTo>
                      <a:pt x="9" y="19"/>
                    </a:lnTo>
                    <a:lnTo>
                      <a:pt x="15" y="16"/>
                    </a:lnTo>
                    <a:lnTo>
                      <a:pt x="18" y="10"/>
                    </a:lnTo>
                    <a:lnTo>
                      <a:pt x="15" y="4"/>
                    </a:lnTo>
                    <a:lnTo>
                      <a:pt x="9" y="0"/>
                    </a:lnTo>
                    <a:lnTo>
                      <a:pt x="3" y="4"/>
                    </a:lnTo>
                    <a:close/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42" name="Freeform 2236"/>
              <p:cNvSpPr>
                <a:spLocks/>
              </p:cNvSpPr>
              <p:nvPr/>
            </p:nvSpPr>
            <p:spPr bwMode="auto">
              <a:xfrm>
                <a:off x="2514" y="2429"/>
                <a:ext cx="1" cy="1"/>
              </a:xfrm>
              <a:custGeom>
                <a:avLst/>
                <a:gdLst>
                  <a:gd name="T0" fmla="*/ 0 w 4"/>
                  <a:gd name="T1" fmla="*/ 0 h 3"/>
                  <a:gd name="T2" fmla="*/ 0 w 4"/>
                  <a:gd name="T3" fmla="*/ 0 h 3"/>
                  <a:gd name="T4" fmla="*/ 0 w 4"/>
                  <a:gd name="T5" fmla="*/ 0 h 3"/>
                  <a:gd name="T6" fmla="*/ 0 w 4"/>
                  <a:gd name="T7" fmla="*/ 0 h 3"/>
                  <a:gd name="T8" fmla="*/ 0 w 4"/>
                  <a:gd name="T9" fmla="*/ 0 h 3"/>
                  <a:gd name="T10" fmla="*/ 0 w 4"/>
                  <a:gd name="T11" fmla="*/ 0 h 3"/>
                  <a:gd name="T12" fmla="*/ 0 w 4"/>
                  <a:gd name="T13" fmla="*/ 0 h 3"/>
                  <a:gd name="T14" fmla="*/ 0 w 4"/>
                  <a:gd name="T15" fmla="*/ 0 h 3"/>
                  <a:gd name="T16" fmla="*/ 0 w 4"/>
                  <a:gd name="T17" fmla="*/ 0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3"/>
                  <a:gd name="T29" fmla="*/ 4 w 4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3">
                    <a:moveTo>
                      <a:pt x="0" y="0"/>
                    </a:moveTo>
                    <a:lnTo>
                      <a:pt x="0" y="2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43" name="Line 2237"/>
              <p:cNvSpPr>
                <a:spLocks noChangeShapeType="1"/>
              </p:cNvSpPr>
              <p:nvPr/>
            </p:nvSpPr>
            <p:spPr bwMode="auto">
              <a:xfrm flipH="1">
                <a:off x="2511" y="2430"/>
                <a:ext cx="3" cy="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44" name="Line 2238"/>
              <p:cNvSpPr>
                <a:spLocks noChangeShapeType="1"/>
              </p:cNvSpPr>
              <p:nvPr/>
            </p:nvSpPr>
            <p:spPr bwMode="auto">
              <a:xfrm flipH="1">
                <a:off x="2511" y="2430"/>
                <a:ext cx="3" cy="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45" name="Line 2239"/>
              <p:cNvSpPr>
                <a:spLocks noChangeShapeType="1"/>
              </p:cNvSpPr>
              <p:nvPr/>
            </p:nvSpPr>
            <p:spPr bwMode="auto">
              <a:xfrm>
                <a:off x="2514" y="2430"/>
                <a:ext cx="1" cy="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46" name="Line 2240"/>
              <p:cNvSpPr>
                <a:spLocks noChangeShapeType="1"/>
              </p:cNvSpPr>
              <p:nvPr/>
            </p:nvSpPr>
            <p:spPr bwMode="auto">
              <a:xfrm>
                <a:off x="2514" y="2430"/>
                <a:ext cx="1" cy="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47" name="Line 2241"/>
              <p:cNvSpPr>
                <a:spLocks noChangeShapeType="1"/>
              </p:cNvSpPr>
              <p:nvPr/>
            </p:nvSpPr>
            <p:spPr bwMode="auto">
              <a:xfrm>
                <a:off x="2514" y="2430"/>
                <a:ext cx="3" cy="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48" name="Line 2242"/>
              <p:cNvSpPr>
                <a:spLocks noChangeShapeType="1"/>
              </p:cNvSpPr>
              <p:nvPr/>
            </p:nvSpPr>
            <p:spPr bwMode="auto">
              <a:xfrm>
                <a:off x="2515" y="2430"/>
                <a:ext cx="3" cy="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49" name="Line 2243"/>
              <p:cNvSpPr>
                <a:spLocks noChangeShapeType="1"/>
              </p:cNvSpPr>
              <p:nvPr/>
            </p:nvSpPr>
            <p:spPr bwMode="auto">
              <a:xfrm>
                <a:off x="2515" y="2429"/>
                <a:ext cx="3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50" name="Line 2244"/>
              <p:cNvSpPr>
                <a:spLocks noChangeShapeType="1"/>
              </p:cNvSpPr>
              <p:nvPr/>
            </p:nvSpPr>
            <p:spPr bwMode="auto">
              <a:xfrm>
                <a:off x="2515" y="2429"/>
                <a:ext cx="3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51" name="Line 2245"/>
              <p:cNvSpPr>
                <a:spLocks noChangeShapeType="1"/>
              </p:cNvSpPr>
              <p:nvPr/>
            </p:nvSpPr>
            <p:spPr bwMode="auto">
              <a:xfrm flipV="1">
                <a:off x="2515" y="2426"/>
                <a:ext cx="2" cy="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52" name="Line 2246"/>
              <p:cNvSpPr>
                <a:spLocks noChangeShapeType="1"/>
              </p:cNvSpPr>
              <p:nvPr/>
            </p:nvSpPr>
            <p:spPr bwMode="auto">
              <a:xfrm flipV="1">
                <a:off x="2514" y="2426"/>
                <a:ext cx="3" cy="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53" name="Line 2247"/>
              <p:cNvSpPr>
                <a:spLocks noChangeShapeType="1"/>
              </p:cNvSpPr>
              <p:nvPr/>
            </p:nvSpPr>
            <p:spPr bwMode="auto">
              <a:xfrm flipV="1">
                <a:off x="2514" y="2425"/>
                <a:ext cx="1" cy="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54" name="Line 2248"/>
              <p:cNvSpPr>
                <a:spLocks noChangeShapeType="1"/>
              </p:cNvSpPr>
              <p:nvPr/>
            </p:nvSpPr>
            <p:spPr bwMode="auto">
              <a:xfrm flipV="1">
                <a:off x="2514" y="2425"/>
                <a:ext cx="1" cy="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55" name="Line 2249"/>
              <p:cNvSpPr>
                <a:spLocks noChangeShapeType="1"/>
              </p:cNvSpPr>
              <p:nvPr/>
            </p:nvSpPr>
            <p:spPr bwMode="auto">
              <a:xfrm flipH="1" flipV="1">
                <a:off x="2511" y="2427"/>
                <a:ext cx="3" cy="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56" name="Line 2250"/>
              <p:cNvSpPr>
                <a:spLocks noChangeShapeType="1"/>
              </p:cNvSpPr>
              <p:nvPr/>
            </p:nvSpPr>
            <p:spPr bwMode="auto">
              <a:xfrm flipH="1" flipV="1">
                <a:off x="2511" y="2426"/>
                <a:ext cx="3" cy="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57" name="Line 2251"/>
              <p:cNvSpPr>
                <a:spLocks noChangeShapeType="1"/>
              </p:cNvSpPr>
              <p:nvPr/>
            </p:nvSpPr>
            <p:spPr bwMode="auto">
              <a:xfrm flipH="1">
                <a:off x="2511" y="2429"/>
                <a:ext cx="3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58" name="Line 2252"/>
              <p:cNvSpPr>
                <a:spLocks noChangeShapeType="1"/>
              </p:cNvSpPr>
              <p:nvPr/>
            </p:nvSpPr>
            <p:spPr bwMode="auto">
              <a:xfrm flipH="1">
                <a:off x="2511" y="2429"/>
                <a:ext cx="3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59" name="Line 2253"/>
              <p:cNvSpPr>
                <a:spLocks noChangeShapeType="1"/>
              </p:cNvSpPr>
              <p:nvPr/>
            </p:nvSpPr>
            <p:spPr bwMode="auto">
              <a:xfrm flipV="1">
                <a:off x="2508" y="2433"/>
                <a:ext cx="5" cy="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60" name="Freeform 2254"/>
              <p:cNvSpPr>
                <a:spLocks/>
              </p:cNvSpPr>
              <p:nvPr/>
            </p:nvSpPr>
            <p:spPr bwMode="auto">
              <a:xfrm>
                <a:off x="2513" y="2433"/>
                <a:ext cx="5" cy="1"/>
              </a:xfrm>
              <a:custGeom>
                <a:avLst/>
                <a:gdLst>
                  <a:gd name="T0" fmla="*/ 0 w 9"/>
                  <a:gd name="T1" fmla="*/ 0 h 3"/>
                  <a:gd name="T2" fmla="*/ 1 w 9"/>
                  <a:gd name="T3" fmla="*/ 0 h 3"/>
                  <a:gd name="T4" fmla="*/ 2 w 9"/>
                  <a:gd name="T5" fmla="*/ 0 h 3"/>
                  <a:gd name="T6" fmla="*/ 0 60000 65536"/>
                  <a:gd name="T7" fmla="*/ 0 60000 65536"/>
                  <a:gd name="T8" fmla="*/ 0 60000 65536"/>
                  <a:gd name="T9" fmla="*/ 0 w 9"/>
                  <a:gd name="T10" fmla="*/ 0 h 3"/>
                  <a:gd name="T11" fmla="*/ 9 w 9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" h="3">
                    <a:moveTo>
                      <a:pt x="0" y="2"/>
                    </a:moveTo>
                    <a:lnTo>
                      <a:pt x="3" y="3"/>
                    </a:lnTo>
                    <a:lnTo>
                      <a:pt x="9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61" name="Freeform 2255"/>
              <p:cNvSpPr>
                <a:spLocks/>
              </p:cNvSpPr>
              <p:nvPr/>
            </p:nvSpPr>
            <p:spPr bwMode="auto">
              <a:xfrm>
                <a:off x="2507" y="2438"/>
                <a:ext cx="1" cy="1"/>
              </a:xfrm>
              <a:custGeom>
                <a:avLst/>
                <a:gdLst>
                  <a:gd name="T0" fmla="*/ 0 w 3"/>
                  <a:gd name="T1" fmla="*/ 1 h 2"/>
                  <a:gd name="T2" fmla="*/ 0 w 3"/>
                  <a:gd name="T3" fmla="*/ 1 h 2"/>
                  <a:gd name="T4" fmla="*/ 0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0" y="2"/>
                    </a:moveTo>
                    <a:lnTo>
                      <a:pt x="2" y="2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62" name="Freeform 2256"/>
              <p:cNvSpPr>
                <a:spLocks/>
              </p:cNvSpPr>
              <p:nvPr/>
            </p:nvSpPr>
            <p:spPr bwMode="auto">
              <a:xfrm>
                <a:off x="2505" y="2437"/>
                <a:ext cx="2" cy="2"/>
              </a:xfrm>
              <a:custGeom>
                <a:avLst/>
                <a:gdLst>
                  <a:gd name="T0" fmla="*/ 0 w 3"/>
                  <a:gd name="T1" fmla="*/ 0 h 4"/>
                  <a:gd name="T2" fmla="*/ 1 w 3"/>
                  <a:gd name="T3" fmla="*/ 1 h 4"/>
                  <a:gd name="T4" fmla="*/ 1 w 3"/>
                  <a:gd name="T5" fmla="*/ 1 h 4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4"/>
                  <a:gd name="T11" fmla="*/ 3 w 3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4">
                    <a:moveTo>
                      <a:pt x="0" y="0"/>
                    </a:moveTo>
                    <a:lnTo>
                      <a:pt x="2" y="2"/>
                    </a:lnTo>
                    <a:lnTo>
                      <a:pt x="3" y="4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63" name="Line 2257"/>
              <p:cNvSpPr>
                <a:spLocks noChangeShapeType="1"/>
              </p:cNvSpPr>
              <p:nvPr/>
            </p:nvSpPr>
            <p:spPr bwMode="auto">
              <a:xfrm>
                <a:off x="2505" y="2436"/>
                <a:ext cx="1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64" name="Line 2258"/>
              <p:cNvSpPr>
                <a:spLocks noChangeShapeType="1"/>
              </p:cNvSpPr>
              <p:nvPr/>
            </p:nvSpPr>
            <p:spPr bwMode="auto">
              <a:xfrm flipH="1">
                <a:off x="2505" y="2430"/>
                <a:ext cx="6" cy="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65" name="Freeform 2259"/>
              <p:cNvSpPr>
                <a:spLocks/>
              </p:cNvSpPr>
              <p:nvPr/>
            </p:nvSpPr>
            <p:spPr bwMode="auto">
              <a:xfrm>
                <a:off x="2510" y="2426"/>
                <a:ext cx="1" cy="4"/>
              </a:xfrm>
              <a:custGeom>
                <a:avLst/>
                <a:gdLst>
                  <a:gd name="T0" fmla="*/ 0 w 3"/>
                  <a:gd name="T1" fmla="*/ 0 h 7"/>
                  <a:gd name="T2" fmla="*/ 0 w 3"/>
                  <a:gd name="T3" fmla="*/ 1 h 7"/>
                  <a:gd name="T4" fmla="*/ 0 w 3"/>
                  <a:gd name="T5" fmla="*/ 1 h 7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7"/>
                  <a:gd name="T11" fmla="*/ 3 w 3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7">
                    <a:moveTo>
                      <a:pt x="3" y="0"/>
                    </a:moveTo>
                    <a:lnTo>
                      <a:pt x="0" y="6"/>
                    </a:lnTo>
                    <a:lnTo>
                      <a:pt x="1" y="7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66" name="Freeform 2260"/>
              <p:cNvSpPr>
                <a:spLocks/>
              </p:cNvSpPr>
              <p:nvPr/>
            </p:nvSpPr>
            <p:spPr bwMode="auto">
              <a:xfrm>
                <a:off x="2511" y="2425"/>
                <a:ext cx="7" cy="1"/>
              </a:xfrm>
              <a:custGeom>
                <a:avLst/>
                <a:gdLst>
                  <a:gd name="T0" fmla="*/ 2 w 12"/>
                  <a:gd name="T1" fmla="*/ 0 h 4"/>
                  <a:gd name="T2" fmla="*/ 1 w 12"/>
                  <a:gd name="T3" fmla="*/ 0 h 4"/>
                  <a:gd name="T4" fmla="*/ 0 w 12"/>
                  <a:gd name="T5" fmla="*/ 0 h 4"/>
                  <a:gd name="T6" fmla="*/ 0 60000 65536"/>
                  <a:gd name="T7" fmla="*/ 0 60000 65536"/>
                  <a:gd name="T8" fmla="*/ 0 60000 65536"/>
                  <a:gd name="T9" fmla="*/ 0 w 12"/>
                  <a:gd name="T10" fmla="*/ 0 h 4"/>
                  <a:gd name="T11" fmla="*/ 12 w 12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" h="4">
                    <a:moveTo>
                      <a:pt x="12" y="4"/>
                    </a:moveTo>
                    <a:lnTo>
                      <a:pt x="6" y="0"/>
                    </a:lnTo>
                    <a:lnTo>
                      <a:pt x="0" y="4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67" name="Freeform 2261"/>
              <p:cNvSpPr>
                <a:spLocks/>
              </p:cNvSpPr>
              <p:nvPr/>
            </p:nvSpPr>
            <p:spPr bwMode="auto">
              <a:xfrm>
                <a:off x="2518" y="2426"/>
                <a:ext cx="1" cy="7"/>
              </a:xfrm>
              <a:custGeom>
                <a:avLst/>
                <a:gdLst>
                  <a:gd name="T0" fmla="*/ 0 w 3"/>
                  <a:gd name="T1" fmla="*/ 2 h 12"/>
                  <a:gd name="T2" fmla="*/ 0 w 3"/>
                  <a:gd name="T3" fmla="*/ 1 h 12"/>
                  <a:gd name="T4" fmla="*/ 0 w 3"/>
                  <a:gd name="T5" fmla="*/ 0 h 1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12"/>
                  <a:gd name="T11" fmla="*/ 3 w 3"/>
                  <a:gd name="T12" fmla="*/ 12 h 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12">
                    <a:moveTo>
                      <a:pt x="0" y="12"/>
                    </a:moveTo>
                    <a:lnTo>
                      <a:pt x="3" y="6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68" name="Freeform 2262"/>
              <p:cNvSpPr>
                <a:spLocks/>
              </p:cNvSpPr>
              <p:nvPr/>
            </p:nvSpPr>
            <p:spPr bwMode="auto">
              <a:xfrm>
                <a:off x="2663" y="2356"/>
                <a:ext cx="69" cy="45"/>
              </a:xfrm>
              <a:custGeom>
                <a:avLst/>
                <a:gdLst>
                  <a:gd name="T0" fmla="*/ 17 w 138"/>
                  <a:gd name="T1" fmla="*/ 0 h 90"/>
                  <a:gd name="T2" fmla="*/ 5 w 138"/>
                  <a:gd name="T3" fmla="*/ 11 h 90"/>
                  <a:gd name="T4" fmla="*/ 0 w 138"/>
                  <a:gd name="T5" fmla="*/ 6 h 90"/>
                  <a:gd name="T6" fmla="*/ 0 60000 65536"/>
                  <a:gd name="T7" fmla="*/ 0 60000 65536"/>
                  <a:gd name="T8" fmla="*/ 0 60000 65536"/>
                  <a:gd name="T9" fmla="*/ 0 w 138"/>
                  <a:gd name="T10" fmla="*/ 0 h 90"/>
                  <a:gd name="T11" fmla="*/ 138 w 138"/>
                  <a:gd name="T12" fmla="*/ 90 h 9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8" h="90">
                    <a:moveTo>
                      <a:pt x="138" y="0"/>
                    </a:moveTo>
                    <a:lnTo>
                      <a:pt x="46" y="90"/>
                    </a:lnTo>
                    <a:lnTo>
                      <a:pt x="0" y="45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69" name="Freeform 2263"/>
              <p:cNvSpPr>
                <a:spLocks/>
              </p:cNvSpPr>
              <p:nvPr/>
            </p:nvSpPr>
            <p:spPr bwMode="auto">
              <a:xfrm>
                <a:off x="2660" y="2375"/>
                <a:ext cx="3" cy="4"/>
              </a:xfrm>
              <a:custGeom>
                <a:avLst/>
                <a:gdLst>
                  <a:gd name="T0" fmla="*/ 0 w 6"/>
                  <a:gd name="T1" fmla="*/ 0 h 8"/>
                  <a:gd name="T2" fmla="*/ 1 w 6"/>
                  <a:gd name="T3" fmla="*/ 1 h 8"/>
                  <a:gd name="T4" fmla="*/ 1 w 6"/>
                  <a:gd name="T5" fmla="*/ 1 h 8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8"/>
                  <a:gd name="T11" fmla="*/ 6 w 6"/>
                  <a:gd name="T12" fmla="*/ 8 h 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8">
                    <a:moveTo>
                      <a:pt x="0" y="0"/>
                    </a:moveTo>
                    <a:lnTo>
                      <a:pt x="3" y="3"/>
                    </a:lnTo>
                    <a:lnTo>
                      <a:pt x="6" y="8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70" name="Freeform 2264"/>
              <p:cNvSpPr>
                <a:spLocks/>
              </p:cNvSpPr>
              <p:nvPr/>
            </p:nvSpPr>
            <p:spPr bwMode="auto">
              <a:xfrm>
                <a:off x="2659" y="2370"/>
                <a:ext cx="1" cy="5"/>
              </a:xfrm>
              <a:custGeom>
                <a:avLst/>
                <a:gdLst>
                  <a:gd name="T0" fmla="*/ 0 w 3"/>
                  <a:gd name="T1" fmla="*/ 0 h 9"/>
                  <a:gd name="T2" fmla="*/ 0 w 3"/>
                  <a:gd name="T3" fmla="*/ 1 h 9"/>
                  <a:gd name="T4" fmla="*/ 0 w 3"/>
                  <a:gd name="T5" fmla="*/ 2 h 9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9"/>
                  <a:gd name="T11" fmla="*/ 3 w 3"/>
                  <a:gd name="T12" fmla="*/ 9 h 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9">
                    <a:moveTo>
                      <a:pt x="0" y="0"/>
                    </a:moveTo>
                    <a:lnTo>
                      <a:pt x="2" y="4"/>
                    </a:lnTo>
                    <a:lnTo>
                      <a:pt x="3" y="9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71" name="Freeform 2265"/>
              <p:cNvSpPr>
                <a:spLocks/>
              </p:cNvSpPr>
              <p:nvPr/>
            </p:nvSpPr>
            <p:spPr bwMode="auto">
              <a:xfrm>
                <a:off x="2659" y="2364"/>
                <a:ext cx="1" cy="6"/>
              </a:xfrm>
              <a:custGeom>
                <a:avLst/>
                <a:gdLst>
                  <a:gd name="T0" fmla="*/ 0 w 1"/>
                  <a:gd name="T1" fmla="*/ 0 h 11"/>
                  <a:gd name="T2" fmla="*/ 0 w 1"/>
                  <a:gd name="T3" fmla="*/ 1 h 11"/>
                  <a:gd name="T4" fmla="*/ 0 w 1"/>
                  <a:gd name="T5" fmla="*/ 2 h 1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1"/>
                  <a:gd name="T11" fmla="*/ 1 w 1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1">
                    <a:moveTo>
                      <a:pt x="0" y="0"/>
                    </a:moveTo>
                    <a:lnTo>
                      <a:pt x="0" y="5"/>
                    </a:lnTo>
                    <a:lnTo>
                      <a:pt x="0" y="11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72" name="Freeform 2266"/>
              <p:cNvSpPr>
                <a:spLocks/>
              </p:cNvSpPr>
              <p:nvPr/>
            </p:nvSpPr>
            <p:spPr bwMode="auto">
              <a:xfrm>
                <a:off x="2659" y="2360"/>
                <a:ext cx="1" cy="4"/>
              </a:xfrm>
              <a:custGeom>
                <a:avLst/>
                <a:gdLst>
                  <a:gd name="T0" fmla="*/ 0 w 3"/>
                  <a:gd name="T1" fmla="*/ 0 h 10"/>
                  <a:gd name="T2" fmla="*/ 0 w 3"/>
                  <a:gd name="T3" fmla="*/ 0 h 10"/>
                  <a:gd name="T4" fmla="*/ 0 w 3"/>
                  <a:gd name="T5" fmla="*/ 1 h 10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10"/>
                  <a:gd name="T11" fmla="*/ 3 w 3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10">
                    <a:moveTo>
                      <a:pt x="3" y="0"/>
                    </a:moveTo>
                    <a:lnTo>
                      <a:pt x="2" y="5"/>
                    </a:lnTo>
                    <a:lnTo>
                      <a:pt x="0" y="1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73" name="Freeform 2267"/>
              <p:cNvSpPr>
                <a:spLocks/>
              </p:cNvSpPr>
              <p:nvPr/>
            </p:nvSpPr>
            <p:spPr bwMode="auto">
              <a:xfrm>
                <a:off x="2660" y="2356"/>
                <a:ext cx="3" cy="4"/>
              </a:xfrm>
              <a:custGeom>
                <a:avLst/>
                <a:gdLst>
                  <a:gd name="T0" fmla="*/ 1 w 6"/>
                  <a:gd name="T1" fmla="*/ 0 h 7"/>
                  <a:gd name="T2" fmla="*/ 1 w 6"/>
                  <a:gd name="T3" fmla="*/ 1 h 7"/>
                  <a:gd name="T4" fmla="*/ 0 w 6"/>
                  <a:gd name="T5" fmla="*/ 1 h 7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7"/>
                  <a:gd name="T11" fmla="*/ 6 w 6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7">
                    <a:moveTo>
                      <a:pt x="6" y="0"/>
                    </a:moveTo>
                    <a:lnTo>
                      <a:pt x="3" y="3"/>
                    </a:lnTo>
                    <a:lnTo>
                      <a:pt x="0" y="7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74" name="Freeform 2268"/>
              <p:cNvSpPr>
                <a:spLocks/>
              </p:cNvSpPr>
              <p:nvPr/>
            </p:nvSpPr>
            <p:spPr bwMode="auto">
              <a:xfrm>
                <a:off x="2663" y="2331"/>
                <a:ext cx="25" cy="25"/>
              </a:xfrm>
              <a:custGeom>
                <a:avLst/>
                <a:gdLst>
                  <a:gd name="T0" fmla="*/ 6 w 51"/>
                  <a:gd name="T1" fmla="*/ 0 h 50"/>
                  <a:gd name="T2" fmla="*/ 5 w 51"/>
                  <a:gd name="T3" fmla="*/ 1 h 50"/>
                  <a:gd name="T4" fmla="*/ 0 w 51"/>
                  <a:gd name="T5" fmla="*/ 6 h 50"/>
                  <a:gd name="T6" fmla="*/ 0 60000 65536"/>
                  <a:gd name="T7" fmla="*/ 0 60000 65536"/>
                  <a:gd name="T8" fmla="*/ 0 60000 65536"/>
                  <a:gd name="T9" fmla="*/ 0 w 51"/>
                  <a:gd name="T10" fmla="*/ 0 h 50"/>
                  <a:gd name="T11" fmla="*/ 51 w 51"/>
                  <a:gd name="T12" fmla="*/ 50 h 5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1" h="50">
                    <a:moveTo>
                      <a:pt x="51" y="0"/>
                    </a:moveTo>
                    <a:lnTo>
                      <a:pt x="46" y="4"/>
                    </a:lnTo>
                    <a:lnTo>
                      <a:pt x="0" y="5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75" name="Freeform 2269"/>
              <p:cNvSpPr>
                <a:spLocks/>
              </p:cNvSpPr>
              <p:nvPr/>
            </p:nvSpPr>
            <p:spPr bwMode="auto">
              <a:xfrm>
                <a:off x="2688" y="2329"/>
                <a:ext cx="5" cy="2"/>
              </a:xfrm>
              <a:custGeom>
                <a:avLst/>
                <a:gdLst>
                  <a:gd name="T0" fmla="*/ 2 w 9"/>
                  <a:gd name="T1" fmla="*/ 0 h 4"/>
                  <a:gd name="T2" fmla="*/ 1 w 9"/>
                  <a:gd name="T3" fmla="*/ 1 h 4"/>
                  <a:gd name="T4" fmla="*/ 0 w 9"/>
                  <a:gd name="T5" fmla="*/ 1 h 4"/>
                  <a:gd name="T6" fmla="*/ 0 60000 65536"/>
                  <a:gd name="T7" fmla="*/ 0 60000 65536"/>
                  <a:gd name="T8" fmla="*/ 0 60000 65536"/>
                  <a:gd name="T9" fmla="*/ 0 w 9"/>
                  <a:gd name="T10" fmla="*/ 0 h 4"/>
                  <a:gd name="T11" fmla="*/ 9 w 9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" h="4">
                    <a:moveTo>
                      <a:pt x="9" y="0"/>
                    </a:moveTo>
                    <a:lnTo>
                      <a:pt x="4" y="2"/>
                    </a:lnTo>
                    <a:lnTo>
                      <a:pt x="0" y="4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76" name="Freeform 2270"/>
              <p:cNvSpPr>
                <a:spLocks/>
              </p:cNvSpPr>
              <p:nvPr/>
            </p:nvSpPr>
            <p:spPr bwMode="auto">
              <a:xfrm>
                <a:off x="2693" y="2328"/>
                <a:ext cx="5" cy="1"/>
              </a:xfrm>
              <a:custGeom>
                <a:avLst/>
                <a:gdLst>
                  <a:gd name="T0" fmla="*/ 2 w 9"/>
                  <a:gd name="T1" fmla="*/ 0 h 1"/>
                  <a:gd name="T2" fmla="*/ 1 w 9"/>
                  <a:gd name="T3" fmla="*/ 0 h 1"/>
                  <a:gd name="T4" fmla="*/ 0 w 9"/>
                  <a:gd name="T5" fmla="*/ 1 h 1"/>
                  <a:gd name="T6" fmla="*/ 0 60000 65536"/>
                  <a:gd name="T7" fmla="*/ 0 60000 65536"/>
                  <a:gd name="T8" fmla="*/ 0 60000 65536"/>
                  <a:gd name="T9" fmla="*/ 0 w 9"/>
                  <a:gd name="T10" fmla="*/ 0 h 1"/>
                  <a:gd name="T11" fmla="*/ 9 w 9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" h="1">
                    <a:moveTo>
                      <a:pt x="9" y="0"/>
                    </a:moveTo>
                    <a:lnTo>
                      <a:pt x="5" y="0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77" name="Freeform 2271"/>
              <p:cNvSpPr>
                <a:spLocks/>
              </p:cNvSpPr>
              <p:nvPr/>
            </p:nvSpPr>
            <p:spPr bwMode="auto">
              <a:xfrm>
                <a:off x="2698" y="2328"/>
                <a:ext cx="4" cy="1"/>
              </a:xfrm>
              <a:custGeom>
                <a:avLst/>
                <a:gdLst>
                  <a:gd name="T0" fmla="*/ 1 w 10"/>
                  <a:gd name="T1" fmla="*/ 1 h 1"/>
                  <a:gd name="T2" fmla="*/ 0 w 10"/>
                  <a:gd name="T3" fmla="*/ 0 h 1"/>
                  <a:gd name="T4" fmla="*/ 0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10" y="1"/>
                    </a:moveTo>
                    <a:lnTo>
                      <a:pt x="5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78" name="Freeform 2272"/>
              <p:cNvSpPr>
                <a:spLocks/>
              </p:cNvSpPr>
              <p:nvPr/>
            </p:nvSpPr>
            <p:spPr bwMode="auto">
              <a:xfrm>
                <a:off x="2702" y="2329"/>
                <a:ext cx="5" cy="2"/>
              </a:xfrm>
              <a:custGeom>
                <a:avLst/>
                <a:gdLst>
                  <a:gd name="T0" fmla="*/ 2 w 9"/>
                  <a:gd name="T1" fmla="*/ 1 h 4"/>
                  <a:gd name="T2" fmla="*/ 1 w 9"/>
                  <a:gd name="T3" fmla="*/ 1 h 4"/>
                  <a:gd name="T4" fmla="*/ 0 w 9"/>
                  <a:gd name="T5" fmla="*/ 0 h 4"/>
                  <a:gd name="T6" fmla="*/ 0 60000 65536"/>
                  <a:gd name="T7" fmla="*/ 0 60000 65536"/>
                  <a:gd name="T8" fmla="*/ 0 60000 65536"/>
                  <a:gd name="T9" fmla="*/ 0 w 9"/>
                  <a:gd name="T10" fmla="*/ 0 h 4"/>
                  <a:gd name="T11" fmla="*/ 9 w 9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" h="4">
                    <a:moveTo>
                      <a:pt x="9" y="4"/>
                    </a:moveTo>
                    <a:lnTo>
                      <a:pt x="4" y="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79" name="Freeform 2273"/>
              <p:cNvSpPr>
                <a:spLocks/>
              </p:cNvSpPr>
              <p:nvPr/>
            </p:nvSpPr>
            <p:spPr bwMode="auto">
              <a:xfrm>
                <a:off x="2707" y="2331"/>
                <a:ext cx="25" cy="25"/>
              </a:xfrm>
              <a:custGeom>
                <a:avLst/>
                <a:gdLst>
                  <a:gd name="T0" fmla="*/ 6 w 50"/>
                  <a:gd name="T1" fmla="*/ 6 h 50"/>
                  <a:gd name="T2" fmla="*/ 1 w 50"/>
                  <a:gd name="T3" fmla="*/ 1 h 50"/>
                  <a:gd name="T4" fmla="*/ 0 w 50"/>
                  <a:gd name="T5" fmla="*/ 0 h 50"/>
                  <a:gd name="T6" fmla="*/ 0 60000 65536"/>
                  <a:gd name="T7" fmla="*/ 0 60000 65536"/>
                  <a:gd name="T8" fmla="*/ 0 60000 65536"/>
                  <a:gd name="T9" fmla="*/ 0 w 50"/>
                  <a:gd name="T10" fmla="*/ 0 h 50"/>
                  <a:gd name="T11" fmla="*/ 50 w 50"/>
                  <a:gd name="T12" fmla="*/ 50 h 5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0" h="50">
                    <a:moveTo>
                      <a:pt x="50" y="50"/>
                    </a:moveTo>
                    <a:lnTo>
                      <a:pt x="3" y="4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80" name="Freeform 2274"/>
              <p:cNvSpPr>
                <a:spLocks/>
              </p:cNvSpPr>
              <p:nvPr/>
            </p:nvSpPr>
            <p:spPr bwMode="auto">
              <a:xfrm>
                <a:off x="2691" y="2360"/>
                <a:ext cx="4" cy="3"/>
              </a:xfrm>
              <a:custGeom>
                <a:avLst/>
                <a:gdLst>
                  <a:gd name="T0" fmla="*/ 1 w 8"/>
                  <a:gd name="T1" fmla="*/ 0 h 7"/>
                  <a:gd name="T2" fmla="*/ 1 w 8"/>
                  <a:gd name="T3" fmla="*/ 0 h 7"/>
                  <a:gd name="T4" fmla="*/ 1 w 8"/>
                  <a:gd name="T5" fmla="*/ 0 h 7"/>
                  <a:gd name="T6" fmla="*/ 0 w 8"/>
                  <a:gd name="T7" fmla="*/ 0 h 7"/>
                  <a:gd name="T8" fmla="*/ 1 w 8"/>
                  <a:gd name="T9" fmla="*/ 0 h 7"/>
                  <a:gd name="T10" fmla="*/ 1 w 8"/>
                  <a:gd name="T11" fmla="*/ 0 h 7"/>
                  <a:gd name="T12" fmla="*/ 1 w 8"/>
                  <a:gd name="T13" fmla="*/ 0 h 7"/>
                  <a:gd name="T14" fmla="*/ 1 w 8"/>
                  <a:gd name="T15" fmla="*/ 0 h 7"/>
                  <a:gd name="T16" fmla="*/ 1 w 8"/>
                  <a:gd name="T17" fmla="*/ 0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"/>
                  <a:gd name="T28" fmla="*/ 0 h 7"/>
                  <a:gd name="T29" fmla="*/ 8 w 8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" h="7">
                    <a:moveTo>
                      <a:pt x="7" y="2"/>
                    </a:moveTo>
                    <a:lnTo>
                      <a:pt x="3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2" y="7"/>
                    </a:lnTo>
                    <a:lnTo>
                      <a:pt x="3" y="7"/>
                    </a:lnTo>
                    <a:lnTo>
                      <a:pt x="7" y="7"/>
                    </a:lnTo>
                    <a:lnTo>
                      <a:pt x="8" y="4"/>
                    </a:lnTo>
                    <a:lnTo>
                      <a:pt x="7" y="2"/>
                    </a:lnTo>
                    <a:close/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81" name="Freeform 2275"/>
              <p:cNvSpPr>
                <a:spLocks/>
              </p:cNvSpPr>
              <p:nvPr/>
            </p:nvSpPr>
            <p:spPr bwMode="auto">
              <a:xfrm>
                <a:off x="2691" y="2359"/>
                <a:ext cx="4" cy="5"/>
              </a:xfrm>
              <a:custGeom>
                <a:avLst/>
                <a:gdLst>
                  <a:gd name="T0" fmla="*/ 1 w 8"/>
                  <a:gd name="T1" fmla="*/ 1 h 9"/>
                  <a:gd name="T2" fmla="*/ 1 w 8"/>
                  <a:gd name="T3" fmla="*/ 0 h 9"/>
                  <a:gd name="T4" fmla="*/ 0 w 8"/>
                  <a:gd name="T5" fmla="*/ 1 h 9"/>
                  <a:gd name="T6" fmla="*/ 0 w 8"/>
                  <a:gd name="T7" fmla="*/ 1 h 9"/>
                  <a:gd name="T8" fmla="*/ 0 w 8"/>
                  <a:gd name="T9" fmla="*/ 1 h 9"/>
                  <a:gd name="T10" fmla="*/ 1 w 8"/>
                  <a:gd name="T11" fmla="*/ 2 h 9"/>
                  <a:gd name="T12" fmla="*/ 1 w 8"/>
                  <a:gd name="T13" fmla="*/ 1 h 9"/>
                  <a:gd name="T14" fmla="*/ 1 w 8"/>
                  <a:gd name="T15" fmla="*/ 1 h 9"/>
                  <a:gd name="T16" fmla="*/ 1 w 8"/>
                  <a:gd name="T17" fmla="*/ 1 h 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"/>
                  <a:gd name="T28" fmla="*/ 0 h 9"/>
                  <a:gd name="T29" fmla="*/ 8 w 8"/>
                  <a:gd name="T30" fmla="*/ 9 h 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" h="9">
                    <a:moveTo>
                      <a:pt x="7" y="1"/>
                    </a:moveTo>
                    <a:lnTo>
                      <a:pt x="3" y="0"/>
                    </a:lnTo>
                    <a:lnTo>
                      <a:pt x="0" y="1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3" y="9"/>
                    </a:lnTo>
                    <a:lnTo>
                      <a:pt x="7" y="8"/>
                    </a:lnTo>
                    <a:lnTo>
                      <a:pt x="8" y="5"/>
                    </a:lnTo>
                    <a:lnTo>
                      <a:pt x="7" y="1"/>
                    </a:lnTo>
                    <a:close/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82" name="Freeform 2276"/>
              <p:cNvSpPr>
                <a:spLocks/>
              </p:cNvSpPr>
              <p:nvPr/>
            </p:nvSpPr>
            <p:spPr bwMode="auto">
              <a:xfrm>
                <a:off x="2690" y="2335"/>
                <a:ext cx="16" cy="3"/>
              </a:xfrm>
              <a:custGeom>
                <a:avLst/>
                <a:gdLst>
                  <a:gd name="T0" fmla="*/ 4 w 31"/>
                  <a:gd name="T1" fmla="*/ 0 h 7"/>
                  <a:gd name="T2" fmla="*/ 2 w 31"/>
                  <a:gd name="T3" fmla="*/ 0 h 7"/>
                  <a:gd name="T4" fmla="*/ 0 w 31"/>
                  <a:gd name="T5" fmla="*/ 0 h 7"/>
                  <a:gd name="T6" fmla="*/ 0 60000 65536"/>
                  <a:gd name="T7" fmla="*/ 0 60000 65536"/>
                  <a:gd name="T8" fmla="*/ 0 60000 65536"/>
                  <a:gd name="T9" fmla="*/ 0 w 31"/>
                  <a:gd name="T10" fmla="*/ 0 h 7"/>
                  <a:gd name="T11" fmla="*/ 31 w 31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" h="7">
                    <a:moveTo>
                      <a:pt x="31" y="7"/>
                    </a:moveTo>
                    <a:lnTo>
                      <a:pt x="15" y="0"/>
                    </a:lnTo>
                    <a:lnTo>
                      <a:pt x="0" y="7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83" name="Line 2277"/>
              <p:cNvSpPr>
                <a:spLocks noChangeShapeType="1"/>
              </p:cNvSpPr>
              <p:nvPr/>
            </p:nvSpPr>
            <p:spPr bwMode="auto">
              <a:xfrm flipH="1">
                <a:off x="2707" y="2366"/>
                <a:ext cx="2" cy="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84" name="Line 2278"/>
              <p:cNvSpPr>
                <a:spLocks noChangeShapeType="1"/>
              </p:cNvSpPr>
              <p:nvPr/>
            </p:nvSpPr>
            <p:spPr bwMode="auto">
              <a:xfrm flipV="1">
                <a:off x="2706" y="2366"/>
                <a:ext cx="2" cy="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85" name="Line 2279"/>
              <p:cNvSpPr>
                <a:spLocks noChangeShapeType="1"/>
              </p:cNvSpPr>
              <p:nvPr/>
            </p:nvSpPr>
            <p:spPr bwMode="auto">
              <a:xfrm>
                <a:off x="2701" y="2368"/>
                <a:ext cx="5" cy="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86" name="Line 2280"/>
              <p:cNvSpPr>
                <a:spLocks noChangeShapeType="1"/>
              </p:cNvSpPr>
              <p:nvPr/>
            </p:nvSpPr>
            <p:spPr bwMode="auto">
              <a:xfrm flipH="1" flipV="1">
                <a:off x="2698" y="2370"/>
                <a:ext cx="6" cy="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87" name="Line 2281"/>
              <p:cNvSpPr>
                <a:spLocks noChangeShapeType="1"/>
              </p:cNvSpPr>
              <p:nvPr/>
            </p:nvSpPr>
            <p:spPr bwMode="auto">
              <a:xfrm flipV="1">
                <a:off x="2706" y="2363"/>
                <a:ext cx="9" cy="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88" name="Rectangle 2282"/>
              <p:cNvSpPr>
                <a:spLocks noChangeArrowheads="1"/>
              </p:cNvSpPr>
              <p:nvPr/>
            </p:nvSpPr>
            <p:spPr bwMode="auto">
              <a:xfrm>
                <a:off x="2709" y="2378"/>
                <a:ext cx="1" cy="1"/>
              </a:xfrm>
              <a:prstGeom prst="rect">
                <a:avLst/>
              </a:prstGeom>
              <a:noFill/>
              <a:ln w="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89" name="Line 2283"/>
              <p:cNvSpPr>
                <a:spLocks noChangeShapeType="1"/>
              </p:cNvSpPr>
              <p:nvPr/>
            </p:nvSpPr>
            <p:spPr bwMode="auto">
              <a:xfrm>
                <a:off x="2708" y="2376"/>
                <a:ext cx="1" cy="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90" name="Line 2284"/>
              <p:cNvSpPr>
                <a:spLocks noChangeShapeType="1"/>
              </p:cNvSpPr>
              <p:nvPr/>
            </p:nvSpPr>
            <p:spPr bwMode="auto">
              <a:xfrm>
                <a:off x="2707" y="2377"/>
                <a:ext cx="2" cy="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91" name="Freeform 2285"/>
              <p:cNvSpPr>
                <a:spLocks/>
              </p:cNvSpPr>
              <p:nvPr/>
            </p:nvSpPr>
            <p:spPr bwMode="auto">
              <a:xfrm>
                <a:off x="2704" y="2373"/>
                <a:ext cx="4" cy="4"/>
              </a:xfrm>
              <a:custGeom>
                <a:avLst/>
                <a:gdLst>
                  <a:gd name="T0" fmla="*/ 1 w 8"/>
                  <a:gd name="T1" fmla="*/ 0 h 8"/>
                  <a:gd name="T2" fmla="*/ 1 w 8"/>
                  <a:gd name="T3" fmla="*/ 0 h 8"/>
                  <a:gd name="T4" fmla="*/ 1 w 8"/>
                  <a:gd name="T5" fmla="*/ 0 h 8"/>
                  <a:gd name="T6" fmla="*/ 0 w 8"/>
                  <a:gd name="T7" fmla="*/ 1 h 8"/>
                  <a:gd name="T8" fmla="*/ 1 w 8"/>
                  <a:gd name="T9" fmla="*/ 1 h 8"/>
                  <a:gd name="T10" fmla="*/ 1 w 8"/>
                  <a:gd name="T11" fmla="*/ 1 h 8"/>
                  <a:gd name="T12" fmla="*/ 1 w 8"/>
                  <a:gd name="T13" fmla="*/ 1 h 8"/>
                  <a:gd name="T14" fmla="*/ 1 w 8"/>
                  <a:gd name="T15" fmla="*/ 1 h 8"/>
                  <a:gd name="T16" fmla="*/ 1 w 8"/>
                  <a:gd name="T17" fmla="*/ 0 h 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"/>
                  <a:gd name="T28" fmla="*/ 0 h 8"/>
                  <a:gd name="T29" fmla="*/ 8 w 8"/>
                  <a:gd name="T30" fmla="*/ 8 h 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" h="8">
                    <a:moveTo>
                      <a:pt x="8" y="0"/>
                    </a:moveTo>
                    <a:lnTo>
                      <a:pt x="5" y="0"/>
                    </a:lnTo>
                    <a:lnTo>
                      <a:pt x="1" y="0"/>
                    </a:lnTo>
                    <a:lnTo>
                      <a:pt x="0" y="3"/>
                    </a:lnTo>
                    <a:lnTo>
                      <a:pt x="1" y="6"/>
                    </a:lnTo>
                    <a:lnTo>
                      <a:pt x="5" y="8"/>
                    </a:lnTo>
                    <a:lnTo>
                      <a:pt x="8" y="6"/>
                    </a:lnTo>
                    <a:lnTo>
                      <a:pt x="8" y="3"/>
                    </a:lnTo>
                    <a:lnTo>
                      <a:pt x="8" y="0"/>
                    </a:lnTo>
                    <a:close/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92" name="Line 2286"/>
              <p:cNvSpPr>
                <a:spLocks noChangeShapeType="1"/>
              </p:cNvSpPr>
              <p:nvPr/>
            </p:nvSpPr>
            <p:spPr bwMode="auto">
              <a:xfrm>
                <a:off x="2708" y="2366"/>
                <a:ext cx="1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93" name="Line 2287"/>
              <p:cNvSpPr>
                <a:spLocks noChangeShapeType="1"/>
              </p:cNvSpPr>
              <p:nvPr/>
            </p:nvSpPr>
            <p:spPr bwMode="auto">
              <a:xfrm flipV="1">
                <a:off x="2698" y="2368"/>
                <a:ext cx="1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94" name="Freeform 2288"/>
              <p:cNvSpPr>
                <a:spLocks/>
              </p:cNvSpPr>
              <p:nvPr/>
            </p:nvSpPr>
            <p:spPr bwMode="auto">
              <a:xfrm>
                <a:off x="2715" y="2348"/>
                <a:ext cx="3" cy="15"/>
              </a:xfrm>
              <a:custGeom>
                <a:avLst/>
                <a:gdLst>
                  <a:gd name="T0" fmla="*/ 0 w 6"/>
                  <a:gd name="T1" fmla="*/ 4 h 30"/>
                  <a:gd name="T2" fmla="*/ 1 w 6"/>
                  <a:gd name="T3" fmla="*/ 2 h 30"/>
                  <a:gd name="T4" fmla="*/ 0 w 6"/>
                  <a:gd name="T5" fmla="*/ 0 h 30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30"/>
                  <a:gd name="T11" fmla="*/ 6 w 6"/>
                  <a:gd name="T12" fmla="*/ 30 h 3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30">
                    <a:moveTo>
                      <a:pt x="0" y="30"/>
                    </a:moveTo>
                    <a:lnTo>
                      <a:pt x="6" y="16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95" name="Line 2289"/>
              <p:cNvSpPr>
                <a:spLocks noChangeShapeType="1"/>
              </p:cNvSpPr>
              <p:nvPr/>
            </p:nvSpPr>
            <p:spPr bwMode="auto">
              <a:xfrm flipH="1" flipV="1">
                <a:off x="2709" y="2333"/>
                <a:ext cx="23" cy="2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96" name="Line 2290"/>
              <p:cNvSpPr>
                <a:spLocks noChangeShapeType="1"/>
              </p:cNvSpPr>
              <p:nvPr/>
            </p:nvSpPr>
            <p:spPr bwMode="auto">
              <a:xfrm flipH="1" flipV="1">
                <a:off x="2706" y="2338"/>
                <a:ext cx="9" cy="1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97" name="Freeform 2291"/>
              <p:cNvSpPr>
                <a:spLocks/>
              </p:cNvSpPr>
              <p:nvPr/>
            </p:nvSpPr>
            <p:spPr bwMode="auto">
              <a:xfrm>
                <a:off x="2666" y="2360"/>
                <a:ext cx="3" cy="15"/>
              </a:xfrm>
              <a:custGeom>
                <a:avLst/>
                <a:gdLst>
                  <a:gd name="T0" fmla="*/ 1 w 6"/>
                  <a:gd name="T1" fmla="*/ 0 h 30"/>
                  <a:gd name="T2" fmla="*/ 0 w 6"/>
                  <a:gd name="T3" fmla="*/ 2 h 30"/>
                  <a:gd name="T4" fmla="*/ 1 w 6"/>
                  <a:gd name="T5" fmla="*/ 4 h 30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30"/>
                  <a:gd name="T11" fmla="*/ 6 w 6"/>
                  <a:gd name="T12" fmla="*/ 30 h 3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30">
                    <a:moveTo>
                      <a:pt x="6" y="0"/>
                    </a:moveTo>
                    <a:lnTo>
                      <a:pt x="0" y="15"/>
                    </a:lnTo>
                    <a:lnTo>
                      <a:pt x="6" y="3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98" name="Freeform 2292"/>
              <p:cNvSpPr>
                <a:spLocks/>
              </p:cNvSpPr>
              <p:nvPr/>
            </p:nvSpPr>
            <p:spPr bwMode="auto">
              <a:xfrm>
                <a:off x="2679" y="2385"/>
                <a:ext cx="15" cy="3"/>
              </a:xfrm>
              <a:custGeom>
                <a:avLst/>
                <a:gdLst>
                  <a:gd name="T0" fmla="*/ 0 w 30"/>
                  <a:gd name="T1" fmla="*/ 0 h 6"/>
                  <a:gd name="T2" fmla="*/ 2 w 30"/>
                  <a:gd name="T3" fmla="*/ 1 h 6"/>
                  <a:gd name="T4" fmla="*/ 4 w 30"/>
                  <a:gd name="T5" fmla="*/ 0 h 6"/>
                  <a:gd name="T6" fmla="*/ 0 60000 65536"/>
                  <a:gd name="T7" fmla="*/ 0 60000 65536"/>
                  <a:gd name="T8" fmla="*/ 0 60000 65536"/>
                  <a:gd name="T9" fmla="*/ 0 w 30"/>
                  <a:gd name="T10" fmla="*/ 0 h 6"/>
                  <a:gd name="T11" fmla="*/ 30 w 30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0" h="6">
                    <a:moveTo>
                      <a:pt x="0" y="0"/>
                    </a:moveTo>
                    <a:lnTo>
                      <a:pt x="14" y="6"/>
                    </a:lnTo>
                    <a:lnTo>
                      <a:pt x="3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99" name="Line 2293"/>
              <p:cNvSpPr>
                <a:spLocks noChangeShapeType="1"/>
              </p:cNvSpPr>
              <p:nvPr/>
            </p:nvSpPr>
            <p:spPr bwMode="auto">
              <a:xfrm>
                <a:off x="2663" y="2379"/>
                <a:ext cx="23" cy="2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00" name="Line 2294"/>
              <p:cNvSpPr>
                <a:spLocks noChangeShapeType="1"/>
              </p:cNvSpPr>
              <p:nvPr/>
            </p:nvSpPr>
            <p:spPr bwMode="auto">
              <a:xfrm>
                <a:off x="2669" y="2375"/>
                <a:ext cx="10" cy="1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01" name="Line 2295"/>
              <p:cNvSpPr>
                <a:spLocks noChangeShapeType="1"/>
              </p:cNvSpPr>
              <p:nvPr/>
            </p:nvSpPr>
            <p:spPr bwMode="auto">
              <a:xfrm flipV="1">
                <a:off x="2686" y="2356"/>
                <a:ext cx="46" cy="4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02" name="Line 2296"/>
              <p:cNvSpPr>
                <a:spLocks noChangeShapeType="1"/>
              </p:cNvSpPr>
              <p:nvPr/>
            </p:nvSpPr>
            <p:spPr bwMode="auto">
              <a:xfrm flipV="1">
                <a:off x="2694" y="2375"/>
                <a:ext cx="9" cy="1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03" name="Line 2297"/>
              <p:cNvSpPr>
                <a:spLocks noChangeShapeType="1"/>
              </p:cNvSpPr>
              <p:nvPr/>
            </p:nvSpPr>
            <p:spPr bwMode="auto">
              <a:xfrm flipH="1">
                <a:off x="2669" y="2338"/>
                <a:ext cx="21" cy="2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04" name="Freeform 2298"/>
              <p:cNvSpPr>
                <a:spLocks/>
              </p:cNvSpPr>
              <p:nvPr/>
            </p:nvSpPr>
            <p:spPr bwMode="auto">
              <a:xfrm>
                <a:off x="2659" y="2333"/>
                <a:ext cx="27" cy="46"/>
              </a:xfrm>
              <a:custGeom>
                <a:avLst/>
                <a:gdLst>
                  <a:gd name="T0" fmla="*/ 6 w 55"/>
                  <a:gd name="T1" fmla="*/ 0 h 91"/>
                  <a:gd name="T2" fmla="*/ 1 w 55"/>
                  <a:gd name="T3" fmla="*/ 6 h 91"/>
                  <a:gd name="T4" fmla="*/ 0 w 55"/>
                  <a:gd name="T5" fmla="*/ 9 h 91"/>
                  <a:gd name="T6" fmla="*/ 1 w 55"/>
                  <a:gd name="T7" fmla="*/ 12 h 9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5"/>
                  <a:gd name="T13" fmla="*/ 0 h 91"/>
                  <a:gd name="T14" fmla="*/ 55 w 55"/>
                  <a:gd name="T15" fmla="*/ 91 h 9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5" h="91">
                    <a:moveTo>
                      <a:pt x="55" y="0"/>
                    </a:moveTo>
                    <a:lnTo>
                      <a:pt x="9" y="46"/>
                    </a:lnTo>
                    <a:lnTo>
                      <a:pt x="0" y="68"/>
                    </a:lnTo>
                    <a:lnTo>
                      <a:pt x="9" y="91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05" name="Freeform 2299"/>
              <p:cNvSpPr>
                <a:spLocks/>
              </p:cNvSpPr>
              <p:nvPr/>
            </p:nvSpPr>
            <p:spPr bwMode="auto">
              <a:xfrm>
                <a:off x="2686" y="2328"/>
                <a:ext cx="23" cy="5"/>
              </a:xfrm>
              <a:custGeom>
                <a:avLst/>
                <a:gdLst>
                  <a:gd name="T0" fmla="*/ 6 w 45"/>
                  <a:gd name="T1" fmla="*/ 2 h 9"/>
                  <a:gd name="T2" fmla="*/ 3 w 45"/>
                  <a:gd name="T3" fmla="*/ 0 h 9"/>
                  <a:gd name="T4" fmla="*/ 0 w 45"/>
                  <a:gd name="T5" fmla="*/ 2 h 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9"/>
                  <a:gd name="T11" fmla="*/ 45 w 45"/>
                  <a:gd name="T12" fmla="*/ 9 h 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9">
                    <a:moveTo>
                      <a:pt x="45" y="9"/>
                    </a:moveTo>
                    <a:lnTo>
                      <a:pt x="23" y="0"/>
                    </a:lnTo>
                    <a:lnTo>
                      <a:pt x="0" y="9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06" name="Freeform 2300"/>
              <p:cNvSpPr>
                <a:spLocks/>
              </p:cNvSpPr>
              <p:nvPr/>
            </p:nvSpPr>
            <p:spPr bwMode="auto">
              <a:xfrm>
                <a:off x="2698" y="2368"/>
                <a:ext cx="1" cy="2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1 h 3"/>
                  <a:gd name="T4" fmla="*/ 1 w 2"/>
                  <a:gd name="T5" fmla="*/ 1 h 3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3"/>
                  <a:gd name="T11" fmla="*/ 2 w 2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3">
                    <a:moveTo>
                      <a:pt x="2" y="0"/>
                    </a:moveTo>
                    <a:lnTo>
                      <a:pt x="0" y="1"/>
                    </a:lnTo>
                    <a:lnTo>
                      <a:pt x="2" y="3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07" name="Freeform 2301"/>
              <p:cNvSpPr>
                <a:spLocks/>
              </p:cNvSpPr>
              <p:nvPr/>
            </p:nvSpPr>
            <p:spPr bwMode="auto">
              <a:xfrm>
                <a:off x="2699" y="2367"/>
                <a:ext cx="2" cy="1"/>
              </a:xfrm>
              <a:custGeom>
                <a:avLst/>
                <a:gdLst>
                  <a:gd name="T0" fmla="*/ 1 w 3"/>
                  <a:gd name="T1" fmla="*/ 1 h 1"/>
                  <a:gd name="T2" fmla="*/ 1 w 3"/>
                  <a:gd name="T3" fmla="*/ 0 h 1"/>
                  <a:gd name="T4" fmla="*/ 0 w 3"/>
                  <a:gd name="T5" fmla="*/ 1 h 1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1"/>
                  <a:gd name="T11" fmla="*/ 3 w 3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1">
                    <a:moveTo>
                      <a:pt x="3" y="1"/>
                    </a:moveTo>
                    <a:lnTo>
                      <a:pt x="1" y="0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08" name="Freeform 2302"/>
              <p:cNvSpPr>
                <a:spLocks/>
              </p:cNvSpPr>
              <p:nvPr/>
            </p:nvSpPr>
            <p:spPr bwMode="auto">
              <a:xfrm>
                <a:off x="2698" y="2368"/>
                <a:ext cx="3" cy="2"/>
              </a:xfrm>
              <a:custGeom>
                <a:avLst/>
                <a:gdLst>
                  <a:gd name="T0" fmla="*/ 1 w 5"/>
                  <a:gd name="T1" fmla="*/ 0 h 5"/>
                  <a:gd name="T2" fmla="*/ 1 w 5"/>
                  <a:gd name="T3" fmla="*/ 0 h 5"/>
                  <a:gd name="T4" fmla="*/ 1 w 5"/>
                  <a:gd name="T5" fmla="*/ 0 h 5"/>
                  <a:gd name="T6" fmla="*/ 0 w 5"/>
                  <a:gd name="T7" fmla="*/ 0 h 5"/>
                  <a:gd name="T8" fmla="*/ 1 w 5"/>
                  <a:gd name="T9" fmla="*/ 0 h 5"/>
                  <a:gd name="T10" fmla="*/ 1 w 5"/>
                  <a:gd name="T11" fmla="*/ 0 h 5"/>
                  <a:gd name="T12" fmla="*/ 1 w 5"/>
                  <a:gd name="T13" fmla="*/ 0 h 5"/>
                  <a:gd name="T14" fmla="*/ 1 w 5"/>
                  <a:gd name="T15" fmla="*/ 0 h 5"/>
                  <a:gd name="T16" fmla="*/ 1 w 5"/>
                  <a:gd name="T17" fmla="*/ 0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5"/>
                  <a:gd name="T29" fmla="*/ 5 w 5"/>
                  <a:gd name="T30" fmla="*/ 5 h 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5">
                    <a:moveTo>
                      <a:pt x="5" y="2"/>
                    </a:moveTo>
                    <a:lnTo>
                      <a:pt x="3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5" y="5"/>
                    </a:lnTo>
                    <a:lnTo>
                      <a:pt x="5" y="3"/>
                    </a:lnTo>
                    <a:lnTo>
                      <a:pt x="5" y="2"/>
                    </a:lnTo>
                    <a:close/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09" name="Freeform 2303"/>
              <p:cNvSpPr>
                <a:spLocks/>
              </p:cNvSpPr>
              <p:nvPr/>
            </p:nvSpPr>
            <p:spPr bwMode="auto">
              <a:xfrm>
                <a:off x="2698" y="2368"/>
                <a:ext cx="3" cy="2"/>
              </a:xfrm>
              <a:custGeom>
                <a:avLst/>
                <a:gdLst>
                  <a:gd name="T0" fmla="*/ 1 w 5"/>
                  <a:gd name="T1" fmla="*/ 0 h 3"/>
                  <a:gd name="T2" fmla="*/ 1 w 5"/>
                  <a:gd name="T3" fmla="*/ 0 h 3"/>
                  <a:gd name="T4" fmla="*/ 1 w 5"/>
                  <a:gd name="T5" fmla="*/ 0 h 3"/>
                  <a:gd name="T6" fmla="*/ 0 w 5"/>
                  <a:gd name="T7" fmla="*/ 1 h 3"/>
                  <a:gd name="T8" fmla="*/ 1 w 5"/>
                  <a:gd name="T9" fmla="*/ 1 h 3"/>
                  <a:gd name="T10" fmla="*/ 1 w 5"/>
                  <a:gd name="T11" fmla="*/ 1 h 3"/>
                  <a:gd name="T12" fmla="*/ 1 w 5"/>
                  <a:gd name="T13" fmla="*/ 1 h 3"/>
                  <a:gd name="T14" fmla="*/ 1 w 5"/>
                  <a:gd name="T15" fmla="*/ 1 h 3"/>
                  <a:gd name="T16" fmla="*/ 1 w 5"/>
                  <a:gd name="T17" fmla="*/ 0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3"/>
                  <a:gd name="T29" fmla="*/ 5 w 5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3">
                    <a:moveTo>
                      <a:pt x="5" y="0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5" y="0"/>
                    </a:lnTo>
                    <a:close/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10" name="Freeform 2304"/>
              <p:cNvSpPr>
                <a:spLocks/>
              </p:cNvSpPr>
              <p:nvPr/>
            </p:nvSpPr>
            <p:spPr bwMode="auto">
              <a:xfrm>
                <a:off x="2704" y="2373"/>
                <a:ext cx="4" cy="4"/>
              </a:xfrm>
              <a:custGeom>
                <a:avLst/>
                <a:gdLst>
                  <a:gd name="T0" fmla="*/ 1 w 8"/>
                  <a:gd name="T1" fmla="*/ 1 h 8"/>
                  <a:gd name="T2" fmla="*/ 1 w 8"/>
                  <a:gd name="T3" fmla="*/ 0 h 8"/>
                  <a:gd name="T4" fmla="*/ 1 w 8"/>
                  <a:gd name="T5" fmla="*/ 1 h 8"/>
                  <a:gd name="T6" fmla="*/ 0 w 8"/>
                  <a:gd name="T7" fmla="*/ 1 h 8"/>
                  <a:gd name="T8" fmla="*/ 1 w 8"/>
                  <a:gd name="T9" fmla="*/ 1 h 8"/>
                  <a:gd name="T10" fmla="*/ 1 w 8"/>
                  <a:gd name="T11" fmla="*/ 1 h 8"/>
                  <a:gd name="T12" fmla="*/ 1 w 8"/>
                  <a:gd name="T13" fmla="*/ 1 h 8"/>
                  <a:gd name="T14" fmla="*/ 1 w 8"/>
                  <a:gd name="T15" fmla="*/ 1 h 8"/>
                  <a:gd name="T16" fmla="*/ 1 w 8"/>
                  <a:gd name="T17" fmla="*/ 1 h 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"/>
                  <a:gd name="T28" fmla="*/ 0 h 8"/>
                  <a:gd name="T29" fmla="*/ 8 w 8"/>
                  <a:gd name="T30" fmla="*/ 8 h 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" h="8">
                    <a:moveTo>
                      <a:pt x="6" y="2"/>
                    </a:moveTo>
                    <a:lnTo>
                      <a:pt x="5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1" y="6"/>
                    </a:lnTo>
                    <a:lnTo>
                      <a:pt x="5" y="8"/>
                    </a:lnTo>
                    <a:lnTo>
                      <a:pt x="6" y="6"/>
                    </a:lnTo>
                    <a:lnTo>
                      <a:pt x="8" y="3"/>
                    </a:lnTo>
                    <a:lnTo>
                      <a:pt x="6" y="2"/>
                    </a:lnTo>
                    <a:close/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11" name="Line 2305"/>
              <p:cNvSpPr>
                <a:spLocks noChangeShapeType="1"/>
              </p:cNvSpPr>
              <p:nvPr/>
            </p:nvSpPr>
            <p:spPr bwMode="auto">
              <a:xfrm flipV="1">
                <a:off x="2634" y="2482"/>
                <a:ext cx="2" cy="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12" name="Line 2306"/>
              <p:cNvSpPr>
                <a:spLocks noChangeShapeType="1"/>
              </p:cNvSpPr>
              <p:nvPr/>
            </p:nvSpPr>
            <p:spPr bwMode="auto">
              <a:xfrm flipH="1">
                <a:off x="2635" y="2483"/>
                <a:ext cx="2" cy="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13" name="Line 2307"/>
              <p:cNvSpPr>
                <a:spLocks noChangeShapeType="1"/>
              </p:cNvSpPr>
              <p:nvPr/>
            </p:nvSpPr>
            <p:spPr bwMode="auto">
              <a:xfrm flipH="1">
                <a:off x="2628" y="2483"/>
                <a:ext cx="9" cy="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14" name="Line 2308"/>
              <p:cNvSpPr>
                <a:spLocks noChangeShapeType="1"/>
              </p:cNvSpPr>
              <p:nvPr/>
            </p:nvSpPr>
            <p:spPr bwMode="auto">
              <a:xfrm flipV="1">
                <a:off x="2653" y="2496"/>
                <a:ext cx="21" cy="2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15" name="Line 2309"/>
              <p:cNvSpPr>
                <a:spLocks noChangeShapeType="1"/>
              </p:cNvSpPr>
              <p:nvPr/>
            </p:nvSpPr>
            <p:spPr bwMode="auto">
              <a:xfrm flipV="1">
                <a:off x="2657" y="2500"/>
                <a:ext cx="23" cy="2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16" name="Freeform 2310"/>
              <p:cNvSpPr>
                <a:spLocks/>
              </p:cNvSpPr>
              <p:nvPr/>
            </p:nvSpPr>
            <p:spPr bwMode="auto">
              <a:xfrm>
                <a:off x="2611" y="2454"/>
                <a:ext cx="69" cy="46"/>
              </a:xfrm>
              <a:custGeom>
                <a:avLst/>
                <a:gdLst>
                  <a:gd name="T0" fmla="*/ 0 w 137"/>
                  <a:gd name="T1" fmla="*/ 11 h 93"/>
                  <a:gd name="T2" fmla="*/ 12 w 137"/>
                  <a:gd name="T3" fmla="*/ 0 h 93"/>
                  <a:gd name="T4" fmla="*/ 18 w 137"/>
                  <a:gd name="T5" fmla="*/ 5 h 93"/>
                  <a:gd name="T6" fmla="*/ 0 60000 65536"/>
                  <a:gd name="T7" fmla="*/ 0 60000 65536"/>
                  <a:gd name="T8" fmla="*/ 0 60000 65536"/>
                  <a:gd name="T9" fmla="*/ 0 w 137"/>
                  <a:gd name="T10" fmla="*/ 0 h 93"/>
                  <a:gd name="T11" fmla="*/ 137 w 137"/>
                  <a:gd name="T12" fmla="*/ 93 h 9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7" h="93">
                    <a:moveTo>
                      <a:pt x="0" y="93"/>
                    </a:moveTo>
                    <a:lnTo>
                      <a:pt x="92" y="0"/>
                    </a:lnTo>
                    <a:lnTo>
                      <a:pt x="137" y="46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17" name="Freeform 2311"/>
              <p:cNvSpPr>
                <a:spLocks/>
              </p:cNvSpPr>
              <p:nvPr/>
            </p:nvSpPr>
            <p:spPr bwMode="auto">
              <a:xfrm>
                <a:off x="2680" y="2476"/>
                <a:ext cx="3" cy="5"/>
              </a:xfrm>
              <a:custGeom>
                <a:avLst/>
                <a:gdLst>
                  <a:gd name="T0" fmla="*/ 0 w 7"/>
                  <a:gd name="T1" fmla="*/ 2 h 9"/>
                  <a:gd name="T2" fmla="*/ 0 w 7"/>
                  <a:gd name="T3" fmla="*/ 1 h 9"/>
                  <a:gd name="T4" fmla="*/ 0 w 7"/>
                  <a:gd name="T5" fmla="*/ 0 h 9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9"/>
                  <a:gd name="T11" fmla="*/ 7 w 7"/>
                  <a:gd name="T12" fmla="*/ 9 h 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9">
                    <a:moveTo>
                      <a:pt x="7" y="9"/>
                    </a:moveTo>
                    <a:lnTo>
                      <a:pt x="3" y="4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18" name="Freeform 2312"/>
              <p:cNvSpPr>
                <a:spLocks/>
              </p:cNvSpPr>
              <p:nvPr/>
            </p:nvSpPr>
            <p:spPr bwMode="auto">
              <a:xfrm>
                <a:off x="2683" y="2481"/>
                <a:ext cx="1" cy="5"/>
              </a:xfrm>
              <a:custGeom>
                <a:avLst/>
                <a:gdLst>
                  <a:gd name="T0" fmla="*/ 0 w 3"/>
                  <a:gd name="T1" fmla="*/ 1 h 10"/>
                  <a:gd name="T2" fmla="*/ 0 w 3"/>
                  <a:gd name="T3" fmla="*/ 1 h 10"/>
                  <a:gd name="T4" fmla="*/ 0 w 3"/>
                  <a:gd name="T5" fmla="*/ 0 h 10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10"/>
                  <a:gd name="T11" fmla="*/ 3 w 3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10">
                    <a:moveTo>
                      <a:pt x="3" y="10"/>
                    </a:moveTo>
                    <a:lnTo>
                      <a:pt x="1" y="5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19" name="Freeform 2313"/>
              <p:cNvSpPr>
                <a:spLocks/>
              </p:cNvSpPr>
              <p:nvPr/>
            </p:nvSpPr>
            <p:spPr bwMode="auto">
              <a:xfrm>
                <a:off x="2684" y="2486"/>
                <a:ext cx="1" cy="4"/>
              </a:xfrm>
              <a:custGeom>
                <a:avLst/>
                <a:gdLst>
                  <a:gd name="T0" fmla="*/ 0 w 1"/>
                  <a:gd name="T1" fmla="*/ 1 h 9"/>
                  <a:gd name="T2" fmla="*/ 0 w 1"/>
                  <a:gd name="T3" fmla="*/ 0 h 9"/>
                  <a:gd name="T4" fmla="*/ 0 w 1"/>
                  <a:gd name="T5" fmla="*/ 0 h 9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9"/>
                  <a:gd name="T11" fmla="*/ 1 w 1"/>
                  <a:gd name="T12" fmla="*/ 9 h 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9">
                    <a:moveTo>
                      <a:pt x="0" y="9"/>
                    </a:moveTo>
                    <a:lnTo>
                      <a:pt x="0" y="4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20" name="Freeform 2314"/>
              <p:cNvSpPr>
                <a:spLocks/>
              </p:cNvSpPr>
              <p:nvPr/>
            </p:nvSpPr>
            <p:spPr bwMode="auto">
              <a:xfrm>
                <a:off x="2683" y="2490"/>
                <a:ext cx="1" cy="5"/>
              </a:xfrm>
              <a:custGeom>
                <a:avLst/>
                <a:gdLst>
                  <a:gd name="T0" fmla="*/ 0 w 3"/>
                  <a:gd name="T1" fmla="*/ 2 h 9"/>
                  <a:gd name="T2" fmla="*/ 0 w 3"/>
                  <a:gd name="T3" fmla="*/ 1 h 9"/>
                  <a:gd name="T4" fmla="*/ 0 w 3"/>
                  <a:gd name="T5" fmla="*/ 0 h 9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9"/>
                  <a:gd name="T11" fmla="*/ 3 w 3"/>
                  <a:gd name="T12" fmla="*/ 9 h 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9">
                    <a:moveTo>
                      <a:pt x="0" y="9"/>
                    </a:moveTo>
                    <a:lnTo>
                      <a:pt x="1" y="5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21" name="Freeform 2315"/>
              <p:cNvSpPr>
                <a:spLocks/>
              </p:cNvSpPr>
              <p:nvPr/>
            </p:nvSpPr>
            <p:spPr bwMode="auto">
              <a:xfrm>
                <a:off x="2680" y="2495"/>
                <a:ext cx="3" cy="5"/>
              </a:xfrm>
              <a:custGeom>
                <a:avLst/>
                <a:gdLst>
                  <a:gd name="T0" fmla="*/ 0 w 7"/>
                  <a:gd name="T1" fmla="*/ 1 h 10"/>
                  <a:gd name="T2" fmla="*/ 0 w 7"/>
                  <a:gd name="T3" fmla="*/ 1 h 10"/>
                  <a:gd name="T4" fmla="*/ 0 w 7"/>
                  <a:gd name="T5" fmla="*/ 0 h 10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0"/>
                  <a:gd name="T11" fmla="*/ 7 w 7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0">
                    <a:moveTo>
                      <a:pt x="0" y="10"/>
                    </a:moveTo>
                    <a:lnTo>
                      <a:pt x="3" y="5"/>
                    </a:lnTo>
                    <a:lnTo>
                      <a:pt x="7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22" name="Freeform 2316"/>
              <p:cNvSpPr>
                <a:spLocks/>
              </p:cNvSpPr>
              <p:nvPr/>
            </p:nvSpPr>
            <p:spPr bwMode="auto">
              <a:xfrm>
                <a:off x="2655" y="2500"/>
                <a:ext cx="25" cy="24"/>
              </a:xfrm>
              <a:custGeom>
                <a:avLst/>
                <a:gdLst>
                  <a:gd name="T0" fmla="*/ 0 w 50"/>
                  <a:gd name="T1" fmla="*/ 6 h 48"/>
                  <a:gd name="T2" fmla="*/ 1 w 50"/>
                  <a:gd name="T3" fmla="*/ 6 h 48"/>
                  <a:gd name="T4" fmla="*/ 6 w 50"/>
                  <a:gd name="T5" fmla="*/ 0 h 48"/>
                  <a:gd name="T6" fmla="*/ 0 60000 65536"/>
                  <a:gd name="T7" fmla="*/ 0 60000 65536"/>
                  <a:gd name="T8" fmla="*/ 0 60000 65536"/>
                  <a:gd name="T9" fmla="*/ 0 w 50"/>
                  <a:gd name="T10" fmla="*/ 0 h 48"/>
                  <a:gd name="T11" fmla="*/ 50 w 50"/>
                  <a:gd name="T12" fmla="*/ 48 h 4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0" h="48">
                    <a:moveTo>
                      <a:pt x="0" y="48"/>
                    </a:moveTo>
                    <a:lnTo>
                      <a:pt x="5" y="45"/>
                    </a:lnTo>
                    <a:lnTo>
                      <a:pt x="5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23" name="Freeform 2317"/>
              <p:cNvSpPr>
                <a:spLocks/>
              </p:cNvSpPr>
              <p:nvPr/>
            </p:nvSpPr>
            <p:spPr bwMode="auto">
              <a:xfrm>
                <a:off x="2651" y="2524"/>
                <a:ext cx="4" cy="2"/>
              </a:xfrm>
              <a:custGeom>
                <a:avLst/>
                <a:gdLst>
                  <a:gd name="T0" fmla="*/ 0 w 8"/>
                  <a:gd name="T1" fmla="*/ 0 h 5"/>
                  <a:gd name="T2" fmla="*/ 1 w 8"/>
                  <a:gd name="T3" fmla="*/ 0 h 5"/>
                  <a:gd name="T4" fmla="*/ 1 w 8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5"/>
                  <a:gd name="T11" fmla="*/ 8 w 8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5">
                    <a:moveTo>
                      <a:pt x="0" y="5"/>
                    </a:moveTo>
                    <a:lnTo>
                      <a:pt x="5" y="3"/>
                    </a:lnTo>
                    <a:lnTo>
                      <a:pt x="8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24" name="Freeform 2318"/>
              <p:cNvSpPr>
                <a:spLocks/>
              </p:cNvSpPr>
              <p:nvPr/>
            </p:nvSpPr>
            <p:spPr bwMode="auto">
              <a:xfrm>
                <a:off x="2645" y="2526"/>
                <a:ext cx="6" cy="1"/>
              </a:xfrm>
              <a:custGeom>
                <a:avLst/>
                <a:gdLst>
                  <a:gd name="T0" fmla="*/ 0 w 11"/>
                  <a:gd name="T1" fmla="*/ 1 h 1"/>
                  <a:gd name="T2" fmla="*/ 1 w 11"/>
                  <a:gd name="T3" fmla="*/ 1 h 1"/>
                  <a:gd name="T4" fmla="*/ 2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1"/>
                    </a:moveTo>
                    <a:lnTo>
                      <a:pt x="5" y="1"/>
                    </a:lnTo>
                    <a:lnTo>
                      <a:pt x="11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25" name="Freeform 2319"/>
              <p:cNvSpPr>
                <a:spLocks/>
              </p:cNvSpPr>
              <p:nvPr/>
            </p:nvSpPr>
            <p:spPr bwMode="auto">
              <a:xfrm>
                <a:off x="2641" y="2526"/>
                <a:ext cx="4" cy="1"/>
              </a:xfrm>
              <a:custGeom>
                <a:avLst/>
                <a:gdLst>
                  <a:gd name="T0" fmla="*/ 0 w 9"/>
                  <a:gd name="T1" fmla="*/ 0 h 1"/>
                  <a:gd name="T2" fmla="*/ 0 w 9"/>
                  <a:gd name="T3" fmla="*/ 1 h 1"/>
                  <a:gd name="T4" fmla="*/ 1 w 9"/>
                  <a:gd name="T5" fmla="*/ 1 h 1"/>
                  <a:gd name="T6" fmla="*/ 0 60000 65536"/>
                  <a:gd name="T7" fmla="*/ 0 60000 65536"/>
                  <a:gd name="T8" fmla="*/ 0 60000 65536"/>
                  <a:gd name="T9" fmla="*/ 0 w 9"/>
                  <a:gd name="T10" fmla="*/ 0 h 1"/>
                  <a:gd name="T11" fmla="*/ 9 w 9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" h="1">
                    <a:moveTo>
                      <a:pt x="0" y="0"/>
                    </a:moveTo>
                    <a:lnTo>
                      <a:pt x="5" y="1"/>
                    </a:lnTo>
                    <a:lnTo>
                      <a:pt x="9" y="1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26" name="Freeform 2320"/>
              <p:cNvSpPr>
                <a:spLocks/>
              </p:cNvSpPr>
              <p:nvPr/>
            </p:nvSpPr>
            <p:spPr bwMode="auto">
              <a:xfrm>
                <a:off x="2636" y="2524"/>
                <a:ext cx="5" cy="2"/>
              </a:xfrm>
              <a:custGeom>
                <a:avLst/>
                <a:gdLst>
                  <a:gd name="T0" fmla="*/ 0 w 9"/>
                  <a:gd name="T1" fmla="*/ 0 h 5"/>
                  <a:gd name="T2" fmla="*/ 1 w 9"/>
                  <a:gd name="T3" fmla="*/ 0 h 5"/>
                  <a:gd name="T4" fmla="*/ 2 w 9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9"/>
                  <a:gd name="T10" fmla="*/ 0 h 5"/>
                  <a:gd name="T11" fmla="*/ 9 w 9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" h="5">
                    <a:moveTo>
                      <a:pt x="0" y="0"/>
                    </a:moveTo>
                    <a:lnTo>
                      <a:pt x="4" y="3"/>
                    </a:lnTo>
                    <a:lnTo>
                      <a:pt x="9" y="5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27" name="Freeform 2321"/>
              <p:cNvSpPr>
                <a:spLocks/>
              </p:cNvSpPr>
              <p:nvPr/>
            </p:nvSpPr>
            <p:spPr bwMode="auto">
              <a:xfrm>
                <a:off x="2611" y="2500"/>
                <a:ext cx="25" cy="24"/>
              </a:xfrm>
              <a:custGeom>
                <a:avLst/>
                <a:gdLst>
                  <a:gd name="T0" fmla="*/ 0 w 50"/>
                  <a:gd name="T1" fmla="*/ 0 h 48"/>
                  <a:gd name="T2" fmla="*/ 6 w 50"/>
                  <a:gd name="T3" fmla="*/ 6 h 48"/>
                  <a:gd name="T4" fmla="*/ 6 w 50"/>
                  <a:gd name="T5" fmla="*/ 6 h 48"/>
                  <a:gd name="T6" fmla="*/ 0 60000 65536"/>
                  <a:gd name="T7" fmla="*/ 0 60000 65536"/>
                  <a:gd name="T8" fmla="*/ 0 60000 65536"/>
                  <a:gd name="T9" fmla="*/ 0 w 50"/>
                  <a:gd name="T10" fmla="*/ 0 h 48"/>
                  <a:gd name="T11" fmla="*/ 50 w 50"/>
                  <a:gd name="T12" fmla="*/ 48 h 4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0" h="48">
                    <a:moveTo>
                      <a:pt x="0" y="0"/>
                    </a:moveTo>
                    <a:lnTo>
                      <a:pt x="47" y="45"/>
                    </a:lnTo>
                    <a:lnTo>
                      <a:pt x="50" y="48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28" name="Line 2322"/>
              <p:cNvSpPr>
                <a:spLocks noChangeShapeType="1"/>
              </p:cNvSpPr>
              <p:nvPr/>
            </p:nvSpPr>
            <p:spPr bwMode="auto">
              <a:xfrm flipH="1">
                <a:off x="2611" y="2454"/>
                <a:ext cx="46" cy="4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29" name="Freeform 2323"/>
              <p:cNvSpPr>
                <a:spLocks/>
              </p:cNvSpPr>
              <p:nvPr/>
            </p:nvSpPr>
            <p:spPr bwMode="auto">
              <a:xfrm>
                <a:off x="2633" y="2476"/>
                <a:ext cx="2" cy="2"/>
              </a:xfrm>
              <a:custGeom>
                <a:avLst/>
                <a:gdLst>
                  <a:gd name="T0" fmla="*/ 0 w 3"/>
                  <a:gd name="T1" fmla="*/ 1 h 3"/>
                  <a:gd name="T2" fmla="*/ 1 w 3"/>
                  <a:gd name="T3" fmla="*/ 1 h 3"/>
                  <a:gd name="T4" fmla="*/ 1 w 3"/>
                  <a:gd name="T5" fmla="*/ 1 h 3"/>
                  <a:gd name="T6" fmla="*/ 1 w 3"/>
                  <a:gd name="T7" fmla="*/ 1 h 3"/>
                  <a:gd name="T8" fmla="*/ 1 w 3"/>
                  <a:gd name="T9" fmla="*/ 1 h 3"/>
                  <a:gd name="T10" fmla="*/ 1 w 3"/>
                  <a:gd name="T11" fmla="*/ 0 h 3"/>
                  <a:gd name="T12" fmla="*/ 0 w 3"/>
                  <a:gd name="T13" fmla="*/ 1 h 3"/>
                  <a:gd name="T14" fmla="*/ 0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0" y="3"/>
                    </a:moveTo>
                    <a:lnTo>
                      <a:pt x="2" y="3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close/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30" name="Line 2324"/>
              <p:cNvSpPr>
                <a:spLocks noChangeShapeType="1"/>
              </p:cNvSpPr>
              <p:nvPr/>
            </p:nvSpPr>
            <p:spPr bwMode="auto">
              <a:xfrm flipH="1" flipV="1">
                <a:off x="2633" y="2478"/>
                <a:ext cx="2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31" name="Line 2325"/>
              <p:cNvSpPr>
                <a:spLocks noChangeShapeType="1"/>
              </p:cNvSpPr>
              <p:nvPr/>
            </p:nvSpPr>
            <p:spPr bwMode="auto">
              <a:xfrm flipH="1" flipV="1">
                <a:off x="2634" y="2477"/>
                <a:ext cx="2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32" name="Freeform 2326"/>
              <p:cNvSpPr>
                <a:spLocks/>
              </p:cNvSpPr>
              <p:nvPr/>
            </p:nvSpPr>
            <p:spPr bwMode="auto">
              <a:xfrm>
                <a:off x="2635" y="2478"/>
                <a:ext cx="4" cy="5"/>
              </a:xfrm>
              <a:custGeom>
                <a:avLst/>
                <a:gdLst>
                  <a:gd name="T0" fmla="*/ 1 w 8"/>
                  <a:gd name="T1" fmla="*/ 1 h 9"/>
                  <a:gd name="T2" fmla="*/ 1 w 8"/>
                  <a:gd name="T3" fmla="*/ 2 h 9"/>
                  <a:gd name="T4" fmla="*/ 1 w 8"/>
                  <a:gd name="T5" fmla="*/ 2 h 9"/>
                  <a:gd name="T6" fmla="*/ 1 w 8"/>
                  <a:gd name="T7" fmla="*/ 2 h 9"/>
                  <a:gd name="T8" fmla="*/ 1 w 8"/>
                  <a:gd name="T9" fmla="*/ 1 h 9"/>
                  <a:gd name="T10" fmla="*/ 1 w 8"/>
                  <a:gd name="T11" fmla="*/ 1 h 9"/>
                  <a:gd name="T12" fmla="*/ 1 w 8"/>
                  <a:gd name="T13" fmla="*/ 1 h 9"/>
                  <a:gd name="T14" fmla="*/ 1 w 8"/>
                  <a:gd name="T15" fmla="*/ 1 h 9"/>
                  <a:gd name="T16" fmla="*/ 1 w 8"/>
                  <a:gd name="T17" fmla="*/ 1 h 9"/>
                  <a:gd name="T18" fmla="*/ 1 w 8"/>
                  <a:gd name="T19" fmla="*/ 1 h 9"/>
                  <a:gd name="T20" fmla="*/ 1 w 8"/>
                  <a:gd name="T21" fmla="*/ 1 h 9"/>
                  <a:gd name="T22" fmla="*/ 1 w 8"/>
                  <a:gd name="T23" fmla="*/ 0 h 9"/>
                  <a:gd name="T24" fmla="*/ 1 w 8"/>
                  <a:gd name="T25" fmla="*/ 0 h 9"/>
                  <a:gd name="T26" fmla="*/ 1 w 8"/>
                  <a:gd name="T27" fmla="*/ 0 h 9"/>
                  <a:gd name="T28" fmla="*/ 1 w 8"/>
                  <a:gd name="T29" fmla="*/ 0 h 9"/>
                  <a:gd name="T30" fmla="*/ 1 w 8"/>
                  <a:gd name="T31" fmla="*/ 1 h 9"/>
                  <a:gd name="T32" fmla="*/ 0 w 8"/>
                  <a:gd name="T33" fmla="*/ 1 h 9"/>
                  <a:gd name="T34" fmla="*/ 0 w 8"/>
                  <a:gd name="T35" fmla="*/ 1 h 9"/>
                  <a:gd name="T36" fmla="*/ 0 w 8"/>
                  <a:gd name="T37" fmla="*/ 1 h 9"/>
                  <a:gd name="T38" fmla="*/ 0 w 8"/>
                  <a:gd name="T39" fmla="*/ 1 h 9"/>
                  <a:gd name="T40" fmla="*/ 0 w 8"/>
                  <a:gd name="T41" fmla="*/ 1 h 9"/>
                  <a:gd name="T42" fmla="*/ 1 w 8"/>
                  <a:gd name="T43" fmla="*/ 1 h 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8"/>
                  <a:gd name="T67" fmla="*/ 0 h 9"/>
                  <a:gd name="T68" fmla="*/ 8 w 8"/>
                  <a:gd name="T69" fmla="*/ 9 h 9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8" h="9">
                    <a:moveTo>
                      <a:pt x="2" y="8"/>
                    </a:moveTo>
                    <a:lnTo>
                      <a:pt x="2" y="9"/>
                    </a:lnTo>
                    <a:lnTo>
                      <a:pt x="3" y="9"/>
                    </a:lnTo>
                    <a:lnTo>
                      <a:pt x="5" y="9"/>
                    </a:lnTo>
                    <a:lnTo>
                      <a:pt x="6" y="8"/>
                    </a:lnTo>
                    <a:lnTo>
                      <a:pt x="8" y="8"/>
                    </a:lnTo>
                    <a:lnTo>
                      <a:pt x="8" y="6"/>
                    </a:lnTo>
                    <a:lnTo>
                      <a:pt x="8" y="5"/>
                    </a:lnTo>
                    <a:lnTo>
                      <a:pt x="8" y="3"/>
                    </a:lnTo>
                    <a:lnTo>
                      <a:pt x="8" y="1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8"/>
                    </a:lnTo>
                    <a:close/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33" name="Freeform 2327"/>
              <p:cNvSpPr>
                <a:spLocks/>
              </p:cNvSpPr>
              <p:nvPr/>
            </p:nvSpPr>
            <p:spPr bwMode="auto">
              <a:xfrm>
                <a:off x="2635" y="2479"/>
                <a:ext cx="4" cy="3"/>
              </a:xfrm>
              <a:custGeom>
                <a:avLst/>
                <a:gdLst>
                  <a:gd name="T0" fmla="*/ 1 w 8"/>
                  <a:gd name="T1" fmla="*/ 0 h 7"/>
                  <a:gd name="T2" fmla="*/ 1 w 8"/>
                  <a:gd name="T3" fmla="*/ 0 h 7"/>
                  <a:gd name="T4" fmla="*/ 1 w 8"/>
                  <a:gd name="T5" fmla="*/ 0 h 7"/>
                  <a:gd name="T6" fmla="*/ 1 w 8"/>
                  <a:gd name="T7" fmla="*/ 0 h 7"/>
                  <a:gd name="T8" fmla="*/ 1 w 8"/>
                  <a:gd name="T9" fmla="*/ 0 h 7"/>
                  <a:gd name="T10" fmla="*/ 1 w 8"/>
                  <a:gd name="T11" fmla="*/ 0 h 7"/>
                  <a:gd name="T12" fmla="*/ 1 w 8"/>
                  <a:gd name="T13" fmla="*/ 0 h 7"/>
                  <a:gd name="T14" fmla="*/ 1 w 8"/>
                  <a:gd name="T15" fmla="*/ 0 h 7"/>
                  <a:gd name="T16" fmla="*/ 1 w 8"/>
                  <a:gd name="T17" fmla="*/ 0 h 7"/>
                  <a:gd name="T18" fmla="*/ 1 w 8"/>
                  <a:gd name="T19" fmla="*/ 0 h 7"/>
                  <a:gd name="T20" fmla="*/ 1 w 8"/>
                  <a:gd name="T21" fmla="*/ 0 h 7"/>
                  <a:gd name="T22" fmla="*/ 1 w 8"/>
                  <a:gd name="T23" fmla="*/ 0 h 7"/>
                  <a:gd name="T24" fmla="*/ 1 w 8"/>
                  <a:gd name="T25" fmla="*/ 0 h 7"/>
                  <a:gd name="T26" fmla="*/ 1 w 8"/>
                  <a:gd name="T27" fmla="*/ 0 h 7"/>
                  <a:gd name="T28" fmla="*/ 0 w 8"/>
                  <a:gd name="T29" fmla="*/ 0 h 7"/>
                  <a:gd name="T30" fmla="*/ 0 w 8"/>
                  <a:gd name="T31" fmla="*/ 0 h 7"/>
                  <a:gd name="T32" fmla="*/ 1 w 8"/>
                  <a:gd name="T33" fmla="*/ 0 h 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"/>
                  <a:gd name="T52" fmla="*/ 0 h 7"/>
                  <a:gd name="T53" fmla="*/ 8 w 8"/>
                  <a:gd name="T54" fmla="*/ 7 h 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" h="7">
                    <a:moveTo>
                      <a:pt x="2" y="5"/>
                    </a:moveTo>
                    <a:lnTo>
                      <a:pt x="2" y="7"/>
                    </a:lnTo>
                    <a:lnTo>
                      <a:pt x="3" y="7"/>
                    </a:lnTo>
                    <a:lnTo>
                      <a:pt x="5" y="7"/>
                    </a:lnTo>
                    <a:lnTo>
                      <a:pt x="6" y="7"/>
                    </a:lnTo>
                    <a:lnTo>
                      <a:pt x="6" y="5"/>
                    </a:lnTo>
                    <a:lnTo>
                      <a:pt x="8" y="4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5"/>
                    </a:lnTo>
                    <a:close/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34" name="Freeform 2328"/>
              <p:cNvSpPr>
                <a:spLocks/>
              </p:cNvSpPr>
              <p:nvPr/>
            </p:nvSpPr>
            <p:spPr bwMode="auto">
              <a:xfrm>
                <a:off x="2649" y="2468"/>
                <a:ext cx="15" cy="3"/>
              </a:xfrm>
              <a:custGeom>
                <a:avLst/>
                <a:gdLst>
                  <a:gd name="T0" fmla="*/ 4 w 30"/>
                  <a:gd name="T1" fmla="*/ 1 h 6"/>
                  <a:gd name="T2" fmla="*/ 4 w 30"/>
                  <a:gd name="T3" fmla="*/ 1 h 6"/>
                  <a:gd name="T4" fmla="*/ 3 w 30"/>
                  <a:gd name="T5" fmla="*/ 1 h 6"/>
                  <a:gd name="T6" fmla="*/ 3 w 30"/>
                  <a:gd name="T7" fmla="*/ 0 h 6"/>
                  <a:gd name="T8" fmla="*/ 2 w 30"/>
                  <a:gd name="T9" fmla="*/ 0 h 6"/>
                  <a:gd name="T10" fmla="*/ 2 w 30"/>
                  <a:gd name="T11" fmla="*/ 0 h 6"/>
                  <a:gd name="T12" fmla="*/ 1 w 30"/>
                  <a:gd name="T13" fmla="*/ 1 h 6"/>
                  <a:gd name="T14" fmla="*/ 1 w 30"/>
                  <a:gd name="T15" fmla="*/ 1 h 6"/>
                  <a:gd name="T16" fmla="*/ 0 w 30"/>
                  <a:gd name="T17" fmla="*/ 1 h 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0"/>
                  <a:gd name="T28" fmla="*/ 0 h 6"/>
                  <a:gd name="T29" fmla="*/ 30 w 30"/>
                  <a:gd name="T30" fmla="*/ 6 h 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0" h="6">
                    <a:moveTo>
                      <a:pt x="30" y="6"/>
                    </a:moveTo>
                    <a:lnTo>
                      <a:pt x="27" y="3"/>
                    </a:lnTo>
                    <a:lnTo>
                      <a:pt x="24" y="1"/>
                    </a:lnTo>
                    <a:lnTo>
                      <a:pt x="19" y="0"/>
                    </a:lnTo>
                    <a:lnTo>
                      <a:pt x="16" y="0"/>
                    </a:lnTo>
                    <a:lnTo>
                      <a:pt x="11" y="0"/>
                    </a:lnTo>
                    <a:lnTo>
                      <a:pt x="7" y="1"/>
                    </a:lnTo>
                    <a:lnTo>
                      <a:pt x="3" y="3"/>
                    </a:lnTo>
                    <a:lnTo>
                      <a:pt x="0" y="6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35" name="Line 2329"/>
              <p:cNvSpPr>
                <a:spLocks noChangeShapeType="1"/>
              </p:cNvSpPr>
              <p:nvPr/>
            </p:nvSpPr>
            <p:spPr bwMode="auto">
              <a:xfrm flipH="1" flipV="1">
                <a:off x="2657" y="2454"/>
                <a:ext cx="23" cy="2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36" name="Freeform 2330"/>
              <p:cNvSpPr>
                <a:spLocks/>
              </p:cNvSpPr>
              <p:nvPr/>
            </p:nvSpPr>
            <p:spPr bwMode="auto">
              <a:xfrm>
                <a:off x="2674" y="2480"/>
                <a:ext cx="3" cy="16"/>
              </a:xfrm>
              <a:custGeom>
                <a:avLst/>
                <a:gdLst>
                  <a:gd name="T0" fmla="*/ 0 w 7"/>
                  <a:gd name="T1" fmla="*/ 4 h 31"/>
                  <a:gd name="T2" fmla="*/ 0 w 7"/>
                  <a:gd name="T3" fmla="*/ 4 h 31"/>
                  <a:gd name="T4" fmla="*/ 0 w 7"/>
                  <a:gd name="T5" fmla="*/ 4 h 31"/>
                  <a:gd name="T6" fmla="*/ 0 w 7"/>
                  <a:gd name="T7" fmla="*/ 3 h 31"/>
                  <a:gd name="T8" fmla="*/ 0 w 7"/>
                  <a:gd name="T9" fmla="*/ 3 h 31"/>
                  <a:gd name="T10" fmla="*/ 0 w 7"/>
                  <a:gd name="T11" fmla="*/ 2 h 31"/>
                  <a:gd name="T12" fmla="*/ 0 w 7"/>
                  <a:gd name="T13" fmla="*/ 2 h 31"/>
                  <a:gd name="T14" fmla="*/ 0 w 7"/>
                  <a:gd name="T15" fmla="*/ 1 h 31"/>
                  <a:gd name="T16" fmla="*/ 0 w 7"/>
                  <a:gd name="T17" fmla="*/ 1 h 31"/>
                  <a:gd name="T18" fmla="*/ 0 w 7"/>
                  <a:gd name="T19" fmla="*/ 0 h 3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"/>
                  <a:gd name="T31" fmla="*/ 0 h 31"/>
                  <a:gd name="T32" fmla="*/ 7 w 7"/>
                  <a:gd name="T33" fmla="*/ 31 h 3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" h="31">
                    <a:moveTo>
                      <a:pt x="0" y="31"/>
                    </a:moveTo>
                    <a:lnTo>
                      <a:pt x="4" y="28"/>
                    </a:lnTo>
                    <a:lnTo>
                      <a:pt x="5" y="25"/>
                    </a:lnTo>
                    <a:lnTo>
                      <a:pt x="7" y="21"/>
                    </a:lnTo>
                    <a:lnTo>
                      <a:pt x="7" y="17"/>
                    </a:lnTo>
                    <a:lnTo>
                      <a:pt x="7" y="14"/>
                    </a:lnTo>
                    <a:lnTo>
                      <a:pt x="7" y="9"/>
                    </a:lnTo>
                    <a:lnTo>
                      <a:pt x="5" y="6"/>
                    </a:lnTo>
                    <a:lnTo>
                      <a:pt x="4" y="3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37" name="Freeform 2331"/>
              <p:cNvSpPr>
                <a:spLocks/>
              </p:cNvSpPr>
              <p:nvPr/>
            </p:nvSpPr>
            <p:spPr bwMode="auto">
              <a:xfrm>
                <a:off x="2648" y="2492"/>
                <a:ext cx="4" cy="3"/>
              </a:xfrm>
              <a:custGeom>
                <a:avLst/>
                <a:gdLst>
                  <a:gd name="T0" fmla="*/ 1 w 8"/>
                  <a:gd name="T1" fmla="*/ 1 h 6"/>
                  <a:gd name="T2" fmla="*/ 1 w 8"/>
                  <a:gd name="T3" fmla="*/ 1 h 6"/>
                  <a:gd name="T4" fmla="*/ 1 w 8"/>
                  <a:gd name="T5" fmla="*/ 1 h 6"/>
                  <a:gd name="T6" fmla="*/ 1 w 8"/>
                  <a:gd name="T7" fmla="*/ 1 h 6"/>
                  <a:gd name="T8" fmla="*/ 1 w 8"/>
                  <a:gd name="T9" fmla="*/ 1 h 6"/>
                  <a:gd name="T10" fmla="*/ 1 w 8"/>
                  <a:gd name="T11" fmla="*/ 1 h 6"/>
                  <a:gd name="T12" fmla="*/ 1 w 8"/>
                  <a:gd name="T13" fmla="*/ 1 h 6"/>
                  <a:gd name="T14" fmla="*/ 1 w 8"/>
                  <a:gd name="T15" fmla="*/ 1 h 6"/>
                  <a:gd name="T16" fmla="*/ 1 w 8"/>
                  <a:gd name="T17" fmla="*/ 1 h 6"/>
                  <a:gd name="T18" fmla="*/ 1 w 8"/>
                  <a:gd name="T19" fmla="*/ 0 h 6"/>
                  <a:gd name="T20" fmla="*/ 1 w 8"/>
                  <a:gd name="T21" fmla="*/ 0 h 6"/>
                  <a:gd name="T22" fmla="*/ 1 w 8"/>
                  <a:gd name="T23" fmla="*/ 0 h 6"/>
                  <a:gd name="T24" fmla="*/ 1 w 8"/>
                  <a:gd name="T25" fmla="*/ 0 h 6"/>
                  <a:gd name="T26" fmla="*/ 1 w 8"/>
                  <a:gd name="T27" fmla="*/ 1 h 6"/>
                  <a:gd name="T28" fmla="*/ 1 w 8"/>
                  <a:gd name="T29" fmla="*/ 1 h 6"/>
                  <a:gd name="T30" fmla="*/ 0 w 8"/>
                  <a:gd name="T31" fmla="*/ 1 h 6"/>
                  <a:gd name="T32" fmla="*/ 1 w 8"/>
                  <a:gd name="T33" fmla="*/ 1 h 6"/>
                  <a:gd name="T34" fmla="*/ 1 w 8"/>
                  <a:gd name="T35" fmla="*/ 1 h 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"/>
                  <a:gd name="T55" fmla="*/ 0 h 6"/>
                  <a:gd name="T56" fmla="*/ 8 w 8"/>
                  <a:gd name="T57" fmla="*/ 6 h 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" h="6">
                    <a:moveTo>
                      <a:pt x="1" y="6"/>
                    </a:moveTo>
                    <a:lnTo>
                      <a:pt x="3" y="6"/>
                    </a:lnTo>
                    <a:lnTo>
                      <a:pt x="4" y="6"/>
                    </a:lnTo>
                    <a:lnTo>
                      <a:pt x="6" y="6"/>
                    </a:lnTo>
                    <a:lnTo>
                      <a:pt x="6" y="5"/>
                    </a:lnTo>
                    <a:lnTo>
                      <a:pt x="8" y="5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1" y="6"/>
                    </a:lnTo>
                    <a:close/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38" name="Freeform 2332"/>
              <p:cNvSpPr>
                <a:spLocks/>
              </p:cNvSpPr>
              <p:nvPr/>
            </p:nvSpPr>
            <p:spPr bwMode="auto">
              <a:xfrm>
                <a:off x="2648" y="2491"/>
                <a:ext cx="4" cy="5"/>
              </a:xfrm>
              <a:custGeom>
                <a:avLst/>
                <a:gdLst>
                  <a:gd name="T0" fmla="*/ 1 w 8"/>
                  <a:gd name="T1" fmla="*/ 1 h 10"/>
                  <a:gd name="T2" fmla="*/ 1 w 8"/>
                  <a:gd name="T3" fmla="*/ 1 h 10"/>
                  <a:gd name="T4" fmla="*/ 1 w 8"/>
                  <a:gd name="T5" fmla="*/ 1 h 10"/>
                  <a:gd name="T6" fmla="*/ 1 w 8"/>
                  <a:gd name="T7" fmla="*/ 1 h 10"/>
                  <a:gd name="T8" fmla="*/ 1 w 8"/>
                  <a:gd name="T9" fmla="*/ 1 h 10"/>
                  <a:gd name="T10" fmla="*/ 1 w 8"/>
                  <a:gd name="T11" fmla="*/ 1 h 10"/>
                  <a:gd name="T12" fmla="*/ 1 w 8"/>
                  <a:gd name="T13" fmla="*/ 1 h 10"/>
                  <a:gd name="T14" fmla="*/ 1 w 8"/>
                  <a:gd name="T15" fmla="*/ 1 h 10"/>
                  <a:gd name="T16" fmla="*/ 1 w 8"/>
                  <a:gd name="T17" fmla="*/ 1 h 10"/>
                  <a:gd name="T18" fmla="*/ 1 w 8"/>
                  <a:gd name="T19" fmla="*/ 1 h 10"/>
                  <a:gd name="T20" fmla="*/ 1 w 8"/>
                  <a:gd name="T21" fmla="*/ 1 h 10"/>
                  <a:gd name="T22" fmla="*/ 1 w 8"/>
                  <a:gd name="T23" fmla="*/ 0 h 10"/>
                  <a:gd name="T24" fmla="*/ 1 w 8"/>
                  <a:gd name="T25" fmla="*/ 0 h 10"/>
                  <a:gd name="T26" fmla="*/ 1 w 8"/>
                  <a:gd name="T27" fmla="*/ 1 h 10"/>
                  <a:gd name="T28" fmla="*/ 0 w 8"/>
                  <a:gd name="T29" fmla="*/ 1 h 10"/>
                  <a:gd name="T30" fmla="*/ 0 w 8"/>
                  <a:gd name="T31" fmla="*/ 1 h 10"/>
                  <a:gd name="T32" fmla="*/ 0 w 8"/>
                  <a:gd name="T33" fmla="*/ 1 h 10"/>
                  <a:gd name="T34" fmla="*/ 0 w 8"/>
                  <a:gd name="T35" fmla="*/ 1 h 10"/>
                  <a:gd name="T36" fmla="*/ 1 w 8"/>
                  <a:gd name="T37" fmla="*/ 1 h 1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8"/>
                  <a:gd name="T58" fmla="*/ 0 h 10"/>
                  <a:gd name="T59" fmla="*/ 8 w 8"/>
                  <a:gd name="T60" fmla="*/ 10 h 1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8" h="10">
                    <a:moveTo>
                      <a:pt x="1" y="8"/>
                    </a:moveTo>
                    <a:lnTo>
                      <a:pt x="3" y="10"/>
                    </a:lnTo>
                    <a:lnTo>
                      <a:pt x="4" y="10"/>
                    </a:lnTo>
                    <a:lnTo>
                      <a:pt x="6" y="10"/>
                    </a:lnTo>
                    <a:lnTo>
                      <a:pt x="6" y="8"/>
                    </a:lnTo>
                    <a:lnTo>
                      <a:pt x="8" y="8"/>
                    </a:lnTo>
                    <a:lnTo>
                      <a:pt x="8" y="7"/>
                    </a:lnTo>
                    <a:lnTo>
                      <a:pt x="8" y="5"/>
                    </a:lnTo>
                    <a:lnTo>
                      <a:pt x="8" y="4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1" y="8"/>
                    </a:lnTo>
                    <a:close/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39" name="Line 2333"/>
              <p:cNvSpPr>
                <a:spLocks noChangeShapeType="1"/>
              </p:cNvSpPr>
              <p:nvPr/>
            </p:nvSpPr>
            <p:spPr bwMode="auto">
              <a:xfrm flipH="1">
                <a:off x="2644" y="2487"/>
                <a:ext cx="1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40" name="Freeform 2334"/>
              <p:cNvSpPr>
                <a:spLocks/>
              </p:cNvSpPr>
              <p:nvPr/>
            </p:nvSpPr>
            <p:spPr bwMode="auto">
              <a:xfrm>
                <a:off x="2644" y="2486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1"/>
                  <a:gd name="T14" fmla="*/ 1 w 1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1">
                    <a:moveTo>
                      <a:pt x="0" y="1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41" name="Freeform 2335"/>
              <p:cNvSpPr>
                <a:spLocks/>
              </p:cNvSpPr>
              <p:nvPr/>
            </p:nvSpPr>
            <p:spPr bwMode="auto">
              <a:xfrm>
                <a:off x="2642" y="2487"/>
                <a:ext cx="2" cy="1"/>
              </a:xfrm>
              <a:custGeom>
                <a:avLst/>
                <a:gdLst>
                  <a:gd name="T0" fmla="*/ 0 w 3"/>
                  <a:gd name="T1" fmla="*/ 0 h 1"/>
                  <a:gd name="T2" fmla="*/ 1 w 3"/>
                  <a:gd name="T3" fmla="*/ 1 h 1"/>
                  <a:gd name="T4" fmla="*/ 1 w 3"/>
                  <a:gd name="T5" fmla="*/ 1 h 1"/>
                  <a:gd name="T6" fmla="*/ 1 w 3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1"/>
                  <a:gd name="T14" fmla="*/ 3 w 3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1">
                    <a:moveTo>
                      <a:pt x="0" y="0"/>
                    </a:moveTo>
                    <a:lnTo>
                      <a:pt x="2" y="1"/>
                    </a:lnTo>
                    <a:lnTo>
                      <a:pt x="3" y="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42" name="Freeform 2336"/>
              <p:cNvSpPr>
                <a:spLocks/>
              </p:cNvSpPr>
              <p:nvPr/>
            </p:nvSpPr>
            <p:spPr bwMode="auto">
              <a:xfrm>
                <a:off x="2642" y="2485"/>
                <a:ext cx="2" cy="2"/>
              </a:xfrm>
              <a:custGeom>
                <a:avLst/>
                <a:gdLst>
                  <a:gd name="T0" fmla="*/ 0 w 5"/>
                  <a:gd name="T1" fmla="*/ 0 h 5"/>
                  <a:gd name="T2" fmla="*/ 0 w 5"/>
                  <a:gd name="T3" fmla="*/ 0 h 5"/>
                  <a:gd name="T4" fmla="*/ 0 w 5"/>
                  <a:gd name="T5" fmla="*/ 0 h 5"/>
                  <a:gd name="T6" fmla="*/ 0 w 5"/>
                  <a:gd name="T7" fmla="*/ 0 h 5"/>
                  <a:gd name="T8" fmla="*/ 0 w 5"/>
                  <a:gd name="T9" fmla="*/ 0 h 5"/>
                  <a:gd name="T10" fmla="*/ 0 w 5"/>
                  <a:gd name="T11" fmla="*/ 0 h 5"/>
                  <a:gd name="T12" fmla="*/ 0 w 5"/>
                  <a:gd name="T13" fmla="*/ 0 h 5"/>
                  <a:gd name="T14" fmla="*/ 0 w 5"/>
                  <a:gd name="T15" fmla="*/ 0 h 5"/>
                  <a:gd name="T16" fmla="*/ 0 w 5"/>
                  <a:gd name="T17" fmla="*/ 0 h 5"/>
                  <a:gd name="T18" fmla="*/ 0 w 5"/>
                  <a:gd name="T19" fmla="*/ 0 h 5"/>
                  <a:gd name="T20" fmla="*/ 0 w 5"/>
                  <a:gd name="T21" fmla="*/ 0 h 5"/>
                  <a:gd name="T22" fmla="*/ 0 w 5"/>
                  <a:gd name="T23" fmla="*/ 0 h 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"/>
                  <a:gd name="T37" fmla="*/ 0 h 5"/>
                  <a:gd name="T38" fmla="*/ 5 w 5"/>
                  <a:gd name="T39" fmla="*/ 5 h 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" h="5">
                    <a:moveTo>
                      <a:pt x="0" y="5"/>
                    </a:moveTo>
                    <a:lnTo>
                      <a:pt x="2" y="5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close/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43" name="Freeform 2337"/>
              <p:cNvSpPr>
                <a:spLocks/>
              </p:cNvSpPr>
              <p:nvPr/>
            </p:nvSpPr>
            <p:spPr bwMode="auto">
              <a:xfrm>
                <a:off x="2642" y="2485"/>
                <a:ext cx="2" cy="2"/>
              </a:xfrm>
              <a:custGeom>
                <a:avLst/>
                <a:gdLst>
                  <a:gd name="T0" fmla="*/ 0 w 5"/>
                  <a:gd name="T1" fmla="*/ 0 h 5"/>
                  <a:gd name="T2" fmla="*/ 0 w 5"/>
                  <a:gd name="T3" fmla="*/ 0 h 5"/>
                  <a:gd name="T4" fmla="*/ 0 w 5"/>
                  <a:gd name="T5" fmla="*/ 0 h 5"/>
                  <a:gd name="T6" fmla="*/ 0 w 5"/>
                  <a:gd name="T7" fmla="*/ 0 h 5"/>
                  <a:gd name="T8" fmla="*/ 0 w 5"/>
                  <a:gd name="T9" fmla="*/ 0 h 5"/>
                  <a:gd name="T10" fmla="*/ 0 w 5"/>
                  <a:gd name="T11" fmla="*/ 0 h 5"/>
                  <a:gd name="T12" fmla="*/ 0 w 5"/>
                  <a:gd name="T13" fmla="*/ 0 h 5"/>
                  <a:gd name="T14" fmla="*/ 0 w 5"/>
                  <a:gd name="T15" fmla="*/ 0 h 5"/>
                  <a:gd name="T16" fmla="*/ 0 w 5"/>
                  <a:gd name="T17" fmla="*/ 0 h 5"/>
                  <a:gd name="T18" fmla="*/ 0 w 5"/>
                  <a:gd name="T19" fmla="*/ 0 h 5"/>
                  <a:gd name="T20" fmla="*/ 0 w 5"/>
                  <a:gd name="T21" fmla="*/ 0 h 5"/>
                  <a:gd name="T22" fmla="*/ 0 w 5"/>
                  <a:gd name="T23" fmla="*/ 0 h 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"/>
                  <a:gd name="T37" fmla="*/ 0 h 5"/>
                  <a:gd name="T38" fmla="*/ 5 w 5"/>
                  <a:gd name="T39" fmla="*/ 5 h 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" h="5">
                    <a:moveTo>
                      <a:pt x="2" y="3"/>
                    </a:moveTo>
                    <a:lnTo>
                      <a:pt x="2" y="5"/>
                    </a:lnTo>
                    <a:lnTo>
                      <a:pt x="3" y="5"/>
                    </a:lnTo>
                    <a:lnTo>
                      <a:pt x="3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2" y="3"/>
                    </a:lnTo>
                    <a:close/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44" name="Line 2338"/>
              <p:cNvSpPr>
                <a:spLocks noChangeShapeType="1"/>
              </p:cNvSpPr>
              <p:nvPr/>
            </p:nvSpPr>
            <p:spPr bwMode="auto">
              <a:xfrm flipH="1" flipV="1">
                <a:off x="2664" y="2471"/>
                <a:ext cx="10" cy="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45" name="Freeform 2339"/>
              <p:cNvSpPr>
                <a:spLocks/>
              </p:cNvSpPr>
              <p:nvPr/>
            </p:nvSpPr>
            <p:spPr bwMode="auto">
              <a:xfrm>
                <a:off x="2680" y="2476"/>
                <a:ext cx="4" cy="24"/>
              </a:xfrm>
              <a:custGeom>
                <a:avLst/>
                <a:gdLst>
                  <a:gd name="T0" fmla="*/ 0 w 10"/>
                  <a:gd name="T1" fmla="*/ 6 h 47"/>
                  <a:gd name="T2" fmla="*/ 0 w 10"/>
                  <a:gd name="T3" fmla="*/ 5 h 47"/>
                  <a:gd name="T4" fmla="*/ 0 w 10"/>
                  <a:gd name="T5" fmla="*/ 5 h 47"/>
                  <a:gd name="T6" fmla="*/ 1 w 10"/>
                  <a:gd name="T7" fmla="*/ 4 h 47"/>
                  <a:gd name="T8" fmla="*/ 1 w 10"/>
                  <a:gd name="T9" fmla="*/ 3 h 47"/>
                  <a:gd name="T10" fmla="*/ 1 w 10"/>
                  <a:gd name="T11" fmla="*/ 3 h 47"/>
                  <a:gd name="T12" fmla="*/ 0 w 10"/>
                  <a:gd name="T13" fmla="*/ 2 h 47"/>
                  <a:gd name="T14" fmla="*/ 0 w 10"/>
                  <a:gd name="T15" fmla="*/ 1 h 47"/>
                  <a:gd name="T16" fmla="*/ 0 w 10"/>
                  <a:gd name="T17" fmla="*/ 0 h 4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"/>
                  <a:gd name="T28" fmla="*/ 0 h 47"/>
                  <a:gd name="T29" fmla="*/ 10 w 10"/>
                  <a:gd name="T30" fmla="*/ 47 h 4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" h="47">
                    <a:moveTo>
                      <a:pt x="0" y="47"/>
                    </a:moveTo>
                    <a:lnTo>
                      <a:pt x="3" y="40"/>
                    </a:lnTo>
                    <a:lnTo>
                      <a:pt x="7" y="36"/>
                    </a:lnTo>
                    <a:lnTo>
                      <a:pt x="10" y="29"/>
                    </a:lnTo>
                    <a:lnTo>
                      <a:pt x="10" y="23"/>
                    </a:lnTo>
                    <a:lnTo>
                      <a:pt x="10" y="17"/>
                    </a:lnTo>
                    <a:lnTo>
                      <a:pt x="7" y="11"/>
                    </a:lnTo>
                    <a:lnTo>
                      <a:pt x="3" y="6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46" name="Line 2340"/>
              <p:cNvSpPr>
                <a:spLocks noChangeShapeType="1"/>
              </p:cNvSpPr>
              <p:nvPr/>
            </p:nvSpPr>
            <p:spPr bwMode="auto">
              <a:xfrm flipH="1">
                <a:off x="2640" y="2471"/>
                <a:ext cx="9" cy="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47" name="Line 2341"/>
              <p:cNvSpPr>
                <a:spLocks noChangeShapeType="1"/>
              </p:cNvSpPr>
              <p:nvPr/>
            </p:nvSpPr>
            <p:spPr bwMode="auto">
              <a:xfrm flipH="1" flipV="1">
                <a:off x="2637" y="2483"/>
                <a:ext cx="5" cy="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48" name="Line 2342"/>
              <p:cNvSpPr>
                <a:spLocks noChangeShapeType="1"/>
              </p:cNvSpPr>
              <p:nvPr/>
            </p:nvSpPr>
            <p:spPr bwMode="auto">
              <a:xfrm>
                <a:off x="2639" y="2479"/>
                <a:ext cx="5" cy="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49" name="Line 2343"/>
              <p:cNvSpPr>
                <a:spLocks noChangeShapeType="1"/>
              </p:cNvSpPr>
              <p:nvPr/>
            </p:nvSpPr>
            <p:spPr bwMode="auto">
              <a:xfrm>
                <a:off x="2611" y="2500"/>
                <a:ext cx="23" cy="2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50" name="Line 2344"/>
              <p:cNvSpPr>
                <a:spLocks noChangeShapeType="1"/>
              </p:cNvSpPr>
              <p:nvPr/>
            </p:nvSpPr>
            <p:spPr bwMode="auto">
              <a:xfrm>
                <a:off x="2628" y="2507"/>
                <a:ext cx="9" cy="1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51" name="Line 2345"/>
              <p:cNvSpPr>
                <a:spLocks noChangeShapeType="1"/>
              </p:cNvSpPr>
              <p:nvPr/>
            </p:nvSpPr>
            <p:spPr bwMode="auto">
              <a:xfrm flipH="1">
                <a:off x="2634" y="2489"/>
                <a:ext cx="1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52" name="Freeform 2346"/>
              <p:cNvSpPr>
                <a:spLocks/>
              </p:cNvSpPr>
              <p:nvPr/>
            </p:nvSpPr>
            <p:spPr bwMode="auto">
              <a:xfrm>
                <a:off x="2625" y="2492"/>
                <a:ext cx="3" cy="15"/>
              </a:xfrm>
              <a:custGeom>
                <a:avLst/>
                <a:gdLst>
                  <a:gd name="T0" fmla="*/ 1 w 6"/>
                  <a:gd name="T1" fmla="*/ 0 h 30"/>
                  <a:gd name="T2" fmla="*/ 1 w 6"/>
                  <a:gd name="T3" fmla="*/ 1 h 30"/>
                  <a:gd name="T4" fmla="*/ 1 w 6"/>
                  <a:gd name="T5" fmla="*/ 1 h 30"/>
                  <a:gd name="T6" fmla="*/ 0 w 6"/>
                  <a:gd name="T7" fmla="*/ 2 h 30"/>
                  <a:gd name="T8" fmla="*/ 0 w 6"/>
                  <a:gd name="T9" fmla="*/ 2 h 30"/>
                  <a:gd name="T10" fmla="*/ 0 w 6"/>
                  <a:gd name="T11" fmla="*/ 3 h 30"/>
                  <a:gd name="T12" fmla="*/ 0 w 6"/>
                  <a:gd name="T13" fmla="*/ 3 h 30"/>
                  <a:gd name="T14" fmla="*/ 1 w 6"/>
                  <a:gd name="T15" fmla="*/ 3 h 30"/>
                  <a:gd name="T16" fmla="*/ 1 w 6"/>
                  <a:gd name="T17" fmla="*/ 4 h 30"/>
                  <a:gd name="T18" fmla="*/ 1 w 6"/>
                  <a:gd name="T19" fmla="*/ 4 h 3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30"/>
                  <a:gd name="T32" fmla="*/ 6 w 6"/>
                  <a:gd name="T33" fmla="*/ 30 h 3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30">
                    <a:moveTo>
                      <a:pt x="6" y="0"/>
                    </a:moveTo>
                    <a:lnTo>
                      <a:pt x="3" y="3"/>
                    </a:lnTo>
                    <a:lnTo>
                      <a:pt x="1" y="6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0"/>
                    </a:lnTo>
                    <a:lnTo>
                      <a:pt x="1" y="24"/>
                    </a:lnTo>
                    <a:lnTo>
                      <a:pt x="3" y="27"/>
                    </a:lnTo>
                    <a:lnTo>
                      <a:pt x="6" y="3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53" name="Freeform 2347"/>
              <p:cNvSpPr>
                <a:spLocks/>
              </p:cNvSpPr>
              <p:nvPr/>
            </p:nvSpPr>
            <p:spPr bwMode="auto">
              <a:xfrm>
                <a:off x="2637" y="2517"/>
                <a:ext cx="16" cy="3"/>
              </a:xfrm>
              <a:custGeom>
                <a:avLst/>
                <a:gdLst>
                  <a:gd name="T0" fmla="*/ 0 w 31"/>
                  <a:gd name="T1" fmla="*/ 0 h 6"/>
                  <a:gd name="T2" fmla="*/ 1 w 31"/>
                  <a:gd name="T3" fmla="*/ 1 h 6"/>
                  <a:gd name="T4" fmla="*/ 1 w 31"/>
                  <a:gd name="T5" fmla="*/ 1 h 6"/>
                  <a:gd name="T6" fmla="*/ 2 w 31"/>
                  <a:gd name="T7" fmla="*/ 1 h 6"/>
                  <a:gd name="T8" fmla="*/ 2 w 31"/>
                  <a:gd name="T9" fmla="*/ 1 h 6"/>
                  <a:gd name="T10" fmla="*/ 3 w 31"/>
                  <a:gd name="T11" fmla="*/ 1 h 6"/>
                  <a:gd name="T12" fmla="*/ 3 w 31"/>
                  <a:gd name="T13" fmla="*/ 1 h 6"/>
                  <a:gd name="T14" fmla="*/ 4 w 31"/>
                  <a:gd name="T15" fmla="*/ 1 h 6"/>
                  <a:gd name="T16" fmla="*/ 4 w 31"/>
                  <a:gd name="T17" fmla="*/ 1 h 6"/>
                  <a:gd name="T18" fmla="*/ 4 w 31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1"/>
                  <a:gd name="T31" fmla="*/ 0 h 6"/>
                  <a:gd name="T32" fmla="*/ 31 w 31"/>
                  <a:gd name="T33" fmla="*/ 6 h 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1" h="6">
                    <a:moveTo>
                      <a:pt x="0" y="0"/>
                    </a:moveTo>
                    <a:lnTo>
                      <a:pt x="3" y="2"/>
                    </a:lnTo>
                    <a:lnTo>
                      <a:pt x="6" y="5"/>
                    </a:lnTo>
                    <a:lnTo>
                      <a:pt x="11" y="5"/>
                    </a:lnTo>
                    <a:lnTo>
                      <a:pt x="14" y="6"/>
                    </a:lnTo>
                    <a:lnTo>
                      <a:pt x="17" y="6"/>
                    </a:lnTo>
                    <a:lnTo>
                      <a:pt x="22" y="5"/>
                    </a:lnTo>
                    <a:lnTo>
                      <a:pt x="25" y="5"/>
                    </a:lnTo>
                    <a:lnTo>
                      <a:pt x="28" y="2"/>
                    </a:lnTo>
                    <a:lnTo>
                      <a:pt x="31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54" name="Freeform 2348"/>
              <p:cNvSpPr>
                <a:spLocks/>
              </p:cNvSpPr>
              <p:nvPr/>
            </p:nvSpPr>
            <p:spPr bwMode="auto">
              <a:xfrm>
                <a:off x="2634" y="2523"/>
                <a:ext cx="23" cy="4"/>
              </a:xfrm>
              <a:custGeom>
                <a:avLst/>
                <a:gdLst>
                  <a:gd name="T0" fmla="*/ 0 w 45"/>
                  <a:gd name="T1" fmla="*/ 0 h 9"/>
                  <a:gd name="T2" fmla="*/ 1 w 45"/>
                  <a:gd name="T3" fmla="*/ 0 h 9"/>
                  <a:gd name="T4" fmla="*/ 2 w 45"/>
                  <a:gd name="T5" fmla="*/ 0 h 9"/>
                  <a:gd name="T6" fmla="*/ 2 w 45"/>
                  <a:gd name="T7" fmla="*/ 1 h 9"/>
                  <a:gd name="T8" fmla="*/ 3 w 45"/>
                  <a:gd name="T9" fmla="*/ 1 h 9"/>
                  <a:gd name="T10" fmla="*/ 4 w 45"/>
                  <a:gd name="T11" fmla="*/ 1 h 9"/>
                  <a:gd name="T12" fmla="*/ 5 w 45"/>
                  <a:gd name="T13" fmla="*/ 0 h 9"/>
                  <a:gd name="T14" fmla="*/ 5 w 45"/>
                  <a:gd name="T15" fmla="*/ 0 h 9"/>
                  <a:gd name="T16" fmla="*/ 6 w 45"/>
                  <a:gd name="T17" fmla="*/ 0 h 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5"/>
                  <a:gd name="T28" fmla="*/ 0 h 9"/>
                  <a:gd name="T29" fmla="*/ 45 w 45"/>
                  <a:gd name="T30" fmla="*/ 9 h 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5" h="9">
                    <a:moveTo>
                      <a:pt x="0" y="0"/>
                    </a:moveTo>
                    <a:lnTo>
                      <a:pt x="4" y="3"/>
                    </a:lnTo>
                    <a:lnTo>
                      <a:pt x="9" y="6"/>
                    </a:lnTo>
                    <a:lnTo>
                      <a:pt x="15" y="8"/>
                    </a:lnTo>
                    <a:lnTo>
                      <a:pt x="21" y="9"/>
                    </a:lnTo>
                    <a:lnTo>
                      <a:pt x="28" y="8"/>
                    </a:lnTo>
                    <a:lnTo>
                      <a:pt x="34" y="6"/>
                    </a:lnTo>
                    <a:lnTo>
                      <a:pt x="40" y="3"/>
                    </a:lnTo>
                    <a:lnTo>
                      <a:pt x="45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55" name="Rectangle 2349"/>
              <p:cNvSpPr>
                <a:spLocks noChangeArrowheads="1"/>
              </p:cNvSpPr>
              <p:nvPr/>
            </p:nvSpPr>
            <p:spPr bwMode="auto">
              <a:xfrm>
                <a:off x="2933" y="2079"/>
                <a:ext cx="86" cy="54"/>
              </a:xfrm>
              <a:prstGeom prst="rect">
                <a:avLst/>
              </a:prstGeom>
              <a:noFill/>
              <a:ln w="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56" name="Freeform 2350"/>
              <p:cNvSpPr>
                <a:spLocks/>
              </p:cNvSpPr>
              <p:nvPr/>
            </p:nvSpPr>
            <p:spPr bwMode="auto">
              <a:xfrm>
                <a:off x="2949" y="2093"/>
                <a:ext cx="5" cy="26"/>
              </a:xfrm>
              <a:custGeom>
                <a:avLst/>
                <a:gdLst>
                  <a:gd name="T0" fmla="*/ 0 w 11"/>
                  <a:gd name="T1" fmla="*/ 1 h 53"/>
                  <a:gd name="T2" fmla="*/ 0 w 11"/>
                  <a:gd name="T3" fmla="*/ 0 h 53"/>
                  <a:gd name="T4" fmla="*/ 1 w 11"/>
                  <a:gd name="T5" fmla="*/ 0 h 53"/>
                  <a:gd name="T6" fmla="*/ 1 w 11"/>
                  <a:gd name="T7" fmla="*/ 6 h 5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"/>
                  <a:gd name="T13" fmla="*/ 0 h 53"/>
                  <a:gd name="T14" fmla="*/ 11 w 11"/>
                  <a:gd name="T15" fmla="*/ 53 h 5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" h="53">
                    <a:moveTo>
                      <a:pt x="0" y="9"/>
                    </a:moveTo>
                    <a:lnTo>
                      <a:pt x="5" y="7"/>
                    </a:lnTo>
                    <a:lnTo>
                      <a:pt x="11" y="0"/>
                    </a:lnTo>
                    <a:lnTo>
                      <a:pt x="11" y="53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57" name="Freeform 2351"/>
              <p:cNvSpPr>
                <a:spLocks/>
              </p:cNvSpPr>
              <p:nvPr/>
            </p:nvSpPr>
            <p:spPr bwMode="auto">
              <a:xfrm>
                <a:off x="2967" y="2093"/>
                <a:ext cx="14" cy="26"/>
              </a:xfrm>
              <a:custGeom>
                <a:avLst/>
                <a:gdLst>
                  <a:gd name="T0" fmla="*/ 2 w 28"/>
                  <a:gd name="T1" fmla="*/ 0 h 53"/>
                  <a:gd name="T2" fmla="*/ 1 w 28"/>
                  <a:gd name="T3" fmla="*/ 0 h 53"/>
                  <a:gd name="T4" fmla="*/ 1 w 28"/>
                  <a:gd name="T5" fmla="*/ 1 h 53"/>
                  <a:gd name="T6" fmla="*/ 0 w 28"/>
                  <a:gd name="T7" fmla="*/ 2 h 53"/>
                  <a:gd name="T8" fmla="*/ 0 w 28"/>
                  <a:gd name="T9" fmla="*/ 3 h 53"/>
                  <a:gd name="T10" fmla="*/ 1 w 28"/>
                  <a:gd name="T11" fmla="*/ 5 h 53"/>
                  <a:gd name="T12" fmla="*/ 1 w 28"/>
                  <a:gd name="T13" fmla="*/ 6 h 53"/>
                  <a:gd name="T14" fmla="*/ 2 w 28"/>
                  <a:gd name="T15" fmla="*/ 6 h 53"/>
                  <a:gd name="T16" fmla="*/ 2 w 28"/>
                  <a:gd name="T17" fmla="*/ 6 h 53"/>
                  <a:gd name="T18" fmla="*/ 3 w 28"/>
                  <a:gd name="T19" fmla="*/ 6 h 53"/>
                  <a:gd name="T20" fmla="*/ 4 w 28"/>
                  <a:gd name="T21" fmla="*/ 5 h 53"/>
                  <a:gd name="T22" fmla="*/ 4 w 28"/>
                  <a:gd name="T23" fmla="*/ 3 h 53"/>
                  <a:gd name="T24" fmla="*/ 4 w 28"/>
                  <a:gd name="T25" fmla="*/ 2 h 53"/>
                  <a:gd name="T26" fmla="*/ 4 w 28"/>
                  <a:gd name="T27" fmla="*/ 1 h 53"/>
                  <a:gd name="T28" fmla="*/ 3 w 28"/>
                  <a:gd name="T29" fmla="*/ 0 h 53"/>
                  <a:gd name="T30" fmla="*/ 2 w 28"/>
                  <a:gd name="T31" fmla="*/ 0 h 53"/>
                  <a:gd name="T32" fmla="*/ 2 w 28"/>
                  <a:gd name="T33" fmla="*/ 0 h 5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8"/>
                  <a:gd name="T52" fmla="*/ 0 h 53"/>
                  <a:gd name="T53" fmla="*/ 28 w 28"/>
                  <a:gd name="T54" fmla="*/ 53 h 5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8" h="53">
                    <a:moveTo>
                      <a:pt x="11" y="0"/>
                    </a:moveTo>
                    <a:lnTo>
                      <a:pt x="6" y="3"/>
                    </a:lnTo>
                    <a:lnTo>
                      <a:pt x="2" y="9"/>
                    </a:lnTo>
                    <a:lnTo>
                      <a:pt x="0" y="23"/>
                    </a:lnTo>
                    <a:lnTo>
                      <a:pt x="0" y="31"/>
                    </a:lnTo>
                    <a:lnTo>
                      <a:pt x="2" y="43"/>
                    </a:lnTo>
                    <a:lnTo>
                      <a:pt x="6" y="51"/>
                    </a:lnTo>
                    <a:lnTo>
                      <a:pt x="11" y="53"/>
                    </a:lnTo>
                    <a:lnTo>
                      <a:pt x="16" y="53"/>
                    </a:lnTo>
                    <a:lnTo>
                      <a:pt x="22" y="51"/>
                    </a:lnTo>
                    <a:lnTo>
                      <a:pt x="27" y="43"/>
                    </a:lnTo>
                    <a:lnTo>
                      <a:pt x="28" y="31"/>
                    </a:lnTo>
                    <a:lnTo>
                      <a:pt x="28" y="23"/>
                    </a:lnTo>
                    <a:lnTo>
                      <a:pt x="27" y="9"/>
                    </a:lnTo>
                    <a:lnTo>
                      <a:pt x="22" y="3"/>
                    </a:lnTo>
                    <a:lnTo>
                      <a:pt x="16" y="0"/>
                    </a:lnTo>
                    <a:lnTo>
                      <a:pt x="11" y="0"/>
                    </a:lnTo>
                    <a:close/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58" name="Freeform 2352"/>
              <p:cNvSpPr>
                <a:spLocks/>
              </p:cNvSpPr>
              <p:nvPr/>
            </p:nvSpPr>
            <p:spPr bwMode="auto">
              <a:xfrm>
                <a:off x="2987" y="2093"/>
                <a:ext cx="14" cy="26"/>
              </a:xfrm>
              <a:custGeom>
                <a:avLst/>
                <a:gdLst>
                  <a:gd name="T0" fmla="*/ 1 w 28"/>
                  <a:gd name="T1" fmla="*/ 0 h 53"/>
                  <a:gd name="T2" fmla="*/ 4 w 28"/>
                  <a:gd name="T3" fmla="*/ 0 h 53"/>
                  <a:gd name="T4" fmla="*/ 2 w 28"/>
                  <a:gd name="T5" fmla="*/ 2 h 53"/>
                  <a:gd name="T6" fmla="*/ 3 w 28"/>
                  <a:gd name="T7" fmla="*/ 2 h 53"/>
                  <a:gd name="T8" fmla="*/ 3 w 28"/>
                  <a:gd name="T9" fmla="*/ 2 h 53"/>
                  <a:gd name="T10" fmla="*/ 4 w 28"/>
                  <a:gd name="T11" fmla="*/ 3 h 53"/>
                  <a:gd name="T12" fmla="*/ 4 w 28"/>
                  <a:gd name="T13" fmla="*/ 4 h 53"/>
                  <a:gd name="T14" fmla="*/ 4 w 28"/>
                  <a:gd name="T15" fmla="*/ 4 h 53"/>
                  <a:gd name="T16" fmla="*/ 4 w 28"/>
                  <a:gd name="T17" fmla="*/ 5 h 53"/>
                  <a:gd name="T18" fmla="*/ 3 w 28"/>
                  <a:gd name="T19" fmla="*/ 6 h 53"/>
                  <a:gd name="T20" fmla="*/ 2 w 28"/>
                  <a:gd name="T21" fmla="*/ 6 h 53"/>
                  <a:gd name="T22" fmla="*/ 2 w 28"/>
                  <a:gd name="T23" fmla="*/ 6 h 53"/>
                  <a:gd name="T24" fmla="*/ 1 w 28"/>
                  <a:gd name="T25" fmla="*/ 6 h 53"/>
                  <a:gd name="T26" fmla="*/ 1 w 28"/>
                  <a:gd name="T27" fmla="*/ 6 h 53"/>
                  <a:gd name="T28" fmla="*/ 0 w 28"/>
                  <a:gd name="T29" fmla="*/ 5 h 5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8"/>
                  <a:gd name="T46" fmla="*/ 0 h 53"/>
                  <a:gd name="T47" fmla="*/ 28 w 28"/>
                  <a:gd name="T48" fmla="*/ 53 h 53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8" h="53">
                    <a:moveTo>
                      <a:pt x="3" y="0"/>
                    </a:moveTo>
                    <a:lnTo>
                      <a:pt x="26" y="0"/>
                    </a:lnTo>
                    <a:lnTo>
                      <a:pt x="14" y="20"/>
                    </a:lnTo>
                    <a:lnTo>
                      <a:pt x="20" y="20"/>
                    </a:lnTo>
                    <a:lnTo>
                      <a:pt x="23" y="23"/>
                    </a:lnTo>
                    <a:lnTo>
                      <a:pt x="26" y="25"/>
                    </a:lnTo>
                    <a:lnTo>
                      <a:pt x="28" y="32"/>
                    </a:lnTo>
                    <a:lnTo>
                      <a:pt x="28" y="37"/>
                    </a:lnTo>
                    <a:lnTo>
                      <a:pt x="26" y="45"/>
                    </a:lnTo>
                    <a:lnTo>
                      <a:pt x="22" y="51"/>
                    </a:lnTo>
                    <a:lnTo>
                      <a:pt x="15" y="53"/>
                    </a:lnTo>
                    <a:lnTo>
                      <a:pt x="9" y="53"/>
                    </a:lnTo>
                    <a:lnTo>
                      <a:pt x="3" y="51"/>
                    </a:lnTo>
                    <a:lnTo>
                      <a:pt x="1" y="48"/>
                    </a:lnTo>
                    <a:lnTo>
                      <a:pt x="0" y="43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59" name="Rectangle 2353"/>
              <p:cNvSpPr>
                <a:spLocks noChangeArrowheads="1"/>
              </p:cNvSpPr>
              <p:nvPr/>
            </p:nvSpPr>
            <p:spPr bwMode="auto">
              <a:xfrm>
                <a:off x="2736" y="2397"/>
                <a:ext cx="86" cy="53"/>
              </a:xfrm>
              <a:prstGeom prst="rect">
                <a:avLst/>
              </a:prstGeom>
              <a:noFill/>
              <a:ln w="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60" name="Freeform 2354"/>
              <p:cNvSpPr>
                <a:spLocks/>
              </p:cNvSpPr>
              <p:nvPr/>
            </p:nvSpPr>
            <p:spPr bwMode="auto">
              <a:xfrm>
                <a:off x="2752" y="2410"/>
                <a:ext cx="6" cy="26"/>
              </a:xfrm>
              <a:custGeom>
                <a:avLst/>
                <a:gdLst>
                  <a:gd name="T0" fmla="*/ 0 w 11"/>
                  <a:gd name="T1" fmla="*/ 1 h 53"/>
                  <a:gd name="T2" fmla="*/ 1 w 11"/>
                  <a:gd name="T3" fmla="*/ 0 h 53"/>
                  <a:gd name="T4" fmla="*/ 2 w 11"/>
                  <a:gd name="T5" fmla="*/ 0 h 53"/>
                  <a:gd name="T6" fmla="*/ 2 w 11"/>
                  <a:gd name="T7" fmla="*/ 6 h 5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"/>
                  <a:gd name="T13" fmla="*/ 0 h 53"/>
                  <a:gd name="T14" fmla="*/ 11 w 11"/>
                  <a:gd name="T15" fmla="*/ 53 h 5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" h="53">
                    <a:moveTo>
                      <a:pt x="0" y="9"/>
                    </a:moveTo>
                    <a:lnTo>
                      <a:pt x="5" y="7"/>
                    </a:lnTo>
                    <a:lnTo>
                      <a:pt x="11" y="0"/>
                    </a:lnTo>
                    <a:lnTo>
                      <a:pt x="11" y="53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61" name="Freeform 2355"/>
              <p:cNvSpPr>
                <a:spLocks/>
              </p:cNvSpPr>
              <p:nvPr/>
            </p:nvSpPr>
            <p:spPr bwMode="auto">
              <a:xfrm>
                <a:off x="2770" y="2410"/>
                <a:ext cx="15" cy="26"/>
              </a:xfrm>
              <a:custGeom>
                <a:avLst/>
                <a:gdLst>
                  <a:gd name="T0" fmla="*/ 2 w 28"/>
                  <a:gd name="T1" fmla="*/ 0 h 53"/>
                  <a:gd name="T2" fmla="*/ 1 w 28"/>
                  <a:gd name="T3" fmla="*/ 0 h 53"/>
                  <a:gd name="T4" fmla="*/ 1 w 28"/>
                  <a:gd name="T5" fmla="*/ 1 h 53"/>
                  <a:gd name="T6" fmla="*/ 0 w 28"/>
                  <a:gd name="T7" fmla="*/ 2 h 53"/>
                  <a:gd name="T8" fmla="*/ 0 w 28"/>
                  <a:gd name="T9" fmla="*/ 3 h 53"/>
                  <a:gd name="T10" fmla="*/ 1 w 28"/>
                  <a:gd name="T11" fmla="*/ 5 h 53"/>
                  <a:gd name="T12" fmla="*/ 1 w 28"/>
                  <a:gd name="T13" fmla="*/ 6 h 53"/>
                  <a:gd name="T14" fmla="*/ 2 w 28"/>
                  <a:gd name="T15" fmla="*/ 6 h 53"/>
                  <a:gd name="T16" fmla="*/ 3 w 28"/>
                  <a:gd name="T17" fmla="*/ 6 h 53"/>
                  <a:gd name="T18" fmla="*/ 3 w 28"/>
                  <a:gd name="T19" fmla="*/ 6 h 53"/>
                  <a:gd name="T20" fmla="*/ 4 w 28"/>
                  <a:gd name="T21" fmla="*/ 5 h 53"/>
                  <a:gd name="T22" fmla="*/ 4 w 28"/>
                  <a:gd name="T23" fmla="*/ 3 h 53"/>
                  <a:gd name="T24" fmla="*/ 4 w 28"/>
                  <a:gd name="T25" fmla="*/ 2 h 53"/>
                  <a:gd name="T26" fmla="*/ 4 w 28"/>
                  <a:gd name="T27" fmla="*/ 1 h 53"/>
                  <a:gd name="T28" fmla="*/ 3 w 28"/>
                  <a:gd name="T29" fmla="*/ 0 h 53"/>
                  <a:gd name="T30" fmla="*/ 3 w 28"/>
                  <a:gd name="T31" fmla="*/ 0 h 53"/>
                  <a:gd name="T32" fmla="*/ 2 w 28"/>
                  <a:gd name="T33" fmla="*/ 0 h 5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8"/>
                  <a:gd name="T52" fmla="*/ 0 h 53"/>
                  <a:gd name="T53" fmla="*/ 28 w 28"/>
                  <a:gd name="T54" fmla="*/ 53 h 5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8" h="53">
                    <a:moveTo>
                      <a:pt x="13" y="0"/>
                    </a:moveTo>
                    <a:lnTo>
                      <a:pt x="6" y="3"/>
                    </a:lnTo>
                    <a:lnTo>
                      <a:pt x="2" y="9"/>
                    </a:lnTo>
                    <a:lnTo>
                      <a:pt x="0" y="23"/>
                    </a:lnTo>
                    <a:lnTo>
                      <a:pt x="0" y="31"/>
                    </a:lnTo>
                    <a:lnTo>
                      <a:pt x="2" y="43"/>
                    </a:lnTo>
                    <a:lnTo>
                      <a:pt x="6" y="51"/>
                    </a:lnTo>
                    <a:lnTo>
                      <a:pt x="13" y="53"/>
                    </a:lnTo>
                    <a:lnTo>
                      <a:pt x="16" y="53"/>
                    </a:lnTo>
                    <a:lnTo>
                      <a:pt x="22" y="51"/>
                    </a:lnTo>
                    <a:lnTo>
                      <a:pt x="27" y="43"/>
                    </a:lnTo>
                    <a:lnTo>
                      <a:pt x="28" y="31"/>
                    </a:lnTo>
                    <a:lnTo>
                      <a:pt x="28" y="23"/>
                    </a:lnTo>
                    <a:lnTo>
                      <a:pt x="27" y="9"/>
                    </a:lnTo>
                    <a:lnTo>
                      <a:pt x="22" y="3"/>
                    </a:lnTo>
                    <a:lnTo>
                      <a:pt x="16" y="0"/>
                    </a:lnTo>
                    <a:lnTo>
                      <a:pt x="13" y="0"/>
                    </a:lnTo>
                    <a:close/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62" name="Freeform 2356"/>
              <p:cNvSpPr>
                <a:spLocks/>
              </p:cNvSpPr>
              <p:nvPr/>
            </p:nvSpPr>
            <p:spPr bwMode="auto">
              <a:xfrm>
                <a:off x="2791" y="2410"/>
                <a:ext cx="14" cy="26"/>
              </a:xfrm>
              <a:custGeom>
                <a:avLst/>
                <a:gdLst>
                  <a:gd name="T0" fmla="*/ 4 w 28"/>
                  <a:gd name="T1" fmla="*/ 0 h 53"/>
                  <a:gd name="T2" fmla="*/ 1 w 28"/>
                  <a:gd name="T3" fmla="*/ 0 h 53"/>
                  <a:gd name="T4" fmla="*/ 1 w 28"/>
                  <a:gd name="T5" fmla="*/ 2 h 53"/>
                  <a:gd name="T6" fmla="*/ 1 w 28"/>
                  <a:gd name="T7" fmla="*/ 2 h 53"/>
                  <a:gd name="T8" fmla="*/ 2 w 28"/>
                  <a:gd name="T9" fmla="*/ 2 h 53"/>
                  <a:gd name="T10" fmla="*/ 2 w 28"/>
                  <a:gd name="T11" fmla="*/ 2 h 53"/>
                  <a:gd name="T12" fmla="*/ 3 w 28"/>
                  <a:gd name="T13" fmla="*/ 2 h 53"/>
                  <a:gd name="T14" fmla="*/ 4 w 28"/>
                  <a:gd name="T15" fmla="*/ 3 h 53"/>
                  <a:gd name="T16" fmla="*/ 4 w 28"/>
                  <a:gd name="T17" fmla="*/ 4 h 53"/>
                  <a:gd name="T18" fmla="*/ 4 w 28"/>
                  <a:gd name="T19" fmla="*/ 4 h 53"/>
                  <a:gd name="T20" fmla="*/ 4 w 28"/>
                  <a:gd name="T21" fmla="*/ 5 h 53"/>
                  <a:gd name="T22" fmla="*/ 3 w 28"/>
                  <a:gd name="T23" fmla="*/ 6 h 53"/>
                  <a:gd name="T24" fmla="*/ 2 w 28"/>
                  <a:gd name="T25" fmla="*/ 6 h 53"/>
                  <a:gd name="T26" fmla="*/ 2 w 28"/>
                  <a:gd name="T27" fmla="*/ 6 h 53"/>
                  <a:gd name="T28" fmla="*/ 1 w 28"/>
                  <a:gd name="T29" fmla="*/ 6 h 53"/>
                  <a:gd name="T30" fmla="*/ 1 w 28"/>
                  <a:gd name="T31" fmla="*/ 6 h 53"/>
                  <a:gd name="T32" fmla="*/ 0 w 28"/>
                  <a:gd name="T33" fmla="*/ 5 h 5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8"/>
                  <a:gd name="T52" fmla="*/ 0 h 53"/>
                  <a:gd name="T53" fmla="*/ 28 w 28"/>
                  <a:gd name="T54" fmla="*/ 53 h 5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8" h="53">
                    <a:moveTo>
                      <a:pt x="25" y="0"/>
                    </a:moveTo>
                    <a:lnTo>
                      <a:pt x="4" y="0"/>
                    </a:lnTo>
                    <a:lnTo>
                      <a:pt x="1" y="23"/>
                    </a:lnTo>
                    <a:lnTo>
                      <a:pt x="4" y="20"/>
                    </a:lnTo>
                    <a:lnTo>
                      <a:pt x="9" y="17"/>
                    </a:lnTo>
                    <a:lnTo>
                      <a:pt x="15" y="17"/>
                    </a:lnTo>
                    <a:lnTo>
                      <a:pt x="22" y="20"/>
                    </a:lnTo>
                    <a:lnTo>
                      <a:pt x="26" y="25"/>
                    </a:lnTo>
                    <a:lnTo>
                      <a:pt x="28" y="33"/>
                    </a:lnTo>
                    <a:lnTo>
                      <a:pt x="28" y="37"/>
                    </a:lnTo>
                    <a:lnTo>
                      <a:pt x="26" y="45"/>
                    </a:lnTo>
                    <a:lnTo>
                      <a:pt x="22" y="51"/>
                    </a:lnTo>
                    <a:lnTo>
                      <a:pt x="15" y="53"/>
                    </a:lnTo>
                    <a:lnTo>
                      <a:pt x="9" y="53"/>
                    </a:lnTo>
                    <a:lnTo>
                      <a:pt x="4" y="51"/>
                    </a:lnTo>
                    <a:lnTo>
                      <a:pt x="1" y="48"/>
                    </a:lnTo>
                    <a:lnTo>
                      <a:pt x="0" y="43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63" name="Rectangle 2357"/>
              <p:cNvSpPr>
                <a:spLocks noChangeArrowheads="1"/>
              </p:cNvSpPr>
              <p:nvPr/>
            </p:nvSpPr>
            <p:spPr bwMode="auto">
              <a:xfrm>
                <a:off x="2506" y="2365"/>
                <a:ext cx="86" cy="54"/>
              </a:xfrm>
              <a:prstGeom prst="rect">
                <a:avLst/>
              </a:prstGeom>
              <a:noFill/>
              <a:ln w="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64" name="Freeform 2358"/>
              <p:cNvSpPr>
                <a:spLocks/>
              </p:cNvSpPr>
              <p:nvPr/>
            </p:nvSpPr>
            <p:spPr bwMode="auto">
              <a:xfrm>
                <a:off x="2523" y="2379"/>
                <a:ext cx="6" cy="26"/>
              </a:xfrm>
              <a:custGeom>
                <a:avLst/>
                <a:gdLst>
                  <a:gd name="T0" fmla="*/ 0 w 11"/>
                  <a:gd name="T1" fmla="*/ 1 h 53"/>
                  <a:gd name="T2" fmla="*/ 1 w 11"/>
                  <a:gd name="T3" fmla="*/ 1 h 53"/>
                  <a:gd name="T4" fmla="*/ 2 w 11"/>
                  <a:gd name="T5" fmla="*/ 0 h 53"/>
                  <a:gd name="T6" fmla="*/ 2 w 11"/>
                  <a:gd name="T7" fmla="*/ 6 h 5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"/>
                  <a:gd name="T13" fmla="*/ 0 h 53"/>
                  <a:gd name="T14" fmla="*/ 11 w 11"/>
                  <a:gd name="T15" fmla="*/ 53 h 5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" h="53">
                    <a:moveTo>
                      <a:pt x="0" y="11"/>
                    </a:moveTo>
                    <a:lnTo>
                      <a:pt x="5" y="8"/>
                    </a:lnTo>
                    <a:lnTo>
                      <a:pt x="11" y="0"/>
                    </a:lnTo>
                    <a:lnTo>
                      <a:pt x="11" y="53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65" name="Freeform 2359"/>
              <p:cNvSpPr>
                <a:spLocks/>
              </p:cNvSpPr>
              <p:nvPr/>
            </p:nvSpPr>
            <p:spPr bwMode="auto">
              <a:xfrm>
                <a:off x="2540" y="2379"/>
                <a:ext cx="15" cy="26"/>
              </a:xfrm>
              <a:custGeom>
                <a:avLst/>
                <a:gdLst>
                  <a:gd name="T0" fmla="*/ 2 w 29"/>
                  <a:gd name="T1" fmla="*/ 0 h 53"/>
                  <a:gd name="T2" fmla="*/ 1 w 29"/>
                  <a:gd name="T3" fmla="*/ 0 h 53"/>
                  <a:gd name="T4" fmla="*/ 1 w 29"/>
                  <a:gd name="T5" fmla="*/ 1 h 53"/>
                  <a:gd name="T6" fmla="*/ 0 w 29"/>
                  <a:gd name="T7" fmla="*/ 2 h 53"/>
                  <a:gd name="T8" fmla="*/ 0 w 29"/>
                  <a:gd name="T9" fmla="*/ 3 h 53"/>
                  <a:gd name="T10" fmla="*/ 1 w 29"/>
                  <a:gd name="T11" fmla="*/ 5 h 53"/>
                  <a:gd name="T12" fmla="*/ 1 w 29"/>
                  <a:gd name="T13" fmla="*/ 6 h 53"/>
                  <a:gd name="T14" fmla="*/ 2 w 29"/>
                  <a:gd name="T15" fmla="*/ 6 h 53"/>
                  <a:gd name="T16" fmla="*/ 3 w 29"/>
                  <a:gd name="T17" fmla="*/ 6 h 53"/>
                  <a:gd name="T18" fmla="*/ 3 w 29"/>
                  <a:gd name="T19" fmla="*/ 6 h 53"/>
                  <a:gd name="T20" fmla="*/ 4 w 29"/>
                  <a:gd name="T21" fmla="*/ 5 h 53"/>
                  <a:gd name="T22" fmla="*/ 4 w 29"/>
                  <a:gd name="T23" fmla="*/ 3 h 53"/>
                  <a:gd name="T24" fmla="*/ 4 w 29"/>
                  <a:gd name="T25" fmla="*/ 2 h 53"/>
                  <a:gd name="T26" fmla="*/ 4 w 29"/>
                  <a:gd name="T27" fmla="*/ 1 h 53"/>
                  <a:gd name="T28" fmla="*/ 3 w 29"/>
                  <a:gd name="T29" fmla="*/ 0 h 53"/>
                  <a:gd name="T30" fmla="*/ 3 w 29"/>
                  <a:gd name="T31" fmla="*/ 0 h 53"/>
                  <a:gd name="T32" fmla="*/ 2 w 29"/>
                  <a:gd name="T33" fmla="*/ 0 h 5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9"/>
                  <a:gd name="T52" fmla="*/ 0 h 53"/>
                  <a:gd name="T53" fmla="*/ 29 w 29"/>
                  <a:gd name="T54" fmla="*/ 53 h 5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9" h="53">
                    <a:moveTo>
                      <a:pt x="12" y="0"/>
                    </a:moveTo>
                    <a:lnTo>
                      <a:pt x="6" y="3"/>
                    </a:lnTo>
                    <a:lnTo>
                      <a:pt x="3" y="11"/>
                    </a:lnTo>
                    <a:lnTo>
                      <a:pt x="0" y="23"/>
                    </a:lnTo>
                    <a:lnTo>
                      <a:pt x="0" y="31"/>
                    </a:lnTo>
                    <a:lnTo>
                      <a:pt x="3" y="44"/>
                    </a:lnTo>
                    <a:lnTo>
                      <a:pt x="6" y="52"/>
                    </a:lnTo>
                    <a:lnTo>
                      <a:pt x="12" y="53"/>
                    </a:lnTo>
                    <a:lnTo>
                      <a:pt x="17" y="53"/>
                    </a:lnTo>
                    <a:lnTo>
                      <a:pt x="23" y="52"/>
                    </a:lnTo>
                    <a:lnTo>
                      <a:pt x="26" y="44"/>
                    </a:lnTo>
                    <a:lnTo>
                      <a:pt x="29" y="31"/>
                    </a:lnTo>
                    <a:lnTo>
                      <a:pt x="29" y="23"/>
                    </a:lnTo>
                    <a:lnTo>
                      <a:pt x="26" y="11"/>
                    </a:lnTo>
                    <a:lnTo>
                      <a:pt x="23" y="3"/>
                    </a:lnTo>
                    <a:lnTo>
                      <a:pt x="17" y="0"/>
                    </a:lnTo>
                    <a:lnTo>
                      <a:pt x="12" y="0"/>
                    </a:lnTo>
                    <a:close/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66" name="Freeform 2360"/>
              <p:cNvSpPr>
                <a:spLocks/>
              </p:cNvSpPr>
              <p:nvPr/>
            </p:nvSpPr>
            <p:spPr bwMode="auto">
              <a:xfrm>
                <a:off x="2562" y="2379"/>
                <a:ext cx="14" cy="26"/>
              </a:xfrm>
              <a:custGeom>
                <a:avLst/>
                <a:gdLst>
                  <a:gd name="T0" fmla="*/ 3 w 27"/>
                  <a:gd name="T1" fmla="*/ 1 h 53"/>
                  <a:gd name="T2" fmla="*/ 3 w 27"/>
                  <a:gd name="T3" fmla="*/ 0 h 53"/>
                  <a:gd name="T4" fmla="*/ 2 w 27"/>
                  <a:gd name="T5" fmla="*/ 0 h 53"/>
                  <a:gd name="T6" fmla="*/ 2 w 27"/>
                  <a:gd name="T7" fmla="*/ 0 h 53"/>
                  <a:gd name="T8" fmla="*/ 1 w 27"/>
                  <a:gd name="T9" fmla="*/ 0 h 53"/>
                  <a:gd name="T10" fmla="*/ 1 w 27"/>
                  <a:gd name="T11" fmla="*/ 1 h 53"/>
                  <a:gd name="T12" fmla="*/ 0 w 27"/>
                  <a:gd name="T13" fmla="*/ 2 h 53"/>
                  <a:gd name="T14" fmla="*/ 0 w 27"/>
                  <a:gd name="T15" fmla="*/ 4 h 53"/>
                  <a:gd name="T16" fmla="*/ 1 w 27"/>
                  <a:gd name="T17" fmla="*/ 5 h 53"/>
                  <a:gd name="T18" fmla="*/ 1 w 27"/>
                  <a:gd name="T19" fmla="*/ 6 h 53"/>
                  <a:gd name="T20" fmla="*/ 2 w 27"/>
                  <a:gd name="T21" fmla="*/ 6 h 53"/>
                  <a:gd name="T22" fmla="*/ 2 w 27"/>
                  <a:gd name="T23" fmla="*/ 6 h 53"/>
                  <a:gd name="T24" fmla="*/ 3 w 27"/>
                  <a:gd name="T25" fmla="*/ 6 h 53"/>
                  <a:gd name="T26" fmla="*/ 3 w 27"/>
                  <a:gd name="T27" fmla="*/ 5 h 53"/>
                  <a:gd name="T28" fmla="*/ 4 w 27"/>
                  <a:gd name="T29" fmla="*/ 4 h 53"/>
                  <a:gd name="T30" fmla="*/ 4 w 27"/>
                  <a:gd name="T31" fmla="*/ 4 h 53"/>
                  <a:gd name="T32" fmla="*/ 3 w 27"/>
                  <a:gd name="T33" fmla="*/ 3 h 53"/>
                  <a:gd name="T34" fmla="*/ 3 w 27"/>
                  <a:gd name="T35" fmla="*/ 2 h 53"/>
                  <a:gd name="T36" fmla="*/ 2 w 27"/>
                  <a:gd name="T37" fmla="*/ 2 h 53"/>
                  <a:gd name="T38" fmla="*/ 2 w 27"/>
                  <a:gd name="T39" fmla="*/ 2 h 53"/>
                  <a:gd name="T40" fmla="*/ 1 w 27"/>
                  <a:gd name="T41" fmla="*/ 2 h 53"/>
                  <a:gd name="T42" fmla="*/ 1 w 27"/>
                  <a:gd name="T43" fmla="*/ 3 h 53"/>
                  <a:gd name="T44" fmla="*/ 0 w 27"/>
                  <a:gd name="T45" fmla="*/ 4 h 5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7"/>
                  <a:gd name="T70" fmla="*/ 0 h 53"/>
                  <a:gd name="T71" fmla="*/ 27 w 27"/>
                  <a:gd name="T72" fmla="*/ 53 h 5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7" h="53">
                    <a:moveTo>
                      <a:pt x="24" y="8"/>
                    </a:moveTo>
                    <a:lnTo>
                      <a:pt x="22" y="3"/>
                    </a:lnTo>
                    <a:lnTo>
                      <a:pt x="16" y="0"/>
                    </a:lnTo>
                    <a:lnTo>
                      <a:pt x="13" y="0"/>
                    </a:lnTo>
                    <a:lnTo>
                      <a:pt x="7" y="3"/>
                    </a:lnTo>
                    <a:lnTo>
                      <a:pt x="2" y="11"/>
                    </a:lnTo>
                    <a:lnTo>
                      <a:pt x="0" y="23"/>
                    </a:lnTo>
                    <a:lnTo>
                      <a:pt x="0" y="36"/>
                    </a:lnTo>
                    <a:lnTo>
                      <a:pt x="2" y="45"/>
                    </a:lnTo>
                    <a:lnTo>
                      <a:pt x="7" y="52"/>
                    </a:lnTo>
                    <a:lnTo>
                      <a:pt x="13" y="53"/>
                    </a:lnTo>
                    <a:lnTo>
                      <a:pt x="15" y="53"/>
                    </a:lnTo>
                    <a:lnTo>
                      <a:pt x="21" y="52"/>
                    </a:lnTo>
                    <a:lnTo>
                      <a:pt x="24" y="45"/>
                    </a:lnTo>
                    <a:lnTo>
                      <a:pt x="27" y="39"/>
                    </a:lnTo>
                    <a:lnTo>
                      <a:pt x="27" y="36"/>
                    </a:lnTo>
                    <a:lnTo>
                      <a:pt x="24" y="28"/>
                    </a:lnTo>
                    <a:lnTo>
                      <a:pt x="21" y="23"/>
                    </a:lnTo>
                    <a:lnTo>
                      <a:pt x="15" y="20"/>
                    </a:lnTo>
                    <a:lnTo>
                      <a:pt x="13" y="20"/>
                    </a:lnTo>
                    <a:lnTo>
                      <a:pt x="7" y="23"/>
                    </a:lnTo>
                    <a:lnTo>
                      <a:pt x="2" y="28"/>
                    </a:lnTo>
                    <a:lnTo>
                      <a:pt x="0" y="36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67" name="Freeform 2361"/>
              <p:cNvSpPr>
                <a:spLocks/>
              </p:cNvSpPr>
              <p:nvPr/>
            </p:nvSpPr>
            <p:spPr bwMode="auto">
              <a:xfrm>
                <a:off x="2832" y="2260"/>
                <a:ext cx="11" cy="11"/>
              </a:xfrm>
              <a:custGeom>
                <a:avLst/>
                <a:gdLst>
                  <a:gd name="T0" fmla="*/ 1 w 24"/>
                  <a:gd name="T1" fmla="*/ 0 h 24"/>
                  <a:gd name="T2" fmla="*/ 0 w 24"/>
                  <a:gd name="T3" fmla="*/ 1 h 24"/>
                  <a:gd name="T4" fmla="*/ 1 w 24"/>
                  <a:gd name="T5" fmla="*/ 2 h 24"/>
                  <a:gd name="T6" fmla="*/ 2 w 24"/>
                  <a:gd name="T7" fmla="*/ 1 h 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4"/>
                  <a:gd name="T14" fmla="*/ 24 w 24"/>
                  <a:gd name="T15" fmla="*/ 24 h 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4">
                    <a:moveTo>
                      <a:pt x="8" y="0"/>
                    </a:moveTo>
                    <a:lnTo>
                      <a:pt x="0" y="8"/>
                    </a:lnTo>
                    <a:lnTo>
                      <a:pt x="16" y="24"/>
                    </a:lnTo>
                    <a:lnTo>
                      <a:pt x="24" y="16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68" name="Freeform 2362"/>
              <p:cNvSpPr>
                <a:spLocks/>
              </p:cNvSpPr>
              <p:nvPr/>
            </p:nvSpPr>
            <p:spPr bwMode="auto">
              <a:xfrm>
                <a:off x="2772" y="2206"/>
                <a:ext cx="63" cy="64"/>
              </a:xfrm>
              <a:custGeom>
                <a:avLst/>
                <a:gdLst>
                  <a:gd name="T0" fmla="*/ 15 w 127"/>
                  <a:gd name="T1" fmla="*/ 16 h 126"/>
                  <a:gd name="T2" fmla="*/ 15 w 127"/>
                  <a:gd name="T3" fmla="*/ 17 h 126"/>
                  <a:gd name="T4" fmla="*/ 0 w 127"/>
                  <a:gd name="T5" fmla="*/ 1 h 126"/>
                  <a:gd name="T6" fmla="*/ 0 w 127"/>
                  <a:gd name="T7" fmla="*/ 0 h 126"/>
                  <a:gd name="T8" fmla="*/ 15 w 127"/>
                  <a:gd name="T9" fmla="*/ 16 h 1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7"/>
                  <a:gd name="T16" fmla="*/ 0 h 126"/>
                  <a:gd name="T17" fmla="*/ 127 w 127"/>
                  <a:gd name="T18" fmla="*/ 126 h 1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7" h="126">
                    <a:moveTo>
                      <a:pt x="127" y="122"/>
                    </a:moveTo>
                    <a:lnTo>
                      <a:pt x="122" y="126"/>
                    </a:lnTo>
                    <a:lnTo>
                      <a:pt x="0" y="6"/>
                    </a:lnTo>
                    <a:lnTo>
                      <a:pt x="5" y="0"/>
                    </a:lnTo>
                    <a:lnTo>
                      <a:pt x="127" y="122"/>
                    </a:lnTo>
                    <a:close/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69" name="Freeform 2363"/>
              <p:cNvSpPr>
                <a:spLocks/>
              </p:cNvSpPr>
              <p:nvPr/>
            </p:nvSpPr>
            <p:spPr bwMode="auto">
              <a:xfrm>
                <a:off x="2767" y="2324"/>
                <a:ext cx="11" cy="12"/>
              </a:xfrm>
              <a:custGeom>
                <a:avLst/>
                <a:gdLst>
                  <a:gd name="T0" fmla="*/ 0 w 22"/>
                  <a:gd name="T1" fmla="*/ 1 h 23"/>
                  <a:gd name="T2" fmla="*/ 1 w 22"/>
                  <a:gd name="T3" fmla="*/ 0 h 23"/>
                  <a:gd name="T4" fmla="*/ 3 w 22"/>
                  <a:gd name="T5" fmla="*/ 2 h 23"/>
                  <a:gd name="T6" fmla="*/ 1 w 22"/>
                  <a:gd name="T7" fmla="*/ 3 h 2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2"/>
                  <a:gd name="T13" fmla="*/ 0 h 23"/>
                  <a:gd name="T14" fmla="*/ 22 w 22"/>
                  <a:gd name="T15" fmla="*/ 23 h 2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2" h="23">
                    <a:moveTo>
                      <a:pt x="0" y="8"/>
                    </a:moveTo>
                    <a:lnTo>
                      <a:pt x="8" y="0"/>
                    </a:lnTo>
                    <a:lnTo>
                      <a:pt x="22" y="16"/>
                    </a:lnTo>
                    <a:lnTo>
                      <a:pt x="14" y="23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70" name="Freeform 2364"/>
              <p:cNvSpPr>
                <a:spLocks/>
              </p:cNvSpPr>
              <p:nvPr/>
            </p:nvSpPr>
            <p:spPr bwMode="auto">
              <a:xfrm>
                <a:off x="2749" y="2209"/>
                <a:ext cx="23" cy="115"/>
              </a:xfrm>
              <a:custGeom>
                <a:avLst/>
                <a:gdLst>
                  <a:gd name="T0" fmla="*/ 5 w 47"/>
                  <a:gd name="T1" fmla="*/ 0 h 230"/>
                  <a:gd name="T2" fmla="*/ 2 w 47"/>
                  <a:gd name="T3" fmla="*/ 6 h 230"/>
                  <a:gd name="T4" fmla="*/ 0 w 47"/>
                  <a:gd name="T5" fmla="*/ 12 h 230"/>
                  <a:gd name="T6" fmla="*/ 0 w 47"/>
                  <a:gd name="T7" fmla="*/ 18 h 230"/>
                  <a:gd name="T8" fmla="*/ 1 w 47"/>
                  <a:gd name="T9" fmla="*/ 24 h 230"/>
                  <a:gd name="T10" fmla="*/ 5 w 47"/>
                  <a:gd name="T11" fmla="*/ 29 h 2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230"/>
                  <a:gd name="T20" fmla="*/ 47 w 47"/>
                  <a:gd name="T21" fmla="*/ 230 h 2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230">
                    <a:moveTo>
                      <a:pt x="47" y="0"/>
                    </a:moveTo>
                    <a:lnTo>
                      <a:pt x="16" y="41"/>
                    </a:lnTo>
                    <a:lnTo>
                      <a:pt x="0" y="89"/>
                    </a:lnTo>
                    <a:lnTo>
                      <a:pt x="0" y="139"/>
                    </a:lnTo>
                    <a:lnTo>
                      <a:pt x="14" y="188"/>
                    </a:lnTo>
                    <a:lnTo>
                      <a:pt x="46" y="23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71" name="Line 2365"/>
              <p:cNvSpPr>
                <a:spLocks noChangeShapeType="1"/>
              </p:cNvSpPr>
              <p:nvPr/>
            </p:nvSpPr>
            <p:spPr bwMode="auto">
              <a:xfrm flipV="1">
                <a:off x="2778" y="2271"/>
                <a:ext cx="61" cy="6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72" name="Line 2366"/>
              <p:cNvSpPr>
                <a:spLocks noChangeShapeType="1"/>
              </p:cNvSpPr>
              <p:nvPr/>
            </p:nvSpPr>
            <p:spPr bwMode="auto">
              <a:xfrm flipV="1">
                <a:off x="2774" y="2270"/>
                <a:ext cx="59" cy="5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73" name="Freeform 2367"/>
              <p:cNvSpPr>
                <a:spLocks/>
              </p:cNvSpPr>
              <p:nvPr/>
            </p:nvSpPr>
            <p:spPr bwMode="auto">
              <a:xfrm>
                <a:off x="2977" y="2272"/>
                <a:ext cx="94" cy="94"/>
              </a:xfrm>
              <a:custGeom>
                <a:avLst/>
                <a:gdLst>
                  <a:gd name="T0" fmla="*/ 1 w 188"/>
                  <a:gd name="T1" fmla="*/ 24 h 188"/>
                  <a:gd name="T2" fmla="*/ 0 w 188"/>
                  <a:gd name="T3" fmla="*/ 23 h 188"/>
                  <a:gd name="T4" fmla="*/ 23 w 188"/>
                  <a:gd name="T5" fmla="*/ 0 h 188"/>
                  <a:gd name="T6" fmla="*/ 24 w 188"/>
                  <a:gd name="T7" fmla="*/ 1 h 188"/>
                  <a:gd name="T8" fmla="*/ 1 w 188"/>
                  <a:gd name="T9" fmla="*/ 24 h 1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8"/>
                  <a:gd name="T16" fmla="*/ 0 h 188"/>
                  <a:gd name="T17" fmla="*/ 188 w 188"/>
                  <a:gd name="T18" fmla="*/ 188 h 1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8" h="188">
                    <a:moveTo>
                      <a:pt x="7" y="188"/>
                    </a:moveTo>
                    <a:lnTo>
                      <a:pt x="0" y="183"/>
                    </a:lnTo>
                    <a:lnTo>
                      <a:pt x="182" y="0"/>
                    </a:lnTo>
                    <a:lnTo>
                      <a:pt x="188" y="6"/>
                    </a:lnTo>
                    <a:lnTo>
                      <a:pt x="7" y="188"/>
                    </a:lnTo>
                    <a:close/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74" name="Line 2368"/>
              <p:cNvSpPr>
                <a:spLocks noChangeShapeType="1"/>
              </p:cNvSpPr>
              <p:nvPr/>
            </p:nvSpPr>
            <p:spPr bwMode="auto">
              <a:xfrm>
                <a:off x="2522" y="2779"/>
                <a:ext cx="7" cy="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75" name="Line 2369"/>
              <p:cNvSpPr>
                <a:spLocks noChangeShapeType="1"/>
              </p:cNvSpPr>
              <p:nvPr/>
            </p:nvSpPr>
            <p:spPr bwMode="auto">
              <a:xfrm>
                <a:off x="2597" y="2872"/>
                <a:ext cx="21" cy="2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76" name="Line 2370"/>
              <p:cNvSpPr>
                <a:spLocks noChangeShapeType="1"/>
              </p:cNvSpPr>
              <p:nvPr/>
            </p:nvSpPr>
            <p:spPr bwMode="auto">
              <a:xfrm flipH="1">
                <a:off x="2521" y="2786"/>
                <a:ext cx="8" cy="1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77" name="Line 2371"/>
              <p:cNvSpPr>
                <a:spLocks noChangeShapeType="1"/>
              </p:cNvSpPr>
              <p:nvPr/>
            </p:nvSpPr>
            <p:spPr bwMode="auto">
              <a:xfrm flipH="1">
                <a:off x="2597" y="2863"/>
                <a:ext cx="8" cy="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78" name="Line 2372"/>
              <p:cNvSpPr>
                <a:spLocks noChangeShapeType="1"/>
              </p:cNvSpPr>
              <p:nvPr/>
            </p:nvSpPr>
            <p:spPr bwMode="auto">
              <a:xfrm flipH="1" flipV="1">
                <a:off x="2529" y="2786"/>
                <a:ext cx="76" cy="7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79" name="Line 2373"/>
              <p:cNvSpPr>
                <a:spLocks noChangeShapeType="1"/>
              </p:cNvSpPr>
              <p:nvPr/>
            </p:nvSpPr>
            <p:spPr bwMode="auto">
              <a:xfrm>
                <a:off x="2640" y="2451"/>
                <a:ext cx="1" cy="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80" name="Line 2374"/>
              <p:cNvSpPr>
                <a:spLocks noChangeShapeType="1"/>
              </p:cNvSpPr>
              <p:nvPr/>
            </p:nvSpPr>
            <p:spPr bwMode="auto">
              <a:xfrm>
                <a:off x="2668" y="2422"/>
                <a:ext cx="2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81" name="Line 2375"/>
              <p:cNvSpPr>
                <a:spLocks noChangeShapeType="1"/>
              </p:cNvSpPr>
              <p:nvPr/>
            </p:nvSpPr>
            <p:spPr bwMode="auto">
              <a:xfrm flipV="1">
                <a:off x="2651" y="2405"/>
                <a:ext cx="1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82" name="Line 2376"/>
              <p:cNvSpPr>
                <a:spLocks noChangeShapeType="1"/>
              </p:cNvSpPr>
              <p:nvPr/>
            </p:nvSpPr>
            <p:spPr bwMode="auto">
              <a:xfrm flipV="1">
                <a:off x="2651" y="2404"/>
                <a:ext cx="1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83" name="Line 2377"/>
              <p:cNvSpPr>
                <a:spLocks noChangeShapeType="1"/>
              </p:cNvSpPr>
              <p:nvPr/>
            </p:nvSpPr>
            <p:spPr bwMode="auto">
              <a:xfrm>
                <a:off x="2651" y="2406"/>
                <a:ext cx="1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84" name="Line 2378"/>
              <p:cNvSpPr>
                <a:spLocks noChangeShapeType="1"/>
              </p:cNvSpPr>
              <p:nvPr/>
            </p:nvSpPr>
            <p:spPr bwMode="auto">
              <a:xfrm>
                <a:off x="2643" y="2396"/>
                <a:ext cx="8" cy="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85" name="Freeform 2379"/>
              <p:cNvSpPr>
                <a:spLocks/>
              </p:cNvSpPr>
              <p:nvPr/>
            </p:nvSpPr>
            <p:spPr bwMode="auto">
              <a:xfrm>
                <a:off x="2650" y="2405"/>
                <a:ext cx="1" cy="4"/>
              </a:xfrm>
              <a:custGeom>
                <a:avLst/>
                <a:gdLst>
                  <a:gd name="T0" fmla="*/ 0 w 3"/>
                  <a:gd name="T1" fmla="*/ 1 h 8"/>
                  <a:gd name="T2" fmla="*/ 0 w 3"/>
                  <a:gd name="T3" fmla="*/ 1 h 8"/>
                  <a:gd name="T4" fmla="*/ 0 w 3"/>
                  <a:gd name="T5" fmla="*/ 0 h 8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8"/>
                  <a:gd name="T11" fmla="*/ 3 w 3"/>
                  <a:gd name="T12" fmla="*/ 8 h 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8">
                    <a:moveTo>
                      <a:pt x="0" y="8"/>
                    </a:moveTo>
                    <a:lnTo>
                      <a:pt x="3" y="2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86" name="Freeform 2380"/>
              <p:cNvSpPr>
                <a:spLocks/>
              </p:cNvSpPr>
              <p:nvPr/>
            </p:nvSpPr>
            <p:spPr bwMode="auto">
              <a:xfrm>
                <a:off x="2622" y="2434"/>
                <a:ext cx="1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1"/>
                  <a:gd name="T11" fmla="*/ 4 w 4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1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87" name="Line 2381"/>
              <p:cNvSpPr>
                <a:spLocks noChangeShapeType="1"/>
              </p:cNvSpPr>
              <p:nvPr/>
            </p:nvSpPr>
            <p:spPr bwMode="auto">
              <a:xfrm flipH="1" flipV="1">
                <a:off x="2628" y="2383"/>
                <a:ext cx="15" cy="1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88" name="Freeform 2382"/>
              <p:cNvSpPr>
                <a:spLocks/>
              </p:cNvSpPr>
              <p:nvPr/>
            </p:nvSpPr>
            <p:spPr bwMode="auto">
              <a:xfrm>
                <a:off x="2601" y="2411"/>
                <a:ext cx="21" cy="23"/>
              </a:xfrm>
              <a:custGeom>
                <a:avLst/>
                <a:gdLst>
                  <a:gd name="T0" fmla="*/ 0 w 42"/>
                  <a:gd name="T1" fmla="*/ 0 h 47"/>
                  <a:gd name="T2" fmla="*/ 3 w 42"/>
                  <a:gd name="T3" fmla="*/ 3 h 47"/>
                  <a:gd name="T4" fmla="*/ 5 w 42"/>
                  <a:gd name="T5" fmla="*/ 5 h 47"/>
                  <a:gd name="T6" fmla="*/ 0 60000 65536"/>
                  <a:gd name="T7" fmla="*/ 0 60000 65536"/>
                  <a:gd name="T8" fmla="*/ 0 60000 65536"/>
                  <a:gd name="T9" fmla="*/ 0 w 42"/>
                  <a:gd name="T10" fmla="*/ 0 h 47"/>
                  <a:gd name="T11" fmla="*/ 42 w 42"/>
                  <a:gd name="T12" fmla="*/ 47 h 4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2" h="47">
                    <a:moveTo>
                      <a:pt x="0" y="0"/>
                    </a:moveTo>
                    <a:lnTo>
                      <a:pt x="25" y="30"/>
                    </a:lnTo>
                    <a:lnTo>
                      <a:pt x="42" y="47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89" name="Freeform 2383"/>
              <p:cNvSpPr>
                <a:spLocks/>
              </p:cNvSpPr>
              <p:nvPr/>
            </p:nvSpPr>
            <p:spPr bwMode="auto">
              <a:xfrm>
                <a:off x="2623" y="2409"/>
                <a:ext cx="27" cy="25"/>
              </a:xfrm>
              <a:custGeom>
                <a:avLst/>
                <a:gdLst>
                  <a:gd name="T0" fmla="*/ 0 w 55"/>
                  <a:gd name="T1" fmla="*/ 6 h 50"/>
                  <a:gd name="T2" fmla="*/ 0 w 55"/>
                  <a:gd name="T3" fmla="*/ 6 h 50"/>
                  <a:gd name="T4" fmla="*/ 1 w 55"/>
                  <a:gd name="T5" fmla="*/ 6 h 50"/>
                  <a:gd name="T6" fmla="*/ 6 w 55"/>
                  <a:gd name="T7" fmla="*/ 0 h 5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5"/>
                  <a:gd name="T13" fmla="*/ 0 h 50"/>
                  <a:gd name="T14" fmla="*/ 55 w 55"/>
                  <a:gd name="T15" fmla="*/ 50 h 5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5" h="50">
                    <a:moveTo>
                      <a:pt x="0" y="49"/>
                    </a:moveTo>
                    <a:lnTo>
                      <a:pt x="2" y="50"/>
                    </a:lnTo>
                    <a:lnTo>
                      <a:pt x="8" y="47"/>
                    </a:lnTo>
                    <a:lnTo>
                      <a:pt x="55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90" name="Freeform 2384"/>
              <p:cNvSpPr>
                <a:spLocks/>
              </p:cNvSpPr>
              <p:nvPr/>
            </p:nvSpPr>
            <p:spPr bwMode="auto">
              <a:xfrm>
                <a:off x="2655" y="2407"/>
                <a:ext cx="1" cy="1"/>
              </a:xfrm>
              <a:custGeom>
                <a:avLst/>
                <a:gdLst>
                  <a:gd name="T0" fmla="*/ 0 w 3"/>
                  <a:gd name="T1" fmla="*/ 1 h 2"/>
                  <a:gd name="T2" fmla="*/ 0 w 3"/>
                  <a:gd name="T3" fmla="*/ 0 h 2"/>
                  <a:gd name="T4" fmla="*/ 0 w 3"/>
                  <a:gd name="T5" fmla="*/ 1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3" y="2"/>
                    </a:moveTo>
                    <a:lnTo>
                      <a:pt x="2" y="0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91" name="Line 2385"/>
              <p:cNvSpPr>
                <a:spLocks noChangeShapeType="1"/>
              </p:cNvSpPr>
              <p:nvPr/>
            </p:nvSpPr>
            <p:spPr bwMode="auto">
              <a:xfrm flipH="1" flipV="1">
                <a:off x="2636" y="2389"/>
                <a:ext cx="21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92" name="Freeform 2386"/>
              <p:cNvSpPr>
                <a:spLocks/>
              </p:cNvSpPr>
              <p:nvPr/>
            </p:nvSpPr>
            <p:spPr bwMode="auto">
              <a:xfrm>
                <a:off x="2624" y="2437"/>
                <a:ext cx="1" cy="2"/>
              </a:xfrm>
              <a:custGeom>
                <a:avLst/>
                <a:gdLst>
                  <a:gd name="T0" fmla="*/ 1 w 2"/>
                  <a:gd name="T1" fmla="*/ 0 h 4"/>
                  <a:gd name="T2" fmla="*/ 0 w 2"/>
                  <a:gd name="T3" fmla="*/ 1 h 4"/>
                  <a:gd name="T4" fmla="*/ 1 w 2"/>
                  <a:gd name="T5" fmla="*/ 1 h 4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4"/>
                  <a:gd name="T11" fmla="*/ 2 w 2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4">
                    <a:moveTo>
                      <a:pt x="2" y="0"/>
                    </a:moveTo>
                    <a:lnTo>
                      <a:pt x="0" y="2"/>
                    </a:lnTo>
                    <a:lnTo>
                      <a:pt x="2" y="4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93" name="Line 2387"/>
              <p:cNvSpPr>
                <a:spLocks noChangeShapeType="1"/>
              </p:cNvSpPr>
              <p:nvPr/>
            </p:nvSpPr>
            <p:spPr bwMode="auto">
              <a:xfrm flipH="1">
                <a:off x="2625" y="2407"/>
                <a:ext cx="30" cy="3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94" name="Line 2388"/>
              <p:cNvSpPr>
                <a:spLocks noChangeShapeType="1"/>
              </p:cNvSpPr>
              <p:nvPr/>
            </p:nvSpPr>
            <p:spPr bwMode="auto">
              <a:xfrm flipH="1">
                <a:off x="2624" y="2438"/>
                <a:ext cx="3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95" name="Line 2389"/>
              <p:cNvSpPr>
                <a:spLocks noChangeShapeType="1"/>
              </p:cNvSpPr>
              <p:nvPr/>
            </p:nvSpPr>
            <p:spPr bwMode="auto">
              <a:xfrm flipV="1">
                <a:off x="2655" y="2407"/>
                <a:ext cx="1" cy="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96" name="Line 2390"/>
              <p:cNvSpPr>
                <a:spLocks noChangeShapeType="1"/>
              </p:cNvSpPr>
              <p:nvPr/>
            </p:nvSpPr>
            <p:spPr bwMode="auto">
              <a:xfrm flipH="1" flipV="1">
                <a:off x="2624" y="2381"/>
                <a:ext cx="3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97" name="Line 2391"/>
              <p:cNvSpPr>
                <a:spLocks noChangeShapeType="1"/>
              </p:cNvSpPr>
              <p:nvPr/>
            </p:nvSpPr>
            <p:spPr bwMode="auto">
              <a:xfrm flipH="1" flipV="1">
                <a:off x="2627" y="2382"/>
                <a:ext cx="7" cy="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98" name="Line 2392"/>
              <p:cNvSpPr>
                <a:spLocks noChangeShapeType="1"/>
              </p:cNvSpPr>
              <p:nvPr/>
            </p:nvSpPr>
            <p:spPr bwMode="auto">
              <a:xfrm flipH="1" flipV="1">
                <a:off x="2634" y="2388"/>
                <a:ext cx="2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99" name="Line 2393"/>
              <p:cNvSpPr>
                <a:spLocks noChangeShapeType="1"/>
              </p:cNvSpPr>
              <p:nvPr/>
            </p:nvSpPr>
            <p:spPr bwMode="auto">
              <a:xfrm flipH="1" flipV="1">
                <a:off x="2636" y="2389"/>
                <a:ext cx="21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800" name="Line 2394"/>
              <p:cNvSpPr>
                <a:spLocks noChangeShapeType="1"/>
              </p:cNvSpPr>
              <p:nvPr/>
            </p:nvSpPr>
            <p:spPr bwMode="auto">
              <a:xfrm>
                <a:off x="2662" y="2407"/>
                <a:ext cx="4" cy="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801" name="Freeform 2395"/>
              <p:cNvSpPr>
                <a:spLocks/>
              </p:cNvSpPr>
              <p:nvPr/>
            </p:nvSpPr>
            <p:spPr bwMode="auto">
              <a:xfrm>
                <a:off x="2666" y="2410"/>
                <a:ext cx="1" cy="1"/>
              </a:xfrm>
              <a:custGeom>
                <a:avLst/>
                <a:gdLst>
                  <a:gd name="T0" fmla="*/ 0 w 2"/>
                  <a:gd name="T1" fmla="*/ 1 h 1"/>
                  <a:gd name="T2" fmla="*/ 1 w 2"/>
                  <a:gd name="T3" fmla="*/ 0 h 1"/>
                  <a:gd name="T4" fmla="*/ 0 w 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1"/>
                  <a:gd name="T11" fmla="*/ 2 w 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1">
                    <a:moveTo>
                      <a:pt x="0" y="1"/>
                    </a:move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802" name="Line 2396"/>
              <p:cNvSpPr>
                <a:spLocks noChangeShapeType="1"/>
              </p:cNvSpPr>
              <p:nvPr/>
            </p:nvSpPr>
            <p:spPr bwMode="auto">
              <a:xfrm flipH="1">
                <a:off x="2663" y="2411"/>
                <a:ext cx="3" cy="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803" name="Freeform 2397"/>
              <p:cNvSpPr>
                <a:spLocks/>
              </p:cNvSpPr>
              <p:nvPr/>
            </p:nvSpPr>
            <p:spPr bwMode="auto">
              <a:xfrm>
                <a:off x="2662" y="2413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0" y="0"/>
                    </a:move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804" name="Line 2398"/>
              <p:cNvSpPr>
                <a:spLocks noChangeShapeType="1"/>
              </p:cNvSpPr>
              <p:nvPr/>
            </p:nvSpPr>
            <p:spPr bwMode="auto">
              <a:xfrm flipH="1" flipV="1">
                <a:off x="2659" y="2410"/>
                <a:ext cx="3" cy="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805" name="Freeform 2399"/>
              <p:cNvSpPr>
                <a:spLocks/>
              </p:cNvSpPr>
              <p:nvPr/>
            </p:nvSpPr>
            <p:spPr bwMode="auto">
              <a:xfrm>
                <a:off x="2659" y="2409"/>
                <a:ext cx="1" cy="1"/>
              </a:xfrm>
              <a:custGeom>
                <a:avLst/>
                <a:gdLst>
                  <a:gd name="T0" fmla="*/ 1 w 2"/>
                  <a:gd name="T1" fmla="*/ 0 h 2"/>
                  <a:gd name="T2" fmla="*/ 0 w 2"/>
                  <a:gd name="T3" fmla="*/ 0 h 2"/>
                  <a:gd name="T4" fmla="*/ 1 w 2"/>
                  <a:gd name="T5" fmla="*/ 1 h 2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2"/>
                  <a:gd name="T11" fmla="*/ 2 w 2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2">
                    <a:moveTo>
                      <a:pt x="2" y="0"/>
                    </a:moveTo>
                    <a:lnTo>
                      <a:pt x="0" y="0"/>
                    </a:lnTo>
                    <a:lnTo>
                      <a:pt x="2" y="2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806" name="Line 2400"/>
              <p:cNvSpPr>
                <a:spLocks noChangeShapeType="1"/>
              </p:cNvSpPr>
              <p:nvPr/>
            </p:nvSpPr>
            <p:spPr bwMode="auto">
              <a:xfrm flipV="1">
                <a:off x="2659" y="2407"/>
                <a:ext cx="3" cy="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807" name="Freeform 2401"/>
              <p:cNvSpPr>
                <a:spLocks/>
              </p:cNvSpPr>
              <p:nvPr/>
            </p:nvSpPr>
            <p:spPr bwMode="auto">
              <a:xfrm>
                <a:off x="2662" y="2406"/>
                <a:ext cx="1" cy="1"/>
              </a:xfrm>
              <a:custGeom>
                <a:avLst/>
                <a:gdLst>
                  <a:gd name="T0" fmla="*/ 1 w 2"/>
                  <a:gd name="T1" fmla="*/ 1 h 1"/>
                  <a:gd name="T2" fmla="*/ 0 w 2"/>
                  <a:gd name="T3" fmla="*/ 0 h 1"/>
                  <a:gd name="T4" fmla="*/ 0 w 2"/>
                  <a:gd name="T5" fmla="*/ 1 h 1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1"/>
                  <a:gd name="T11" fmla="*/ 2 w 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1">
                    <a:moveTo>
                      <a:pt x="2" y="1"/>
                    </a:moveTo>
                    <a:lnTo>
                      <a:pt x="0" y="0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808" name="Line 2402"/>
              <p:cNvSpPr>
                <a:spLocks noChangeShapeType="1"/>
              </p:cNvSpPr>
              <p:nvPr/>
            </p:nvSpPr>
            <p:spPr bwMode="auto">
              <a:xfrm flipH="1" flipV="1">
                <a:off x="2656" y="2411"/>
                <a:ext cx="12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809" name="Freeform 2403"/>
              <p:cNvSpPr>
                <a:spLocks/>
              </p:cNvSpPr>
              <p:nvPr/>
            </p:nvSpPr>
            <p:spPr bwMode="auto">
              <a:xfrm>
                <a:off x="2668" y="2422"/>
                <a:ext cx="1" cy="1"/>
              </a:xfrm>
              <a:custGeom>
                <a:avLst/>
                <a:gdLst>
                  <a:gd name="T0" fmla="*/ 0 w 1"/>
                  <a:gd name="T1" fmla="*/ 0 h 3"/>
                  <a:gd name="T2" fmla="*/ 0 w 1"/>
                  <a:gd name="T3" fmla="*/ 0 h 3"/>
                  <a:gd name="T4" fmla="*/ 0 w 1"/>
                  <a:gd name="T5" fmla="*/ 0 h 3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3"/>
                  <a:gd name="T11" fmla="*/ 1 w 1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3">
                    <a:moveTo>
                      <a:pt x="0" y="3"/>
                    </a:move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810" name="Line 2404"/>
              <p:cNvSpPr>
                <a:spLocks noChangeShapeType="1"/>
              </p:cNvSpPr>
              <p:nvPr/>
            </p:nvSpPr>
            <p:spPr bwMode="auto">
              <a:xfrm flipH="1">
                <a:off x="2641" y="2423"/>
                <a:ext cx="27" cy="2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811" name="Freeform 2405"/>
              <p:cNvSpPr>
                <a:spLocks/>
              </p:cNvSpPr>
              <p:nvPr/>
            </p:nvSpPr>
            <p:spPr bwMode="auto">
              <a:xfrm>
                <a:off x="2639" y="2451"/>
                <a:ext cx="2" cy="1"/>
              </a:xfrm>
              <a:custGeom>
                <a:avLst/>
                <a:gdLst>
                  <a:gd name="T0" fmla="*/ 0 w 3"/>
                  <a:gd name="T1" fmla="*/ 0 h 1"/>
                  <a:gd name="T2" fmla="*/ 1 w 3"/>
                  <a:gd name="T3" fmla="*/ 0 h 1"/>
                  <a:gd name="T4" fmla="*/ 1 w 3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1"/>
                  <a:gd name="T11" fmla="*/ 3 w 3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1">
                    <a:moveTo>
                      <a:pt x="0" y="0"/>
                    </a:moveTo>
                    <a:lnTo>
                      <a:pt x="1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812" name="Line 2406"/>
              <p:cNvSpPr>
                <a:spLocks noChangeShapeType="1"/>
              </p:cNvSpPr>
              <p:nvPr/>
            </p:nvSpPr>
            <p:spPr bwMode="auto">
              <a:xfrm>
                <a:off x="2628" y="2439"/>
                <a:ext cx="11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813" name="Freeform 2407"/>
              <p:cNvSpPr>
                <a:spLocks/>
              </p:cNvSpPr>
              <p:nvPr/>
            </p:nvSpPr>
            <p:spPr bwMode="auto">
              <a:xfrm>
                <a:off x="2627" y="2437"/>
                <a:ext cx="1" cy="2"/>
              </a:xfrm>
              <a:custGeom>
                <a:avLst/>
                <a:gdLst>
                  <a:gd name="T0" fmla="*/ 1 w 2"/>
                  <a:gd name="T1" fmla="*/ 0 h 4"/>
                  <a:gd name="T2" fmla="*/ 0 w 2"/>
                  <a:gd name="T3" fmla="*/ 1 h 4"/>
                  <a:gd name="T4" fmla="*/ 1 w 2"/>
                  <a:gd name="T5" fmla="*/ 1 h 4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4"/>
                  <a:gd name="T11" fmla="*/ 2 w 2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4">
                    <a:moveTo>
                      <a:pt x="2" y="0"/>
                    </a:moveTo>
                    <a:lnTo>
                      <a:pt x="0" y="2"/>
                    </a:lnTo>
                    <a:lnTo>
                      <a:pt x="2" y="4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814" name="Line 2408"/>
              <p:cNvSpPr>
                <a:spLocks noChangeShapeType="1"/>
              </p:cNvSpPr>
              <p:nvPr/>
            </p:nvSpPr>
            <p:spPr bwMode="auto">
              <a:xfrm flipH="1">
                <a:off x="2628" y="2411"/>
                <a:ext cx="27" cy="2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815" name="Freeform 2409"/>
              <p:cNvSpPr>
                <a:spLocks/>
              </p:cNvSpPr>
              <p:nvPr/>
            </p:nvSpPr>
            <p:spPr bwMode="auto">
              <a:xfrm>
                <a:off x="2655" y="2410"/>
                <a:ext cx="1" cy="1"/>
              </a:xfrm>
              <a:custGeom>
                <a:avLst/>
                <a:gdLst>
                  <a:gd name="T0" fmla="*/ 0 w 3"/>
                  <a:gd name="T1" fmla="*/ 1 h 1"/>
                  <a:gd name="T2" fmla="*/ 0 w 3"/>
                  <a:gd name="T3" fmla="*/ 0 h 1"/>
                  <a:gd name="T4" fmla="*/ 0 w 3"/>
                  <a:gd name="T5" fmla="*/ 1 h 1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1"/>
                  <a:gd name="T11" fmla="*/ 3 w 3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1">
                    <a:moveTo>
                      <a:pt x="3" y="1"/>
                    </a:moveTo>
                    <a:lnTo>
                      <a:pt x="2" y="0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816" name="Freeform 2410"/>
              <p:cNvSpPr>
                <a:spLocks/>
              </p:cNvSpPr>
              <p:nvPr/>
            </p:nvSpPr>
            <p:spPr bwMode="auto">
              <a:xfrm>
                <a:off x="2600" y="2410"/>
                <a:ext cx="26" cy="30"/>
              </a:xfrm>
              <a:custGeom>
                <a:avLst/>
                <a:gdLst>
                  <a:gd name="T0" fmla="*/ 7 w 51"/>
                  <a:gd name="T1" fmla="*/ 8 h 59"/>
                  <a:gd name="T2" fmla="*/ 2 w 51"/>
                  <a:gd name="T3" fmla="*/ 3 h 59"/>
                  <a:gd name="T4" fmla="*/ 2 w 51"/>
                  <a:gd name="T5" fmla="*/ 2 h 59"/>
                  <a:gd name="T6" fmla="*/ 0 w 51"/>
                  <a:gd name="T7" fmla="*/ 0 h 5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1"/>
                  <a:gd name="T13" fmla="*/ 0 h 59"/>
                  <a:gd name="T14" fmla="*/ 51 w 51"/>
                  <a:gd name="T15" fmla="*/ 59 h 5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1" h="59">
                    <a:moveTo>
                      <a:pt x="51" y="59"/>
                    </a:moveTo>
                    <a:lnTo>
                      <a:pt x="12" y="17"/>
                    </a:lnTo>
                    <a:lnTo>
                      <a:pt x="11" y="14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817" name="Freeform 2411"/>
              <p:cNvSpPr>
                <a:spLocks/>
              </p:cNvSpPr>
              <p:nvPr/>
            </p:nvSpPr>
            <p:spPr bwMode="auto">
              <a:xfrm>
                <a:off x="2594" y="2379"/>
                <a:ext cx="77" cy="75"/>
              </a:xfrm>
              <a:custGeom>
                <a:avLst/>
                <a:gdLst>
                  <a:gd name="T0" fmla="*/ 3 w 155"/>
                  <a:gd name="T1" fmla="*/ 0 h 150"/>
                  <a:gd name="T2" fmla="*/ 2 w 155"/>
                  <a:gd name="T3" fmla="*/ 1 h 150"/>
                  <a:gd name="T4" fmla="*/ 0 w 155"/>
                  <a:gd name="T5" fmla="*/ 2 h 150"/>
                  <a:gd name="T6" fmla="*/ 0 w 155"/>
                  <a:gd name="T7" fmla="*/ 5 h 150"/>
                  <a:gd name="T8" fmla="*/ 1 w 155"/>
                  <a:gd name="T9" fmla="*/ 7 h 150"/>
                  <a:gd name="T10" fmla="*/ 1 w 155"/>
                  <a:gd name="T11" fmla="*/ 8 h 150"/>
                  <a:gd name="T12" fmla="*/ 2 w 155"/>
                  <a:gd name="T13" fmla="*/ 9 h 150"/>
                  <a:gd name="T14" fmla="*/ 3 w 155"/>
                  <a:gd name="T15" fmla="*/ 10 h 150"/>
                  <a:gd name="T16" fmla="*/ 10 w 155"/>
                  <a:gd name="T17" fmla="*/ 19 h 150"/>
                  <a:gd name="T18" fmla="*/ 11 w 155"/>
                  <a:gd name="T19" fmla="*/ 19 h 150"/>
                  <a:gd name="T20" fmla="*/ 11 w 155"/>
                  <a:gd name="T21" fmla="*/ 19 h 150"/>
                  <a:gd name="T22" fmla="*/ 19 w 155"/>
                  <a:gd name="T23" fmla="*/ 11 h 150"/>
                  <a:gd name="T24" fmla="*/ 19 w 155"/>
                  <a:gd name="T25" fmla="*/ 10 h 150"/>
                  <a:gd name="T26" fmla="*/ 19 w 155"/>
                  <a:gd name="T27" fmla="*/ 10 h 150"/>
                  <a:gd name="T28" fmla="*/ 17 w 155"/>
                  <a:gd name="T29" fmla="*/ 9 h 15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55"/>
                  <a:gd name="T46" fmla="*/ 0 h 150"/>
                  <a:gd name="T47" fmla="*/ 155 w 155"/>
                  <a:gd name="T48" fmla="*/ 150 h 15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55" h="150">
                    <a:moveTo>
                      <a:pt x="27" y="0"/>
                    </a:moveTo>
                    <a:lnTo>
                      <a:pt x="16" y="11"/>
                    </a:lnTo>
                    <a:lnTo>
                      <a:pt x="5" y="22"/>
                    </a:lnTo>
                    <a:lnTo>
                      <a:pt x="0" y="39"/>
                    </a:lnTo>
                    <a:lnTo>
                      <a:pt x="8" y="56"/>
                    </a:lnTo>
                    <a:lnTo>
                      <a:pt x="11" y="63"/>
                    </a:lnTo>
                    <a:lnTo>
                      <a:pt x="22" y="78"/>
                    </a:lnTo>
                    <a:lnTo>
                      <a:pt x="24" y="81"/>
                    </a:lnTo>
                    <a:lnTo>
                      <a:pt x="86" y="149"/>
                    </a:lnTo>
                    <a:lnTo>
                      <a:pt x="89" y="150"/>
                    </a:lnTo>
                    <a:lnTo>
                      <a:pt x="92" y="149"/>
                    </a:lnTo>
                    <a:lnTo>
                      <a:pt x="154" y="88"/>
                    </a:lnTo>
                    <a:lnTo>
                      <a:pt x="155" y="85"/>
                    </a:lnTo>
                    <a:lnTo>
                      <a:pt x="154" y="81"/>
                    </a:lnTo>
                    <a:lnTo>
                      <a:pt x="139" y="69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818" name="Freeform 2412"/>
              <p:cNvSpPr>
                <a:spLocks/>
              </p:cNvSpPr>
              <p:nvPr/>
            </p:nvSpPr>
            <p:spPr bwMode="auto">
              <a:xfrm>
                <a:off x="2607" y="2376"/>
                <a:ext cx="52" cy="33"/>
              </a:xfrm>
              <a:custGeom>
                <a:avLst/>
                <a:gdLst>
                  <a:gd name="T0" fmla="*/ 13 w 105"/>
                  <a:gd name="T1" fmla="*/ 8 h 66"/>
                  <a:gd name="T2" fmla="*/ 7 w 105"/>
                  <a:gd name="T3" fmla="*/ 3 h 66"/>
                  <a:gd name="T4" fmla="*/ 7 w 105"/>
                  <a:gd name="T5" fmla="*/ 2 h 66"/>
                  <a:gd name="T6" fmla="*/ 5 w 105"/>
                  <a:gd name="T7" fmla="*/ 1 h 66"/>
                  <a:gd name="T8" fmla="*/ 4 w 105"/>
                  <a:gd name="T9" fmla="*/ 1 h 66"/>
                  <a:gd name="T10" fmla="*/ 2 w 105"/>
                  <a:gd name="T11" fmla="*/ 0 h 66"/>
                  <a:gd name="T12" fmla="*/ 0 w 105"/>
                  <a:gd name="T13" fmla="*/ 1 h 6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5"/>
                  <a:gd name="T22" fmla="*/ 0 h 66"/>
                  <a:gd name="T23" fmla="*/ 105 w 105"/>
                  <a:gd name="T24" fmla="*/ 66 h 6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5" h="66">
                    <a:moveTo>
                      <a:pt x="105" y="66"/>
                    </a:moveTo>
                    <a:lnTo>
                      <a:pt x="59" y="24"/>
                    </a:lnTo>
                    <a:lnTo>
                      <a:pt x="56" y="22"/>
                    </a:lnTo>
                    <a:lnTo>
                      <a:pt x="40" y="11"/>
                    </a:lnTo>
                    <a:lnTo>
                      <a:pt x="34" y="8"/>
                    </a:lnTo>
                    <a:lnTo>
                      <a:pt x="17" y="0"/>
                    </a:lnTo>
                    <a:lnTo>
                      <a:pt x="0" y="5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819" name="Freeform 2413"/>
              <p:cNvSpPr>
                <a:spLocks/>
              </p:cNvSpPr>
              <p:nvPr/>
            </p:nvSpPr>
            <p:spPr bwMode="auto">
              <a:xfrm>
                <a:off x="2597" y="2379"/>
                <a:ext cx="54" cy="54"/>
              </a:xfrm>
              <a:custGeom>
                <a:avLst/>
                <a:gdLst>
                  <a:gd name="T0" fmla="*/ 6 w 110"/>
                  <a:gd name="T1" fmla="*/ 14 h 108"/>
                  <a:gd name="T2" fmla="*/ 4 w 110"/>
                  <a:gd name="T3" fmla="*/ 12 h 108"/>
                  <a:gd name="T4" fmla="*/ 1 w 110"/>
                  <a:gd name="T5" fmla="*/ 7 h 108"/>
                  <a:gd name="T6" fmla="*/ 0 w 110"/>
                  <a:gd name="T7" fmla="*/ 7 h 108"/>
                  <a:gd name="T8" fmla="*/ 0 w 110"/>
                  <a:gd name="T9" fmla="*/ 6 h 108"/>
                  <a:gd name="T10" fmla="*/ 0 w 110"/>
                  <a:gd name="T11" fmla="*/ 3 h 108"/>
                  <a:gd name="T12" fmla="*/ 3 w 110"/>
                  <a:gd name="T13" fmla="*/ 1 h 108"/>
                  <a:gd name="T14" fmla="*/ 5 w 110"/>
                  <a:gd name="T15" fmla="*/ 0 h 108"/>
                  <a:gd name="T16" fmla="*/ 6 w 110"/>
                  <a:gd name="T17" fmla="*/ 1 h 108"/>
                  <a:gd name="T18" fmla="*/ 7 w 110"/>
                  <a:gd name="T19" fmla="*/ 1 h 108"/>
                  <a:gd name="T20" fmla="*/ 11 w 110"/>
                  <a:gd name="T21" fmla="*/ 5 h 108"/>
                  <a:gd name="T22" fmla="*/ 13 w 110"/>
                  <a:gd name="T23" fmla="*/ 7 h 10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10"/>
                  <a:gd name="T37" fmla="*/ 0 h 108"/>
                  <a:gd name="T38" fmla="*/ 110 w 110"/>
                  <a:gd name="T39" fmla="*/ 108 h 10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10" h="108">
                    <a:moveTo>
                      <a:pt x="52" y="108"/>
                    </a:moveTo>
                    <a:lnTo>
                      <a:pt x="35" y="90"/>
                    </a:lnTo>
                    <a:lnTo>
                      <a:pt x="8" y="59"/>
                    </a:lnTo>
                    <a:lnTo>
                      <a:pt x="5" y="53"/>
                    </a:lnTo>
                    <a:lnTo>
                      <a:pt x="0" y="42"/>
                    </a:lnTo>
                    <a:lnTo>
                      <a:pt x="4" y="25"/>
                    </a:lnTo>
                    <a:lnTo>
                      <a:pt x="25" y="3"/>
                    </a:lnTo>
                    <a:lnTo>
                      <a:pt x="43" y="0"/>
                    </a:lnTo>
                    <a:lnTo>
                      <a:pt x="54" y="4"/>
                    </a:lnTo>
                    <a:lnTo>
                      <a:pt x="60" y="7"/>
                    </a:lnTo>
                    <a:lnTo>
                      <a:pt x="91" y="34"/>
                    </a:lnTo>
                    <a:lnTo>
                      <a:pt x="110" y="51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820" name="Freeform 2414"/>
              <p:cNvSpPr>
                <a:spLocks/>
              </p:cNvSpPr>
              <p:nvPr/>
            </p:nvSpPr>
            <p:spPr bwMode="auto">
              <a:xfrm>
                <a:off x="2596" y="2379"/>
                <a:ext cx="28" cy="31"/>
              </a:xfrm>
              <a:custGeom>
                <a:avLst/>
                <a:gdLst>
                  <a:gd name="T0" fmla="*/ 7 w 56"/>
                  <a:gd name="T1" fmla="*/ 0 h 63"/>
                  <a:gd name="T2" fmla="*/ 6 w 56"/>
                  <a:gd name="T3" fmla="*/ 0 h 63"/>
                  <a:gd name="T4" fmla="*/ 4 w 56"/>
                  <a:gd name="T5" fmla="*/ 0 h 63"/>
                  <a:gd name="T6" fmla="*/ 1 w 56"/>
                  <a:gd name="T7" fmla="*/ 3 h 63"/>
                  <a:gd name="T8" fmla="*/ 0 w 56"/>
                  <a:gd name="T9" fmla="*/ 5 h 63"/>
                  <a:gd name="T10" fmla="*/ 1 w 56"/>
                  <a:gd name="T11" fmla="*/ 7 h 63"/>
                  <a:gd name="T12" fmla="*/ 1 w 56"/>
                  <a:gd name="T13" fmla="*/ 7 h 6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6"/>
                  <a:gd name="T22" fmla="*/ 0 h 63"/>
                  <a:gd name="T23" fmla="*/ 56 w 56"/>
                  <a:gd name="T24" fmla="*/ 63 h 6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6" h="63">
                    <a:moveTo>
                      <a:pt x="56" y="5"/>
                    </a:moveTo>
                    <a:lnTo>
                      <a:pt x="44" y="0"/>
                    </a:lnTo>
                    <a:lnTo>
                      <a:pt x="25" y="3"/>
                    </a:lnTo>
                    <a:lnTo>
                      <a:pt x="3" y="25"/>
                    </a:lnTo>
                    <a:lnTo>
                      <a:pt x="0" y="44"/>
                    </a:lnTo>
                    <a:lnTo>
                      <a:pt x="5" y="56"/>
                    </a:lnTo>
                    <a:lnTo>
                      <a:pt x="8" y="63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821" name="Line 2415"/>
              <p:cNvSpPr>
                <a:spLocks noChangeShapeType="1"/>
              </p:cNvSpPr>
              <p:nvPr/>
            </p:nvSpPr>
            <p:spPr bwMode="auto">
              <a:xfrm flipH="1">
                <a:off x="2589" y="2336"/>
                <a:ext cx="185" cy="18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822" name="Line 2416"/>
              <p:cNvSpPr>
                <a:spLocks noChangeShapeType="1"/>
              </p:cNvSpPr>
              <p:nvPr/>
            </p:nvSpPr>
            <p:spPr bwMode="auto">
              <a:xfrm flipH="1">
                <a:off x="2580" y="2327"/>
                <a:ext cx="186" cy="18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823" name="Line 2417"/>
              <p:cNvSpPr>
                <a:spLocks noChangeShapeType="1"/>
              </p:cNvSpPr>
              <p:nvPr/>
            </p:nvSpPr>
            <p:spPr bwMode="auto">
              <a:xfrm>
                <a:off x="2642" y="2575"/>
                <a:ext cx="11" cy="1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824" name="Line 2418"/>
              <p:cNvSpPr>
                <a:spLocks noChangeShapeType="1"/>
              </p:cNvSpPr>
              <p:nvPr/>
            </p:nvSpPr>
            <p:spPr bwMode="auto">
              <a:xfrm>
                <a:off x="2658" y="2590"/>
                <a:ext cx="9" cy="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825" name="Line 2419"/>
              <p:cNvSpPr>
                <a:spLocks noChangeShapeType="1"/>
              </p:cNvSpPr>
              <p:nvPr/>
            </p:nvSpPr>
            <p:spPr bwMode="auto">
              <a:xfrm>
                <a:off x="2672" y="2605"/>
                <a:ext cx="9" cy="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826" name="Line 2420"/>
              <p:cNvSpPr>
                <a:spLocks noChangeShapeType="1"/>
              </p:cNvSpPr>
              <p:nvPr/>
            </p:nvSpPr>
            <p:spPr bwMode="auto">
              <a:xfrm>
                <a:off x="2686" y="2619"/>
                <a:ext cx="9" cy="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827" name="Line 2421"/>
              <p:cNvSpPr>
                <a:spLocks noChangeShapeType="1"/>
              </p:cNvSpPr>
              <p:nvPr/>
            </p:nvSpPr>
            <p:spPr bwMode="auto">
              <a:xfrm>
                <a:off x="2700" y="2633"/>
                <a:ext cx="11" cy="1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828" name="Line 2422"/>
              <p:cNvSpPr>
                <a:spLocks noChangeShapeType="1"/>
              </p:cNvSpPr>
              <p:nvPr/>
            </p:nvSpPr>
            <p:spPr bwMode="auto">
              <a:xfrm>
                <a:off x="2633" y="2584"/>
                <a:ext cx="11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829" name="Line 2423"/>
              <p:cNvSpPr>
                <a:spLocks noChangeShapeType="1"/>
              </p:cNvSpPr>
              <p:nvPr/>
            </p:nvSpPr>
            <p:spPr bwMode="auto">
              <a:xfrm>
                <a:off x="2648" y="2599"/>
                <a:ext cx="10" cy="1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15" name="Group 2424"/>
            <p:cNvGrpSpPr>
              <a:grpSpLocks/>
            </p:cNvGrpSpPr>
            <p:nvPr/>
          </p:nvGrpSpPr>
          <p:grpSpPr bwMode="auto">
            <a:xfrm>
              <a:off x="2201" y="2027"/>
              <a:ext cx="1134" cy="1303"/>
              <a:chOff x="2201" y="2027"/>
              <a:chExt cx="1134" cy="1303"/>
            </a:xfrm>
          </p:grpSpPr>
          <p:sp>
            <p:nvSpPr>
              <p:cNvPr id="12430" name="Line 2425"/>
              <p:cNvSpPr>
                <a:spLocks noChangeShapeType="1"/>
              </p:cNvSpPr>
              <p:nvPr/>
            </p:nvSpPr>
            <p:spPr bwMode="auto">
              <a:xfrm>
                <a:off x="2662" y="2613"/>
                <a:ext cx="10" cy="1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31" name="Line 2426"/>
              <p:cNvSpPr>
                <a:spLocks noChangeShapeType="1"/>
              </p:cNvSpPr>
              <p:nvPr/>
            </p:nvSpPr>
            <p:spPr bwMode="auto">
              <a:xfrm>
                <a:off x="2677" y="2627"/>
                <a:ext cx="10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32" name="Line 2427"/>
              <p:cNvSpPr>
                <a:spLocks noChangeShapeType="1"/>
              </p:cNvSpPr>
              <p:nvPr/>
            </p:nvSpPr>
            <p:spPr bwMode="auto">
              <a:xfrm>
                <a:off x="2691" y="2642"/>
                <a:ext cx="11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33" name="Line 2428"/>
              <p:cNvSpPr>
                <a:spLocks noChangeShapeType="1"/>
              </p:cNvSpPr>
              <p:nvPr/>
            </p:nvSpPr>
            <p:spPr bwMode="auto">
              <a:xfrm>
                <a:off x="2845" y="2270"/>
                <a:ext cx="19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34" name="Line 2429"/>
              <p:cNvSpPr>
                <a:spLocks noChangeShapeType="1"/>
              </p:cNvSpPr>
              <p:nvPr/>
            </p:nvSpPr>
            <p:spPr bwMode="auto">
              <a:xfrm>
                <a:off x="2859" y="2283"/>
                <a:ext cx="14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35" name="Line 2430"/>
              <p:cNvSpPr>
                <a:spLocks noChangeShapeType="1"/>
              </p:cNvSpPr>
              <p:nvPr/>
            </p:nvSpPr>
            <p:spPr bwMode="auto">
              <a:xfrm>
                <a:off x="2774" y="2337"/>
                <a:ext cx="1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36" name="Line 2431"/>
              <p:cNvSpPr>
                <a:spLocks noChangeShapeType="1"/>
              </p:cNvSpPr>
              <p:nvPr/>
            </p:nvSpPr>
            <p:spPr bwMode="auto">
              <a:xfrm>
                <a:off x="2770" y="2350"/>
                <a:ext cx="19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37" name="Line 2432"/>
              <p:cNvSpPr>
                <a:spLocks noChangeShapeType="1"/>
              </p:cNvSpPr>
              <p:nvPr/>
            </p:nvSpPr>
            <p:spPr bwMode="auto">
              <a:xfrm>
                <a:off x="2943" y="2350"/>
                <a:ext cx="1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38" name="Line 2433"/>
              <p:cNvSpPr>
                <a:spLocks noChangeShapeType="1"/>
              </p:cNvSpPr>
              <p:nvPr/>
            </p:nvSpPr>
            <p:spPr bwMode="auto">
              <a:xfrm>
                <a:off x="2784" y="2364"/>
                <a:ext cx="8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39" name="Line 2434"/>
              <p:cNvSpPr>
                <a:spLocks noChangeShapeType="1"/>
              </p:cNvSpPr>
              <p:nvPr/>
            </p:nvSpPr>
            <p:spPr bwMode="auto">
              <a:xfrm>
                <a:off x="2940" y="2364"/>
                <a:ext cx="18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40" name="Line 2435"/>
              <p:cNvSpPr>
                <a:spLocks noChangeShapeType="1"/>
              </p:cNvSpPr>
              <p:nvPr/>
            </p:nvSpPr>
            <p:spPr bwMode="auto">
              <a:xfrm>
                <a:off x="2953" y="2377"/>
                <a:ext cx="18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41" name="Line 2436"/>
              <p:cNvSpPr>
                <a:spLocks noChangeShapeType="1"/>
              </p:cNvSpPr>
              <p:nvPr/>
            </p:nvSpPr>
            <p:spPr bwMode="auto">
              <a:xfrm>
                <a:off x="2977" y="2377"/>
                <a:ext cx="14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42" name="Line 2437"/>
              <p:cNvSpPr>
                <a:spLocks noChangeShapeType="1"/>
              </p:cNvSpPr>
              <p:nvPr/>
            </p:nvSpPr>
            <p:spPr bwMode="auto">
              <a:xfrm>
                <a:off x="2963" y="2390"/>
                <a:ext cx="19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43" name="Line 2438"/>
              <p:cNvSpPr>
                <a:spLocks noChangeShapeType="1"/>
              </p:cNvSpPr>
              <p:nvPr/>
            </p:nvSpPr>
            <p:spPr bwMode="auto">
              <a:xfrm>
                <a:off x="2950" y="2404"/>
                <a:ext cx="19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44" name="Line 2439"/>
              <p:cNvSpPr>
                <a:spLocks noChangeShapeType="1"/>
              </p:cNvSpPr>
              <p:nvPr/>
            </p:nvSpPr>
            <p:spPr bwMode="auto">
              <a:xfrm>
                <a:off x="2936" y="2418"/>
                <a:ext cx="18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45" name="Line 2440"/>
              <p:cNvSpPr>
                <a:spLocks noChangeShapeType="1"/>
              </p:cNvSpPr>
              <p:nvPr/>
            </p:nvSpPr>
            <p:spPr bwMode="auto">
              <a:xfrm>
                <a:off x="2862" y="2431"/>
                <a:ext cx="8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46" name="Line 2441"/>
              <p:cNvSpPr>
                <a:spLocks noChangeShapeType="1"/>
              </p:cNvSpPr>
              <p:nvPr/>
            </p:nvSpPr>
            <p:spPr bwMode="auto">
              <a:xfrm>
                <a:off x="2923" y="2431"/>
                <a:ext cx="18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47" name="Line 2442"/>
              <p:cNvSpPr>
                <a:spLocks noChangeShapeType="1"/>
              </p:cNvSpPr>
              <p:nvPr/>
            </p:nvSpPr>
            <p:spPr bwMode="auto">
              <a:xfrm>
                <a:off x="2864" y="2444"/>
                <a:ext cx="19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48" name="Line 2443"/>
              <p:cNvSpPr>
                <a:spLocks noChangeShapeType="1"/>
              </p:cNvSpPr>
              <p:nvPr/>
            </p:nvSpPr>
            <p:spPr bwMode="auto">
              <a:xfrm>
                <a:off x="2910" y="2444"/>
                <a:ext cx="18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49" name="Line 2444"/>
              <p:cNvSpPr>
                <a:spLocks noChangeShapeType="1"/>
              </p:cNvSpPr>
              <p:nvPr/>
            </p:nvSpPr>
            <p:spPr bwMode="auto">
              <a:xfrm>
                <a:off x="2879" y="2458"/>
                <a:ext cx="36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50" name="Line 2445"/>
              <p:cNvSpPr>
                <a:spLocks noChangeShapeType="1"/>
              </p:cNvSpPr>
              <p:nvPr/>
            </p:nvSpPr>
            <p:spPr bwMode="auto">
              <a:xfrm>
                <a:off x="2882" y="2471"/>
                <a:ext cx="19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51" name="Line 2446"/>
              <p:cNvSpPr>
                <a:spLocks noChangeShapeType="1"/>
              </p:cNvSpPr>
              <p:nvPr/>
            </p:nvSpPr>
            <p:spPr bwMode="auto">
              <a:xfrm>
                <a:off x="2869" y="2485"/>
                <a:ext cx="19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52" name="Line 2447"/>
              <p:cNvSpPr>
                <a:spLocks noChangeShapeType="1"/>
              </p:cNvSpPr>
              <p:nvPr/>
            </p:nvSpPr>
            <p:spPr bwMode="auto">
              <a:xfrm>
                <a:off x="2856" y="2498"/>
                <a:ext cx="18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53" name="Line 2448"/>
              <p:cNvSpPr>
                <a:spLocks noChangeShapeType="1"/>
              </p:cNvSpPr>
              <p:nvPr/>
            </p:nvSpPr>
            <p:spPr bwMode="auto">
              <a:xfrm>
                <a:off x="2843" y="2512"/>
                <a:ext cx="18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54" name="Line 2449"/>
              <p:cNvSpPr>
                <a:spLocks noChangeShapeType="1"/>
              </p:cNvSpPr>
              <p:nvPr/>
            </p:nvSpPr>
            <p:spPr bwMode="auto">
              <a:xfrm>
                <a:off x="2829" y="2525"/>
                <a:ext cx="18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55" name="Line 2450"/>
              <p:cNvSpPr>
                <a:spLocks noChangeShapeType="1"/>
              </p:cNvSpPr>
              <p:nvPr/>
            </p:nvSpPr>
            <p:spPr bwMode="auto">
              <a:xfrm>
                <a:off x="2816" y="2538"/>
                <a:ext cx="18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56" name="Line 2451"/>
              <p:cNvSpPr>
                <a:spLocks noChangeShapeType="1"/>
              </p:cNvSpPr>
              <p:nvPr/>
            </p:nvSpPr>
            <p:spPr bwMode="auto">
              <a:xfrm>
                <a:off x="2802" y="2552"/>
                <a:ext cx="19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57" name="Line 2452"/>
              <p:cNvSpPr>
                <a:spLocks noChangeShapeType="1"/>
              </p:cNvSpPr>
              <p:nvPr/>
            </p:nvSpPr>
            <p:spPr bwMode="auto">
              <a:xfrm>
                <a:off x="2789" y="2566"/>
                <a:ext cx="18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58" name="Line 2453"/>
              <p:cNvSpPr>
                <a:spLocks noChangeShapeType="1"/>
              </p:cNvSpPr>
              <p:nvPr/>
            </p:nvSpPr>
            <p:spPr bwMode="auto">
              <a:xfrm>
                <a:off x="2775" y="2579"/>
                <a:ext cx="18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59" name="Line 2454"/>
              <p:cNvSpPr>
                <a:spLocks noChangeShapeType="1"/>
              </p:cNvSpPr>
              <p:nvPr/>
            </p:nvSpPr>
            <p:spPr bwMode="auto">
              <a:xfrm>
                <a:off x="2762" y="2592"/>
                <a:ext cx="18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60" name="Line 2455"/>
              <p:cNvSpPr>
                <a:spLocks noChangeShapeType="1"/>
              </p:cNvSpPr>
              <p:nvPr/>
            </p:nvSpPr>
            <p:spPr bwMode="auto">
              <a:xfrm>
                <a:off x="2749" y="2606"/>
                <a:ext cx="18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61" name="Line 2456"/>
              <p:cNvSpPr>
                <a:spLocks noChangeShapeType="1"/>
              </p:cNvSpPr>
              <p:nvPr/>
            </p:nvSpPr>
            <p:spPr bwMode="auto">
              <a:xfrm>
                <a:off x="2735" y="2619"/>
                <a:ext cx="18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62" name="Line 2457"/>
              <p:cNvSpPr>
                <a:spLocks noChangeShapeType="1"/>
              </p:cNvSpPr>
              <p:nvPr/>
            </p:nvSpPr>
            <p:spPr bwMode="auto">
              <a:xfrm>
                <a:off x="2721" y="2633"/>
                <a:ext cx="19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63" name="Line 2458"/>
              <p:cNvSpPr>
                <a:spLocks noChangeShapeType="1"/>
              </p:cNvSpPr>
              <p:nvPr/>
            </p:nvSpPr>
            <p:spPr bwMode="auto">
              <a:xfrm>
                <a:off x="2713" y="2646"/>
                <a:ext cx="13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64" name="Line 2459"/>
              <p:cNvSpPr>
                <a:spLocks noChangeShapeType="1"/>
              </p:cNvSpPr>
              <p:nvPr/>
            </p:nvSpPr>
            <p:spPr bwMode="auto">
              <a:xfrm flipV="1">
                <a:off x="2774" y="2342"/>
                <a:ext cx="7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65" name="Line 2460"/>
              <p:cNvSpPr>
                <a:spLocks noChangeShapeType="1"/>
              </p:cNvSpPr>
              <p:nvPr/>
            </p:nvSpPr>
            <p:spPr bwMode="auto">
              <a:xfrm flipV="1">
                <a:off x="2784" y="2352"/>
                <a:ext cx="7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66" name="Line 2461"/>
              <p:cNvSpPr>
                <a:spLocks noChangeShapeType="1"/>
              </p:cNvSpPr>
              <p:nvPr/>
            </p:nvSpPr>
            <p:spPr bwMode="auto">
              <a:xfrm flipV="1">
                <a:off x="2850" y="2263"/>
                <a:ext cx="7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67" name="Line 2462"/>
              <p:cNvSpPr>
                <a:spLocks noChangeShapeType="1"/>
              </p:cNvSpPr>
              <p:nvPr/>
            </p:nvSpPr>
            <p:spPr bwMode="auto">
              <a:xfrm flipV="1">
                <a:off x="2861" y="2273"/>
                <a:ext cx="6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68" name="Line 2463"/>
              <p:cNvSpPr>
                <a:spLocks noChangeShapeType="1"/>
              </p:cNvSpPr>
              <p:nvPr/>
            </p:nvSpPr>
            <p:spPr bwMode="auto">
              <a:xfrm flipV="1">
                <a:off x="2714" y="2631"/>
                <a:ext cx="9" cy="1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69" name="Line 2464"/>
              <p:cNvSpPr>
                <a:spLocks noChangeShapeType="1"/>
              </p:cNvSpPr>
              <p:nvPr/>
            </p:nvSpPr>
            <p:spPr bwMode="auto">
              <a:xfrm flipV="1">
                <a:off x="2734" y="2595"/>
                <a:ext cx="25" cy="4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70" name="Line 2465"/>
              <p:cNvSpPr>
                <a:spLocks noChangeShapeType="1"/>
              </p:cNvSpPr>
              <p:nvPr/>
            </p:nvSpPr>
            <p:spPr bwMode="auto">
              <a:xfrm flipV="1">
                <a:off x="2771" y="2559"/>
                <a:ext cx="25" cy="4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71" name="Line 2466"/>
              <p:cNvSpPr>
                <a:spLocks noChangeShapeType="1"/>
              </p:cNvSpPr>
              <p:nvPr/>
            </p:nvSpPr>
            <p:spPr bwMode="auto">
              <a:xfrm flipV="1">
                <a:off x="2863" y="2431"/>
                <a:ext cx="6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72" name="Line 2467"/>
              <p:cNvSpPr>
                <a:spLocks noChangeShapeType="1"/>
              </p:cNvSpPr>
              <p:nvPr/>
            </p:nvSpPr>
            <p:spPr bwMode="auto">
              <a:xfrm flipV="1">
                <a:off x="2807" y="2522"/>
                <a:ext cx="25" cy="4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73" name="Line 2468"/>
              <p:cNvSpPr>
                <a:spLocks noChangeShapeType="1"/>
              </p:cNvSpPr>
              <p:nvPr/>
            </p:nvSpPr>
            <p:spPr bwMode="auto">
              <a:xfrm flipV="1">
                <a:off x="2872" y="2440"/>
                <a:ext cx="7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74" name="Line 2469"/>
              <p:cNvSpPr>
                <a:spLocks noChangeShapeType="1"/>
              </p:cNvSpPr>
              <p:nvPr/>
            </p:nvSpPr>
            <p:spPr bwMode="auto">
              <a:xfrm flipV="1">
                <a:off x="2844" y="2485"/>
                <a:ext cx="25" cy="4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75" name="Line 2470"/>
              <p:cNvSpPr>
                <a:spLocks noChangeShapeType="1"/>
              </p:cNvSpPr>
              <p:nvPr/>
            </p:nvSpPr>
            <p:spPr bwMode="auto">
              <a:xfrm flipV="1">
                <a:off x="2940" y="2352"/>
                <a:ext cx="6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76" name="Line 2471"/>
              <p:cNvSpPr>
                <a:spLocks noChangeShapeType="1"/>
              </p:cNvSpPr>
              <p:nvPr/>
            </p:nvSpPr>
            <p:spPr bwMode="auto">
              <a:xfrm flipV="1">
                <a:off x="2882" y="2451"/>
                <a:ext cx="8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77" name="Line 2472"/>
              <p:cNvSpPr>
                <a:spLocks noChangeShapeType="1"/>
              </p:cNvSpPr>
              <p:nvPr/>
            </p:nvSpPr>
            <p:spPr bwMode="auto">
              <a:xfrm flipV="1">
                <a:off x="2881" y="2448"/>
                <a:ext cx="25" cy="4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78" name="Line 2473"/>
              <p:cNvSpPr>
                <a:spLocks noChangeShapeType="1"/>
              </p:cNvSpPr>
              <p:nvPr/>
            </p:nvSpPr>
            <p:spPr bwMode="auto">
              <a:xfrm flipV="1">
                <a:off x="2949" y="2362"/>
                <a:ext cx="7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79" name="Line 2474"/>
              <p:cNvSpPr>
                <a:spLocks noChangeShapeType="1"/>
              </p:cNvSpPr>
              <p:nvPr/>
            </p:nvSpPr>
            <p:spPr bwMode="auto">
              <a:xfrm flipV="1">
                <a:off x="2918" y="2411"/>
                <a:ext cx="25" cy="4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80" name="Line 2475"/>
              <p:cNvSpPr>
                <a:spLocks noChangeShapeType="1"/>
              </p:cNvSpPr>
              <p:nvPr/>
            </p:nvSpPr>
            <p:spPr bwMode="auto">
              <a:xfrm flipV="1">
                <a:off x="2959" y="2371"/>
                <a:ext cx="6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81" name="Line 2476"/>
              <p:cNvSpPr>
                <a:spLocks noChangeShapeType="1"/>
              </p:cNvSpPr>
              <p:nvPr/>
            </p:nvSpPr>
            <p:spPr bwMode="auto">
              <a:xfrm flipV="1">
                <a:off x="2954" y="2375"/>
                <a:ext cx="26" cy="4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82" name="Line 2477"/>
              <p:cNvSpPr>
                <a:spLocks noChangeShapeType="1"/>
              </p:cNvSpPr>
              <p:nvPr/>
            </p:nvSpPr>
            <p:spPr bwMode="auto">
              <a:xfrm flipV="1">
                <a:off x="2991" y="2379"/>
                <a:ext cx="2" cy="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83" name="Line 2478"/>
              <p:cNvSpPr>
                <a:spLocks noChangeShapeType="1"/>
              </p:cNvSpPr>
              <p:nvPr/>
            </p:nvSpPr>
            <p:spPr bwMode="auto">
              <a:xfrm flipH="1" flipV="1">
                <a:off x="2712" y="2642"/>
                <a:ext cx="3" cy="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84" name="Line 2479"/>
              <p:cNvSpPr>
                <a:spLocks noChangeShapeType="1"/>
              </p:cNvSpPr>
              <p:nvPr/>
            </p:nvSpPr>
            <p:spPr bwMode="auto">
              <a:xfrm flipH="1" flipV="1">
                <a:off x="2722" y="2632"/>
                <a:ext cx="6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85" name="Line 2480"/>
              <p:cNvSpPr>
                <a:spLocks noChangeShapeType="1"/>
              </p:cNvSpPr>
              <p:nvPr/>
            </p:nvSpPr>
            <p:spPr bwMode="auto">
              <a:xfrm flipH="1" flipV="1">
                <a:off x="2731" y="2623"/>
                <a:ext cx="7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86" name="Line 2481"/>
              <p:cNvSpPr>
                <a:spLocks noChangeShapeType="1"/>
              </p:cNvSpPr>
              <p:nvPr/>
            </p:nvSpPr>
            <p:spPr bwMode="auto">
              <a:xfrm flipH="1" flipV="1">
                <a:off x="2742" y="2613"/>
                <a:ext cx="6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87" name="Line 2482"/>
              <p:cNvSpPr>
                <a:spLocks noChangeShapeType="1"/>
              </p:cNvSpPr>
              <p:nvPr/>
            </p:nvSpPr>
            <p:spPr bwMode="auto">
              <a:xfrm flipH="1" flipV="1">
                <a:off x="2751" y="2603"/>
                <a:ext cx="7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88" name="Line 2483"/>
              <p:cNvSpPr>
                <a:spLocks noChangeShapeType="1"/>
              </p:cNvSpPr>
              <p:nvPr/>
            </p:nvSpPr>
            <p:spPr bwMode="auto">
              <a:xfrm flipH="1" flipV="1">
                <a:off x="2761" y="2593"/>
                <a:ext cx="6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89" name="Line 2484"/>
              <p:cNvSpPr>
                <a:spLocks noChangeShapeType="1"/>
              </p:cNvSpPr>
              <p:nvPr/>
            </p:nvSpPr>
            <p:spPr bwMode="auto">
              <a:xfrm flipH="1" flipV="1">
                <a:off x="2771" y="2583"/>
                <a:ext cx="7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90" name="Line 2485"/>
              <p:cNvSpPr>
                <a:spLocks noChangeShapeType="1"/>
              </p:cNvSpPr>
              <p:nvPr/>
            </p:nvSpPr>
            <p:spPr bwMode="auto">
              <a:xfrm flipH="1" flipV="1">
                <a:off x="2781" y="2573"/>
                <a:ext cx="7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91" name="Line 2486"/>
              <p:cNvSpPr>
                <a:spLocks noChangeShapeType="1"/>
              </p:cNvSpPr>
              <p:nvPr/>
            </p:nvSpPr>
            <p:spPr bwMode="auto">
              <a:xfrm flipH="1" flipV="1">
                <a:off x="2791" y="2563"/>
                <a:ext cx="6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92" name="Line 2487"/>
              <p:cNvSpPr>
                <a:spLocks noChangeShapeType="1"/>
              </p:cNvSpPr>
              <p:nvPr/>
            </p:nvSpPr>
            <p:spPr bwMode="auto">
              <a:xfrm flipH="1" flipV="1">
                <a:off x="2800" y="2554"/>
                <a:ext cx="7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93" name="Line 2488"/>
              <p:cNvSpPr>
                <a:spLocks noChangeShapeType="1"/>
              </p:cNvSpPr>
              <p:nvPr/>
            </p:nvSpPr>
            <p:spPr bwMode="auto">
              <a:xfrm flipH="1" flipV="1">
                <a:off x="2810" y="2544"/>
                <a:ext cx="7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94" name="Line 2489"/>
              <p:cNvSpPr>
                <a:spLocks noChangeShapeType="1"/>
              </p:cNvSpPr>
              <p:nvPr/>
            </p:nvSpPr>
            <p:spPr bwMode="auto">
              <a:xfrm flipH="1" flipV="1">
                <a:off x="2820" y="2534"/>
                <a:ext cx="7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95" name="Line 2490"/>
              <p:cNvSpPr>
                <a:spLocks noChangeShapeType="1"/>
              </p:cNvSpPr>
              <p:nvPr/>
            </p:nvSpPr>
            <p:spPr bwMode="auto">
              <a:xfrm flipH="1" flipV="1">
                <a:off x="2830" y="2524"/>
                <a:ext cx="7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96" name="Line 2491"/>
              <p:cNvSpPr>
                <a:spLocks noChangeShapeType="1"/>
              </p:cNvSpPr>
              <p:nvPr/>
            </p:nvSpPr>
            <p:spPr bwMode="auto">
              <a:xfrm flipH="1" flipV="1">
                <a:off x="2840" y="2514"/>
                <a:ext cx="6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97" name="Line 2492"/>
              <p:cNvSpPr>
                <a:spLocks noChangeShapeType="1"/>
              </p:cNvSpPr>
              <p:nvPr/>
            </p:nvSpPr>
            <p:spPr bwMode="auto">
              <a:xfrm flipH="1" flipV="1">
                <a:off x="2850" y="2505"/>
                <a:ext cx="7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98" name="Line 2493"/>
              <p:cNvSpPr>
                <a:spLocks noChangeShapeType="1"/>
              </p:cNvSpPr>
              <p:nvPr/>
            </p:nvSpPr>
            <p:spPr bwMode="auto">
              <a:xfrm flipH="1" flipV="1">
                <a:off x="2860" y="2494"/>
                <a:ext cx="6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99" name="Line 2494"/>
              <p:cNvSpPr>
                <a:spLocks noChangeShapeType="1"/>
              </p:cNvSpPr>
              <p:nvPr/>
            </p:nvSpPr>
            <p:spPr bwMode="auto">
              <a:xfrm flipH="1" flipV="1">
                <a:off x="2770" y="2340"/>
                <a:ext cx="14" cy="2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00" name="Line 2495"/>
              <p:cNvSpPr>
                <a:spLocks noChangeShapeType="1"/>
              </p:cNvSpPr>
              <p:nvPr/>
            </p:nvSpPr>
            <p:spPr bwMode="auto">
              <a:xfrm flipH="1" flipV="1">
                <a:off x="2869" y="2485"/>
                <a:ext cx="7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01" name="Line 2496"/>
              <p:cNvSpPr>
                <a:spLocks noChangeShapeType="1"/>
              </p:cNvSpPr>
              <p:nvPr/>
            </p:nvSpPr>
            <p:spPr bwMode="auto">
              <a:xfrm flipH="1" flipV="1">
                <a:off x="2796" y="2357"/>
                <a:ext cx="1" cy="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02" name="Line 2497"/>
              <p:cNvSpPr>
                <a:spLocks noChangeShapeType="1"/>
              </p:cNvSpPr>
              <p:nvPr/>
            </p:nvSpPr>
            <p:spPr bwMode="auto">
              <a:xfrm flipH="1" flipV="1">
                <a:off x="2879" y="2475"/>
                <a:ext cx="7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03" name="Line 2498"/>
              <p:cNvSpPr>
                <a:spLocks noChangeShapeType="1"/>
              </p:cNvSpPr>
              <p:nvPr/>
            </p:nvSpPr>
            <p:spPr bwMode="auto">
              <a:xfrm flipH="1">
                <a:off x="2857" y="2436"/>
                <a:ext cx="1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04" name="Line 2499"/>
              <p:cNvSpPr>
                <a:spLocks noChangeShapeType="1"/>
              </p:cNvSpPr>
              <p:nvPr/>
            </p:nvSpPr>
            <p:spPr bwMode="auto">
              <a:xfrm flipH="1" flipV="1">
                <a:off x="2869" y="2430"/>
                <a:ext cx="27" cy="4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05" name="Line 2500"/>
              <p:cNvSpPr>
                <a:spLocks noChangeShapeType="1"/>
              </p:cNvSpPr>
              <p:nvPr/>
            </p:nvSpPr>
            <p:spPr bwMode="auto">
              <a:xfrm flipH="1" flipV="1">
                <a:off x="2899" y="2455"/>
                <a:ext cx="7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06" name="Line 2501"/>
              <p:cNvSpPr>
                <a:spLocks noChangeShapeType="1"/>
              </p:cNvSpPr>
              <p:nvPr/>
            </p:nvSpPr>
            <p:spPr bwMode="auto">
              <a:xfrm flipH="1" flipV="1">
                <a:off x="2909" y="2445"/>
                <a:ext cx="6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07" name="Line 2502"/>
              <p:cNvSpPr>
                <a:spLocks noChangeShapeType="1"/>
              </p:cNvSpPr>
              <p:nvPr/>
            </p:nvSpPr>
            <p:spPr bwMode="auto">
              <a:xfrm flipH="1" flipV="1">
                <a:off x="2918" y="2436"/>
                <a:ext cx="8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08" name="Line 2503"/>
              <p:cNvSpPr>
                <a:spLocks noChangeShapeType="1"/>
              </p:cNvSpPr>
              <p:nvPr/>
            </p:nvSpPr>
            <p:spPr bwMode="auto">
              <a:xfrm flipH="1" flipV="1">
                <a:off x="2929" y="2425"/>
                <a:ext cx="6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09" name="Line 2504"/>
              <p:cNvSpPr>
                <a:spLocks noChangeShapeType="1"/>
              </p:cNvSpPr>
              <p:nvPr/>
            </p:nvSpPr>
            <p:spPr bwMode="auto">
              <a:xfrm flipH="1" flipV="1">
                <a:off x="2938" y="2416"/>
                <a:ext cx="7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10" name="Line 2505"/>
              <p:cNvSpPr>
                <a:spLocks noChangeShapeType="1"/>
              </p:cNvSpPr>
              <p:nvPr/>
            </p:nvSpPr>
            <p:spPr bwMode="auto">
              <a:xfrm flipH="1" flipV="1">
                <a:off x="2850" y="2261"/>
                <a:ext cx="16" cy="2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11" name="Line 2506"/>
              <p:cNvSpPr>
                <a:spLocks noChangeShapeType="1"/>
              </p:cNvSpPr>
              <p:nvPr/>
            </p:nvSpPr>
            <p:spPr bwMode="auto">
              <a:xfrm flipH="1" flipV="1">
                <a:off x="2948" y="2406"/>
                <a:ext cx="6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12" name="Line 2507"/>
              <p:cNvSpPr>
                <a:spLocks noChangeShapeType="1"/>
              </p:cNvSpPr>
              <p:nvPr/>
            </p:nvSpPr>
            <p:spPr bwMode="auto">
              <a:xfrm flipH="1" flipV="1">
                <a:off x="2958" y="2396"/>
                <a:ext cx="7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13" name="Line 2508"/>
              <p:cNvSpPr>
                <a:spLocks noChangeShapeType="1"/>
              </p:cNvSpPr>
              <p:nvPr/>
            </p:nvSpPr>
            <p:spPr bwMode="auto">
              <a:xfrm flipH="1" flipV="1">
                <a:off x="2936" y="2357"/>
                <a:ext cx="3" cy="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14" name="Line 2509"/>
              <p:cNvSpPr>
                <a:spLocks noChangeShapeType="1"/>
              </p:cNvSpPr>
              <p:nvPr/>
            </p:nvSpPr>
            <p:spPr bwMode="auto">
              <a:xfrm flipH="1" flipV="1">
                <a:off x="2951" y="2357"/>
                <a:ext cx="24" cy="4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15" name="Line 2510"/>
              <p:cNvSpPr>
                <a:spLocks noChangeShapeType="1"/>
              </p:cNvSpPr>
              <p:nvPr/>
            </p:nvSpPr>
            <p:spPr bwMode="auto">
              <a:xfrm flipH="1" flipV="1">
                <a:off x="2978" y="2376"/>
                <a:ext cx="6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16" name="Line 2511"/>
              <p:cNvSpPr>
                <a:spLocks noChangeShapeType="1"/>
              </p:cNvSpPr>
              <p:nvPr/>
            </p:nvSpPr>
            <p:spPr bwMode="auto">
              <a:xfrm flipV="1">
                <a:off x="3050" y="2992"/>
                <a:ext cx="9" cy="1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17" name="Line 2512"/>
              <p:cNvSpPr>
                <a:spLocks noChangeShapeType="1"/>
              </p:cNvSpPr>
              <p:nvPr/>
            </p:nvSpPr>
            <p:spPr bwMode="auto">
              <a:xfrm flipH="1">
                <a:off x="3050" y="2992"/>
                <a:ext cx="9" cy="1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18" name="Line 2513"/>
              <p:cNvSpPr>
                <a:spLocks noChangeShapeType="1"/>
              </p:cNvSpPr>
              <p:nvPr/>
            </p:nvSpPr>
            <p:spPr bwMode="auto">
              <a:xfrm>
                <a:off x="3199" y="2949"/>
                <a:ext cx="12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19" name="Line 2514"/>
              <p:cNvSpPr>
                <a:spLocks noChangeShapeType="1"/>
              </p:cNvSpPr>
              <p:nvPr/>
            </p:nvSpPr>
            <p:spPr bwMode="auto">
              <a:xfrm flipV="1">
                <a:off x="3110" y="3052"/>
                <a:ext cx="9" cy="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20" name="Rectangle 2515"/>
              <p:cNvSpPr>
                <a:spLocks noChangeArrowheads="1"/>
              </p:cNvSpPr>
              <p:nvPr/>
            </p:nvSpPr>
            <p:spPr bwMode="auto">
              <a:xfrm>
                <a:off x="2861" y="3006"/>
                <a:ext cx="86" cy="54"/>
              </a:xfrm>
              <a:prstGeom prst="rect">
                <a:avLst/>
              </a:prstGeom>
              <a:noFill/>
              <a:ln w="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21" name="Freeform 2516"/>
              <p:cNvSpPr>
                <a:spLocks/>
              </p:cNvSpPr>
              <p:nvPr/>
            </p:nvSpPr>
            <p:spPr bwMode="auto">
              <a:xfrm>
                <a:off x="2880" y="3020"/>
                <a:ext cx="6" cy="26"/>
              </a:xfrm>
              <a:custGeom>
                <a:avLst/>
                <a:gdLst>
                  <a:gd name="T0" fmla="*/ 0 w 11"/>
                  <a:gd name="T1" fmla="*/ 1 h 54"/>
                  <a:gd name="T2" fmla="*/ 1 w 11"/>
                  <a:gd name="T3" fmla="*/ 1 h 54"/>
                  <a:gd name="T4" fmla="*/ 2 w 11"/>
                  <a:gd name="T5" fmla="*/ 0 h 54"/>
                  <a:gd name="T6" fmla="*/ 2 w 11"/>
                  <a:gd name="T7" fmla="*/ 6 h 5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"/>
                  <a:gd name="T13" fmla="*/ 0 h 54"/>
                  <a:gd name="T14" fmla="*/ 11 w 11"/>
                  <a:gd name="T15" fmla="*/ 54 h 5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" h="54">
                    <a:moveTo>
                      <a:pt x="0" y="10"/>
                    </a:moveTo>
                    <a:lnTo>
                      <a:pt x="5" y="8"/>
                    </a:lnTo>
                    <a:lnTo>
                      <a:pt x="11" y="0"/>
                    </a:lnTo>
                    <a:lnTo>
                      <a:pt x="11" y="54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22" name="Freeform 2517"/>
              <p:cNvSpPr>
                <a:spLocks/>
              </p:cNvSpPr>
              <p:nvPr/>
            </p:nvSpPr>
            <p:spPr bwMode="auto">
              <a:xfrm>
                <a:off x="2898" y="3020"/>
                <a:ext cx="14" cy="26"/>
              </a:xfrm>
              <a:custGeom>
                <a:avLst/>
                <a:gdLst>
                  <a:gd name="T0" fmla="*/ 2 w 28"/>
                  <a:gd name="T1" fmla="*/ 0 h 54"/>
                  <a:gd name="T2" fmla="*/ 1 w 28"/>
                  <a:gd name="T3" fmla="*/ 0 h 54"/>
                  <a:gd name="T4" fmla="*/ 1 w 28"/>
                  <a:gd name="T5" fmla="*/ 1 h 54"/>
                  <a:gd name="T6" fmla="*/ 0 w 28"/>
                  <a:gd name="T7" fmla="*/ 2 h 54"/>
                  <a:gd name="T8" fmla="*/ 0 w 28"/>
                  <a:gd name="T9" fmla="*/ 3 h 54"/>
                  <a:gd name="T10" fmla="*/ 1 w 28"/>
                  <a:gd name="T11" fmla="*/ 5 h 54"/>
                  <a:gd name="T12" fmla="*/ 1 w 28"/>
                  <a:gd name="T13" fmla="*/ 6 h 54"/>
                  <a:gd name="T14" fmla="*/ 2 w 28"/>
                  <a:gd name="T15" fmla="*/ 6 h 54"/>
                  <a:gd name="T16" fmla="*/ 2 w 28"/>
                  <a:gd name="T17" fmla="*/ 6 h 54"/>
                  <a:gd name="T18" fmla="*/ 3 w 28"/>
                  <a:gd name="T19" fmla="*/ 6 h 54"/>
                  <a:gd name="T20" fmla="*/ 4 w 28"/>
                  <a:gd name="T21" fmla="*/ 5 h 54"/>
                  <a:gd name="T22" fmla="*/ 4 w 28"/>
                  <a:gd name="T23" fmla="*/ 3 h 54"/>
                  <a:gd name="T24" fmla="*/ 4 w 28"/>
                  <a:gd name="T25" fmla="*/ 2 h 54"/>
                  <a:gd name="T26" fmla="*/ 4 w 28"/>
                  <a:gd name="T27" fmla="*/ 1 h 54"/>
                  <a:gd name="T28" fmla="*/ 3 w 28"/>
                  <a:gd name="T29" fmla="*/ 0 h 54"/>
                  <a:gd name="T30" fmla="*/ 2 w 28"/>
                  <a:gd name="T31" fmla="*/ 0 h 54"/>
                  <a:gd name="T32" fmla="*/ 2 w 28"/>
                  <a:gd name="T33" fmla="*/ 0 h 5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8"/>
                  <a:gd name="T52" fmla="*/ 0 h 54"/>
                  <a:gd name="T53" fmla="*/ 28 w 28"/>
                  <a:gd name="T54" fmla="*/ 54 h 5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8" h="54">
                    <a:moveTo>
                      <a:pt x="11" y="0"/>
                    </a:moveTo>
                    <a:lnTo>
                      <a:pt x="5" y="2"/>
                    </a:lnTo>
                    <a:lnTo>
                      <a:pt x="2" y="10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2" y="43"/>
                    </a:lnTo>
                    <a:lnTo>
                      <a:pt x="5" y="50"/>
                    </a:lnTo>
                    <a:lnTo>
                      <a:pt x="11" y="54"/>
                    </a:lnTo>
                    <a:lnTo>
                      <a:pt x="16" y="54"/>
                    </a:lnTo>
                    <a:lnTo>
                      <a:pt x="22" y="50"/>
                    </a:lnTo>
                    <a:lnTo>
                      <a:pt x="27" y="43"/>
                    </a:lnTo>
                    <a:lnTo>
                      <a:pt x="28" y="30"/>
                    </a:lnTo>
                    <a:lnTo>
                      <a:pt x="28" y="22"/>
                    </a:lnTo>
                    <a:lnTo>
                      <a:pt x="27" y="10"/>
                    </a:lnTo>
                    <a:lnTo>
                      <a:pt x="22" y="2"/>
                    </a:lnTo>
                    <a:lnTo>
                      <a:pt x="16" y="0"/>
                    </a:lnTo>
                    <a:lnTo>
                      <a:pt x="11" y="0"/>
                    </a:lnTo>
                    <a:close/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23" name="Freeform 2518"/>
              <p:cNvSpPr>
                <a:spLocks/>
              </p:cNvSpPr>
              <p:nvPr/>
            </p:nvSpPr>
            <p:spPr bwMode="auto">
              <a:xfrm>
                <a:off x="2922" y="3020"/>
                <a:ext cx="4" cy="26"/>
              </a:xfrm>
              <a:custGeom>
                <a:avLst/>
                <a:gdLst>
                  <a:gd name="T0" fmla="*/ 0 w 10"/>
                  <a:gd name="T1" fmla="*/ 1 h 54"/>
                  <a:gd name="T2" fmla="*/ 0 w 10"/>
                  <a:gd name="T3" fmla="*/ 1 h 54"/>
                  <a:gd name="T4" fmla="*/ 1 w 10"/>
                  <a:gd name="T5" fmla="*/ 0 h 54"/>
                  <a:gd name="T6" fmla="*/ 1 w 10"/>
                  <a:gd name="T7" fmla="*/ 6 h 5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"/>
                  <a:gd name="T13" fmla="*/ 0 h 54"/>
                  <a:gd name="T14" fmla="*/ 10 w 10"/>
                  <a:gd name="T15" fmla="*/ 54 h 5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" h="54">
                    <a:moveTo>
                      <a:pt x="0" y="10"/>
                    </a:moveTo>
                    <a:lnTo>
                      <a:pt x="3" y="8"/>
                    </a:lnTo>
                    <a:lnTo>
                      <a:pt x="10" y="0"/>
                    </a:lnTo>
                    <a:lnTo>
                      <a:pt x="10" y="54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24" name="Freeform 2519"/>
              <p:cNvSpPr>
                <a:spLocks/>
              </p:cNvSpPr>
              <p:nvPr/>
            </p:nvSpPr>
            <p:spPr bwMode="auto">
              <a:xfrm>
                <a:off x="3108" y="3037"/>
                <a:ext cx="11" cy="11"/>
              </a:xfrm>
              <a:custGeom>
                <a:avLst/>
                <a:gdLst>
                  <a:gd name="T0" fmla="*/ 0 w 22"/>
                  <a:gd name="T1" fmla="*/ 1 h 22"/>
                  <a:gd name="T2" fmla="*/ 1 w 22"/>
                  <a:gd name="T3" fmla="*/ 0 h 22"/>
                  <a:gd name="T4" fmla="*/ 3 w 22"/>
                  <a:gd name="T5" fmla="*/ 1 h 22"/>
                  <a:gd name="T6" fmla="*/ 1 w 22"/>
                  <a:gd name="T7" fmla="*/ 3 h 2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2"/>
                  <a:gd name="T13" fmla="*/ 0 h 22"/>
                  <a:gd name="T14" fmla="*/ 22 w 22"/>
                  <a:gd name="T15" fmla="*/ 22 h 2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2" h="22">
                    <a:moveTo>
                      <a:pt x="0" y="8"/>
                    </a:moveTo>
                    <a:lnTo>
                      <a:pt x="6" y="0"/>
                    </a:lnTo>
                    <a:lnTo>
                      <a:pt x="22" y="14"/>
                    </a:lnTo>
                    <a:lnTo>
                      <a:pt x="14" y="22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25" name="Freeform 2520"/>
              <p:cNvSpPr>
                <a:spLocks/>
              </p:cNvSpPr>
              <p:nvPr/>
            </p:nvSpPr>
            <p:spPr bwMode="auto">
              <a:xfrm>
                <a:off x="3195" y="2949"/>
                <a:ext cx="12" cy="12"/>
              </a:xfrm>
              <a:custGeom>
                <a:avLst/>
                <a:gdLst>
                  <a:gd name="T0" fmla="*/ 1 w 23"/>
                  <a:gd name="T1" fmla="*/ 0 h 24"/>
                  <a:gd name="T2" fmla="*/ 0 w 23"/>
                  <a:gd name="T3" fmla="*/ 1 h 24"/>
                  <a:gd name="T4" fmla="*/ 2 w 23"/>
                  <a:gd name="T5" fmla="*/ 3 h 24"/>
                  <a:gd name="T6" fmla="*/ 3 w 23"/>
                  <a:gd name="T7" fmla="*/ 2 h 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3"/>
                  <a:gd name="T13" fmla="*/ 0 h 24"/>
                  <a:gd name="T14" fmla="*/ 23 w 23"/>
                  <a:gd name="T15" fmla="*/ 24 h 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3" h="24">
                    <a:moveTo>
                      <a:pt x="8" y="0"/>
                    </a:moveTo>
                    <a:lnTo>
                      <a:pt x="0" y="8"/>
                    </a:lnTo>
                    <a:lnTo>
                      <a:pt x="15" y="24"/>
                    </a:lnTo>
                    <a:lnTo>
                      <a:pt x="23" y="16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26" name="Line 2521"/>
              <p:cNvSpPr>
                <a:spLocks noChangeShapeType="1"/>
              </p:cNvSpPr>
              <p:nvPr/>
            </p:nvSpPr>
            <p:spPr bwMode="auto">
              <a:xfrm flipH="1">
                <a:off x="3119" y="2961"/>
                <a:ext cx="84" cy="8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27" name="Line 2522"/>
              <p:cNvSpPr>
                <a:spLocks noChangeShapeType="1"/>
              </p:cNvSpPr>
              <p:nvPr/>
            </p:nvSpPr>
            <p:spPr bwMode="auto">
              <a:xfrm flipH="1">
                <a:off x="3117" y="2957"/>
                <a:ext cx="82" cy="8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28" name="Freeform 2523"/>
              <p:cNvSpPr>
                <a:spLocks/>
              </p:cNvSpPr>
              <p:nvPr/>
            </p:nvSpPr>
            <p:spPr bwMode="auto">
              <a:xfrm>
                <a:off x="2554" y="3209"/>
                <a:ext cx="6" cy="21"/>
              </a:xfrm>
              <a:custGeom>
                <a:avLst/>
                <a:gdLst>
                  <a:gd name="T0" fmla="*/ 0 w 11"/>
                  <a:gd name="T1" fmla="*/ 5 h 43"/>
                  <a:gd name="T2" fmla="*/ 2 w 11"/>
                  <a:gd name="T3" fmla="*/ 2 h 43"/>
                  <a:gd name="T4" fmla="*/ 2 w 11"/>
                  <a:gd name="T5" fmla="*/ 0 h 43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43"/>
                  <a:gd name="T11" fmla="*/ 11 w 11"/>
                  <a:gd name="T12" fmla="*/ 43 h 4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43">
                    <a:moveTo>
                      <a:pt x="0" y="43"/>
                    </a:moveTo>
                    <a:lnTo>
                      <a:pt x="11" y="17"/>
                    </a:lnTo>
                    <a:lnTo>
                      <a:pt x="11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29" name="Line 2524"/>
              <p:cNvSpPr>
                <a:spLocks noChangeShapeType="1"/>
              </p:cNvSpPr>
              <p:nvPr/>
            </p:nvSpPr>
            <p:spPr bwMode="auto">
              <a:xfrm flipV="1">
                <a:off x="2561" y="3198"/>
                <a:ext cx="4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30" name="Line 2525"/>
              <p:cNvSpPr>
                <a:spLocks noChangeShapeType="1"/>
              </p:cNvSpPr>
              <p:nvPr/>
            </p:nvSpPr>
            <p:spPr bwMode="auto">
              <a:xfrm flipH="1">
                <a:off x="2554" y="3197"/>
                <a:ext cx="12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31" name="Line 2526"/>
              <p:cNvSpPr>
                <a:spLocks noChangeShapeType="1"/>
              </p:cNvSpPr>
              <p:nvPr/>
            </p:nvSpPr>
            <p:spPr bwMode="auto">
              <a:xfrm>
                <a:off x="2555" y="3200"/>
                <a:ext cx="3" cy="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32" name="Line 2527"/>
              <p:cNvSpPr>
                <a:spLocks noChangeShapeType="1"/>
              </p:cNvSpPr>
              <p:nvPr/>
            </p:nvSpPr>
            <p:spPr bwMode="auto">
              <a:xfrm>
                <a:off x="2554" y="3209"/>
                <a:ext cx="12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33" name="Line 2528"/>
              <p:cNvSpPr>
                <a:spLocks noChangeShapeType="1"/>
              </p:cNvSpPr>
              <p:nvPr/>
            </p:nvSpPr>
            <p:spPr bwMode="auto">
              <a:xfrm flipH="1">
                <a:off x="2554" y="3213"/>
                <a:ext cx="13" cy="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34" name="Line 2529"/>
              <p:cNvSpPr>
                <a:spLocks noChangeShapeType="1"/>
              </p:cNvSpPr>
              <p:nvPr/>
            </p:nvSpPr>
            <p:spPr bwMode="auto">
              <a:xfrm flipV="1">
                <a:off x="2566" y="3193"/>
                <a:ext cx="7" cy="3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35" name="Freeform 2530"/>
              <p:cNvSpPr>
                <a:spLocks/>
              </p:cNvSpPr>
              <p:nvPr/>
            </p:nvSpPr>
            <p:spPr bwMode="auto">
              <a:xfrm>
                <a:off x="2579" y="3197"/>
                <a:ext cx="13" cy="1"/>
              </a:xfrm>
              <a:custGeom>
                <a:avLst/>
                <a:gdLst>
                  <a:gd name="T0" fmla="*/ 0 w 27"/>
                  <a:gd name="T1" fmla="*/ 0 h 1"/>
                  <a:gd name="T2" fmla="*/ 3 w 27"/>
                  <a:gd name="T3" fmla="*/ 0 h 1"/>
                  <a:gd name="T4" fmla="*/ 3 w 2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7"/>
                  <a:gd name="T10" fmla="*/ 0 h 1"/>
                  <a:gd name="T11" fmla="*/ 27 w 2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7" h="1">
                    <a:moveTo>
                      <a:pt x="0" y="0"/>
                    </a:moveTo>
                    <a:lnTo>
                      <a:pt x="25" y="0"/>
                    </a:lnTo>
                    <a:lnTo>
                      <a:pt x="27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36" name="Freeform 2531"/>
              <p:cNvSpPr>
                <a:spLocks/>
              </p:cNvSpPr>
              <p:nvPr/>
            </p:nvSpPr>
            <p:spPr bwMode="auto">
              <a:xfrm>
                <a:off x="2584" y="3197"/>
                <a:ext cx="6" cy="31"/>
              </a:xfrm>
              <a:custGeom>
                <a:avLst/>
                <a:gdLst>
                  <a:gd name="T0" fmla="*/ 2 w 11"/>
                  <a:gd name="T1" fmla="*/ 0 h 61"/>
                  <a:gd name="T2" fmla="*/ 0 w 11"/>
                  <a:gd name="T3" fmla="*/ 4 h 61"/>
                  <a:gd name="T4" fmla="*/ 0 w 11"/>
                  <a:gd name="T5" fmla="*/ 7 h 61"/>
                  <a:gd name="T6" fmla="*/ 0 w 11"/>
                  <a:gd name="T7" fmla="*/ 8 h 6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"/>
                  <a:gd name="T13" fmla="*/ 0 h 61"/>
                  <a:gd name="T14" fmla="*/ 11 w 11"/>
                  <a:gd name="T15" fmla="*/ 61 h 6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" h="61">
                    <a:moveTo>
                      <a:pt x="11" y="0"/>
                    </a:moveTo>
                    <a:lnTo>
                      <a:pt x="0" y="26"/>
                    </a:lnTo>
                    <a:lnTo>
                      <a:pt x="0" y="51"/>
                    </a:lnTo>
                    <a:lnTo>
                      <a:pt x="0" y="61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37" name="Freeform 2532"/>
              <p:cNvSpPr>
                <a:spLocks/>
              </p:cNvSpPr>
              <p:nvPr/>
            </p:nvSpPr>
            <p:spPr bwMode="auto">
              <a:xfrm>
                <a:off x="2575" y="3201"/>
                <a:ext cx="2" cy="25"/>
              </a:xfrm>
              <a:custGeom>
                <a:avLst/>
                <a:gdLst>
                  <a:gd name="T0" fmla="*/ 0 w 4"/>
                  <a:gd name="T1" fmla="*/ 6 h 50"/>
                  <a:gd name="T2" fmla="*/ 1 w 4"/>
                  <a:gd name="T3" fmla="*/ 2 h 50"/>
                  <a:gd name="T4" fmla="*/ 1 w 4"/>
                  <a:gd name="T5" fmla="*/ 0 h 50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50"/>
                  <a:gd name="T11" fmla="*/ 4 w 4"/>
                  <a:gd name="T12" fmla="*/ 50 h 5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50">
                    <a:moveTo>
                      <a:pt x="0" y="50"/>
                    </a:moveTo>
                    <a:lnTo>
                      <a:pt x="4" y="14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38" name="Line 2533"/>
              <p:cNvSpPr>
                <a:spLocks noChangeShapeType="1"/>
              </p:cNvSpPr>
              <p:nvPr/>
            </p:nvSpPr>
            <p:spPr bwMode="auto">
              <a:xfrm flipH="1">
                <a:off x="2567" y="3202"/>
                <a:ext cx="10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39" name="Line 2534"/>
              <p:cNvSpPr>
                <a:spLocks noChangeShapeType="1"/>
              </p:cNvSpPr>
              <p:nvPr/>
            </p:nvSpPr>
            <p:spPr bwMode="auto">
              <a:xfrm flipH="1">
                <a:off x="2566" y="3197"/>
                <a:ext cx="1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40" name="Line 2535"/>
              <p:cNvSpPr>
                <a:spLocks noChangeShapeType="1"/>
              </p:cNvSpPr>
              <p:nvPr/>
            </p:nvSpPr>
            <p:spPr bwMode="auto">
              <a:xfrm flipV="1">
                <a:off x="2560" y="3190"/>
                <a:ext cx="1" cy="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41" name="Line 2536"/>
              <p:cNvSpPr>
                <a:spLocks noChangeShapeType="1"/>
              </p:cNvSpPr>
              <p:nvPr/>
            </p:nvSpPr>
            <p:spPr bwMode="auto">
              <a:xfrm>
                <a:off x="2584" y="3190"/>
                <a:ext cx="1" cy="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42" name="Line 2537"/>
              <p:cNvSpPr>
                <a:spLocks noChangeShapeType="1"/>
              </p:cNvSpPr>
              <p:nvPr/>
            </p:nvSpPr>
            <p:spPr bwMode="auto">
              <a:xfrm>
                <a:off x="2579" y="3200"/>
                <a:ext cx="4" cy="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43" name="Line 2538"/>
              <p:cNvSpPr>
                <a:spLocks noChangeShapeType="1"/>
              </p:cNvSpPr>
              <p:nvPr/>
            </p:nvSpPr>
            <p:spPr bwMode="auto">
              <a:xfrm>
                <a:off x="2579" y="3211"/>
                <a:ext cx="12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44" name="Freeform 2539"/>
              <p:cNvSpPr>
                <a:spLocks/>
              </p:cNvSpPr>
              <p:nvPr/>
            </p:nvSpPr>
            <p:spPr bwMode="auto">
              <a:xfrm>
                <a:off x="2578" y="3218"/>
                <a:ext cx="13" cy="1"/>
              </a:xfrm>
              <a:custGeom>
                <a:avLst/>
                <a:gdLst>
                  <a:gd name="T0" fmla="*/ 3 w 26"/>
                  <a:gd name="T1" fmla="*/ 0 h 1"/>
                  <a:gd name="T2" fmla="*/ 3 w 26"/>
                  <a:gd name="T3" fmla="*/ 0 h 1"/>
                  <a:gd name="T4" fmla="*/ 0 w 2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6"/>
                  <a:gd name="T10" fmla="*/ 0 h 1"/>
                  <a:gd name="T11" fmla="*/ 26 w 2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6" h="1">
                    <a:moveTo>
                      <a:pt x="26" y="0"/>
                    </a:moveTo>
                    <a:lnTo>
                      <a:pt x="25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45" name="Line 2540"/>
              <p:cNvSpPr>
                <a:spLocks noChangeShapeType="1"/>
              </p:cNvSpPr>
              <p:nvPr/>
            </p:nvSpPr>
            <p:spPr bwMode="auto">
              <a:xfrm flipH="1" flipV="1">
                <a:off x="2570" y="3222"/>
                <a:ext cx="5" cy="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46" name="Line 2541"/>
              <p:cNvSpPr>
                <a:spLocks noChangeShapeType="1"/>
              </p:cNvSpPr>
              <p:nvPr/>
            </p:nvSpPr>
            <p:spPr bwMode="auto">
              <a:xfrm flipV="1">
                <a:off x="2597" y="3223"/>
                <a:ext cx="27" cy="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47" name="Line 2542"/>
              <p:cNvSpPr>
                <a:spLocks noChangeShapeType="1"/>
              </p:cNvSpPr>
              <p:nvPr/>
            </p:nvSpPr>
            <p:spPr bwMode="auto">
              <a:xfrm flipH="1" flipV="1">
                <a:off x="2619" y="3216"/>
                <a:ext cx="8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48" name="Line 2543"/>
              <p:cNvSpPr>
                <a:spLocks noChangeShapeType="1"/>
              </p:cNvSpPr>
              <p:nvPr/>
            </p:nvSpPr>
            <p:spPr bwMode="auto">
              <a:xfrm>
                <a:off x="2616" y="3192"/>
                <a:ext cx="16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49" name="Freeform 2544"/>
              <p:cNvSpPr>
                <a:spLocks/>
              </p:cNvSpPr>
              <p:nvPr/>
            </p:nvSpPr>
            <p:spPr bwMode="auto">
              <a:xfrm>
                <a:off x="2594" y="3193"/>
                <a:ext cx="13" cy="18"/>
              </a:xfrm>
              <a:custGeom>
                <a:avLst/>
                <a:gdLst>
                  <a:gd name="T0" fmla="*/ 0 w 25"/>
                  <a:gd name="T1" fmla="*/ 5 h 36"/>
                  <a:gd name="T2" fmla="*/ 3 w 25"/>
                  <a:gd name="T3" fmla="*/ 2 h 36"/>
                  <a:gd name="T4" fmla="*/ 4 w 25"/>
                  <a:gd name="T5" fmla="*/ 0 h 36"/>
                  <a:gd name="T6" fmla="*/ 0 60000 65536"/>
                  <a:gd name="T7" fmla="*/ 0 60000 65536"/>
                  <a:gd name="T8" fmla="*/ 0 60000 65536"/>
                  <a:gd name="T9" fmla="*/ 0 w 25"/>
                  <a:gd name="T10" fmla="*/ 0 h 36"/>
                  <a:gd name="T11" fmla="*/ 25 w 25"/>
                  <a:gd name="T12" fmla="*/ 36 h 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" h="36">
                    <a:moveTo>
                      <a:pt x="0" y="36"/>
                    </a:moveTo>
                    <a:lnTo>
                      <a:pt x="17" y="21"/>
                    </a:lnTo>
                    <a:lnTo>
                      <a:pt x="25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50" name="Line 2545"/>
              <p:cNvSpPr>
                <a:spLocks noChangeShapeType="1"/>
              </p:cNvSpPr>
              <p:nvPr/>
            </p:nvSpPr>
            <p:spPr bwMode="auto">
              <a:xfrm flipV="1">
                <a:off x="2599" y="3205"/>
                <a:ext cx="13" cy="2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51" name="Freeform 2546"/>
              <p:cNvSpPr>
                <a:spLocks/>
              </p:cNvSpPr>
              <p:nvPr/>
            </p:nvSpPr>
            <p:spPr bwMode="auto">
              <a:xfrm>
                <a:off x="2637" y="3227"/>
                <a:ext cx="33" cy="1"/>
              </a:xfrm>
              <a:custGeom>
                <a:avLst/>
                <a:gdLst>
                  <a:gd name="T0" fmla="*/ 0 w 68"/>
                  <a:gd name="T1" fmla="*/ 0 h 1"/>
                  <a:gd name="T2" fmla="*/ 3 w 68"/>
                  <a:gd name="T3" fmla="*/ 0 h 1"/>
                  <a:gd name="T4" fmla="*/ 6 w 68"/>
                  <a:gd name="T5" fmla="*/ 0 h 1"/>
                  <a:gd name="T6" fmla="*/ 8 w 68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8"/>
                  <a:gd name="T13" fmla="*/ 0 h 1"/>
                  <a:gd name="T14" fmla="*/ 68 w 68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8" h="1">
                    <a:moveTo>
                      <a:pt x="0" y="0"/>
                    </a:moveTo>
                    <a:lnTo>
                      <a:pt x="25" y="0"/>
                    </a:lnTo>
                    <a:lnTo>
                      <a:pt x="50" y="0"/>
                    </a:lnTo>
                    <a:lnTo>
                      <a:pt x="68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52" name="Freeform 2547"/>
              <p:cNvSpPr>
                <a:spLocks/>
              </p:cNvSpPr>
              <p:nvPr/>
            </p:nvSpPr>
            <p:spPr bwMode="auto">
              <a:xfrm>
                <a:off x="2640" y="3220"/>
                <a:ext cx="27" cy="1"/>
              </a:xfrm>
              <a:custGeom>
                <a:avLst/>
                <a:gdLst>
                  <a:gd name="T0" fmla="*/ 6 w 55"/>
                  <a:gd name="T1" fmla="*/ 0 h 1"/>
                  <a:gd name="T2" fmla="*/ 6 w 55"/>
                  <a:gd name="T3" fmla="*/ 0 h 1"/>
                  <a:gd name="T4" fmla="*/ 3 w 55"/>
                  <a:gd name="T5" fmla="*/ 0 h 1"/>
                  <a:gd name="T6" fmla="*/ 0 w 55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5"/>
                  <a:gd name="T13" fmla="*/ 0 h 1"/>
                  <a:gd name="T14" fmla="*/ 55 w 55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5" h="1">
                    <a:moveTo>
                      <a:pt x="55" y="0"/>
                    </a:moveTo>
                    <a:lnTo>
                      <a:pt x="51" y="0"/>
                    </a:lnTo>
                    <a:lnTo>
                      <a:pt x="26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53" name="Line 2548"/>
              <p:cNvSpPr>
                <a:spLocks noChangeShapeType="1"/>
              </p:cNvSpPr>
              <p:nvPr/>
            </p:nvSpPr>
            <p:spPr bwMode="auto">
              <a:xfrm flipV="1">
                <a:off x="2639" y="3210"/>
                <a:ext cx="23" cy="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54" name="Line 2549"/>
              <p:cNvSpPr>
                <a:spLocks noChangeShapeType="1"/>
              </p:cNvSpPr>
              <p:nvPr/>
            </p:nvSpPr>
            <p:spPr bwMode="auto">
              <a:xfrm>
                <a:off x="2659" y="3205"/>
                <a:ext cx="8" cy="1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55" name="Freeform 2550"/>
              <p:cNvSpPr>
                <a:spLocks/>
              </p:cNvSpPr>
              <p:nvPr/>
            </p:nvSpPr>
            <p:spPr bwMode="auto">
              <a:xfrm>
                <a:off x="2641" y="3203"/>
                <a:ext cx="24" cy="1"/>
              </a:xfrm>
              <a:custGeom>
                <a:avLst/>
                <a:gdLst>
                  <a:gd name="T0" fmla="*/ 6 w 49"/>
                  <a:gd name="T1" fmla="*/ 0 h 1"/>
                  <a:gd name="T2" fmla="*/ 3 w 49"/>
                  <a:gd name="T3" fmla="*/ 0 h 1"/>
                  <a:gd name="T4" fmla="*/ 0 w 49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49"/>
                  <a:gd name="T10" fmla="*/ 0 h 1"/>
                  <a:gd name="T11" fmla="*/ 49 w 49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9" h="1">
                    <a:moveTo>
                      <a:pt x="49" y="0"/>
                    </a:moveTo>
                    <a:lnTo>
                      <a:pt x="25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56" name="Line 2551"/>
              <p:cNvSpPr>
                <a:spLocks noChangeShapeType="1"/>
              </p:cNvSpPr>
              <p:nvPr/>
            </p:nvSpPr>
            <p:spPr bwMode="auto">
              <a:xfrm flipV="1">
                <a:off x="2635" y="3193"/>
                <a:ext cx="4" cy="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57" name="Freeform 2552"/>
              <p:cNvSpPr>
                <a:spLocks/>
              </p:cNvSpPr>
              <p:nvPr/>
            </p:nvSpPr>
            <p:spPr bwMode="auto">
              <a:xfrm>
                <a:off x="2638" y="3197"/>
                <a:ext cx="32" cy="1"/>
              </a:xfrm>
              <a:custGeom>
                <a:avLst/>
                <a:gdLst>
                  <a:gd name="T0" fmla="*/ 0 w 65"/>
                  <a:gd name="T1" fmla="*/ 0 h 1"/>
                  <a:gd name="T2" fmla="*/ 3 w 65"/>
                  <a:gd name="T3" fmla="*/ 0 h 1"/>
                  <a:gd name="T4" fmla="*/ 6 w 65"/>
                  <a:gd name="T5" fmla="*/ 0 h 1"/>
                  <a:gd name="T6" fmla="*/ 8 w 65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5"/>
                  <a:gd name="T13" fmla="*/ 0 h 1"/>
                  <a:gd name="T14" fmla="*/ 65 w 65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5" h="1">
                    <a:moveTo>
                      <a:pt x="0" y="0"/>
                    </a:moveTo>
                    <a:lnTo>
                      <a:pt x="25" y="0"/>
                    </a:lnTo>
                    <a:lnTo>
                      <a:pt x="50" y="0"/>
                    </a:lnTo>
                    <a:lnTo>
                      <a:pt x="65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58" name="Line 2553"/>
              <p:cNvSpPr>
                <a:spLocks noChangeShapeType="1"/>
              </p:cNvSpPr>
              <p:nvPr/>
            </p:nvSpPr>
            <p:spPr bwMode="auto">
              <a:xfrm flipH="1">
                <a:off x="2668" y="3195"/>
                <a:ext cx="4" cy="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59" name="Line 2554"/>
              <p:cNvSpPr>
                <a:spLocks noChangeShapeType="1"/>
              </p:cNvSpPr>
              <p:nvPr/>
            </p:nvSpPr>
            <p:spPr bwMode="auto">
              <a:xfrm flipH="1">
                <a:off x="2642" y="3203"/>
                <a:ext cx="9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60" name="Freeform 2555"/>
              <p:cNvSpPr>
                <a:spLocks/>
              </p:cNvSpPr>
              <p:nvPr/>
            </p:nvSpPr>
            <p:spPr bwMode="auto">
              <a:xfrm>
                <a:off x="2652" y="3211"/>
                <a:ext cx="1" cy="16"/>
              </a:xfrm>
              <a:custGeom>
                <a:avLst/>
                <a:gdLst>
                  <a:gd name="T0" fmla="*/ 0 w 1"/>
                  <a:gd name="T1" fmla="*/ 0 h 31"/>
                  <a:gd name="T2" fmla="*/ 0 w 1"/>
                  <a:gd name="T3" fmla="*/ 4 h 31"/>
                  <a:gd name="T4" fmla="*/ 0 w 1"/>
                  <a:gd name="T5" fmla="*/ 4 h 3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31"/>
                  <a:gd name="T11" fmla="*/ 1 w 1"/>
                  <a:gd name="T12" fmla="*/ 31 h 3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31">
                    <a:moveTo>
                      <a:pt x="0" y="0"/>
                    </a:moveTo>
                    <a:lnTo>
                      <a:pt x="0" y="25"/>
                    </a:lnTo>
                    <a:lnTo>
                      <a:pt x="0" y="31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61" name="Line 2556"/>
              <p:cNvSpPr>
                <a:spLocks noChangeShapeType="1"/>
              </p:cNvSpPr>
              <p:nvPr/>
            </p:nvSpPr>
            <p:spPr bwMode="auto">
              <a:xfrm flipV="1">
                <a:off x="2653" y="3192"/>
                <a:ext cx="1" cy="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62" name="Rectangle 2557"/>
              <p:cNvSpPr>
                <a:spLocks noChangeArrowheads="1"/>
              </p:cNvSpPr>
              <p:nvPr/>
            </p:nvSpPr>
            <p:spPr bwMode="auto">
              <a:xfrm>
                <a:off x="2589" y="3265"/>
                <a:ext cx="86" cy="54"/>
              </a:xfrm>
              <a:prstGeom prst="rect">
                <a:avLst/>
              </a:prstGeom>
              <a:noFill/>
              <a:ln w="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63" name="Freeform 2558"/>
              <p:cNvSpPr>
                <a:spLocks/>
              </p:cNvSpPr>
              <p:nvPr/>
            </p:nvSpPr>
            <p:spPr bwMode="auto">
              <a:xfrm>
                <a:off x="2606" y="3278"/>
                <a:ext cx="6" cy="27"/>
              </a:xfrm>
              <a:custGeom>
                <a:avLst/>
                <a:gdLst>
                  <a:gd name="T0" fmla="*/ 0 w 11"/>
                  <a:gd name="T1" fmla="*/ 2 h 53"/>
                  <a:gd name="T2" fmla="*/ 1 w 11"/>
                  <a:gd name="T3" fmla="*/ 1 h 53"/>
                  <a:gd name="T4" fmla="*/ 2 w 11"/>
                  <a:gd name="T5" fmla="*/ 0 h 53"/>
                  <a:gd name="T6" fmla="*/ 2 w 11"/>
                  <a:gd name="T7" fmla="*/ 7 h 5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"/>
                  <a:gd name="T13" fmla="*/ 0 h 53"/>
                  <a:gd name="T14" fmla="*/ 11 w 11"/>
                  <a:gd name="T15" fmla="*/ 53 h 5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" h="53">
                    <a:moveTo>
                      <a:pt x="0" y="11"/>
                    </a:moveTo>
                    <a:lnTo>
                      <a:pt x="5" y="8"/>
                    </a:lnTo>
                    <a:lnTo>
                      <a:pt x="11" y="0"/>
                    </a:lnTo>
                    <a:lnTo>
                      <a:pt x="11" y="53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64" name="Freeform 2559"/>
              <p:cNvSpPr>
                <a:spLocks/>
              </p:cNvSpPr>
              <p:nvPr/>
            </p:nvSpPr>
            <p:spPr bwMode="auto">
              <a:xfrm>
                <a:off x="2623" y="3278"/>
                <a:ext cx="15" cy="27"/>
              </a:xfrm>
              <a:custGeom>
                <a:avLst/>
                <a:gdLst>
                  <a:gd name="T0" fmla="*/ 2 w 29"/>
                  <a:gd name="T1" fmla="*/ 0 h 53"/>
                  <a:gd name="T2" fmla="*/ 1 w 29"/>
                  <a:gd name="T3" fmla="*/ 1 h 53"/>
                  <a:gd name="T4" fmla="*/ 1 w 29"/>
                  <a:gd name="T5" fmla="*/ 2 h 53"/>
                  <a:gd name="T6" fmla="*/ 0 w 29"/>
                  <a:gd name="T7" fmla="*/ 3 h 53"/>
                  <a:gd name="T8" fmla="*/ 0 w 29"/>
                  <a:gd name="T9" fmla="*/ 4 h 53"/>
                  <a:gd name="T10" fmla="*/ 1 w 29"/>
                  <a:gd name="T11" fmla="*/ 6 h 53"/>
                  <a:gd name="T12" fmla="*/ 1 w 29"/>
                  <a:gd name="T13" fmla="*/ 7 h 53"/>
                  <a:gd name="T14" fmla="*/ 2 w 29"/>
                  <a:gd name="T15" fmla="*/ 7 h 53"/>
                  <a:gd name="T16" fmla="*/ 3 w 29"/>
                  <a:gd name="T17" fmla="*/ 7 h 53"/>
                  <a:gd name="T18" fmla="*/ 3 w 29"/>
                  <a:gd name="T19" fmla="*/ 7 h 53"/>
                  <a:gd name="T20" fmla="*/ 4 w 29"/>
                  <a:gd name="T21" fmla="*/ 6 h 53"/>
                  <a:gd name="T22" fmla="*/ 4 w 29"/>
                  <a:gd name="T23" fmla="*/ 4 h 53"/>
                  <a:gd name="T24" fmla="*/ 4 w 29"/>
                  <a:gd name="T25" fmla="*/ 3 h 53"/>
                  <a:gd name="T26" fmla="*/ 4 w 29"/>
                  <a:gd name="T27" fmla="*/ 2 h 53"/>
                  <a:gd name="T28" fmla="*/ 3 w 29"/>
                  <a:gd name="T29" fmla="*/ 1 h 53"/>
                  <a:gd name="T30" fmla="*/ 3 w 29"/>
                  <a:gd name="T31" fmla="*/ 0 h 53"/>
                  <a:gd name="T32" fmla="*/ 2 w 29"/>
                  <a:gd name="T33" fmla="*/ 0 h 5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9"/>
                  <a:gd name="T52" fmla="*/ 0 h 53"/>
                  <a:gd name="T53" fmla="*/ 29 w 29"/>
                  <a:gd name="T54" fmla="*/ 53 h 5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9" h="53">
                    <a:moveTo>
                      <a:pt x="12" y="0"/>
                    </a:moveTo>
                    <a:lnTo>
                      <a:pt x="6" y="3"/>
                    </a:lnTo>
                    <a:lnTo>
                      <a:pt x="3" y="11"/>
                    </a:lnTo>
                    <a:lnTo>
                      <a:pt x="0" y="24"/>
                    </a:lnTo>
                    <a:lnTo>
                      <a:pt x="0" y="31"/>
                    </a:lnTo>
                    <a:lnTo>
                      <a:pt x="3" y="44"/>
                    </a:lnTo>
                    <a:lnTo>
                      <a:pt x="6" y="52"/>
                    </a:lnTo>
                    <a:lnTo>
                      <a:pt x="12" y="53"/>
                    </a:lnTo>
                    <a:lnTo>
                      <a:pt x="17" y="53"/>
                    </a:lnTo>
                    <a:lnTo>
                      <a:pt x="23" y="52"/>
                    </a:lnTo>
                    <a:lnTo>
                      <a:pt x="26" y="44"/>
                    </a:lnTo>
                    <a:lnTo>
                      <a:pt x="29" y="31"/>
                    </a:lnTo>
                    <a:lnTo>
                      <a:pt x="29" y="24"/>
                    </a:lnTo>
                    <a:lnTo>
                      <a:pt x="26" y="11"/>
                    </a:lnTo>
                    <a:lnTo>
                      <a:pt x="23" y="3"/>
                    </a:lnTo>
                    <a:lnTo>
                      <a:pt x="17" y="0"/>
                    </a:lnTo>
                    <a:lnTo>
                      <a:pt x="12" y="0"/>
                    </a:lnTo>
                    <a:close/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65" name="Freeform 2560"/>
              <p:cNvSpPr>
                <a:spLocks/>
              </p:cNvSpPr>
              <p:nvPr/>
            </p:nvSpPr>
            <p:spPr bwMode="auto">
              <a:xfrm>
                <a:off x="2644" y="3278"/>
                <a:ext cx="15" cy="27"/>
              </a:xfrm>
              <a:custGeom>
                <a:avLst/>
                <a:gdLst>
                  <a:gd name="T0" fmla="*/ 2 w 30"/>
                  <a:gd name="T1" fmla="*/ 0 h 53"/>
                  <a:gd name="T2" fmla="*/ 1 w 30"/>
                  <a:gd name="T3" fmla="*/ 1 h 53"/>
                  <a:gd name="T4" fmla="*/ 1 w 30"/>
                  <a:gd name="T5" fmla="*/ 1 h 53"/>
                  <a:gd name="T6" fmla="*/ 1 w 30"/>
                  <a:gd name="T7" fmla="*/ 2 h 53"/>
                  <a:gd name="T8" fmla="*/ 1 w 30"/>
                  <a:gd name="T9" fmla="*/ 3 h 53"/>
                  <a:gd name="T10" fmla="*/ 2 w 30"/>
                  <a:gd name="T11" fmla="*/ 3 h 53"/>
                  <a:gd name="T12" fmla="*/ 3 w 30"/>
                  <a:gd name="T13" fmla="*/ 3 h 53"/>
                  <a:gd name="T14" fmla="*/ 3 w 30"/>
                  <a:gd name="T15" fmla="*/ 4 h 53"/>
                  <a:gd name="T16" fmla="*/ 4 w 30"/>
                  <a:gd name="T17" fmla="*/ 4 h 53"/>
                  <a:gd name="T18" fmla="*/ 4 w 30"/>
                  <a:gd name="T19" fmla="*/ 5 h 53"/>
                  <a:gd name="T20" fmla="*/ 4 w 30"/>
                  <a:gd name="T21" fmla="*/ 6 h 53"/>
                  <a:gd name="T22" fmla="*/ 4 w 30"/>
                  <a:gd name="T23" fmla="*/ 7 h 53"/>
                  <a:gd name="T24" fmla="*/ 4 w 30"/>
                  <a:gd name="T25" fmla="*/ 7 h 53"/>
                  <a:gd name="T26" fmla="*/ 3 w 30"/>
                  <a:gd name="T27" fmla="*/ 7 h 53"/>
                  <a:gd name="T28" fmla="*/ 2 w 30"/>
                  <a:gd name="T29" fmla="*/ 7 h 53"/>
                  <a:gd name="T30" fmla="*/ 1 w 30"/>
                  <a:gd name="T31" fmla="*/ 7 h 53"/>
                  <a:gd name="T32" fmla="*/ 1 w 30"/>
                  <a:gd name="T33" fmla="*/ 7 h 53"/>
                  <a:gd name="T34" fmla="*/ 0 w 30"/>
                  <a:gd name="T35" fmla="*/ 6 h 53"/>
                  <a:gd name="T36" fmla="*/ 0 w 30"/>
                  <a:gd name="T37" fmla="*/ 5 h 53"/>
                  <a:gd name="T38" fmla="*/ 1 w 30"/>
                  <a:gd name="T39" fmla="*/ 4 h 53"/>
                  <a:gd name="T40" fmla="*/ 1 w 30"/>
                  <a:gd name="T41" fmla="*/ 4 h 53"/>
                  <a:gd name="T42" fmla="*/ 2 w 30"/>
                  <a:gd name="T43" fmla="*/ 3 h 53"/>
                  <a:gd name="T44" fmla="*/ 3 w 30"/>
                  <a:gd name="T45" fmla="*/ 3 h 53"/>
                  <a:gd name="T46" fmla="*/ 4 w 30"/>
                  <a:gd name="T47" fmla="*/ 3 h 53"/>
                  <a:gd name="T48" fmla="*/ 4 w 30"/>
                  <a:gd name="T49" fmla="*/ 2 h 53"/>
                  <a:gd name="T50" fmla="*/ 4 w 30"/>
                  <a:gd name="T51" fmla="*/ 1 h 53"/>
                  <a:gd name="T52" fmla="*/ 4 w 30"/>
                  <a:gd name="T53" fmla="*/ 1 h 53"/>
                  <a:gd name="T54" fmla="*/ 3 w 30"/>
                  <a:gd name="T55" fmla="*/ 0 h 53"/>
                  <a:gd name="T56" fmla="*/ 2 w 30"/>
                  <a:gd name="T57" fmla="*/ 0 h 53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53"/>
                  <a:gd name="T89" fmla="*/ 30 w 30"/>
                  <a:gd name="T90" fmla="*/ 53 h 53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53">
                    <a:moveTo>
                      <a:pt x="11" y="0"/>
                    </a:moveTo>
                    <a:lnTo>
                      <a:pt x="5" y="3"/>
                    </a:lnTo>
                    <a:lnTo>
                      <a:pt x="3" y="8"/>
                    </a:lnTo>
                    <a:lnTo>
                      <a:pt x="3" y="13"/>
                    </a:lnTo>
                    <a:lnTo>
                      <a:pt x="5" y="19"/>
                    </a:lnTo>
                    <a:lnTo>
                      <a:pt x="10" y="20"/>
                    </a:lnTo>
                    <a:lnTo>
                      <a:pt x="18" y="24"/>
                    </a:lnTo>
                    <a:lnTo>
                      <a:pt x="24" y="25"/>
                    </a:lnTo>
                    <a:lnTo>
                      <a:pt x="27" y="31"/>
                    </a:lnTo>
                    <a:lnTo>
                      <a:pt x="30" y="36"/>
                    </a:lnTo>
                    <a:lnTo>
                      <a:pt x="30" y="44"/>
                    </a:lnTo>
                    <a:lnTo>
                      <a:pt x="27" y="49"/>
                    </a:lnTo>
                    <a:lnTo>
                      <a:pt x="25" y="52"/>
                    </a:lnTo>
                    <a:lnTo>
                      <a:pt x="19" y="53"/>
                    </a:lnTo>
                    <a:lnTo>
                      <a:pt x="11" y="53"/>
                    </a:lnTo>
                    <a:lnTo>
                      <a:pt x="5" y="52"/>
                    </a:lnTo>
                    <a:lnTo>
                      <a:pt x="3" y="49"/>
                    </a:lnTo>
                    <a:lnTo>
                      <a:pt x="0" y="44"/>
                    </a:lnTo>
                    <a:lnTo>
                      <a:pt x="0" y="36"/>
                    </a:lnTo>
                    <a:lnTo>
                      <a:pt x="3" y="31"/>
                    </a:lnTo>
                    <a:lnTo>
                      <a:pt x="7" y="25"/>
                    </a:lnTo>
                    <a:lnTo>
                      <a:pt x="13" y="24"/>
                    </a:lnTo>
                    <a:lnTo>
                      <a:pt x="21" y="20"/>
                    </a:lnTo>
                    <a:lnTo>
                      <a:pt x="25" y="19"/>
                    </a:lnTo>
                    <a:lnTo>
                      <a:pt x="27" y="13"/>
                    </a:lnTo>
                    <a:lnTo>
                      <a:pt x="27" y="8"/>
                    </a:lnTo>
                    <a:lnTo>
                      <a:pt x="25" y="3"/>
                    </a:lnTo>
                    <a:lnTo>
                      <a:pt x="19" y="0"/>
                    </a:lnTo>
                    <a:lnTo>
                      <a:pt x="11" y="0"/>
                    </a:lnTo>
                    <a:close/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66" name="Line 2561"/>
              <p:cNvSpPr>
                <a:spLocks noChangeShapeType="1"/>
              </p:cNvSpPr>
              <p:nvPr/>
            </p:nvSpPr>
            <p:spPr bwMode="auto">
              <a:xfrm flipV="1">
                <a:off x="2845" y="2964"/>
                <a:ext cx="9" cy="1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67" name="Line 2562"/>
              <p:cNvSpPr>
                <a:spLocks noChangeShapeType="1"/>
              </p:cNvSpPr>
              <p:nvPr/>
            </p:nvSpPr>
            <p:spPr bwMode="auto">
              <a:xfrm flipH="1">
                <a:off x="2844" y="2959"/>
                <a:ext cx="13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68" name="Freeform 2563"/>
              <p:cNvSpPr>
                <a:spLocks/>
              </p:cNvSpPr>
              <p:nvPr/>
            </p:nvSpPr>
            <p:spPr bwMode="auto">
              <a:xfrm>
                <a:off x="2849" y="2951"/>
                <a:ext cx="29" cy="1"/>
              </a:xfrm>
              <a:custGeom>
                <a:avLst/>
                <a:gdLst>
                  <a:gd name="T0" fmla="*/ 0 w 58"/>
                  <a:gd name="T1" fmla="*/ 0 h 1"/>
                  <a:gd name="T2" fmla="*/ 4 w 58"/>
                  <a:gd name="T3" fmla="*/ 0 h 1"/>
                  <a:gd name="T4" fmla="*/ 7 w 58"/>
                  <a:gd name="T5" fmla="*/ 0 h 1"/>
                  <a:gd name="T6" fmla="*/ 7 w 58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8"/>
                  <a:gd name="T13" fmla="*/ 0 h 1"/>
                  <a:gd name="T14" fmla="*/ 58 w 58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8" h="1">
                    <a:moveTo>
                      <a:pt x="0" y="0"/>
                    </a:moveTo>
                    <a:lnTo>
                      <a:pt x="25" y="0"/>
                    </a:lnTo>
                    <a:lnTo>
                      <a:pt x="50" y="0"/>
                    </a:lnTo>
                    <a:lnTo>
                      <a:pt x="58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69" name="Freeform 2564"/>
              <p:cNvSpPr>
                <a:spLocks/>
              </p:cNvSpPr>
              <p:nvPr/>
            </p:nvSpPr>
            <p:spPr bwMode="auto">
              <a:xfrm>
                <a:off x="2857" y="2959"/>
                <a:ext cx="25" cy="1"/>
              </a:xfrm>
              <a:custGeom>
                <a:avLst/>
                <a:gdLst>
                  <a:gd name="T0" fmla="*/ 6 w 50"/>
                  <a:gd name="T1" fmla="*/ 0 h 1"/>
                  <a:gd name="T2" fmla="*/ 3 w 50"/>
                  <a:gd name="T3" fmla="*/ 0 h 1"/>
                  <a:gd name="T4" fmla="*/ 0 w 5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50"/>
                  <a:gd name="T10" fmla="*/ 0 h 1"/>
                  <a:gd name="T11" fmla="*/ 50 w 5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0" h="1">
                    <a:moveTo>
                      <a:pt x="50" y="0"/>
                    </a:moveTo>
                    <a:lnTo>
                      <a:pt x="25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70" name="Freeform 2565"/>
              <p:cNvSpPr>
                <a:spLocks/>
              </p:cNvSpPr>
              <p:nvPr/>
            </p:nvSpPr>
            <p:spPr bwMode="auto">
              <a:xfrm>
                <a:off x="2863" y="2944"/>
                <a:ext cx="1" cy="34"/>
              </a:xfrm>
              <a:custGeom>
                <a:avLst/>
                <a:gdLst>
                  <a:gd name="T0" fmla="*/ 0 w 1"/>
                  <a:gd name="T1" fmla="*/ 0 h 69"/>
                  <a:gd name="T2" fmla="*/ 0 w 1"/>
                  <a:gd name="T3" fmla="*/ 3 h 69"/>
                  <a:gd name="T4" fmla="*/ 0 w 1"/>
                  <a:gd name="T5" fmla="*/ 6 h 69"/>
                  <a:gd name="T6" fmla="*/ 0 w 1"/>
                  <a:gd name="T7" fmla="*/ 8 h 6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69"/>
                  <a:gd name="T14" fmla="*/ 1 w 1"/>
                  <a:gd name="T15" fmla="*/ 69 h 6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69">
                    <a:moveTo>
                      <a:pt x="0" y="0"/>
                    </a:moveTo>
                    <a:lnTo>
                      <a:pt x="0" y="26"/>
                    </a:lnTo>
                    <a:lnTo>
                      <a:pt x="0" y="52"/>
                    </a:lnTo>
                    <a:lnTo>
                      <a:pt x="0" y="69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71" name="Freeform 2566"/>
              <p:cNvSpPr>
                <a:spLocks/>
              </p:cNvSpPr>
              <p:nvPr/>
            </p:nvSpPr>
            <p:spPr bwMode="auto">
              <a:xfrm>
                <a:off x="2863" y="2967"/>
                <a:ext cx="15" cy="1"/>
              </a:xfrm>
              <a:custGeom>
                <a:avLst/>
                <a:gdLst>
                  <a:gd name="T0" fmla="*/ 0 w 30"/>
                  <a:gd name="T1" fmla="*/ 0 h 1"/>
                  <a:gd name="T2" fmla="*/ 4 w 30"/>
                  <a:gd name="T3" fmla="*/ 0 h 1"/>
                  <a:gd name="T4" fmla="*/ 4 w 3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0"/>
                  <a:gd name="T10" fmla="*/ 0 h 1"/>
                  <a:gd name="T11" fmla="*/ 30 w 3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0" h="1">
                    <a:moveTo>
                      <a:pt x="0" y="0"/>
                    </a:moveTo>
                    <a:lnTo>
                      <a:pt x="25" y="0"/>
                    </a:lnTo>
                    <a:lnTo>
                      <a:pt x="3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72" name="Freeform 2567"/>
              <p:cNvSpPr>
                <a:spLocks/>
              </p:cNvSpPr>
              <p:nvPr/>
            </p:nvSpPr>
            <p:spPr bwMode="auto">
              <a:xfrm>
                <a:off x="2853" y="2971"/>
                <a:ext cx="27" cy="12"/>
              </a:xfrm>
              <a:custGeom>
                <a:avLst/>
                <a:gdLst>
                  <a:gd name="T0" fmla="*/ 0 w 55"/>
                  <a:gd name="T1" fmla="*/ 0 h 24"/>
                  <a:gd name="T2" fmla="*/ 3 w 55"/>
                  <a:gd name="T3" fmla="*/ 3 h 24"/>
                  <a:gd name="T4" fmla="*/ 6 w 55"/>
                  <a:gd name="T5" fmla="*/ 3 h 24"/>
                  <a:gd name="T6" fmla="*/ 0 60000 65536"/>
                  <a:gd name="T7" fmla="*/ 0 60000 65536"/>
                  <a:gd name="T8" fmla="*/ 0 60000 65536"/>
                  <a:gd name="T9" fmla="*/ 0 w 55"/>
                  <a:gd name="T10" fmla="*/ 0 h 24"/>
                  <a:gd name="T11" fmla="*/ 55 w 55"/>
                  <a:gd name="T12" fmla="*/ 24 h 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5" h="24">
                    <a:moveTo>
                      <a:pt x="0" y="0"/>
                    </a:moveTo>
                    <a:lnTo>
                      <a:pt x="25" y="17"/>
                    </a:lnTo>
                    <a:lnTo>
                      <a:pt x="55" y="24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73" name="Freeform 2568"/>
              <p:cNvSpPr>
                <a:spLocks/>
              </p:cNvSpPr>
              <p:nvPr/>
            </p:nvSpPr>
            <p:spPr bwMode="auto">
              <a:xfrm>
                <a:off x="2886" y="2958"/>
                <a:ext cx="9" cy="24"/>
              </a:xfrm>
              <a:custGeom>
                <a:avLst/>
                <a:gdLst>
                  <a:gd name="T0" fmla="*/ 0 w 17"/>
                  <a:gd name="T1" fmla="*/ 6 h 48"/>
                  <a:gd name="T2" fmla="*/ 2 w 17"/>
                  <a:gd name="T3" fmla="*/ 3 h 48"/>
                  <a:gd name="T4" fmla="*/ 2 w 17"/>
                  <a:gd name="T5" fmla="*/ 3 h 48"/>
                  <a:gd name="T6" fmla="*/ 1 w 17"/>
                  <a:gd name="T7" fmla="*/ 3 h 48"/>
                  <a:gd name="T8" fmla="*/ 1 w 17"/>
                  <a:gd name="T9" fmla="*/ 3 h 48"/>
                  <a:gd name="T10" fmla="*/ 3 w 17"/>
                  <a:gd name="T11" fmla="*/ 0 h 4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"/>
                  <a:gd name="T19" fmla="*/ 0 h 48"/>
                  <a:gd name="T20" fmla="*/ 17 w 17"/>
                  <a:gd name="T21" fmla="*/ 48 h 4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" h="48">
                    <a:moveTo>
                      <a:pt x="0" y="48"/>
                    </a:moveTo>
                    <a:lnTo>
                      <a:pt x="14" y="26"/>
                    </a:lnTo>
                    <a:lnTo>
                      <a:pt x="12" y="22"/>
                    </a:lnTo>
                    <a:lnTo>
                      <a:pt x="8" y="18"/>
                    </a:lnTo>
                    <a:lnTo>
                      <a:pt x="3" y="18"/>
                    </a:lnTo>
                    <a:lnTo>
                      <a:pt x="17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74" name="Line 2569"/>
              <p:cNvSpPr>
                <a:spLocks noChangeShapeType="1"/>
              </p:cNvSpPr>
              <p:nvPr/>
            </p:nvSpPr>
            <p:spPr bwMode="auto">
              <a:xfrm flipH="1">
                <a:off x="2884" y="2959"/>
                <a:ext cx="10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75" name="Line 2570"/>
              <p:cNvSpPr>
                <a:spLocks noChangeShapeType="1"/>
              </p:cNvSpPr>
              <p:nvPr/>
            </p:nvSpPr>
            <p:spPr bwMode="auto">
              <a:xfrm flipH="1" flipV="1">
                <a:off x="2886" y="2947"/>
                <a:ext cx="5" cy="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76" name="Freeform 2571"/>
              <p:cNvSpPr>
                <a:spLocks/>
              </p:cNvSpPr>
              <p:nvPr/>
            </p:nvSpPr>
            <p:spPr bwMode="auto">
              <a:xfrm>
                <a:off x="2897" y="2952"/>
                <a:ext cx="24" cy="1"/>
              </a:xfrm>
              <a:custGeom>
                <a:avLst/>
                <a:gdLst>
                  <a:gd name="T0" fmla="*/ 0 w 49"/>
                  <a:gd name="T1" fmla="*/ 0 h 1"/>
                  <a:gd name="T2" fmla="*/ 3 w 49"/>
                  <a:gd name="T3" fmla="*/ 0 h 1"/>
                  <a:gd name="T4" fmla="*/ 6 w 49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49"/>
                  <a:gd name="T10" fmla="*/ 0 h 1"/>
                  <a:gd name="T11" fmla="*/ 49 w 49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9" h="1">
                    <a:moveTo>
                      <a:pt x="0" y="0"/>
                    </a:moveTo>
                    <a:lnTo>
                      <a:pt x="25" y="0"/>
                    </a:lnTo>
                    <a:lnTo>
                      <a:pt x="49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77" name="Freeform 2572"/>
              <p:cNvSpPr>
                <a:spLocks/>
              </p:cNvSpPr>
              <p:nvPr/>
            </p:nvSpPr>
            <p:spPr bwMode="auto">
              <a:xfrm>
                <a:off x="2918" y="2958"/>
                <a:ext cx="1" cy="19"/>
              </a:xfrm>
              <a:custGeom>
                <a:avLst/>
                <a:gdLst>
                  <a:gd name="T0" fmla="*/ 0 w 1"/>
                  <a:gd name="T1" fmla="*/ 0 h 37"/>
                  <a:gd name="T2" fmla="*/ 0 w 1"/>
                  <a:gd name="T3" fmla="*/ 4 h 37"/>
                  <a:gd name="T4" fmla="*/ 0 w 1"/>
                  <a:gd name="T5" fmla="*/ 5 h 37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37"/>
                  <a:gd name="T11" fmla="*/ 1 w 1"/>
                  <a:gd name="T12" fmla="*/ 37 h 3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37">
                    <a:moveTo>
                      <a:pt x="0" y="0"/>
                    </a:moveTo>
                    <a:lnTo>
                      <a:pt x="0" y="25"/>
                    </a:lnTo>
                    <a:lnTo>
                      <a:pt x="0" y="37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78" name="Freeform 2573"/>
              <p:cNvSpPr>
                <a:spLocks/>
              </p:cNvSpPr>
              <p:nvPr/>
            </p:nvSpPr>
            <p:spPr bwMode="auto">
              <a:xfrm>
                <a:off x="2900" y="2976"/>
                <a:ext cx="18" cy="1"/>
              </a:xfrm>
              <a:custGeom>
                <a:avLst/>
                <a:gdLst>
                  <a:gd name="T0" fmla="*/ 5 w 34"/>
                  <a:gd name="T1" fmla="*/ 0 h 1"/>
                  <a:gd name="T2" fmla="*/ 4 w 34"/>
                  <a:gd name="T3" fmla="*/ 0 h 1"/>
                  <a:gd name="T4" fmla="*/ 0 w 34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4"/>
                  <a:gd name="T10" fmla="*/ 0 h 1"/>
                  <a:gd name="T11" fmla="*/ 34 w 34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" h="1">
                    <a:moveTo>
                      <a:pt x="34" y="0"/>
                    </a:moveTo>
                    <a:lnTo>
                      <a:pt x="25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79" name="Freeform 2574"/>
              <p:cNvSpPr>
                <a:spLocks/>
              </p:cNvSpPr>
              <p:nvPr/>
            </p:nvSpPr>
            <p:spPr bwMode="auto">
              <a:xfrm>
                <a:off x="2900" y="2958"/>
                <a:ext cx="1" cy="19"/>
              </a:xfrm>
              <a:custGeom>
                <a:avLst/>
                <a:gdLst>
                  <a:gd name="T0" fmla="*/ 0 w 1"/>
                  <a:gd name="T1" fmla="*/ 5 h 37"/>
                  <a:gd name="T2" fmla="*/ 0 w 1"/>
                  <a:gd name="T3" fmla="*/ 4 h 37"/>
                  <a:gd name="T4" fmla="*/ 0 w 1"/>
                  <a:gd name="T5" fmla="*/ 0 h 37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37"/>
                  <a:gd name="T11" fmla="*/ 1 w 1"/>
                  <a:gd name="T12" fmla="*/ 37 h 3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37">
                    <a:moveTo>
                      <a:pt x="0" y="37"/>
                    </a:moveTo>
                    <a:lnTo>
                      <a:pt x="0" y="25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80" name="Freeform 2575"/>
              <p:cNvSpPr>
                <a:spLocks/>
              </p:cNvSpPr>
              <p:nvPr/>
            </p:nvSpPr>
            <p:spPr bwMode="auto">
              <a:xfrm>
                <a:off x="2900" y="2959"/>
                <a:ext cx="17" cy="1"/>
              </a:xfrm>
              <a:custGeom>
                <a:avLst/>
                <a:gdLst>
                  <a:gd name="T0" fmla="*/ 0 w 35"/>
                  <a:gd name="T1" fmla="*/ 0 h 1"/>
                  <a:gd name="T2" fmla="*/ 3 w 35"/>
                  <a:gd name="T3" fmla="*/ 0 h 1"/>
                  <a:gd name="T4" fmla="*/ 4 w 3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5"/>
                  <a:gd name="T10" fmla="*/ 0 h 1"/>
                  <a:gd name="T11" fmla="*/ 35 w 3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5" h="1">
                    <a:moveTo>
                      <a:pt x="0" y="0"/>
                    </a:moveTo>
                    <a:lnTo>
                      <a:pt x="25" y="0"/>
                    </a:lnTo>
                    <a:lnTo>
                      <a:pt x="35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81" name="Freeform 2576"/>
              <p:cNvSpPr>
                <a:spLocks/>
              </p:cNvSpPr>
              <p:nvPr/>
            </p:nvSpPr>
            <p:spPr bwMode="auto">
              <a:xfrm>
                <a:off x="2900" y="2963"/>
                <a:ext cx="17" cy="1"/>
              </a:xfrm>
              <a:custGeom>
                <a:avLst/>
                <a:gdLst>
                  <a:gd name="T0" fmla="*/ 4 w 35"/>
                  <a:gd name="T1" fmla="*/ 0 h 1"/>
                  <a:gd name="T2" fmla="*/ 3 w 35"/>
                  <a:gd name="T3" fmla="*/ 0 h 1"/>
                  <a:gd name="T4" fmla="*/ 0 w 3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5"/>
                  <a:gd name="T10" fmla="*/ 0 h 1"/>
                  <a:gd name="T11" fmla="*/ 35 w 3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5" h="1">
                    <a:moveTo>
                      <a:pt x="35" y="0"/>
                    </a:moveTo>
                    <a:lnTo>
                      <a:pt x="25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82" name="Freeform 2577"/>
              <p:cNvSpPr>
                <a:spLocks/>
              </p:cNvSpPr>
              <p:nvPr/>
            </p:nvSpPr>
            <p:spPr bwMode="auto">
              <a:xfrm>
                <a:off x="2900" y="2970"/>
                <a:ext cx="18" cy="1"/>
              </a:xfrm>
              <a:custGeom>
                <a:avLst/>
                <a:gdLst>
                  <a:gd name="T0" fmla="*/ 0 w 36"/>
                  <a:gd name="T1" fmla="*/ 0 h 1"/>
                  <a:gd name="T2" fmla="*/ 3 w 36"/>
                  <a:gd name="T3" fmla="*/ 0 h 1"/>
                  <a:gd name="T4" fmla="*/ 5 w 3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6"/>
                  <a:gd name="T10" fmla="*/ 0 h 1"/>
                  <a:gd name="T11" fmla="*/ 36 w 3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" h="1">
                    <a:moveTo>
                      <a:pt x="0" y="0"/>
                    </a:moveTo>
                    <a:lnTo>
                      <a:pt x="25" y="0"/>
                    </a:lnTo>
                    <a:lnTo>
                      <a:pt x="36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83" name="Freeform 2578"/>
              <p:cNvSpPr>
                <a:spLocks/>
              </p:cNvSpPr>
              <p:nvPr/>
            </p:nvSpPr>
            <p:spPr bwMode="auto">
              <a:xfrm>
                <a:off x="2890" y="2978"/>
                <a:ext cx="32" cy="3"/>
              </a:xfrm>
              <a:custGeom>
                <a:avLst/>
                <a:gdLst>
                  <a:gd name="T0" fmla="*/ 8 w 66"/>
                  <a:gd name="T1" fmla="*/ 0 h 7"/>
                  <a:gd name="T2" fmla="*/ 1 w 66"/>
                  <a:gd name="T3" fmla="*/ 0 h 7"/>
                  <a:gd name="T4" fmla="*/ 0 w 66"/>
                  <a:gd name="T5" fmla="*/ 0 h 7"/>
                  <a:gd name="T6" fmla="*/ 0 w 66"/>
                  <a:gd name="T7" fmla="*/ 0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6"/>
                  <a:gd name="T13" fmla="*/ 0 h 7"/>
                  <a:gd name="T14" fmla="*/ 66 w 66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6" h="7">
                    <a:moveTo>
                      <a:pt x="66" y="7"/>
                    </a:moveTo>
                    <a:lnTo>
                      <a:pt x="9" y="2"/>
                    </a:lnTo>
                    <a:lnTo>
                      <a:pt x="5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84" name="Line 2579"/>
              <p:cNvSpPr>
                <a:spLocks noChangeShapeType="1"/>
              </p:cNvSpPr>
              <p:nvPr/>
            </p:nvSpPr>
            <p:spPr bwMode="auto">
              <a:xfrm flipV="1">
                <a:off x="2905" y="2952"/>
                <a:ext cx="3" cy="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85" name="Line 2580"/>
              <p:cNvSpPr>
                <a:spLocks noChangeShapeType="1"/>
              </p:cNvSpPr>
              <p:nvPr/>
            </p:nvSpPr>
            <p:spPr bwMode="auto">
              <a:xfrm flipH="1" flipV="1">
                <a:off x="2901" y="2945"/>
                <a:ext cx="6" cy="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86" name="Line 2581"/>
              <p:cNvSpPr>
                <a:spLocks noChangeShapeType="1"/>
              </p:cNvSpPr>
              <p:nvPr/>
            </p:nvSpPr>
            <p:spPr bwMode="auto">
              <a:xfrm flipH="1">
                <a:off x="2911" y="2945"/>
                <a:ext cx="5" cy="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87" name="Freeform 2582"/>
              <p:cNvSpPr>
                <a:spLocks/>
              </p:cNvSpPr>
              <p:nvPr/>
            </p:nvSpPr>
            <p:spPr bwMode="auto">
              <a:xfrm>
                <a:off x="3031" y="2954"/>
                <a:ext cx="86" cy="87"/>
              </a:xfrm>
              <a:custGeom>
                <a:avLst/>
                <a:gdLst>
                  <a:gd name="T0" fmla="*/ 21 w 173"/>
                  <a:gd name="T1" fmla="*/ 22 h 174"/>
                  <a:gd name="T2" fmla="*/ 21 w 173"/>
                  <a:gd name="T3" fmla="*/ 21 h 174"/>
                  <a:gd name="T4" fmla="*/ 0 w 173"/>
                  <a:gd name="T5" fmla="*/ 0 h 174"/>
                  <a:gd name="T6" fmla="*/ 0 w 173"/>
                  <a:gd name="T7" fmla="*/ 1 h 174"/>
                  <a:gd name="T8" fmla="*/ 21 w 173"/>
                  <a:gd name="T9" fmla="*/ 22 h 1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3"/>
                  <a:gd name="T16" fmla="*/ 0 h 174"/>
                  <a:gd name="T17" fmla="*/ 173 w 173"/>
                  <a:gd name="T18" fmla="*/ 174 h 1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3" h="174">
                    <a:moveTo>
                      <a:pt x="168" y="174"/>
                    </a:moveTo>
                    <a:lnTo>
                      <a:pt x="173" y="167"/>
                    </a:lnTo>
                    <a:lnTo>
                      <a:pt x="7" y="0"/>
                    </a:lnTo>
                    <a:lnTo>
                      <a:pt x="0" y="6"/>
                    </a:lnTo>
                    <a:lnTo>
                      <a:pt x="168" y="174"/>
                    </a:lnTo>
                    <a:close/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88" name="Line 2583"/>
              <p:cNvSpPr>
                <a:spLocks noChangeShapeType="1"/>
              </p:cNvSpPr>
              <p:nvPr/>
            </p:nvSpPr>
            <p:spPr bwMode="auto">
              <a:xfrm flipH="1" flipV="1">
                <a:off x="3278" y="3229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89" name="Line 2584"/>
              <p:cNvSpPr>
                <a:spLocks noChangeShapeType="1"/>
              </p:cNvSpPr>
              <p:nvPr/>
            </p:nvSpPr>
            <p:spPr bwMode="auto">
              <a:xfrm flipH="1" flipV="1">
                <a:off x="3297" y="3229"/>
                <a:ext cx="6" cy="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90" name="Line 2585"/>
              <p:cNvSpPr>
                <a:spLocks noChangeShapeType="1"/>
              </p:cNvSpPr>
              <p:nvPr/>
            </p:nvSpPr>
            <p:spPr bwMode="auto">
              <a:xfrm flipH="1" flipV="1">
                <a:off x="3297" y="3229"/>
                <a:ext cx="6" cy="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91" name="Line 2586"/>
              <p:cNvSpPr>
                <a:spLocks noChangeShapeType="1"/>
              </p:cNvSpPr>
              <p:nvPr/>
            </p:nvSpPr>
            <p:spPr bwMode="auto">
              <a:xfrm flipH="1">
                <a:off x="3278" y="3172"/>
                <a:ext cx="57" cy="5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92" name="Line 2587"/>
              <p:cNvSpPr>
                <a:spLocks noChangeShapeType="1"/>
              </p:cNvSpPr>
              <p:nvPr/>
            </p:nvSpPr>
            <p:spPr bwMode="auto">
              <a:xfrm flipH="1">
                <a:off x="2980" y="3246"/>
                <a:ext cx="8" cy="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93" name="Line 2588"/>
              <p:cNvSpPr>
                <a:spLocks noChangeShapeType="1"/>
              </p:cNvSpPr>
              <p:nvPr/>
            </p:nvSpPr>
            <p:spPr bwMode="auto">
              <a:xfrm flipH="1">
                <a:off x="3055" y="3322"/>
                <a:ext cx="9" cy="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94" name="Line 2589"/>
              <p:cNvSpPr>
                <a:spLocks noChangeShapeType="1"/>
              </p:cNvSpPr>
              <p:nvPr/>
            </p:nvSpPr>
            <p:spPr bwMode="auto">
              <a:xfrm>
                <a:off x="2988" y="3246"/>
                <a:ext cx="76" cy="7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95" name="Line 2590"/>
              <p:cNvSpPr>
                <a:spLocks noChangeShapeType="1"/>
              </p:cNvSpPr>
              <p:nvPr/>
            </p:nvSpPr>
            <p:spPr bwMode="auto">
              <a:xfrm flipH="1">
                <a:off x="3297" y="3248"/>
                <a:ext cx="23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96" name="Freeform 2591"/>
              <p:cNvSpPr>
                <a:spLocks/>
              </p:cNvSpPr>
              <p:nvPr/>
            </p:nvSpPr>
            <p:spPr bwMode="auto">
              <a:xfrm>
                <a:off x="2936" y="2878"/>
                <a:ext cx="123" cy="124"/>
              </a:xfrm>
              <a:custGeom>
                <a:avLst/>
                <a:gdLst>
                  <a:gd name="T0" fmla="*/ 2 w 248"/>
                  <a:gd name="T1" fmla="*/ 0 h 247"/>
                  <a:gd name="T2" fmla="*/ 0 w 248"/>
                  <a:gd name="T3" fmla="*/ 3 h 247"/>
                  <a:gd name="T4" fmla="*/ 28 w 248"/>
                  <a:gd name="T5" fmla="*/ 31 h 247"/>
                  <a:gd name="T6" fmla="*/ 30 w 248"/>
                  <a:gd name="T7" fmla="*/ 29 h 247"/>
                  <a:gd name="T8" fmla="*/ 2 w 248"/>
                  <a:gd name="T9" fmla="*/ 0 h 2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8"/>
                  <a:gd name="T16" fmla="*/ 0 h 247"/>
                  <a:gd name="T17" fmla="*/ 248 w 248"/>
                  <a:gd name="T18" fmla="*/ 247 h 2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8" h="247">
                    <a:moveTo>
                      <a:pt x="19" y="0"/>
                    </a:moveTo>
                    <a:lnTo>
                      <a:pt x="0" y="19"/>
                    </a:lnTo>
                    <a:lnTo>
                      <a:pt x="229" y="247"/>
                    </a:lnTo>
                    <a:lnTo>
                      <a:pt x="248" y="229"/>
                    </a:lnTo>
                    <a:lnTo>
                      <a:pt x="19" y="0"/>
                    </a:lnTo>
                    <a:close/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97" name="Line 2592"/>
              <p:cNvSpPr>
                <a:spLocks noChangeShapeType="1"/>
              </p:cNvSpPr>
              <p:nvPr/>
            </p:nvSpPr>
            <p:spPr bwMode="auto">
              <a:xfrm>
                <a:off x="2937" y="2888"/>
                <a:ext cx="18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98" name="Line 2593"/>
              <p:cNvSpPr>
                <a:spLocks noChangeShapeType="1"/>
              </p:cNvSpPr>
              <p:nvPr/>
            </p:nvSpPr>
            <p:spPr bwMode="auto">
              <a:xfrm>
                <a:off x="2951" y="2901"/>
                <a:ext cx="18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99" name="Line 2594"/>
              <p:cNvSpPr>
                <a:spLocks noChangeShapeType="1"/>
              </p:cNvSpPr>
              <p:nvPr/>
            </p:nvSpPr>
            <p:spPr bwMode="auto">
              <a:xfrm>
                <a:off x="2964" y="2916"/>
                <a:ext cx="19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00" name="Line 2595"/>
              <p:cNvSpPr>
                <a:spLocks noChangeShapeType="1"/>
              </p:cNvSpPr>
              <p:nvPr/>
            </p:nvSpPr>
            <p:spPr bwMode="auto">
              <a:xfrm>
                <a:off x="2978" y="2929"/>
                <a:ext cx="18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01" name="Line 2596"/>
              <p:cNvSpPr>
                <a:spLocks noChangeShapeType="1"/>
              </p:cNvSpPr>
              <p:nvPr/>
            </p:nvSpPr>
            <p:spPr bwMode="auto">
              <a:xfrm>
                <a:off x="2991" y="2942"/>
                <a:ext cx="18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02" name="Line 2597"/>
              <p:cNvSpPr>
                <a:spLocks noChangeShapeType="1"/>
              </p:cNvSpPr>
              <p:nvPr/>
            </p:nvSpPr>
            <p:spPr bwMode="auto">
              <a:xfrm>
                <a:off x="3005" y="2955"/>
                <a:ext cx="18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03" name="Line 2598"/>
              <p:cNvSpPr>
                <a:spLocks noChangeShapeType="1"/>
              </p:cNvSpPr>
              <p:nvPr/>
            </p:nvSpPr>
            <p:spPr bwMode="auto">
              <a:xfrm>
                <a:off x="3018" y="2969"/>
                <a:ext cx="18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04" name="Line 2599"/>
              <p:cNvSpPr>
                <a:spLocks noChangeShapeType="1"/>
              </p:cNvSpPr>
              <p:nvPr/>
            </p:nvSpPr>
            <p:spPr bwMode="auto">
              <a:xfrm>
                <a:off x="3031" y="2983"/>
                <a:ext cx="19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05" name="Line 2600"/>
              <p:cNvSpPr>
                <a:spLocks noChangeShapeType="1"/>
              </p:cNvSpPr>
              <p:nvPr/>
            </p:nvSpPr>
            <p:spPr bwMode="auto">
              <a:xfrm>
                <a:off x="3045" y="2996"/>
                <a:ext cx="10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06" name="Line 2601"/>
              <p:cNvSpPr>
                <a:spLocks noChangeShapeType="1"/>
              </p:cNvSpPr>
              <p:nvPr/>
            </p:nvSpPr>
            <p:spPr bwMode="auto">
              <a:xfrm flipV="1">
                <a:off x="2944" y="2883"/>
                <a:ext cx="6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07" name="Line 2602"/>
              <p:cNvSpPr>
                <a:spLocks noChangeShapeType="1"/>
              </p:cNvSpPr>
              <p:nvPr/>
            </p:nvSpPr>
            <p:spPr bwMode="auto">
              <a:xfrm flipV="1">
                <a:off x="2953" y="2893"/>
                <a:ext cx="7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08" name="Line 2603"/>
              <p:cNvSpPr>
                <a:spLocks noChangeShapeType="1"/>
              </p:cNvSpPr>
              <p:nvPr/>
            </p:nvSpPr>
            <p:spPr bwMode="auto">
              <a:xfrm flipV="1">
                <a:off x="2963" y="2902"/>
                <a:ext cx="7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09" name="Line 2604"/>
              <p:cNvSpPr>
                <a:spLocks noChangeShapeType="1"/>
              </p:cNvSpPr>
              <p:nvPr/>
            </p:nvSpPr>
            <p:spPr bwMode="auto">
              <a:xfrm flipV="1">
                <a:off x="2973" y="2912"/>
                <a:ext cx="7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10" name="Line 2605"/>
              <p:cNvSpPr>
                <a:spLocks noChangeShapeType="1"/>
              </p:cNvSpPr>
              <p:nvPr/>
            </p:nvSpPr>
            <p:spPr bwMode="auto">
              <a:xfrm flipV="1">
                <a:off x="2983" y="2923"/>
                <a:ext cx="7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11" name="Line 2606"/>
              <p:cNvSpPr>
                <a:spLocks noChangeShapeType="1"/>
              </p:cNvSpPr>
              <p:nvPr/>
            </p:nvSpPr>
            <p:spPr bwMode="auto">
              <a:xfrm flipV="1">
                <a:off x="2993" y="2932"/>
                <a:ext cx="6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12" name="Line 2607"/>
              <p:cNvSpPr>
                <a:spLocks noChangeShapeType="1"/>
              </p:cNvSpPr>
              <p:nvPr/>
            </p:nvSpPr>
            <p:spPr bwMode="auto">
              <a:xfrm flipV="1">
                <a:off x="3002" y="2942"/>
                <a:ext cx="7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13" name="Line 2608"/>
              <p:cNvSpPr>
                <a:spLocks noChangeShapeType="1"/>
              </p:cNvSpPr>
              <p:nvPr/>
            </p:nvSpPr>
            <p:spPr bwMode="auto">
              <a:xfrm flipV="1">
                <a:off x="3012" y="2952"/>
                <a:ext cx="7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14" name="Line 2609"/>
              <p:cNvSpPr>
                <a:spLocks noChangeShapeType="1"/>
              </p:cNvSpPr>
              <p:nvPr/>
            </p:nvSpPr>
            <p:spPr bwMode="auto">
              <a:xfrm flipV="1">
                <a:off x="3022" y="2962"/>
                <a:ext cx="7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15" name="Line 2610"/>
              <p:cNvSpPr>
                <a:spLocks noChangeShapeType="1"/>
              </p:cNvSpPr>
              <p:nvPr/>
            </p:nvSpPr>
            <p:spPr bwMode="auto">
              <a:xfrm flipV="1">
                <a:off x="3032" y="2972"/>
                <a:ext cx="7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16" name="Line 2611"/>
              <p:cNvSpPr>
                <a:spLocks noChangeShapeType="1"/>
              </p:cNvSpPr>
              <p:nvPr/>
            </p:nvSpPr>
            <p:spPr bwMode="auto">
              <a:xfrm flipV="1">
                <a:off x="3042" y="2981"/>
                <a:ext cx="6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17" name="Line 2612"/>
              <p:cNvSpPr>
                <a:spLocks noChangeShapeType="1"/>
              </p:cNvSpPr>
              <p:nvPr/>
            </p:nvSpPr>
            <p:spPr bwMode="auto">
              <a:xfrm flipV="1">
                <a:off x="3055" y="2991"/>
                <a:ext cx="4" cy="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18" name="Line 2613"/>
              <p:cNvSpPr>
                <a:spLocks noChangeShapeType="1"/>
              </p:cNvSpPr>
              <p:nvPr/>
            </p:nvSpPr>
            <p:spPr bwMode="auto">
              <a:xfrm flipH="1" flipV="1">
                <a:off x="2943" y="2880"/>
                <a:ext cx="17" cy="3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19" name="Line 2614"/>
              <p:cNvSpPr>
                <a:spLocks noChangeShapeType="1"/>
              </p:cNvSpPr>
              <p:nvPr/>
            </p:nvSpPr>
            <p:spPr bwMode="auto">
              <a:xfrm flipH="1" flipV="1">
                <a:off x="2972" y="2905"/>
                <a:ext cx="25" cy="4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20" name="Line 2615"/>
              <p:cNvSpPr>
                <a:spLocks noChangeShapeType="1"/>
              </p:cNvSpPr>
              <p:nvPr/>
            </p:nvSpPr>
            <p:spPr bwMode="auto">
              <a:xfrm flipH="1" flipV="1">
                <a:off x="3009" y="2941"/>
                <a:ext cx="25" cy="4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21" name="Line 2616"/>
              <p:cNvSpPr>
                <a:spLocks noChangeShapeType="1"/>
              </p:cNvSpPr>
              <p:nvPr/>
            </p:nvSpPr>
            <p:spPr bwMode="auto">
              <a:xfrm flipH="1" flipV="1">
                <a:off x="3045" y="2978"/>
                <a:ext cx="10" cy="1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22" name="Line 2617"/>
              <p:cNvSpPr>
                <a:spLocks noChangeShapeType="1"/>
              </p:cNvSpPr>
              <p:nvPr/>
            </p:nvSpPr>
            <p:spPr bwMode="auto">
              <a:xfrm>
                <a:off x="2711" y="2643"/>
                <a:ext cx="408" cy="40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23" name="Line 2618"/>
              <p:cNvSpPr>
                <a:spLocks noChangeShapeType="1"/>
              </p:cNvSpPr>
              <p:nvPr/>
            </p:nvSpPr>
            <p:spPr bwMode="auto">
              <a:xfrm>
                <a:off x="2702" y="2653"/>
                <a:ext cx="408" cy="40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24" name="Line 2619"/>
              <p:cNvSpPr>
                <a:spLocks noChangeShapeType="1"/>
              </p:cNvSpPr>
              <p:nvPr/>
            </p:nvSpPr>
            <p:spPr bwMode="auto">
              <a:xfrm>
                <a:off x="2605" y="2863"/>
                <a:ext cx="383" cy="38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25" name="Freeform 2620"/>
              <p:cNvSpPr>
                <a:spLocks/>
              </p:cNvSpPr>
              <p:nvPr/>
            </p:nvSpPr>
            <p:spPr bwMode="auto">
              <a:xfrm>
                <a:off x="3034" y="2921"/>
                <a:ext cx="161" cy="33"/>
              </a:xfrm>
              <a:custGeom>
                <a:avLst/>
                <a:gdLst>
                  <a:gd name="T0" fmla="*/ 41 w 321"/>
                  <a:gd name="T1" fmla="*/ 8 h 66"/>
                  <a:gd name="T2" fmla="*/ 33 w 321"/>
                  <a:gd name="T3" fmla="*/ 2 h 66"/>
                  <a:gd name="T4" fmla="*/ 25 w 321"/>
                  <a:gd name="T5" fmla="*/ 0 h 66"/>
                  <a:gd name="T6" fmla="*/ 16 w 321"/>
                  <a:gd name="T7" fmla="*/ 1 h 66"/>
                  <a:gd name="T8" fmla="*/ 7 w 321"/>
                  <a:gd name="T9" fmla="*/ 3 h 66"/>
                  <a:gd name="T10" fmla="*/ 0 w 321"/>
                  <a:gd name="T11" fmla="*/ 8 h 6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21"/>
                  <a:gd name="T19" fmla="*/ 0 h 66"/>
                  <a:gd name="T20" fmla="*/ 321 w 321"/>
                  <a:gd name="T21" fmla="*/ 66 h 6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21" h="66">
                    <a:moveTo>
                      <a:pt x="321" y="64"/>
                    </a:moveTo>
                    <a:lnTo>
                      <a:pt x="263" y="22"/>
                    </a:lnTo>
                    <a:lnTo>
                      <a:pt x="195" y="0"/>
                    </a:lnTo>
                    <a:lnTo>
                      <a:pt x="123" y="2"/>
                    </a:lnTo>
                    <a:lnTo>
                      <a:pt x="56" y="24"/>
                    </a:lnTo>
                    <a:lnTo>
                      <a:pt x="0" y="66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26" name="Line 2621"/>
              <p:cNvSpPr>
                <a:spLocks noChangeShapeType="1"/>
              </p:cNvSpPr>
              <p:nvPr/>
            </p:nvSpPr>
            <p:spPr bwMode="auto">
              <a:xfrm>
                <a:off x="2627" y="2902"/>
                <a:ext cx="353" cy="35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27" name="Line 2622"/>
              <p:cNvSpPr>
                <a:spLocks noChangeShapeType="1"/>
              </p:cNvSpPr>
              <p:nvPr/>
            </p:nvSpPr>
            <p:spPr bwMode="auto">
              <a:xfrm flipV="1">
                <a:off x="2201" y="2778"/>
                <a:ext cx="123" cy="12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28" name="Line 2623"/>
              <p:cNvSpPr>
                <a:spLocks noChangeShapeType="1"/>
              </p:cNvSpPr>
              <p:nvPr/>
            </p:nvSpPr>
            <p:spPr bwMode="auto">
              <a:xfrm>
                <a:off x="2342" y="2027"/>
                <a:ext cx="9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29" name="Line 2624"/>
              <p:cNvSpPr>
                <a:spLocks noChangeShapeType="1"/>
              </p:cNvSpPr>
              <p:nvPr/>
            </p:nvSpPr>
            <p:spPr bwMode="auto">
              <a:xfrm>
                <a:off x="2329" y="2040"/>
                <a:ext cx="18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16" name="Group 2625"/>
            <p:cNvGrpSpPr>
              <a:grpSpLocks/>
            </p:cNvGrpSpPr>
            <p:nvPr/>
          </p:nvGrpSpPr>
          <p:grpSpPr bwMode="auto">
            <a:xfrm>
              <a:off x="2201" y="2028"/>
              <a:ext cx="520" cy="1250"/>
              <a:chOff x="2201" y="2028"/>
              <a:chExt cx="520" cy="1250"/>
            </a:xfrm>
          </p:grpSpPr>
          <p:sp>
            <p:nvSpPr>
              <p:cNvPr id="12230" name="Line 2626"/>
              <p:cNvSpPr>
                <a:spLocks noChangeShapeType="1"/>
              </p:cNvSpPr>
              <p:nvPr/>
            </p:nvSpPr>
            <p:spPr bwMode="auto">
              <a:xfrm>
                <a:off x="2316" y="2054"/>
                <a:ext cx="18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231" name="Line 2627"/>
              <p:cNvSpPr>
                <a:spLocks noChangeShapeType="1"/>
              </p:cNvSpPr>
              <p:nvPr/>
            </p:nvSpPr>
            <p:spPr bwMode="auto">
              <a:xfrm>
                <a:off x="2302" y="2068"/>
                <a:ext cx="18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232" name="Line 2628"/>
              <p:cNvSpPr>
                <a:spLocks noChangeShapeType="1"/>
              </p:cNvSpPr>
              <p:nvPr/>
            </p:nvSpPr>
            <p:spPr bwMode="auto">
              <a:xfrm>
                <a:off x="2288" y="2081"/>
                <a:ext cx="19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233" name="Line 2629"/>
              <p:cNvSpPr>
                <a:spLocks noChangeShapeType="1"/>
              </p:cNvSpPr>
              <p:nvPr/>
            </p:nvSpPr>
            <p:spPr bwMode="auto">
              <a:xfrm>
                <a:off x="2281" y="2094"/>
                <a:ext cx="12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234" name="Line 2630"/>
              <p:cNvSpPr>
                <a:spLocks noChangeShapeType="1"/>
              </p:cNvSpPr>
              <p:nvPr/>
            </p:nvSpPr>
            <p:spPr bwMode="auto">
              <a:xfrm flipV="1">
                <a:off x="2285" y="2066"/>
                <a:ext cx="19" cy="3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235" name="Line 2631"/>
              <p:cNvSpPr>
                <a:spLocks noChangeShapeType="1"/>
              </p:cNvSpPr>
              <p:nvPr/>
            </p:nvSpPr>
            <p:spPr bwMode="auto">
              <a:xfrm flipV="1">
                <a:off x="2316" y="2029"/>
                <a:ext cx="25" cy="4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236" name="Line 2632"/>
              <p:cNvSpPr>
                <a:spLocks noChangeShapeType="1"/>
              </p:cNvSpPr>
              <p:nvPr/>
            </p:nvSpPr>
            <p:spPr bwMode="auto">
              <a:xfrm flipV="1">
                <a:off x="2352" y="2031"/>
                <a:ext cx="3" cy="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237" name="Line 2633"/>
              <p:cNvSpPr>
                <a:spLocks noChangeShapeType="1"/>
              </p:cNvSpPr>
              <p:nvPr/>
            </p:nvSpPr>
            <p:spPr bwMode="auto">
              <a:xfrm flipH="1" flipV="1">
                <a:off x="2283" y="2086"/>
                <a:ext cx="6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238" name="Line 2634"/>
              <p:cNvSpPr>
                <a:spLocks noChangeShapeType="1"/>
              </p:cNvSpPr>
              <p:nvPr/>
            </p:nvSpPr>
            <p:spPr bwMode="auto">
              <a:xfrm flipH="1" flipV="1">
                <a:off x="2292" y="2077"/>
                <a:ext cx="7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239" name="Line 2635"/>
              <p:cNvSpPr>
                <a:spLocks noChangeShapeType="1"/>
              </p:cNvSpPr>
              <p:nvPr/>
            </p:nvSpPr>
            <p:spPr bwMode="auto">
              <a:xfrm flipH="1" flipV="1">
                <a:off x="2302" y="2067"/>
                <a:ext cx="7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240" name="Line 2636"/>
              <p:cNvSpPr>
                <a:spLocks noChangeShapeType="1"/>
              </p:cNvSpPr>
              <p:nvPr/>
            </p:nvSpPr>
            <p:spPr bwMode="auto">
              <a:xfrm flipH="1" flipV="1">
                <a:off x="2312" y="2058"/>
                <a:ext cx="7" cy="1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241" name="Line 2637"/>
              <p:cNvSpPr>
                <a:spLocks noChangeShapeType="1"/>
              </p:cNvSpPr>
              <p:nvPr/>
            </p:nvSpPr>
            <p:spPr bwMode="auto">
              <a:xfrm flipH="1" flipV="1">
                <a:off x="2322" y="2047"/>
                <a:ext cx="7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242" name="Line 2638"/>
              <p:cNvSpPr>
                <a:spLocks noChangeShapeType="1"/>
              </p:cNvSpPr>
              <p:nvPr/>
            </p:nvSpPr>
            <p:spPr bwMode="auto">
              <a:xfrm flipH="1" flipV="1">
                <a:off x="2332" y="2037"/>
                <a:ext cx="6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243" name="Line 2639"/>
              <p:cNvSpPr>
                <a:spLocks noChangeShapeType="1"/>
              </p:cNvSpPr>
              <p:nvPr/>
            </p:nvSpPr>
            <p:spPr bwMode="auto">
              <a:xfrm flipH="1" flipV="1">
                <a:off x="2341" y="2028"/>
                <a:ext cx="7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244" name="Line 2640"/>
              <p:cNvSpPr>
                <a:spLocks noChangeShapeType="1"/>
              </p:cNvSpPr>
              <p:nvPr/>
            </p:nvSpPr>
            <p:spPr bwMode="auto">
              <a:xfrm flipH="1">
                <a:off x="2280" y="2101"/>
                <a:ext cx="7" cy="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245" name="Line 2641"/>
              <p:cNvSpPr>
                <a:spLocks noChangeShapeType="1"/>
              </p:cNvSpPr>
              <p:nvPr/>
            </p:nvSpPr>
            <p:spPr bwMode="auto">
              <a:xfrm flipH="1">
                <a:off x="2270" y="2091"/>
                <a:ext cx="8" cy="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246" name="Line 2642"/>
              <p:cNvSpPr>
                <a:spLocks noChangeShapeType="1"/>
              </p:cNvSpPr>
              <p:nvPr/>
            </p:nvSpPr>
            <p:spPr bwMode="auto">
              <a:xfrm flipH="1" flipV="1">
                <a:off x="2278" y="2091"/>
                <a:ext cx="9" cy="1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247" name="Line 2643"/>
              <p:cNvSpPr>
                <a:spLocks noChangeShapeType="1"/>
              </p:cNvSpPr>
              <p:nvPr/>
            </p:nvSpPr>
            <p:spPr bwMode="auto">
              <a:xfrm flipV="1">
                <a:off x="2286" y="2175"/>
                <a:ext cx="60" cy="6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248" name="Line 2644"/>
              <p:cNvSpPr>
                <a:spLocks noChangeShapeType="1"/>
              </p:cNvSpPr>
              <p:nvPr/>
            </p:nvSpPr>
            <p:spPr bwMode="auto">
              <a:xfrm flipH="1" flipV="1">
                <a:off x="2270" y="2099"/>
                <a:ext cx="76" cy="7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249" name="Line 2645"/>
              <p:cNvSpPr>
                <a:spLocks noChangeShapeType="1"/>
              </p:cNvSpPr>
              <p:nvPr/>
            </p:nvSpPr>
            <p:spPr bwMode="auto">
              <a:xfrm flipV="1">
                <a:off x="2209" y="2099"/>
                <a:ext cx="61" cy="6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250" name="Line 2646"/>
              <p:cNvSpPr>
                <a:spLocks noChangeShapeType="1"/>
              </p:cNvSpPr>
              <p:nvPr/>
            </p:nvSpPr>
            <p:spPr bwMode="auto">
              <a:xfrm>
                <a:off x="2209" y="2160"/>
                <a:ext cx="77" cy="7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251" name="Line 2647"/>
              <p:cNvSpPr>
                <a:spLocks noChangeShapeType="1"/>
              </p:cNvSpPr>
              <p:nvPr/>
            </p:nvSpPr>
            <p:spPr bwMode="auto">
              <a:xfrm flipV="1">
                <a:off x="2354" y="2296"/>
                <a:ext cx="9" cy="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252" name="Line 2648"/>
              <p:cNvSpPr>
                <a:spLocks noChangeShapeType="1"/>
              </p:cNvSpPr>
              <p:nvPr/>
            </p:nvSpPr>
            <p:spPr bwMode="auto">
              <a:xfrm>
                <a:off x="2338" y="2680"/>
                <a:ext cx="1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253" name="Line 2649"/>
              <p:cNvSpPr>
                <a:spLocks noChangeShapeType="1"/>
              </p:cNvSpPr>
              <p:nvPr/>
            </p:nvSpPr>
            <p:spPr bwMode="auto">
              <a:xfrm>
                <a:off x="2338" y="2679"/>
                <a:ext cx="1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254" name="Line 2650"/>
              <p:cNvSpPr>
                <a:spLocks noChangeShapeType="1"/>
              </p:cNvSpPr>
              <p:nvPr/>
            </p:nvSpPr>
            <p:spPr bwMode="auto">
              <a:xfrm>
                <a:off x="2339" y="2679"/>
                <a:ext cx="1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255" name="Line 2651"/>
              <p:cNvSpPr>
                <a:spLocks noChangeShapeType="1"/>
              </p:cNvSpPr>
              <p:nvPr/>
            </p:nvSpPr>
            <p:spPr bwMode="auto">
              <a:xfrm>
                <a:off x="2320" y="2727"/>
                <a:ext cx="1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256" name="Line 2652"/>
              <p:cNvSpPr>
                <a:spLocks noChangeShapeType="1"/>
              </p:cNvSpPr>
              <p:nvPr/>
            </p:nvSpPr>
            <p:spPr bwMode="auto">
              <a:xfrm>
                <a:off x="2291" y="2697"/>
                <a:ext cx="1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257" name="Line 2653"/>
              <p:cNvSpPr>
                <a:spLocks noChangeShapeType="1"/>
              </p:cNvSpPr>
              <p:nvPr/>
            </p:nvSpPr>
            <p:spPr bwMode="auto">
              <a:xfrm flipV="1">
                <a:off x="2338" y="2708"/>
                <a:ext cx="1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258" name="Line 2654"/>
              <p:cNvSpPr>
                <a:spLocks noChangeShapeType="1"/>
              </p:cNvSpPr>
              <p:nvPr/>
            </p:nvSpPr>
            <p:spPr bwMode="auto">
              <a:xfrm flipV="1">
                <a:off x="2337" y="2707"/>
                <a:ext cx="1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259" name="Freeform 2655"/>
              <p:cNvSpPr>
                <a:spLocks/>
              </p:cNvSpPr>
              <p:nvPr/>
            </p:nvSpPr>
            <p:spPr bwMode="auto">
              <a:xfrm>
                <a:off x="2338" y="2679"/>
                <a:ext cx="7" cy="31"/>
              </a:xfrm>
              <a:custGeom>
                <a:avLst/>
                <a:gdLst>
                  <a:gd name="T0" fmla="*/ 1 w 12"/>
                  <a:gd name="T1" fmla="*/ 0 h 61"/>
                  <a:gd name="T2" fmla="*/ 2 w 12"/>
                  <a:gd name="T3" fmla="*/ 4 h 61"/>
                  <a:gd name="T4" fmla="*/ 0 w 12"/>
                  <a:gd name="T5" fmla="*/ 8 h 61"/>
                  <a:gd name="T6" fmla="*/ 0 60000 65536"/>
                  <a:gd name="T7" fmla="*/ 0 60000 65536"/>
                  <a:gd name="T8" fmla="*/ 0 60000 65536"/>
                  <a:gd name="T9" fmla="*/ 0 w 12"/>
                  <a:gd name="T10" fmla="*/ 0 h 61"/>
                  <a:gd name="T11" fmla="*/ 12 w 12"/>
                  <a:gd name="T12" fmla="*/ 61 h 6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" h="61">
                    <a:moveTo>
                      <a:pt x="1" y="0"/>
                    </a:moveTo>
                    <a:lnTo>
                      <a:pt x="12" y="27"/>
                    </a:lnTo>
                    <a:lnTo>
                      <a:pt x="0" y="61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260" name="Line 2656"/>
              <p:cNvSpPr>
                <a:spLocks noChangeShapeType="1"/>
              </p:cNvSpPr>
              <p:nvPr/>
            </p:nvSpPr>
            <p:spPr bwMode="auto">
              <a:xfrm flipV="1">
                <a:off x="2338" y="2692"/>
                <a:ext cx="6" cy="1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261" name="Line 2657"/>
              <p:cNvSpPr>
                <a:spLocks noChangeShapeType="1"/>
              </p:cNvSpPr>
              <p:nvPr/>
            </p:nvSpPr>
            <p:spPr bwMode="auto">
              <a:xfrm flipV="1">
                <a:off x="2338" y="2692"/>
                <a:ext cx="4" cy="1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262" name="Line 2658"/>
              <p:cNvSpPr>
                <a:spLocks noChangeShapeType="1"/>
              </p:cNvSpPr>
              <p:nvPr/>
            </p:nvSpPr>
            <p:spPr bwMode="auto">
              <a:xfrm flipH="1" flipV="1">
                <a:off x="2339" y="2680"/>
                <a:ext cx="5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263" name="Line 2659"/>
              <p:cNvSpPr>
                <a:spLocks noChangeShapeType="1"/>
              </p:cNvSpPr>
              <p:nvPr/>
            </p:nvSpPr>
            <p:spPr bwMode="auto">
              <a:xfrm flipH="1" flipV="1">
                <a:off x="2338" y="2681"/>
                <a:ext cx="4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264" name="Line 2660"/>
              <p:cNvSpPr>
                <a:spLocks noChangeShapeType="1"/>
              </p:cNvSpPr>
              <p:nvPr/>
            </p:nvSpPr>
            <p:spPr bwMode="auto">
              <a:xfrm flipH="1" flipV="1">
                <a:off x="2326" y="2676"/>
                <a:ext cx="12" cy="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265" name="Line 2661"/>
              <p:cNvSpPr>
                <a:spLocks noChangeShapeType="1"/>
              </p:cNvSpPr>
              <p:nvPr/>
            </p:nvSpPr>
            <p:spPr bwMode="auto">
              <a:xfrm flipH="1" flipV="1">
                <a:off x="2326" y="2674"/>
                <a:ext cx="12" cy="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266" name="Line 2662"/>
              <p:cNvSpPr>
                <a:spLocks noChangeShapeType="1"/>
              </p:cNvSpPr>
              <p:nvPr/>
            </p:nvSpPr>
            <p:spPr bwMode="auto">
              <a:xfrm flipH="1">
                <a:off x="2312" y="2676"/>
                <a:ext cx="14" cy="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267" name="Line 2663"/>
              <p:cNvSpPr>
                <a:spLocks noChangeShapeType="1"/>
              </p:cNvSpPr>
              <p:nvPr/>
            </p:nvSpPr>
            <p:spPr bwMode="auto">
              <a:xfrm flipH="1">
                <a:off x="2310" y="2674"/>
                <a:ext cx="16" cy="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268" name="Freeform 2664"/>
              <p:cNvSpPr>
                <a:spLocks/>
              </p:cNvSpPr>
              <p:nvPr/>
            </p:nvSpPr>
            <p:spPr bwMode="auto">
              <a:xfrm>
                <a:off x="2309" y="2674"/>
                <a:ext cx="30" cy="6"/>
              </a:xfrm>
              <a:custGeom>
                <a:avLst/>
                <a:gdLst>
                  <a:gd name="T0" fmla="*/ 0 w 61"/>
                  <a:gd name="T1" fmla="*/ 1 h 13"/>
                  <a:gd name="T2" fmla="*/ 4 w 61"/>
                  <a:gd name="T3" fmla="*/ 0 h 13"/>
                  <a:gd name="T4" fmla="*/ 7 w 61"/>
                  <a:gd name="T5" fmla="*/ 1 h 13"/>
                  <a:gd name="T6" fmla="*/ 0 60000 65536"/>
                  <a:gd name="T7" fmla="*/ 0 60000 65536"/>
                  <a:gd name="T8" fmla="*/ 0 60000 65536"/>
                  <a:gd name="T9" fmla="*/ 0 w 61"/>
                  <a:gd name="T10" fmla="*/ 0 h 13"/>
                  <a:gd name="T11" fmla="*/ 61 w 61"/>
                  <a:gd name="T12" fmla="*/ 13 h 1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1" h="13">
                    <a:moveTo>
                      <a:pt x="0" y="13"/>
                    </a:moveTo>
                    <a:lnTo>
                      <a:pt x="35" y="0"/>
                    </a:lnTo>
                    <a:lnTo>
                      <a:pt x="61" y="11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269" name="Line 2665"/>
              <p:cNvSpPr>
                <a:spLocks noChangeShapeType="1"/>
              </p:cNvSpPr>
              <p:nvPr/>
            </p:nvSpPr>
            <p:spPr bwMode="auto">
              <a:xfrm>
                <a:off x="2278" y="2718"/>
                <a:ext cx="22" cy="2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270" name="Line 2666"/>
              <p:cNvSpPr>
                <a:spLocks noChangeShapeType="1"/>
              </p:cNvSpPr>
              <p:nvPr/>
            </p:nvSpPr>
            <p:spPr bwMode="auto">
              <a:xfrm>
                <a:off x="2274" y="2717"/>
                <a:ext cx="27" cy="2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271" name="Line 2667"/>
              <p:cNvSpPr>
                <a:spLocks noChangeShapeType="1"/>
              </p:cNvSpPr>
              <p:nvPr/>
            </p:nvSpPr>
            <p:spPr bwMode="auto">
              <a:xfrm>
                <a:off x="2292" y="2703"/>
                <a:ext cx="23" cy="2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272" name="Line 2668"/>
              <p:cNvSpPr>
                <a:spLocks noChangeShapeType="1"/>
              </p:cNvSpPr>
              <p:nvPr/>
            </p:nvSpPr>
            <p:spPr bwMode="auto">
              <a:xfrm flipV="1">
                <a:off x="2274" y="2700"/>
                <a:ext cx="12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273" name="Line 2669"/>
              <p:cNvSpPr>
                <a:spLocks noChangeShapeType="1"/>
              </p:cNvSpPr>
              <p:nvPr/>
            </p:nvSpPr>
            <p:spPr bwMode="auto">
              <a:xfrm flipV="1">
                <a:off x="2307" y="2740"/>
                <a:ext cx="4" cy="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274" name="Line 2670"/>
              <p:cNvSpPr>
                <a:spLocks noChangeShapeType="1"/>
              </p:cNvSpPr>
              <p:nvPr/>
            </p:nvSpPr>
            <p:spPr bwMode="auto">
              <a:xfrm flipH="1">
                <a:off x="2286" y="2680"/>
                <a:ext cx="23" cy="2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275" name="Line 2671"/>
              <p:cNvSpPr>
                <a:spLocks noChangeShapeType="1"/>
              </p:cNvSpPr>
              <p:nvPr/>
            </p:nvSpPr>
            <p:spPr bwMode="auto">
              <a:xfrm flipV="1">
                <a:off x="2318" y="2710"/>
                <a:ext cx="20" cy="2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276" name="Freeform 2672"/>
              <p:cNvSpPr>
                <a:spLocks/>
              </p:cNvSpPr>
              <p:nvPr/>
            </p:nvSpPr>
            <p:spPr bwMode="auto">
              <a:xfrm>
                <a:off x="2301" y="2744"/>
                <a:ext cx="6" cy="1"/>
              </a:xfrm>
              <a:custGeom>
                <a:avLst/>
                <a:gdLst>
                  <a:gd name="T0" fmla="*/ 0 w 13"/>
                  <a:gd name="T1" fmla="*/ 0 h 2"/>
                  <a:gd name="T2" fmla="*/ 0 w 13"/>
                  <a:gd name="T3" fmla="*/ 1 h 2"/>
                  <a:gd name="T4" fmla="*/ 1 w 1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13"/>
                  <a:gd name="T10" fmla="*/ 0 h 2"/>
                  <a:gd name="T11" fmla="*/ 13 w 1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" h="2">
                    <a:moveTo>
                      <a:pt x="0" y="0"/>
                    </a:moveTo>
                    <a:lnTo>
                      <a:pt x="7" y="2"/>
                    </a:lnTo>
                    <a:lnTo>
                      <a:pt x="13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277" name="Freeform 2673"/>
              <p:cNvSpPr>
                <a:spLocks/>
              </p:cNvSpPr>
              <p:nvPr/>
            </p:nvSpPr>
            <p:spPr bwMode="auto">
              <a:xfrm>
                <a:off x="2273" y="2711"/>
                <a:ext cx="1" cy="6"/>
              </a:xfrm>
              <a:custGeom>
                <a:avLst/>
                <a:gdLst>
                  <a:gd name="T0" fmla="*/ 1 w 1"/>
                  <a:gd name="T1" fmla="*/ 0 h 13"/>
                  <a:gd name="T2" fmla="*/ 0 w 1"/>
                  <a:gd name="T3" fmla="*/ 0 h 13"/>
                  <a:gd name="T4" fmla="*/ 1 w 1"/>
                  <a:gd name="T5" fmla="*/ 1 h 13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3"/>
                  <a:gd name="T11" fmla="*/ 1 w 1"/>
                  <a:gd name="T12" fmla="*/ 13 h 1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3">
                    <a:moveTo>
                      <a:pt x="1" y="0"/>
                    </a:moveTo>
                    <a:lnTo>
                      <a:pt x="0" y="7"/>
                    </a:lnTo>
                    <a:lnTo>
                      <a:pt x="1" y="13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278" name="Line 2674"/>
              <p:cNvSpPr>
                <a:spLocks noChangeShapeType="1"/>
              </p:cNvSpPr>
              <p:nvPr/>
            </p:nvSpPr>
            <p:spPr bwMode="auto">
              <a:xfrm flipH="1">
                <a:off x="2303" y="2729"/>
                <a:ext cx="12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279" name="Freeform 2675"/>
              <p:cNvSpPr>
                <a:spLocks/>
              </p:cNvSpPr>
              <p:nvPr/>
            </p:nvSpPr>
            <p:spPr bwMode="auto">
              <a:xfrm>
                <a:off x="2277" y="2703"/>
                <a:ext cx="12" cy="15"/>
              </a:xfrm>
              <a:custGeom>
                <a:avLst/>
                <a:gdLst>
                  <a:gd name="T0" fmla="*/ 3 w 24"/>
                  <a:gd name="T1" fmla="*/ 0 h 30"/>
                  <a:gd name="T2" fmla="*/ 1 w 24"/>
                  <a:gd name="T3" fmla="*/ 3 h 30"/>
                  <a:gd name="T4" fmla="*/ 0 w 24"/>
                  <a:gd name="T5" fmla="*/ 4 h 30"/>
                  <a:gd name="T6" fmla="*/ 1 w 24"/>
                  <a:gd name="T7" fmla="*/ 4 h 3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30"/>
                  <a:gd name="T14" fmla="*/ 24 w 24"/>
                  <a:gd name="T15" fmla="*/ 30 h 3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30">
                    <a:moveTo>
                      <a:pt x="24" y="0"/>
                    </a:moveTo>
                    <a:lnTo>
                      <a:pt x="2" y="23"/>
                    </a:lnTo>
                    <a:lnTo>
                      <a:pt x="0" y="26"/>
                    </a:lnTo>
                    <a:lnTo>
                      <a:pt x="2" y="3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280" name="Freeform 2676"/>
              <p:cNvSpPr>
                <a:spLocks/>
              </p:cNvSpPr>
              <p:nvPr/>
            </p:nvSpPr>
            <p:spPr bwMode="auto">
              <a:xfrm>
                <a:off x="2289" y="2703"/>
                <a:ext cx="3" cy="1"/>
              </a:xfrm>
              <a:custGeom>
                <a:avLst/>
                <a:gdLst>
                  <a:gd name="T0" fmla="*/ 1 w 6"/>
                  <a:gd name="T1" fmla="*/ 0 h 1"/>
                  <a:gd name="T2" fmla="*/ 1 w 6"/>
                  <a:gd name="T3" fmla="*/ 0 h 1"/>
                  <a:gd name="T4" fmla="*/ 0 w 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"/>
                  <a:gd name="T11" fmla="*/ 6 w 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">
                    <a:moveTo>
                      <a:pt x="6" y="0"/>
                    </a:moveTo>
                    <a:lnTo>
                      <a:pt x="3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281" name="Freeform 2677"/>
              <p:cNvSpPr>
                <a:spLocks/>
              </p:cNvSpPr>
              <p:nvPr/>
            </p:nvSpPr>
            <p:spPr bwMode="auto">
              <a:xfrm>
                <a:off x="2300" y="2740"/>
                <a:ext cx="3" cy="1"/>
              </a:xfrm>
              <a:custGeom>
                <a:avLst/>
                <a:gdLst>
                  <a:gd name="T0" fmla="*/ 0 w 6"/>
                  <a:gd name="T1" fmla="*/ 0 h 2"/>
                  <a:gd name="T2" fmla="*/ 1 w 6"/>
                  <a:gd name="T3" fmla="*/ 1 h 2"/>
                  <a:gd name="T4" fmla="*/ 1 w 6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2"/>
                  <a:gd name="T11" fmla="*/ 6 w 6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2">
                    <a:moveTo>
                      <a:pt x="0" y="0"/>
                    </a:moveTo>
                    <a:lnTo>
                      <a:pt x="3" y="2"/>
                    </a:lnTo>
                    <a:lnTo>
                      <a:pt x="6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282" name="Freeform 2678"/>
              <p:cNvSpPr>
                <a:spLocks/>
              </p:cNvSpPr>
              <p:nvPr/>
            </p:nvSpPr>
            <p:spPr bwMode="auto">
              <a:xfrm>
                <a:off x="2315" y="2726"/>
                <a:ext cx="1" cy="3"/>
              </a:xfrm>
              <a:custGeom>
                <a:avLst/>
                <a:gdLst>
                  <a:gd name="T0" fmla="*/ 0 w 1"/>
                  <a:gd name="T1" fmla="*/ 1 h 6"/>
                  <a:gd name="T2" fmla="*/ 0 w 1"/>
                  <a:gd name="T3" fmla="*/ 1 h 6"/>
                  <a:gd name="T4" fmla="*/ 0 w 1"/>
                  <a:gd name="T5" fmla="*/ 0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6"/>
                    </a:moveTo>
                    <a:lnTo>
                      <a:pt x="0" y="3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283" name="Freeform 2679"/>
              <p:cNvSpPr>
                <a:spLocks/>
              </p:cNvSpPr>
              <p:nvPr/>
            </p:nvSpPr>
            <p:spPr bwMode="auto">
              <a:xfrm>
                <a:off x="2292" y="2701"/>
                <a:ext cx="28" cy="26"/>
              </a:xfrm>
              <a:custGeom>
                <a:avLst/>
                <a:gdLst>
                  <a:gd name="T0" fmla="*/ 0 w 57"/>
                  <a:gd name="T1" fmla="*/ 0 h 52"/>
                  <a:gd name="T2" fmla="*/ 6 w 57"/>
                  <a:gd name="T3" fmla="*/ 7 h 52"/>
                  <a:gd name="T4" fmla="*/ 7 w 57"/>
                  <a:gd name="T5" fmla="*/ 7 h 52"/>
                  <a:gd name="T6" fmla="*/ 0 60000 65536"/>
                  <a:gd name="T7" fmla="*/ 0 60000 65536"/>
                  <a:gd name="T8" fmla="*/ 0 60000 65536"/>
                  <a:gd name="T9" fmla="*/ 0 w 57"/>
                  <a:gd name="T10" fmla="*/ 0 h 52"/>
                  <a:gd name="T11" fmla="*/ 57 w 57"/>
                  <a:gd name="T12" fmla="*/ 52 h 5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7" h="52">
                    <a:moveTo>
                      <a:pt x="0" y="0"/>
                    </a:moveTo>
                    <a:lnTo>
                      <a:pt x="50" y="50"/>
                    </a:lnTo>
                    <a:lnTo>
                      <a:pt x="57" y="52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284" name="Line 2680"/>
              <p:cNvSpPr>
                <a:spLocks noChangeShapeType="1"/>
              </p:cNvSpPr>
              <p:nvPr/>
            </p:nvSpPr>
            <p:spPr bwMode="auto">
              <a:xfrm flipH="1" flipV="1">
                <a:off x="2291" y="2698"/>
                <a:ext cx="1" cy="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285" name="Line 2681"/>
              <p:cNvSpPr>
                <a:spLocks noChangeShapeType="1"/>
              </p:cNvSpPr>
              <p:nvPr/>
            </p:nvSpPr>
            <p:spPr bwMode="auto">
              <a:xfrm flipV="1">
                <a:off x="2321" y="2708"/>
                <a:ext cx="16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286" name="Line 2682"/>
              <p:cNvSpPr>
                <a:spLocks noChangeShapeType="1"/>
              </p:cNvSpPr>
              <p:nvPr/>
            </p:nvSpPr>
            <p:spPr bwMode="auto">
              <a:xfrm flipH="1">
                <a:off x="2309" y="2680"/>
                <a:ext cx="3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287" name="Line 2683"/>
              <p:cNvSpPr>
                <a:spLocks noChangeShapeType="1"/>
              </p:cNvSpPr>
              <p:nvPr/>
            </p:nvSpPr>
            <p:spPr bwMode="auto">
              <a:xfrm flipH="1">
                <a:off x="2291" y="2681"/>
                <a:ext cx="19" cy="1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288" name="Line 2684"/>
              <p:cNvSpPr>
                <a:spLocks noChangeShapeType="1"/>
              </p:cNvSpPr>
              <p:nvPr/>
            </p:nvSpPr>
            <p:spPr bwMode="auto">
              <a:xfrm flipV="1">
                <a:off x="2320" y="2709"/>
                <a:ext cx="18" cy="2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289" name="Line 2685"/>
              <p:cNvSpPr>
                <a:spLocks noChangeShapeType="1"/>
              </p:cNvSpPr>
              <p:nvPr/>
            </p:nvSpPr>
            <p:spPr bwMode="auto">
              <a:xfrm flipH="1">
                <a:off x="2289" y="2681"/>
                <a:ext cx="20" cy="1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290" name="Line 2686"/>
              <p:cNvSpPr>
                <a:spLocks noChangeShapeType="1"/>
              </p:cNvSpPr>
              <p:nvPr/>
            </p:nvSpPr>
            <p:spPr bwMode="auto">
              <a:xfrm flipH="1">
                <a:off x="2309" y="2680"/>
                <a:ext cx="1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291" name="Line 2687"/>
              <p:cNvSpPr>
                <a:spLocks noChangeShapeType="1"/>
              </p:cNvSpPr>
              <p:nvPr/>
            </p:nvSpPr>
            <p:spPr bwMode="auto">
              <a:xfrm flipH="1" flipV="1">
                <a:off x="2316" y="2728"/>
                <a:ext cx="3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292" name="Line 2688"/>
              <p:cNvSpPr>
                <a:spLocks noChangeShapeType="1"/>
              </p:cNvSpPr>
              <p:nvPr/>
            </p:nvSpPr>
            <p:spPr bwMode="auto">
              <a:xfrm>
                <a:off x="2289" y="2699"/>
                <a:ext cx="2" cy="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293" name="Freeform 2689"/>
              <p:cNvSpPr>
                <a:spLocks/>
              </p:cNvSpPr>
              <p:nvPr/>
            </p:nvSpPr>
            <p:spPr bwMode="auto">
              <a:xfrm>
                <a:off x="2289" y="2698"/>
                <a:ext cx="1" cy="1"/>
              </a:xfrm>
              <a:custGeom>
                <a:avLst/>
                <a:gdLst>
                  <a:gd name="T0" fmla="*/ 0 w 1"/>
                  <a:gd name="T1" fmla="*/ 0 h 3"/>
                  <a:gd name="T2" fmla="*/ 0 w 1"/>
                  <a:gd name="T3" fmla="*/ 0 h 3"/>
                  <a:gd name="T4" fmla="*/ 0 w 1"/>
                  <a:gd name="T5" fmla="*/ 0 h 3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3"/>
                  <a:gd name="T11" fmla="*/ 1 w 1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3">
                    <a:moveTo>
                      <a:pt x="0" y="0"/>
                    </a:moveTo>
                    <a:lnTo>
                      <a:pt x="0" y="1"/>
                    </a:lnTo>
                    <a:lnTo>
                      <a:pt x="0" y="3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294" name="Freeform 2690"/>
              <p:cNvSpPr>
                <a:spLocks/>
              </p:cNvSpPr>
              <p:nvPr/>
            </p:nvSpPr>
            <p:spPr bwMode="auto">
              <a:xfrm>
                <a:off x="2319" y="2729"/>
                <a:ext cx="1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1"/>
                  <a:gd name="T11" fmla="*/ 4 w 4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1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295" name="Line 2691"/>
              <p:cNvSpPr>
                <a:spLocks noChangeShapeType="1"/>
              </p:cNvSpPr>
              <p:nvPr/>
            </p:nvSpPr>
            <p:spPr bwMode="auto">
              <a:xfrm flipV="1">
                <a:off x="2314" y="2732"/>
                <a:ext cx="4" cy="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296" name="Line 2692"/>
              <p:cNvSpPr>
                <a:spLocks noChangeShapeType="1"/>
              </p:cNvSpPr>
              <p:nvPr/>
            </p:nvSpPr>
            <p:spPr bwMode="auto">
              <a:xfrm flipV="1">
                <a:off x="2310" y="2735"/>
                <a:ext cx="2" cy="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297" name="Line 2693"/>
              <p:cNvSpPr>
                <a:spLocks noChangeShapeType="1"/>
              </p:cNvSpPr>
              <p:nvPr/>
            </p:nvSpPr>
            <p:spPr bwMode="auto">
              <a:xfrm flipV="1">
                <a:off x="2314" y="2739"/>
                <a:ext cx="2" cy="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298" name="Freeform 2694"/>
              <p:cNvSpPr>
                <a:spLocks/>
              </p:cNvSpPr>
              <p:nvPr/>
            </p:nvSpPr>
            <p:spPr bwMode="auto">
              <a:xfrm>
                <a:off x="2309" y="2738"/>
                <a:ext cx="1" cy="1"/>
              </a:xfrm>
              <a:custGeom>
                <a:avLst/>
                <a:gdLst>
                  <a:gd name="T0" fmla="*/ 1 w 1"/>
                  <a:gd name="T1" fmla="*/ 0 h 3"/>
                  <a:gd name="T2" fmla="*/ 0 w 1"/>
                  <a:gd name="T3" fmla="*/ 0 h 3"/>
                  <a:gd name="T4" fmla="*/ 1 w 1"/>
                  <a:gd name="T5" fmla="*/ 0 h 3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3"/>
                  <a:gd name="T11" fmla="*/ 1 w 1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3">
                    <a:moveTo>
                      <a:pt x="1" y="0"/>
                    </a:moveTo>
                    <a:lnTo>
                      <a:pt x="0" y="1"/>
                    </a:lnTo>
                    <a:lnTo>
                      <a:pt x="1" y="3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299" name="Line 2695"/>
              <p:cNvSpPr>
                <a:spLocks noChangeShapeType="1"/>
              </p:cNvSpPr>
              <p:nvPr/>
            </p:nvSpPr>
            <p:spPr bwMode="auto">
              <a:xfrm flipH="1">
                <a:off x="2312" y="2735"/>
                <a:ext cx="1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300" name="Line 2696"/>
              <p:cNvSpPr>
                <a:spLocks noChangeShapeType="1"/>
              </p:cNvSpPr>
              <p:nvPr/>
            </p:nvSpPr>
            <p:spPr bwMode="auto">
              <a:xfrm flipV="1">
                <a:off x="2310" y="2735"/>
                <a:ext cx="3" cy="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301" name="Line 2697"/>
              <p:cNvSpPr>
                <a:spLocks noChangeShapeType="1"/>
              </p:cNvSpPr>
              <p:nvPr/>
            </p:nvSpPr>
            <p:spPr bwMode="auto">
              <a:xfrm flipV="1">
                <a:off x="2311" y="2737"/>
                <a:ext cx="2" cy="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302" name="Freeform 2698"/>
              <p:cNvSpPr>
                <a:spLocks/>
              </p:cNvSpPr>
              <p:nvPr/>
            </p:nvSpPr>
            <p:spPr bwMode="auto">
              <a:xfrm>
                <a:off x="2312" y="2741"/>
                <a:ext cx="2" cy="1"/>
              </a:xfrm>
              <a:custGeom>
                <a:avLst/>
                <a:gdLst>
                  <a:gd name="T0" fmla="*/ 0 w 3"/>
                  <a:gd name="T1" fmla="*/ 0 h 2"/>
                  <a:gd name="T2" fmla="*/ 1 w 3"/>
                  <a:gd name="T3" fmla="*/ 1 h 2"/>
                  <a:gd name="T4" fmla="*/ 1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0" y="0"/>
                    </a:moveTo>
                    <a:lnTo>
                      <a:pt x="2" y="2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303" name="Freeform 2699"/>
              <p:cNvSpPr>
                <a:spLocks/>
              </p:cNvSpPr>
              <p:nvPr/>
            </p:nvSpPr>
            <p:spPr bwMode="auto">
              <a:xfrm>
                <a:off x="2316" y="2738"/>
                <a:ext cx="1" cy="1"/>
              </a:xfrm>
              <a:custGeom>
                <a:avLst/>
                <a:gdLst>
                  <a:gd name="T0" fmla="*/ 0 w 1"/>
                  <a:gd name="T1" fmla="*/ 0 h 3"/>
                  <a:gd name="T2" fmla="*/ 0 w 1"/>
                  <a:gd name="T3" fmla="*/ 0 h 3"/>
                  <a:gd name="T4" fmla="*/ 0 w 1"/>
                  <a:gd name="T5" fmla="*/ 0 h 3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3"/>
                  <a:gd name="T11" fmla="*/ 1 w 1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3">
                    <a:moveTo>
                      <a:pt x="0" y="3"/>
                    </a:move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304" name="Freeform 2700"/>
              <p:cNvSpPr>
                <a:spLocks/>
              </p:cNvSpPr>
              <p:nvPr/>
            </p:nvSpPr>
            <p:spPr bwMode="auto">
              <a:xfrm>
                <a:off x="2310" y="2739"/>
                <a:ext cx="2" cy="2"/>
              </a:xfrm>
              <a:custGeom>
                <a:avLst/>
                <a:gdLst>
                  <a:gd name="T0" fmla="*/ 0 w 5"/>
                  <a:gd name="T1" fmla="*/ 0 h 3"/>
                  <a:gd name="T2" fmla="*/ 0 w 5"/>
                  <a:gd name="T3" fmla="*/ 1 h 3"/>
                  <a:gd name="T4" fmla="*/ 0 w 5"/>
                  <a:gd name="T5" fmla="*/ 1 h 3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3"/>
                  <a:gd name="T11" fmla="*/ 5 w 5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3">
                    <a:moveTo>
                      <a:pt x="0" y="0"/>
                    </a:moveTo>
                    <a:lnTo>
                      <a:pt x="2" y="1"/>
                    </a:lnTo>
                    <a:lnTo>
                      <a:pt x="5" y="3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305" name="Freeform 2701"/>
              <p:cNvSpPr>
                <a:spLocks/>
              </p:cNvSpPr>
              <p:nvPr/>
            </p:nvSpPr>
            <p:spPr bwMode="auto">
              <a:xfrm>
                <a:off x="2313" y="2735"/>
                <a:ext cx="3" cy="3"/>
              </a:xfrm>
              <a:custGeom>
                <a:avLst/>
                <a:gdLst>
                  <a:gd name="T0" fmla="*/ 0 w 4"/>
                  <a:gd name="T1" fmla="*/ 0 h 5"/>
                  <a:gd name="T2" fmla="*/ 1 w 4"/>
                  <a:gd name="T3" fmla="*/ 1 h 5"/>
                  <a:gd name="T4" fmla="*/ 2 w 4"/>
                  <a:gd name="T5" fmla="*/ 1 h 5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5"/>
                  <a:gd name="T11" fmla="*/ 4 w 4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5">
                    <a:moveTo>
                      <a:pt x="0" y="0"/>
                    </a:moveTo>
                    <a:lnTo>
                      <a:pt x="1" y="2"/>
                    </a:lnTo>
                    <a:lnTo>
                      <a:pt x="4" y="5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306" name="Freeform 2702"/>
              <p:cNvSpPr>
                <a:spLocks/>
              </p:cNvSpPr>
              <p:nvPr/>
            </p:nvSpPr>
            <p:spPr bwMode="auto">
              <a:xfrm>
                <a:off x="2313" y="2739"/>
                <a:ext cx="3" cy="2"/>
              </a:xfrm>
              <a:custGeom>
                <a:avLst/>
                <a:gdLst>
                  <a:gd name="T0" fmla="*/ 0 w 4"/>
                  <a:gd name="T1" fmla="*/ 1 h 3"/>
                  <a:gd name="T2" fmla="*/ 2 w 4"/>
                  <a:gd name="T3" fmla="*/ 0 h 3"/>
                  <a:gd name="T4" fmla="*/ 2 w 4"/>
                  <a:gd name="T5" fmla="*/ 0 h 3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3"/>
                  <a:gd name="T11" fmla="*/ 4 w 4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3">
                    <a:moveTo>
                      <a:pt x="0" y="3"/>
                    </a:moveTo>
                    <a:lnTo>
                      <a:pt x="3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307" name="Line 2703"/>
              <p:cNvSpPr>
                <a:spLocks noChangeShapeType="1"/>
              </p:cNvSpPr>
              <p:nvPr/>
            </p:nvSpPr>
            <p:spPr bwMode="auto">
              <a:xfrm>
                <a:off x="2313" y="2741"/>
                <a:ext cx="1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308" name="Line 2704"/>
              <p:cNvSpPr>
                <a:spLocks noChangeShapeType="1"/>
              </p:cNvSpPr>
              <p:nvPr/>
            </p:nvSpPr>
            <p:spPr bwMode="auto">
              <a:xfrm>
                <a:off x="2311" y="2740"/>
                <a:ext cx="1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309" name="Line 2705"/>
              <p:cNvSpPr>
                <a:spLocks noChangeShapeType="1"/>
              </p:cNvSpPr>
              <p:nvPr/>
            </p:nvSpPr>
            <p:spPr bwMode="auto">
              <a:xfrm>
                <a:off x="2314" y="2737"/>
                <a:ext cx="2" cy="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310" name="Line 2706"/>
              <p:cNvSpPr>
                <a:spLocks noChangeShapeType="1"/>
              </p:cNvSpPr>
              <p:nvPr/>
            </p:nvSpPr>
            <p:spPr bwMode="auto">
              <a:xfrm>
                <a:off x="2274" y="2717"/>
                <a:ext cx="27" cy="2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311" name="Line 2707"/>
              <p:cNvSpPr>
                <a:spLocks noChangeShapeType="1"/>
              </p:cNvSpPr>
              <p:nvPr/>
            </p:nvSpPr>
            <p:spPr bwMode="auto">
              <a:xfrm>
                <a:off x="2275" y="2718"/>
                <a:ext cx="25" cy="2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312" name="Freeform 2708"/>
              <p:cNvSpPr>
                <a:spLocks/>
              </p:cNvSpPr>
              <p:nvPr/>
            </p:nvSpPr>
            <p:spPr bwMode="auto">
              <a:xfrm>
                <a:off x="2351" y="2292"/>
                <a:ext cx="12" cy="13"/>
              </a:xfrm>
              <a:custGeom>
                <a:avLst/>
                <a:gdLst>
                  <a:gd name="T0" fmla="*/ 0 w 25"/>
                  <a:gd name="T1" fmla="*/ 4 h 25"/>
                  <a:gd name="T2" fmla="*/ 0 w 25"/>
                  <a:gd name="T3" fmla="*/ 3 h 25"/>
                  <a:gd name="T4" fmla="*/ 2 w 25"/>
                  <a:gd name="T5" fmla="*/ 0 h 25"/>
                  <a:gd name="T6" fmla="*/ 3 w 25"/>
                  <a:gd name="T7" fmla="*/ 1 h 25"/>
                  <a:gd name="T8" fmla="*/ 0 w 25"/>
                  <a:gd name="T9" fmla="*/ 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"/>
                  <a:gd name="T16" fmla="*/ 0 h 25"/>
                  <a:gd name="T17" fmla="*/ 25 w 25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" h="25">
                    <a:moveTo>
                      <a:pt x="6" y="25"/>
                    </a:moveTo>
                    <a:lnTo>
                      <a:pt x="0" y="17"/>
                    </a:lnTo>
                    <a:lnTo>
                      <a:pt x="17" y="0"/>
                    </a:lnTo>
                    <a:lnTo>
                      <a:pt x="25" y="6"/>
                    </a:lnTo>
                    <a:lnTo>
                      <a:pt x="6" y="25"/>
                    </a:lnTo>
                    <a:close/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313" name="Freeform 2709"/>
              <p:cNvSpPr>
                <a:spLocks/>
              </p:cNvSpPr>
              <p:nvPr/>
            </p:nvSpPr>
            <p:spPr bwMode="auto">
              <a:xfrm>
                <a:off x="2286" y="2227"/>
                <a:ext cx="12" cy="13"/>
              </a:xfrm>
              <a:custGeom>
                <a:avLst/>
                <a:gdLst>
                  <a:gd name="T0" fmla="*/ 0 w 25"/>
                  <a:gd name="T1" fmla="*/ 3 h 25"/>
                  <a:gd name="T2" fmla="*/ 0 w 25"/>
                  <a:gd name="T3" fmla="*/ 4 h 25"/>
                  <a:gd name="T4" fmla="*/ 3 w 25"/>
                  <a:gd name="T5" fmla="*/ 1 h 25"/>
                  <a:gd name="T6" fmla="*/ 2 w 25"/>
                  <a:gd name="T7" fmla="*/ 0 h 25"/>
                  <a:gd name="T8" fmla="*/ 0 w 25"/>
                  <a:gd name="T9" fmla="*/ 3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"/>
                  <a:gd name="T16" fmla="*/ 0 h 25"/>
                  <a:gd name="T17" fmla="*/ 25 w 25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" h="25">
                    <a:moveTo>
                      <a:pt x="0" y="17"/>
                    </a:moveTo>
                    <a:lnTo>
                      <a:pt x="6" y="25"/>
                    </a:lnTo>
                    <a:lnTo>
                      <a:pt x="25" y="6"/>
                    </a:lnTo>
                    <a:lnTo>
                      <a:pt x="17" y="0"/>
                    </a:lnTo>
                    <a:lnTo>
                      <a:pt x="0" y="17"/>
                    </a:lnTo>
                    <a:close/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314" name="Freeform 2710"/>
              <p:cNvSpPr>
                <a:spLocks/>
              </p:cNvSpPr>
              <p:nvPr/>
            </p:nvSpPr>
            <p:spPr bwMode="auto">
              <a:xfrm>
                <a:off x="2294" y="2173"/>
                <a:ext cx="61" cy="65"/>
              </a:xfrm>
              <a:custGeom>
                <a:avLst/>
                <a:gdLst>
                  <a:gd name="T0" fmla="*/ 15 w 123"/>
                  <a:gd name="T1" fmla="*/ 0 h 130"/>
                  <a:gd name="T2" fmla="*/ 0 w 123"/>
                  <a:gd name="T3" fmla="*/ 15 h 130"/>
                  <a:gd name="T4" fmla="*/ 0 w 123"/>
                  <a:gd name="T5" fmla="*/ 16 h 130"/>
                  <a:gd name="T6" fmla="*/ 0 60000 65536"/>
                  <a:gd name="T7" fmla="*/ 0 60000 65536"/>
                  <a:gd name="T8" fmla="*/ 0 60000 65536"/>
                  <a:gd name="T9" fmla="*/ 0 w 123"/>
                  <a:gd name="T10" fmla="*/ 0 h 130"/>
                  <a:gd name="T11" fmla="*/ 123 w 123"/>
                  <a:gd name="T12" fmla="*/ 130 h 13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3" h="130">
                    <a:moveTo>
                      <a:pt x="123" y="0"/>
                    </a:moveTo>
                    <a:lnTo>
                      <a:pt x="0" y="123"/>
                    </a:lnTo>
                    <a:lnTo>
                      <a:pt x="7" y="13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315" name="Line 2711"/>
              <p:cNvSpPr>
                <a:spLocks noChangeShapeType="1"/>
              </p:cNvSpPr>
              <p:nvPr/>
            </p:nvSpPr>
            <p:spPr bwMode="auto">
              <a:xfrm flipV="1">
                <a:off x="2297" y="2177"/>
                <a:ext cx="61" cy="6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316" name="Freeform 2712"/>
              <p:cNvSpPr>
                <a:spLocks/>
              </p:cNvSpPr>
              <p:nvPr/>
            </p:nvSpPr>
            <p:spPr bwMode="auto">
              <a:xfrm>
                <a:off x="2355" y="2173"/>
                <a:ext cx="26" cy="123"/>
              </a:xfrm>
              <a:custGeom>
                <a:avLst/>
                <a:gdLst>
                  <a:gd name="T0" fmla="*/ 0 w 51"/>
                  <a:gd name="T1" fmla="*/ 31 h 246"/>
                  <a:gd name="T2" fmla="*/ 4 w 51"/>
                  <a:gd name="T3" fmla="*/ 26 h 246"/>
                  <a:gd name="T4" fmla="*/ 7 w 51"/>
                  <a:gd name="T5" fmla="*/ 20 h 246"/>
                  <a:gd name="T6" fmla="*/ 7 w 51"/>
                  <a:gd name="T7" fmla="*/ 13 h 246"/>
                  <a:gd name="T8" fmla="*/ 5 w 51"/>
                  <a:gd name="T9" fmla="*/ 7 h 246"/>
                  <a:gd name="T10" fmla="*/ 1 w 51"/>
                  <a:gd name="T11" fmla="*/ 1 h 246"/>
                  <a:gd name="T12" fmla="*/ 0 w 51"/>
                  <a:gd name="T13" fmla="*/ 0 h 24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1"/>
                  <a:gd name="T22" fmla="*/ 0 h 246"/>
                  <a:gd name="T23" fmla="*/ 51 w 51"/>
                  <a:gd name="T24" fmla="*/ 246 h 24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1" h="246">
                    <a:moveTo>
                      <a:pt x="0" y="246"/>
                    </a:moveTo>
                    <a:lnTo>
                      <a:pt x="32" y="205"/>
                    </a:lnTo>
                    <a:lnTo>
                      <a:pt x="50" y="153"/>
                    </a:lnTo>
                    <a:lnTo>
                      <a:pt x="51" y="102"/>
                    </a:lnTo>
                    <a:lnTo>
                      <a:pt x="37" y="50"/>
                    </a:lnTo>
                    <a:lnTo>
                      <a:pt x="6" y="6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317" name="Line 2713"/>
              <p:cNvSpPr>
                <a:spLocks noChangeShapeType="1"/>
              </p:cNvSpPr>
              <p:nvPr/>
            </p:nvSpPr>
            <p:spPr bwMode="auto">
              <a:xfrm>
                <a:off x="2355" y="2173"/>
                <a:ext cx="3" cy="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318" name="Rectangle 2714"/>
              <p:cNvSpPr>
                <a:spLocks noChangeArrowheads="1"/>
              </p:cNvSpPr>
              <p:nvPr/>
            </p:nvSpPr>
            <p:spPr bwMode="auto">
              <a:xfrm>
                <a:off x="2255" y="2618"/>
                <a:ext cx="86" cy="53"/>
              </a:xfrm>
              <a:prstGeom prst="rect">
                <a:avLst/>
              </a:prstGeom>
              <a:noFill/>
              <a:ln w="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319" name="Freeform 2715"/>
              <p:cNvSpPr>
                <a:spLocks/>
              </p:cNvSpPr>
              <p:nvPr/>
            </p:nvSpPr>
            <p:spPr bwMode="auto">
              <a:xfrm>
                <a:off x="2273" y="2631"/>
                <a:ext cx="4" cy="27"/>
              </a:xfrm>
              <a:custGeom>
                <a:avLst/>
                <a:gdLst>
                  <a:gd name="T0" fmla="*/ 0 w 9"/>
                  <a:gd name="T1" fmla="*/ 2 h 53"/>
                  <a:gd name="T2" fmla="*/ 0 w 9"/>
                  <a:gd name="T3" fmla="*/ 1 h 53"/>
                  <a:gd name="T4" fmla="*/ 1 w 9"/>
                  <a:gd name="T5" fmla="*/ 0 h 53"/>
                  <a:gd name="T6" fmla="*/ 1 w 9"/>
                  <a:gd name="T7" fmla="*/ 7 h 5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53"/>
                  <a:gd name="T14" fmla="*/ 9 w 9"/>
                  <a:gd name="T15" fmla="*/ 53 h 5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53">
                    <a:moveTo>
                      <a:pt x="0" y="9"/>
                    </a:moveTo>
                    <a:lnTo>
                      <a:pt x="3" y="8"/>
                    </a:lnTo>
                    <a:lnTo>
                      <a:pt x="9" y="0"/>
                    </a:lnTo>
                    <a:lnTo>
                      <a:pt x="9" y="53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320" name="Freeform 2716"/>
              <p:cNvSpPr>
                <a:spLocks/>
              </p:cNvSpPr>
              <p:nvPr/>
            </p:nvSpPr>
            <p:spPr bwMode="auto">
              <a:xfrm>
                <a:off x="2293" y="2631"/>
                <a:ext cx="5" cy="27"/>
              </a:xfrm>
              <a:custGeom>
                <a:avLst/>
                <a:gdLst>
                  <a:gd name="T0" fmla="*/ 0 w 11"/>
                  <a:gd name="T1" fmla="*/ 2 h 53"/>
                  <a:gd name="T2" fmla="*/ 0 w 11"/>
                  <a:gd name="T3" fmla="*/ 1 h 53"/>
                  <a:gd name="T4" fmla="*/ 1 w 11"/>
                  <a:gd name="T5" fmla="*/ 0 h 53"/>
                  <a:gd name="T6" fmla="*/ 1 w 11"/>
                  <a:gd name="T7" fmla="*/ 7 h 5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"/>
                  <a:gd name="T13" fmla="*/ 0 h 53"/>
                  <a:gd name="T14" fmla="*/ 11 w 11"/>
                  <a:gd name="T15" fmla="*/ 53 h 5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" h="53">
                    <a:moveTo>
                      <a:pt x="0" y="9"/>
                    </a:moveTo>
                    <a:lnTo>
                      <a:pt x="5" y="8"/>
                    </a:lnTo>
                    <a:lnTo>
                      <a:pt x="11" y="0"/>
                    </a:lnTo>
                    <a:lnTo>
                      <a:pt x="11" y="53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321" name="Freeform 2717"/>
              <p:cNvSpPr>
                <a:spLocks/>
              </p:cNvSpPr>
              <p:nvPr/>
            </p:nvSpPr>
            <p:spPr bwMode="auto">
              <a:xfrm>
                <a:off x="2310" y="2631"/>
                <a:ext cx="15" cy="27"/>
              </a:xfrm>
              <a:custGeom>
                <a:avLst/>
                <a:gdLst>
                  <a:gd name="T0" fmla="*/ 2 w 30"/>
                  <a:gd name="T1" fmla="*/ 0 h 53"/>
                  <a:gd name="T2" fmla="*/ 1 w 30"/>
                  <a:gd name="T3" fmla="*/ 1 h 53"/>
                  <a:gd name="T4" fmla="*/ 1 w 30"/>
                  <a:gd name="T5" fmla="*/ 2 h 53"/>
                  <a:gd name="T6" fmla="*/ 0 w 30"/>
                  <a:gd name="T7" fmla="*/ 3 h 53"/>
                  <a:gd name="T8" fmla="*/ 0 w 30"/>
                  <a:gd name="T9" fmla="*/ 4 h 53"/>
                  <a:gd name="T10" fmla="*/ 1 w 30"/>
                  <a:gd name="T11" fmla="*/ 6 h 53"/>
                  <a:gd name="T12" fmla="*/ 1 w 30"/>
                  <a:gd name="T13" fmla="*/ 7 h 53"/>
                  <a:gd name="T14" fmla="*/ 2 w 30"/>
                  <a:gd name="T15" fmla="*/ 7 h 53"/>
                  <a:gd name="T16" fmla="*/ 3 w 30"/>
                  <a:gd name="T17" fmla="*/ 7 h 53"/>
                  <a:gd name="T18" fmla="*/ 3 w 30"/>
                  <a:gd name="T19" fmla="*/ 7 h 53"/>
                  <a:gd name="T20" fmla="*/ 4 w 30"/>
                  <a:gd name="T21" fmla="*/ 6 h 53"/>
                  <a:gd name="T22" fmla="*/ 4 w 30"/>
                  <a:gd name="T23" fmla="*/ 4 h 53"/>
                  <a:gd name="T24" fmla="*/ 4 w 30"/>
                  <a:gd name="T25" fmla="*/ 3 h 53"/>
                  <a:gd name="T26" fmla="*/ 4 w 30"/>
                  <a:gd name="T27" fmla="*/ 2 h 53"/>
                  <a:gd name="T28" fmla="*/ 3 w 30"/>
                  <a:gd name="T29" fmla="*/ 1 h 53"/>
                  <a:gd name="T30" fmla="*/ 3 w 30"/>
                  <a:gd name="T31" fmla="*/ 0 h 53"/>
                  <a:gd name="T32" fmla="*/ 2 w 30"/>
                  <a:gd name="T33" fmla="*/ 0 h 5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0"/>
                  <a:gd name="T52" fmla="*/ 0 h 53"/>
                  <a:gd name="T53" fmla="*/ 30 w 30"/>
                  <a:gd name="T54" fmla="*/ 53 h 5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0" h="53">
                    <a:moveTo>
                      <a:pt x="13" y="0"/>
                    </a:moveTo>
                    <a:lnTo>
                      <a:pt x="7" y="1"/>
                    </a:lnTo>
                    <a:lnTo>
                      <a:pt x="3" y="9"/>
                    </a:lnTo>
                    <a:lnTo>
                      <a:pt x="0" y="23"/>
                    </a:lnTo>
                    <a:lnTo>
                      <a:pt x="0" y="29"/>
                    </a:lnTo>
                    <a:lnTo>
                      <a:pt x="3" y="44"/>
                    </a:lnTo>
                    <a:lnTo>
                      <a:pt x="7" y="51"/>
                    </a:lnTo>
                    <a:lnTo>
                      <a:pt x="13" y="53"/>
                    </a:lnTo>
                    <a:lnTo>
                      <a:pt x="17" y="53"/>
                    </a:lnTo>
                    <a:lnTo>
                      <a:pt x="24" y="51"/>
                    </a:lnTo>
                    <a:lnTo>
                      <a:pt x="27" y="44"/>
                    </a:lnTo>
                    <a:lnTo>
                      <a:pt x="30" y="29"/>
                    </a:lnTo>
                    <a:lnTo>
                      <a:pt x="30" y="23"/>
                    </a:lnTo>
                    <a:lnTo>
                      <a:pt x="27" y="9"/>
                    </a:lnTo>
                    <a:lnTo>
                      <a:pt x="24" y="1"/>
                    </a:lnTo>
                    <a:lnTo>
                      <a:pt x="17" y="0"/>
                    </a:lnTo>
                    <a:lnTo>
                      <a:pt x="13" y="0"/>
                    </a:lnTo>
                    <a:close/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322" name="Line 2718"/>
              <p:cNvSpPr>
                <a:spLocks noChangeShapeType="1"/>
              </p:cNvSpPr>
              <p:nvPr/>
            </p:nvSpPr>
            <p:spPr bwMode="auto">
              <a:xfrm>
                <a:off x="2400" y="2675"/>
                <a:ext cx="4" cy="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323" name="Line 2719"/>
              <p:cNvSpPr>
                <a:spLocks noChangeShapeType="1"/>
              </p:cNvSpPr>
              <p:nvPr/>
            </p:nvSpPr>
            <p:spPr bwMode="auto">
              <a:xfrm flipV="1">
                <a:off x="2315" y="2679"/>
                <a:ext cx="89" cy="8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324" name="Line 2720"/>
              <p:cNvSpPr>
                <a:spLocks noChangeShapeType="1"/>
              </p:cNvSpPr>
              <p:nvPr/>
            </p:nvSpPr>
            <p:spPr bwMode="auto">
              <a:xfrm flipV="1">
                <a:off x="2324" y="2689"/>
                <a:ext cx="89" cy="8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325" name="Line 2721"/>
              <p:cNvSpPr>
                <a:spLocks noChangeShapeType="1"/>
              </p:cNvSpPr>
              <p:nvPr/>
            </p:nvSpPr>
            <p:spPr bwMode="auto">
              <a:xfrm>
                <a:off x="2308" y="2583"/>
                <a:ext cx="92" cy="9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326" name="Line 2722"/>
              <p:cNvSpPr>
                <a:spLocks noChangeShapeType="1"/>
              </p:cNvSpPr>
              <p:nvPr/>
            </p:nvSpPr>
            <p:spPr bwMode="auto">
              <a:xfrm flipH="1">
                <a:off x="2308" y="2573"/>
                <a:ext cx="8" cy="1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327" name="Line 2723"/>
              <p:cNvSpPr>
                <a:spLocks noChangeShapeType="1"/>
              </p:cNvSpPr>
              <p:nvPr/>
            </p:nvSpPr>
            <p:spPr bwMode="auto">
              <a:xfrm>
                <a:off x="2209" y="2160"/>
                <a:ext cx="77" cy="7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328" name="Line 2724"/>
              <p:cNvSpPr>
                <a:spLocks noChangeShapeType="1"/>
              </p:cNvSpPr>
              <p:nvPr/>
            </p:nvSpPr>
            <p:spPr bwMode="auto">
              <a:xfrm>
                <a:off x="2247" y="2504"/>
                <a:ext cx="9" cy="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329" name="Line 2725"/>
              <p:cNvSpPr>
                <a:spLocks noChangeShapeType="1"/>
              </p:cNvSpPr>
              <p:nvPr/>
            </p:nvSpPr>
            <p:spPr bwMode="auto">
              <a:xfrm>
                <a:off x="2222" y="2479"/>
                <a:ext cx="4" cy="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330" name="Line 2726"/>
              <p:cNvSpPr>
                <a:spLocks noChangeShapeType="1"/>
              </p:cNvSpPr>
              <p:nvPr/>
            </p:nvSpPr>
            <p:spPr bwMode="auto">
              <a:xfrm>
                <a:off x="2212" y="2487"/>
                <a:ext cx="25" cy="2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331" name="Line 2727"/>
              <p:cNvSpPr>
                <a:spLocks noChangeShapeType="1"/>
              </p:cNvSpPr>
              <p:nvPr/>
            </p:nvSpPr>
            <p:spPr bwMode="auto">
              <a:xfrm>
                <a:off x="2222" y="2479"/>
                <a:ext cx="25" cy="2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332" name="Line 2728"/>
              <p:cNvSpPr>
                <a:spLocks noChangeShapeType="1"/>
              </p:cNvSpPr>
              <p:nvPr/>
            </p:nvSpPr>
            <p:spPr bwMode="auto">
              <a:xfrm flipH="1">
                <a:off x="2203" y="2516"/>
                <a:ext cx="56" cy="5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333" name="Line 2729"/>
              <p:cNvSpPr>
                <a:spLocks noChangeShapeType="1"/>
              </p:cNvSpPr>
              <p:nvPr/>
            </p:nvSpPr>
            <p:spPr bwMode="auto">
              <a:xfrm flipV="1">
                <a:off x="2209" y="2099"/>
                <a:ext cx="61" cy="6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334" name="Line 2730"/>
              <p:cNvSpPr>
                <a:spLocks noChangeShapeType="1"/>
              </p:cNvSpPr>
              <p:nvPr/>
            </p:nvSpPr>
            <p:spPr bwMode="auto">
              <a:xfrm>
                <a:off x="2209" y="2160"/>
                <a:ext cx="77" cy="7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335" name="Line 2731"/>
              <p:cNvSpPr>
                <a:spLocks noChangeShapeType="1"/>
              </p:cNvSpPr>
              <p:nvPr/>
            </p:nvSpPr>
            <p:spPr bwMode="auto">
              <a:xfrm flipH="1">
                <a:off x="2212" y="2479"/>
                <a:ext cx="10" cy="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336" name="Freeform 2732"/>
              <p:cNvSpPr>
                <a:spLocks/>
              </p:cNvSpPr>
              <p:nvPr/>
            </p:nvSpPr>
            <p:spPr bwMode="auto">
              <a:xfrm>
                <a:off x="2203" y="2573"/>
                <a:ext cx="113" cy="23"/>
              </a:xfrm>
              <a:custGeom>
                <a:avLst/>
                <a:gdLst>
                  <a:gd name="T0" fmla="*/ 0 w 227"/>
                  <a:gd name="T1" fmla="*/ 0 h 45"/>
                  <a:gd name="T2" fmla="*/ 5 w 227"/>
                  <a:gd name="T3" fmla="*/ 4 h 45"/>
                  <a:gd name="T4" fmla="*/ 10 w 227"/>
                  <a:gd name="T5" fmla="*/ 6 h 45"/>
                  <a:gd name="T6" fmla="*/ 17 w 227"/>
                  <a:gd name="T7" fmla="*/ 6 h 45"/>
                  <a:gd name="T8" fmla="*/ 23 w 227"/>
                  <a:gd name="T9" fmla="*/ 4 h 45"/>
                  <a:gd name="T10" fmla="*/ 28 w 227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7"/>
                  <a:gd name="T19" fmla="*/ 0 h 45"/>
                  <a:gd name="T20" fmla="*/ 227 w 227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7" h="45">
                    <a:moveTo>
                      <a:pt x="0" y="0"/>
                    </a:moveTo>
                    <a:lnTo>
                      <a:pt x="40" y="30"/>
                    </a:lnTo>
                    <a:lnTo>
                      <a:pt x="87" y="45"/>
                    </a:lnTo>
                    <a:lnTo>
                      <a:pt x="139" y="45"/>
                    </a:lnTo>
                    <a:lnTo>
                      <a:pt x="186" y="30"/>
                    </a:lnTo>
                    <a:lnTo>
                      <a:pt x="227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337" name="Line 2733"/>
              <p:cNvSpPr>
                <a:spLocks noChangeShapeType="1"/>
              </p:cNvSpPr>
              <p:nvPr/>
            </p:nvSpPr>
            <p:spPr bwMode="auto">
              <a:xfrm>
                <a:off x="2215" y="2687"/>
                <a:ext cx="91" cy="9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338" name="Line 2734"/>
              <p:cNvSpPr>
                <a:spLocks noChangeShapeType="1"/>
              </p:cNvSpPr>
              <p:nvPr/>
            </p:nvSpPr>
            <p:spPr bwMode="auto">
              <a:xfrm>
                <a:off x="2294" y="2227"/>
                <a:ext cx="11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339" name="Line 2735"/>
              <p:cNvSpPr>
                <a:spLocks noChangeShapeType="1"/>
              </p:cNvSpPr>
              <p:nvPr/>
            </p:nvSpPr>
            <p:spPr bwMode="auto">
              <a:xfrm>
                <a:off x="2310" y="2242"/>
                <a:ext cx="10" cy="1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340" name="Line 2736"/>
              <p:cNvSpPr>
                <a:spLocks noChangeShapeType="1"/>
              </p:cNvSpPr>
              <p:nvPr/>
            </p:nvSpPr>
            <p:spPr bwMode="auto">
              <a:xfrm>
                <a:off x="2324" y="2256"/>
                <a:ext cx="10" cy="1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341" name="Line 2737"/>
              <p:cNvSpPr>
                <a:spLocks noChangeShapeType="1"/>
              </p:cNvSpPr>
              <p:nvPr/>
            </p:nvSpPr>
            <p:spPr bwMode="auto">
              <a:xfrm>
                <a:off x="2338" y="2270"/>
                <a:ext cx="10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342" name="Line 2738"/>
              <p:cNvSpPr>
                <a:spLocks noChangeShapeType="1"/>
              </p:cNvSpPr>
              <p:nvPr/>
            </p:nvSpPr>
            <p:spPr bwMode="auto">
              <a:xfrm>
                <a:off x="2352" y="2285"/>
                <a:ext cx="11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343" name="Line 2739"/>
              <p:cNvSpPr>
                <a:spLocks noChangeShapeType="1"/>
              </p:cNvSpPr>
              <p:nvPr/>
            </p:nvSpPr>
            <p:spPr bwMode="auto">
              <a:xfrm>
                <a:off x="2286" y="2236"/>
                <a:ext cx="10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344" name="Line 2740"/>
              <p:cNvSpPr>
                <a:spLocks noChangeShapeType="1"/>
              </p:cNvSpPr>
              <p:nvPr/>
            </p:nvSpPr>
            <p:spPr bwMode="auto">
              <a:xfrm>
                <a:off x="2301" y="2252"/>
                <a:ext cx="9" cy="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345" name="Line 2741"/>
              <p:cNvSpPr>
                <a:spLocks noChangeShapeType="1"/>
              </p:cNvSpPr>
              <p:nvPr/>
            </p:nvSpPr>
            <p:spPr bwMode="auto">
              <a:xfrm>
                <a:off x="2315" y="2266"/>
                <a:ext cx="9" cy="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346" name="Line 2742"/>
              <p:cNvSpPr>
                <a:spLocks noChangeShapeType="1"/>
              </p:cNvSpPr>
              <p:nvPr/>
            </p:nvSpPr>
            <p:spPr bwMode="auto">
              <a:xfrm>
                <a:off x="2329" y="2280"/>
                <a:ext cx="10" cy="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347" name="Line 2743"/>
              <p:cNvSpPr>
                <a:spLocks noChangeShapeType="1"/>
              </p:cNvSpPr>
              <p:nvPr/>
            </p:nvSpPr>
            <p:spPr bwMode="auto">
              <a:xfrm>
                <a:off x="2344" y="2294"/>
                <a:ext cx="10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348" name="Rectangle 2744"/>
              <p:cNvSpPr>
                <a:spLocks noChangeArrowheads="1"/>
              </p:cNvSpPr>
              <p:nvPr/>
            </p:nvSpPr>
            <p:spPr bwMode="auto">
              <a:xfrm>
                <a:off x="2305" y="2976"/>
                <a:ext cx="87" cy="53"/>
              </a:xfrm>
              <a:prstGeom prst="rect">
                <a:avLst/>
              </a:prstGeom>
              <a:noFill/>
              <a:ln w="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349" name="Freeform 2745"/>
              <p:cNvSpPr>
                <a:spLocks/>
              </p:cNvSpPr>
              <p:nvPr/>
            </p:nvSpPr>
            <p:spPr bwMode="auto">
              <a:xfrm>
                <a:off x="2323" y="2989"/>
                <a:ext cx="5" cy="27"/>
              </a:xfrm>
              <a:custGeom>
                <a:avLst/>
                <a:gdLst>
                  <a:gd name="T0" fmla="*/ 0 w 11"/>
                  <a:gd name="T1" fmla="*/ 2 h 54"/>
                  <a:gd name="T2" fmla="*/ 0 w 11"/>
                  <a:gd name="T3" fmla="*/ 1 h 54"/>
                  <a:gd name="T4" fmla="*/ 1 w 11"/>
                  <a:gd name="T5" fmla="*/ 0 h 54"/>
                  <a:gd name="T6" fmla="*/ 1 w 11"/>
                  <a:gd name="T7" fmla="*/ 7 h 5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"/>
                  <a:gd name="T13" fmla="*/ 0 h 54"/>
                  <a:gd name="T14" fmla="*/ 11 w 11"/>
                  <a:gd name="T15" fmla="*/ 54 h 5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" h="54">
                    <a:moveTo>
                      <a:pt x="0" y="10"/>
                    </a:moveTo>
                    <a:lnTo>
                      <a:pt x="5" y="8"/>
                    </a:lnTo>
                    <a:lnTo>
                      <a:pt x="11" y="0"/>
                    </a:lnTo>
                    <a:lnTo>
                      <a:pt x="11" y="54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350" name="Freeform 2746"/>
              <p:cNvSpPr>
                <a:spLocks/>
              </p:cNvSpPr>
              <p:nvPr/>
            </p:nvSpPr>
            <p:spPr bwMode="auto">
              <a:xfrm>
                <a:off x="2340" y="2989"/>
                <a:ext cx="15" cy="27"/>
              </a:xfrm>
              <a:custGeom>
                <a:avLst/>
                <a:gdLst>
                  <a:gd name="T0" fmla="*/ 2 w 30"/>
                  <a:gd name="T1" fmla="*/ 0 h 54"/>
                  <a:gd name="T2" fmla="*/ 1 w 30"/>
                  <a:gd name="T3" fmla="*/ 1 h 54"/>
                  <a:gd name="T4" fmla="*/ 1 w 30"/>
                  <a:gd name="T5" fmla="*/ 2 h 54"/>
                  <a:gd name="T6" fmla="*/ 0 w 30"/>
                  <a:gd name="T7" fmla="*/ 3 h 54"/>
                  <a:gd name="T8" fmla="*/ 0 w 30"/>
                  <a:gd name="T9" fmla="*/ 3 h 54"/>
                  <a:gd name="T10" fmla="*/ 1 w 30"/>
                  <a:gd name="T11" fmla="*/ 6 h 54"/>
                  <a:gd name="T12" fmla="*/ 1 w 30"/>
                  <a:gd name="T13" fmla="*/ 7 h 54"/>
                  <a:gd name="T14" fmla="*/ 2 w 30"/>
                  <a:gd name="T15" fmla="*/ 7 h 54"/>
                  <a:gd name="T16" fmla="*/ 3 w 30"/>
                  <a:gd name="T17" fmla="*/ 7 h 54"/>
                  <a:gd name="T18" fmla="*/ 3 w 30"/>
                  <a:gd name="T19" fmla="*/ 7 h 54"/>
                  <a:gd name="T20" fmla="*/ 4 w 30"/>
                  <a:gd name="T21" fmla="*/ 6 h 54"/>
                  <a:gd name="T22" fmla="*/ 4 w 30"/>
                  <a:gd name="T23" fmla="*/ 3 h 54"/>
                  <a:gd name="T24" fmla="*/ 4 w 30"/>
                  <a:gd name="T25" fmla="*/ 3 h 54"/>
                  <a:gd name="T26" fmla="*/ 4 w 30"/>
                  <a:gd name="T27" fmla="*/ 2 h 54"/>
                  <a:gd name="T28" fmla="*/ 3 w 30"/>
                  <a:gd name="T29" fmla="*/ 1 h 54"/>
                  <a:gd name="T30" fmla="*/ 3 w 30"/>
                  <a:gd name="T31" fmla="*/ 0 h 54"/>
                  <a:gd name="T32" fmla="*/ 2 w 30"/>
                  <a:gd name="T33" fmla="*/ 0 h 5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0"/>
                  <a:gd name="T52" fmla="*/ 0 h 54"/>
                  <a:gd name="T53" fmla="*/ 30 w 30"/>
                  <a:gd name="T54" fmla="*/ 54 h 5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0" h="54">
                    <a:moveTo>
                      <a:pt x="12" y="0"/>
                    </a:moveTo>
                    <a:lnTo>
                      <a:pt x="6" y="2"/>
                    </a:lnTo>
                    <a:lnTo>
                      <a:pt x="3" y="10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3" y="44"/>
                    </a:lnTo>
                    <a:lnTo>
                      <a:pt x="6" y="50"/>
                    </a:lnTo>
                    <a:lnTo>
                      <a:pt x="12" y="54"/>
                    </a:lnTo>
                    <a:lnTo>
                      <a:pt x="17" y="54"/>
                    </a:lnTo>
                    <a:lnTo>
                      <a:pt x="23" y="50"/>
                    </a:lnTo>
                    <a:lnTo>
                      <a:pt x="26" y="44"/>
                    </a:lnTo>
                    <a:lnTo>
                      <a:pt x="30" y="30"/>
                    </a:lnTo>
                    <a:lnTo>
                      <a:pt x="30" y="22"/>
                    </a:lnTo>
                    <a:lnTo>
                      <a:pt x="26" y="10"/>
                    </a:lnTo>
                    <a:lnTo>
                      <a:pt x="23" y="2"/>
                    </a:lnTo>
                    <a:lnTo>
                      <a:pt x="17" y="0"/>
                    </a:lnTo>
                    <a:lnTo>
                      <a:pt x="12" y="0"/>
                    </a:lnTo>
                    <a:close/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351" name="Freeform 2747"/>
              <p:cNvSpPr>
                <a:spLocks/>
              </p:cNvSpPr>
              <p:nvPr/>
            </p:nvSpPr>
            <p:spPr bwMode="auto">
              <a:xfrm>
                <a:off x="2360" y="2989"/>
                <a:ext cx="14" cy="27"/>
              </a:xfrm>
              <a:custGeom>
                <a:avLst/>
                <a:gdLst>
                  <a:gd name="T0" fmla="*/ 4 w 27"/>
                  <a:gd name="T1" fmla="*/ 3 h 54"/>
                  <a:gd name="T2" fmla="*/ 4 w 27"/>
                  <a:gd name="T3" fmla="*/ 3 h 54"/>
                  <a:gd name="T4" fmla="*/ 3 w 27"/>
                  <a:gd name="T5" fmla="*/ 3 h 54"/>
                  <a:gd name="T6" fmla="*/ 2 w 27"/>
                  <a:gd name="T7" fmla="*/ 5 h 54"/>
                  <a:gd name="T8" fmla="*/ 2 w 27"/>
                  <a:gd name="T9" fmla="*/ 5 h 54"/>
                  <a:gd name="T10" fmla="*/ 1 w 27"/>
                  <a:gd name="T11" fmla="*/ 3 h 54"/>
                  <a:gd name="T12" fmla="*/ 1 w 27"/>
                  <a:gd name="T13" fmla="*/ 3 h 54"/>
                  <a:gd name="T14" fmla="*/ 0 w 27"/>
                  <a:gd name="T15" fmla="*/ 3 h 54"/>
                  <a:gd name="T16" fmla="*/ 0 w 27"/>
                  <a:gd name="T17" fmla="*/ 2 h 54"/>
                  <a:gd name="T18" fmla="*/ 1 w 27"/>
                  <a:gd name="T19" fmla="*/ 1 h 54"/>
                  <a:gd name="T20" fmla="*/ 1 w 27"/>
                  <a:gd name="T21" fmla="*/ 1 h 54"/>
                  <a:gd name="T22" fmla="*/ 2 w 27"/>
                  <a:gd name="T23" fmla="*/ 0 h 54"/>
                  <a:gd name="T24" fmla="*/ 2 w 27"/>
                  <a:gd name="T25" fmla="*/ 0 h 54"/>
                  <a:gd name="T26" fmla="*/ 3 w 27"/>
                  <a:gd name="T27" fmla="*/ 1 h 54"/>
                  <a:gd name="T28" fmla="*/ 4 w 27"/>
                  <a:gd name="T29" fmla="*/ 1 h 54"/>
                  <a:gd name="T30" fmla="*/ 4 w 27"/>
                  <a:gd name="T31" fmla="*/ 3 h 54"/>
                  <a:gd name="T32" fmla="*/ 4 w 27"/>
                  <a:gd name="T33" fmla="*/ 3 h 54"/>
                  <a:gd name="T34" fmla="*/ 4 w 27"/>
                  <a:gd name="T35" fmla="*/ 6 h 54"/>
                  <a:gd name="T36" fmla="*/ 3 w 27"/>
                  <a:gd name="T37" fmla="*/ 7 h 54"/>
                  <a:gd name="T38" fmla="*/ 2 w 27"/>
                  <a:gd name="T39" fmla="*/ 7 h 54"/>
                  <a:gd name="T40" fmla="*/ 2 w 27"/>
                  <a:gd name="T41" fmla="*/ 7 h 54"/>
                  <a:gd name="T42" fmla="*/ 1 w 27"/>
                  <a:gd name="T43" fmla="*/ 7 h 54"/>
                  <a:gd name="T44" fmla="*/ 1 w 27"/>
                  <a:gd name="T45" fmla="*/ 6 h 5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7"/>
                  <a:gd name="T70" fmla="*/ 0 h 54"/>
                  <a:gd name="T71" fmla="*/ 27 w 27"/>
                  <a:gd name="T72" fmla="*/ 54 h 54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7" h="54">
                    <a:moveTo>
                      <a:pt x="27" y="18"/>
                    </a:moveTo>
                    <a:lnTo>
                      <a:pt x="26" y="25"/>
                    </a:lnTo>
                    <a:lnTo>
                      <a:pt x="21" y="30"/>
                    </a:lnTo>
                    <a:lnTo>
                      <a:pt x="16" y="33"/>
                    </a:lnTo>
                    <a:lnTo>
                      <a:pt x="13" y="33"/>
                    </a:lnTo>
                    <a:lnTo>
                      <a:pt x="7" y="30"/>
                    </a:lnTo>
                    <a:lnTo>
                      <a:pt x="4" y="25"/>
                    </a:lnTo>
                    <a:lnTo>
                      <a:pt x="0" y="18"/>
                    </a:lnTo>
                    <a:lnTo>
                      <a:pt x="0" y="16"/>
                    </a:lnTo>
                    <a:lnTo>
                      <a:pt x="4" y="8"/>
                    </a:lnTo>
                    <a:lnTo>
                      <a:pt x="7" y="2"/>
                    </a:lnTo>
                    <a:lnTo>
                      <a:pt x="13" y="0"/>
                    </a:lnTo>
                    <a:lnTo>
                      <a:pt x="16" y="0"/>
                    </a:lnTo>
                    <a:lnTo>
                      <a:pt x="21" y="2"/>
                    </a:lnTo>
                    <a:lnTo>
                      <a:pt x="26" y="8"/>
                    </a:lnTo>
                    <a:lnTo>
                      <a:pt x="27" y="18"/>
                    </a:lnTo>
                    <a:lnTo>
                      <a:pt x="27" y="30"/>
                    </a:lnTo>
                    <a:lnTo>
                      <a:pt x="26" y="44"/>
                    </a:lnTo>
                    <a:lnTo>
                      <a:pt x="21" y="50"/>
                    </a:lnTo>
                    <a:lnTo>
                      <a:pt x="16" y="54"/>
                    </a:lnTo>
                    <a:lnTo>
                      <a:pt x="11" y="54"/>
                    </a:lnTo>
                    <a:lnTo>
                      <a:pt x="5" y="50"/>
                    </a:lnTo>
                    <a:lnTo>
                      <a:pt x="4" y="46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352" name="Line 2748"/>
              <p:cNvSpPr>
                <a:spLocks noChangeShapeType="1"/>
              </p:cNvSpPr>
              <p:nvPr/>
            </p:nvSpPr>
            <p:spPr bwMode="auto">
              <a:xfrm flipH="1">
                <a:off x="2292" y="3266"/>
                <a:ext cx="11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353" name="Line 2749"/>
              <p:cNvSpPr>
                <a:spLocks noChangeShapeType="1"/>
              </p:cNvSpPr>
              <p:nvPr/>
            </p:nvSpPr>
            <p:spPr bwMode="auto">
              <a:xfrm>
                <a:off x="2274" y="3237"/>
                <a:ext cx="10" cy="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354" name="Line 2750"/>
              <p:cNvSpPr>
                <a:spLocks noChangeShapeType="1"/>
              </p:cNvSpPr>
              <p:nvPr/>
            </p:nvSpPr>
            <p:spPr bwMode="auto">
              <a:xfrm flipH="1">
                <a:off x="2288" y="3262"/>
                <a:ext cx="12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355" name="Line 2751"/>
              <p:cNvSpPr>
                <a:spLocks noChangeShapeType="1"/>
              </p:cNvSpPr>
              <p:nvPr/>
            </p:nvSpPr>
            <p:spPr bwMode="auto">
              <a:xfrm>
                <a:off x="2262" y="3248"/>
                <a:ext cx="26" cy="2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356" name="Line 2752"/>
              <p:cNvSpPr>
                <a:spLocks noChangeShapeType="1"/>
              </p:cNvSpPr>
              <p:nvPr/>
            </p:nvSpPr>
            <p:spPr bwMode="auto">
              <a:xfrm flipH="1" flipV="1">
                <a:off x="2284" y="3246"/>
                <a:ext cx="16" cy="1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357" name="Line 2753"/>
              <p:cNvSpPr>
                <a:spLocks noChangeShapeType="1"/>
              </p:cNvSpPr>
              <p:nvPr/>
            </p:nvSpPr>
            <p:spPr bwMode="auto">
              <a:xfrm flipH="1">
                <a:off x="2259" y="3233"/>
                <a:ext cx="11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358" name="Freeform 2754"/>
              <p:cNvSpPr>
                <a:spLocks/>
              </p:cNvSpPr>
              <p:nvPr/>
            </p:nvSpPr>
            <p:spPr bwMode="auto">
              <a:xfrm>
                <a:off x="2255" y="2912"/>
                <a:ext cx="1" cy="28"/>
              </a:xfrm>
              <a:custGeom>
                <a:avLst/>
                <a:gdLst>
                  <a:gd name="T0" fmla="*/ 0 w 1"/>
                  <a:gd name="T1" fmla="*/ 7 h 55"/>
                  <a:gd name="T2" fmla="*/ 0 w 1"/>
                  <a:gd name="T3" fmla="*/ 7 h 55"/>
                  <a:gd name="T4" fmla="*/ 0 w 1"/>
                  <a:gd name="T5" fmla="*/ 4 h 55"/>
                  <a:gd name="T6" fmla="*/ 0 w 1"/>
                  <a:gd name="T7" fmla="*/ 0 h 5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55"/>
                  <a:gd name="T14" fmla="*/ 1 w 1"/>
                  <a:gd name="T15" fmla="*/ 55 h 5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55">
                    <a:moveTo>
                      <a:pt x="0" y="55"/>
                    </a:moveTo>
                    <a:lnTo>
                      <a:pt x="0" y="52"/>
                    </a:lnTo>
                    <a:lnTo>
                      <a:pt x="0" y="25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359" name="Freeform 2755"/>
              <p:cNvSpPr>
                <a:spLocks/>
              </p:cNvSpPr>
              <p:nvPr/>
            </p:nvSpPr>
            <p:spPr bwMode="auto">
              <a:xfrm>
                <a:off x="2261" y="2912"/>
                <a:ext cx="23" cy="1"/>
              </a:xfrm>
              <a:custGeom>
                <a:avLst/>
                <a:gdLst>
                  <a:gd name="T0" fmla="*/ 0 w 47"/>
                  <a:gd name="T1" fmla="*/ 0 h 1"/>
                  <a:gd name="T2" fmla="*/ 3 w 47"/>
                  <a:gd name="T3" fmla="*/ 0 h 1"/>
                  <a:gd name="T4" fmla="*/ 5 w 4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47"/>
                  <a:gd name="T10" fmla="*/ 0 h 1"/>
                  <a:gd name="T11" fmla="*/ 47 w 4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7" h="1">
                    <a:moveTo>
                      <a:pt x="0" y="0"/>
                    </a:moveTo>
                    <a:lnTo>
                      <a:pt x="25" y="0"/>
                    </a:lnTo>
                    <a:lnTo>
                      <a:pt x="47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360" name="Freeform 2756"/>
              <p:cNvSpPr>
                <a:spLocks/>
              </p:cNvSpPr>
              <p:nvPr/>
            </p:nvSpPr>
            <p:spPr bwMode="auto">
              <a:xfrm>
                <a:off x="2258" y="2912"/>
                <a:ext cx="15" cy="21"/>
              </a:xfrm>
              <a:custGeom>
                <a:avLst/>
                <a:gdLst>
                  <a:gd name="T0" fmla="*/ 0 w 30"/>
                  <a:gd name="T1" fmla="*/ 5 h 43"/>
                  <a:gd name="T2" fmla="*/ 3 w 30"/>
                  <a:gd name="T3" fmla="*/ 3 h 43"/>
                  <a:gd name="T4" fmla="*/ 4 w 30"/>
                  <a:gd name="T5" fmla="*/ 0 h 43"/>
                  <a:gd name="T6" fmla="*/ 0 60000 65536"/>
                  <a:gd name="T7" fmla="*/ 0 60000 65536"/>
                  <a:gd name="T8" fmla="*/ 0 60000 65536"/>
                  <a:gd name="T9" fmla="*/ 0 w 30"/>
                  <a:gd name="T10" fmla="*/ 0 h 43"/>
                  <a:gd name="T11" fmla="*/ 30 w 30"/>
                  <a:gd name="T12" fmla="*/ 43 h 4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0" h="43">
                    <a:moveTo>
                      <a:pt x="0" y="43"/>
                    </a:moveTo>
                    <a:lnTo>
                      <a:pt x="19" y="25"/>
                    </a:lnTo>
                    <a:lnTo>
                      <a:pt x="3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361" name="Line 2757"/>
              <p:cNvSpPr>
                <a:spLocks noChangeShapeType="1"/>
              </p:cNvSpPr>
              <p:nvPr/>
            </p:nvSpPr>
            <p:spPr bwMode="auto">
              <a:xfrm flipV="1">
                <a:off x="2247" y="2902"/>
                <a:ext cx="11" cy="2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362" name="Freeform 2758"/>
              <p:cNvSpPr>
                <a:spLocks/>
              </p:cNvSpPr>
              <p:nvPr/>
            </p:nvSpPr>
            <p:spPr bwMode="auto">
              <a:xfrm>
                <a:off x="2273" y="2902"/>
                <a:ext cx="1" cy="37"/>
              </a:xfrm>
              <a:custGeom>
                <a:avLst/>
                <a:gdLst>
                  <a:gd name="T0" fmla="*/ 0 w 1"/>
                  <a:gd name="T1" fmla="*/ 0 h 74"/>
                  <a:gd name="T2" fmla="*/ 0 w 1"/>
                  <a:gd name="T3" fmla="*/ 3 h 74"/>
                  <a:gd name="T4" fmla="*/ 0 w 1"/>
                  <a:gd name="T5" fmla="*/ 6 h 74"/>
                  <a:gd name="T6" fmla="*/ 0 w 1"/>
                  <a:gd name="T7" fmla="*/ 9 h 7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74"/>
                  <a:gd name="T14" fmla="*/ 1 w 1"/>
                  <a:gd name="T15" fmla="*/ 74 h 7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74">
                    <a:moveTo>
                      <a:pt x="0" y="0"/>
                    </a:moveTo>
                    <a:lnTo>
                      <a:pt x="0" y="27"/>
                    </a:lnTo>
                    <a:lnTo>
                      <a:pt x="0" y="52"/>
                    </a:lnTo>
                    <a:lnTo>
                      <a:pt x="0" y="74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363" name="Line 2759"/>
              <p:cNvSpPr>
                <a:spLocks noChangeShapeType="1"/>
              </p:cNvSpPr>
              <p:nvPr/>
            </p:nvSpPr>
            <p:spPr bwMode="auto">
              <a:xfrm>
                <a:off x="2273" y="2912"/>
                <a:ext cx="12" cy="2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364" name="Line 2760"/>
              <p:cNvSpPr>
                <a:spLocks noChangeShapeType="1"/>
              </p:cNvSpPr>
              <p:nvPr/>
            </p:nvSpPr>
            <p:spPr bwMode="auto">
              <a:xfrm flipV="1">
                <a:off x="2288" y="2930"/>
                <a:ext cx="4" cy="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365" name="Freeform 2761"/>
              <p:cNvSpPr>
                <a:spLocks/>
              </p:cNvSpPr>
              <p:nvPr/>
            </p:nvSpPr>
            <p:spPr bwMode="auto">
              <a:xfrm>
                <a:off x="2298" y="2930"/>
                <a:ext cx="21" cy="11"/>
              </a:xfrm>
              <a:custGeom>
                <a:avLst/>
                <a:gdLst>
                  <a:gd name="T0" fmla="*/ 0 w 40"/>
                  <a:gd name="T1" fmla="*/ 0 h 20"/>
                  <a:gd name="T2" fmla="*/ 0 w 40"/>
                  <a:gd name="T3" fmla="*/ 1 h 20"/>
                  <a:gd name="T4" fmla="*/ 1 w 40"/>
                  <a:gd name="T5" fmla="*/ 3 h 20"/>
                  <a:gd name="T6" fmla="*/ 2 w 40"/>
                  <a:gd name="T7" fmla="*/ 3 h 20"/>
                  <a:gd name="T8" fmla="*/ 5 w 40"/>
                  <a:gd name="T9" fmla="*/ 3 h 20"/>
                  <a:gd name="T10" fmla="*/ 6 w 40"/>
                  <a:gd name="T11" fmla="*/ 3 h 20"/>
                  <a:gd name="T12" fmla="*/ 5 w 40"/>
                  <a:gd name="T13" fmla="*/ 1 h 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0"/>
                  <a:gd name="T22" fmla="*/ 0 h 20"/>
                  <a:gd name="T23" fmla="*/ 40 w 40"/>
                  <a:gd name="T24" fmla="*/ 20 h 2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0" h="20">
                    <a:moveTo>
                      <a:pt x="0" y="0"/>
                    </a:moveTo>
                    <a:lnTo>
                      <a:pt x="0" y="8"/>
                    </a:lnTo>
                    <a:lnTo>
                      <a:pt x="3" y="17"/>
                    </a:lnTo>
                    <a:lnTo>
                      <a:pt x="11" y="20"/>
                    </a:lnTo>
                    <a:lnTo>
                      <a:pt x="36" y="20"/>
                    </a:lnTo>
                    <a:lnTo>
                      <a:pt x="40" y="20"/>
                    </a:lnTo>
                    <a:lnTo>
                      <a:pt x="33" y="6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366" name="Line 2762"/>
              <p:cNvSpPr>
                <a:spLocks noChangeShapeType="1"/>
              </p:cNvSpPr>
              <p:nvPr/>
            </p:nvSpPr>
            <p:spPr bwMode="auto">
              <a:xfrm flipH="1" flipV="1">
                <a:off x="2304" y="2929"/>
                <a:ext cx="7" cy="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367" name="Line 2763"/>
              <p:cNvSpPr>
                <a:spLocks noChangeShapeType="1"/>
              </p:cNvSpPr>
              <p:nvPr/>
            </p:nvSpPr>
            <p:spPr bwMode="auto">
              <a:xfrm flipH="1">
                <a:off x="2296" y="2926"/>
                <a:ext cx="13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368" name="Freeform 2764"/>
              <p:cNvSpPr>
                <a:spLocks/>
              </p:cNvSpPr>
              <p:nvPr/>
            </p:nvSpPr>
            <p:spPr bwMode="auto">
              <a:xfrm>
                <a:off x="2296" y="2905"/>
                <a:ext cx="1" cy="22"/>
              </a:xfrm>
              <a:custGeom>
                <a:avLst/>
                <a:gdLst>
                  <a:gd name="T0" fmla="*/ 0 w 1"/>
                  <a:gd name="T1" fmla="*/ 6 h 44"/>
                  <a:gd name="T2" fmla="*/ 0 w 1"/>
                  <a:gd name="T3" fmla="*/ 3 h 44"/>
                  <a:gd name="T4" fmla="*/ 0 w 1"/>
                  <a:gd name="T5" fmla="*/ 0 h 44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44"/>
                  <a:gd name="T11" fmla="*/ 1 w 1"/>
                  <a:gd name="T12" fmla="*/ 44 h 4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44">
                    <a:moveTo>
                      <a:pt x="0" y="44"/>
                    </a:moveTo>
                    <a:lnTo>
                      <a:pt x="0" y="25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369" name="Freeform 2765"/>
              <p:cNvSpPr>
                <a:spLocks/>
              </p:cNvSpPr>
              <p:nvPr/>
            </p:nvSpPr>
            <p:spPr bwMode="auto">
              <a:xfrm>
                <a:off x="2296" y="2901"/>
                <a:ext cx="13" cy="6"/>
              </a:xfrm>
              <a:custGeom>
                <a:avLst/>
                <a:gdLst>
                  <a:gd name="T0" fmla="*/ 3 w 25"/>
                  <a:gd name="T1" fmla="*/ 0 h 11"/>
                  <a:gd name="T2" fmla="*/ 0 w 25"/>
                  <a:gd name="T3" fmla="*/ 2 h 11"/>
                  <a:gd name="T4" fmla="*/ 4 w 25"/>
                  <a:gd name="T5" fmla="*/ 2 h 11"/>
                  <a:gd name="T6" fmla="*/ 0 60000 65536"/>
                  <a:gd name="T7" fmla="*/ 0 60000 65536"/>
                  <a:gd name="T8" fmla="*/ 0 60000 65536"/>
                  <a:gd name="T9" fmla="*/ 0 w 25"/>
                  <a:gd name="T10" fmla="*/ 0 h 11"/>
                  <a:gd name="T11" fmla="*/ 25 w 25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" h="11">
                    <a:moveTo>
                      <a:pt x="20" y="0"/>
                    </a:moveTo>
                    <a:lnTo>
                      <a:pt x="0" y="11"/>
                    </a:lnTo>
                    <a:lnTo>
                      <a:pt x="25" y="11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370" name="Freeform 2766"/>
              <p:cNvSpPr>
                <a:spLocks/>
              </p:cNvSpPr>
              <p:nvPr/>
            </p:nvSpPr>
            <p:spPr bwMode="auto">
              <a:xfrm>
                <a:off x="2296" y="2912"/>
                <a:ext cx="22" cy="1"/>
              </a:xfrm>
              <a:custGeom>
                <a:avLst/>
                <a:gdLst>
                  <a:gd name="T0" fmla="*/ 0 w 44"/>
                  <a:gd name="T1" fmla="*/ 0 h 1"/>
                  <a:gd name="T2" fmla="*/ 3 w 44"/>
                  <a:gd name="T3" fmla="*/ 0 h 1"/>
                  <a:gd name="T4" fmla="*/ 6 w 44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44"/>
                  <a:gd name="T10" fmla="*/ 0 h 1"/>
                  <a:gd name="T11" fmla="*/ 44 w 44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4" h="1">
                    <a:moveTo>
                      <a:pt x="0" y="0"/>
                    </a:moveTo>
                    <a:lnTo>
                      <a:pt x="25" y="0"/>
                    </a:lnTo>
                    <a:lnTo>
                      <a:pt x="44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371" name="Line 2767"/>
              <p:cNvSpPr>
                <a:spLocks noChangeShapeType="1"/>
              </p:cNvSpPr>
              <p:nvPr/>
            </p:nvSpPr>
            <p:spPr bwMode="auto">
              <a:xfrm>
                <a:off x="2318" y="2914"/>
                <a:ext cx="1" cy="1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372" name="Line 2768"/>
              <p:cNvSpPr>
                <a:spLocks noChangeShapeType="1"/>
              </p:cNvSpPr>
              <p:nvPr/>
            </p:nvSpPr>
            <p:spPr bwMode="auto">
              <a:xfrm flipH="1">
                <a:off x="2309" y="2926"/>
                <a:ext cx="9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373" name="Freeform 2769"/>
              <p:cNvSpPr>
                <a:spLocks/>
              </p:cNvSpPr>
              <p:nvPr/>
            </p:nvSpPr>
            <p:spPr bwMode="auto">
              <a:xfrm>
                <a:off x="2296" y="2920"/>
                <a:ext cx="22" cy="1"/>
              </a:xfrm>
              <a:custGeom>
                <a:avLst/>
                <a:gdLst>
                  <a:gd name="T0" fmla="*/ 0 w 44"/>
                  <a:gd name="T1" fmla="*/ 0 h 1"/>
                  <a:gd name="T2" fmla="*/ 3 w 44"/>
                  <a:gd name="T3" fmla="*/ 0 h 1"/>
                  <a:gd name="T4" fmla="*/ 6 w 44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44"/>
                  <a:gd name="T10" fmla="*/ 0 h 1"/>
                  <a:gd name="T11" fmla="*/ 44 w 44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4" h="1">
                    <a:moveTo>
                      <a:pt x="0" y="0"/>
                    </a:moveTo>
                    <a:lnTo>
                      <a:pt x="25" y="0"/>
                    </a:lnTo>
                    <a:lnTo>
                      <a:pt x="44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374" name="Line 2770"/>
              <p:cNvSpPr>
                <a:spLocks noChangeShapeType="1"/>
              </p:cNvSpPr>
              <p:nvPr/>
            </p:nvSpPr>
            <p:spPr bwMode="auto">
              <a:xfrm flipV="1">
                <a:off x="2318" y="2906"/>
                <a:ext cx="1" cy="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375" name="Line 2771"/>
              <p:cNvSpPr>
                <a:spLocks noChangeShapeType="1"/>
              </p:cNvSpPr>
              <p:nvPr/>
            </p:nvSpPr>
            <p:spPr bwMode="auto">
              <a:xfrm flipH="1">
                <a:off x="2309" y="2907"/>
                <a:ext cx="9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376" name="Line 2772"/>
              <p:cNvSpPr>
                <a:spLocks noChangeShapeType="1"/>
              </p:cNvSpPr>
              <p:nvPr/>
            </p:nvSpPr>
            <p:spPr bwMode="auto">
              <a:xfrm flipH="1" flipV="1">
                <a:off x="2319" y="2930"/>
                <a:ext cx="6" cy="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377" name="Freeform 2773"/>
              <p:cNvSpPr>
                <a:spLocks/>
              </p:cNvSpPr>
              <p:nvPr/>
            </p:nvSpPr>
            <p:spPr bwMode="auto">
              <a:xfrm>
                <a:off x="2330" y="2939"/>
                <a:ext cx="34" cy="1"/>
              </a:xfrm>
              <a:custGeom>
                <a:avLst/>
                <a:gdLst>
                  <a:gd name="T0" fmla="*/ 0 w 67"/>
                  <a:gd name="T1" fmla="*/ 0 h 1"/>
                  <a:gd name="T2" fmla="*/ 4 w 67"/>
                  <a:gd name="T3" fmla="*/ 0 h 1"/>
                  <a:gd name="T4" fmla="*/ 7 w 67"/>
                  <a:gd name="T5" fmla="*/ 0 h 1"/>
                  <a:gd name="T6" fmla="*/ 9 w 67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7"/>
                  <a:gd name="T13" fmla="*/ 0 h 1"/>
                  <a:gd name="T14" fmla="*/ 67 w 67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7" h="1">
                    <a:moveTo>
                      <a:pt x="0" y="0"/>
                    </a:moveTo>
                    <a:lnTo>
                      <a:pt x="25" y="0"/>
                    </a:lnTo>
                    <a:lnTo>
                      <a:pt x="50" y="0"/>
                    </a:lnTo>
                    <a:lnTo>
                      <a:pt x="67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378" name="Freeform 2774"/>
              <p:cNvSpPr>
                <a:spLocks/>
              </p:cNvSpPr>
              <p:nvPr/>
            </p:nvSpPr>
            <p:spPr bwMode="auto">
              <a:xfrm>
                <a:off x="2334" y="2931"/>
                <a:ext cx="26" cy="1"/>
              </a:xfrm>
              <a:custGeom>
                <a:avLst/>
                <a:gdLst>
                  <a:gd name="T0" fmla="*/ 6 w 53"/>
                  <a:gd name="T1" fmla="*/ 0 h 1"/>
                  <a:gd name="T2" fmla="*/ 6 w 53"/>
                  <a:gd name="T3" fmla="*/ 0 h 1"/>
                  <a:gd name="T4" fmla="*/ 3 w 53"/>
                  <a:gd name="T5" fmla="*/ 0 h 1"/>
                  <a:gd name="T6" fmla="*/ 0 w 53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3"/>
                  <a:gd name="T13" fmla="*/ 0 h 1"/>
                  <a:gd name="T14" fmla="*/ 53 w 53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3" h="1">
                    <a:moveTo>
                      <a:pt x="53" y="0"/>
                    </a:moveTo>
                    <a:lnTo>
                      <a:pt x="50" y="0"/>
                    </a:lnTo>
                    <a:lnTo>
                      <a:pt x="25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379" name="Line 2775"/>
              <p:cNvSpPr>
                <a:spLocks noChangeShapeType="1"/>
              </p:cNvSpPr>
              <p:nvPr/>
            </p:nvSpPr>
            <p:spPr bwMode="auto">
              <a:xfrm flipV="1">
                <a:off x="2333" y="2921"/>
                <a:ext cx="23" cy="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380" name="Line 2776"/>
              <p:cNvSpPr>
                <a:spLocks noChangeShapeType="1"/>
              </p:cNvSpPr>
              <p:nvPr/>
            </p:nvSpPr>
            <p:spPr bwMode="auto">
              <a:xfrm>
                <a:off x="2353" y="2917"/>
                <a:ext cx="7" cy="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381" name="Freeform 2777"/>
              <p:cNvSpPr>
                <a:spLocks/>
              </p:cNvSpPr>
              <p:nvPr/>
            </p:nvSpPr>
            <p:spPr bwMode="auto">
              <a:xfrm>
                <a:off x="2334" y="2914"/>
                <a:ext cx="25" cy="1"/>
              </a:xfrm>
              <a:custGeom>
                <a:avLst/>
                <a:gdLst>
                  <a:gd name="T0" fmla="*/ 7 w 48"/>
                  <a:gd name="T1" fmla="*/ 0 h 1"/>
                  <a:gd name="T2" fmla="*/ 4 w 48"/>
                  <a:gd name="T3" fmla="*/ 0 h 1"/>
                  <a:gd name="T4" fmla="*/ 0 w 48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48"/>
                  <a:gd name="T10" fmla="*/ 0 h 1"/>
                  <a:gd name="T11" fmla="*/ 48 w 48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8" h="1">
                    <a:moveTo>
                      <a:pt x="48" y="0"/>
                    </a:moveTo>
                    <a:lnTo>
                      <a:pt x="25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382" name="Line 2778"/>
              <p:cNvSpPr>
                <a:spLocks noChangeShapeType="1"/>
              </p:cNvSpPr>
              <p:nvPr/>
            </p:nvSpPr>
            <p:spPr bwMode="auto">
              <a:xfrm flipV="1">
                <a:off x="2328" y="2905"/>
                <a:ext cx="5" cy="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383" name="Freeform 2779"/>
              <p:cNvSpPr>
                <a:spLocks/>
              </p:cNvSpPr>
              <p:nvPr/>
            </p:nvSpPr>
            <p:spPr bwMode="auto">
              <a:xfrm>
                <a:off x="2332" y="2909"/>
                <a:ext cx="32" cy="1"/>
              </a:xfrm>
              <a:custGeom>
                <a:avLst/>
                <a:gdLst>
                  <a:gd name="T0" fmla="*/ 0 w 64"/>
                  <a:gd name="T1" fmla="*/ 0 h 1"/>
                  <a:gd name="T2" fmla="*/ 3 w 64"/>
                  <a:gd name="T3" fmla="*/ 0 h 1"/>
                  <a:gd name="T4" fmla="*/ 6 w 64"/>
                  <a:gd name="T5" fmla="*/ 0 h 1"/>
                  <a:gd name="T6" fmla="*/ 8 w 6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4"/>
                  <a:gd name="T13" fmla="*/ 0 h 1"/>
                  <a:gd name="T14" fmla="*/ 64 w 6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4" h="1">
                    <a:moveTo>
                      <a:pt x="0" y="0"/>
                    </a:moveTo>
                    <a:lnTo>
                      <a:pt x="25" y="0"/>
                    </a:lnTo>
                    <a:lnTo>
                      <a:pt x="50" y="0"/>
                    </a:lnTo>
                    <a:lnTo>
                      <a:pt x="64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384" name="Line 2780"/>
              <p:cNvSpPr>
                <a:spLocks noChangeShapeType="1"/>
              </p:cNvSpPr>
              <p:nvPr/>
            </p:nvSpPr>
            <p:spPr bwMode="auto">
              <a:xfrm flipH="1">
                <a:off x="2361" y="2906"/>
                <a:ext cx="5" cy="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385" name="Line 2781"/>
              <p:cNvSpPr>
                <a:spLocks noChangeShapeType="1"/>
              </p:cNvSpPr>
              <p:nvPr/>
            </p:nvSpPr>
            <p:spPr bwMode="auto">
              <a:xfrm flipH="1">
                <a:off x="2336" y="2914"/>
                <a:ext cx="9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386" name="Freeform 2782"/>
              <p:cNvSpPr>
                <a:spLocks/>
              </p:cNvSpPr>
              <p:nvPr/>
            </p:nvSpPr>
            <p:spPr bwMode="auto">
              <a:xfrm>
                <a:off x="2346" y="2923"/>
                <a:ext cx="1" cy="16"/>
              </a:xfrm>
              <a:custGeom>
                <a:avLst/>
                <a:gdLst>
                  <a:gd name="T0" fmla="*/ 0 w 1"/>
                  <a:gd name="T1" fmla="*/ 0 h 33"/>
                  <a:gd name="T2" fmla="*/ 0 w 1"/>
                  <a:gd name="T3" fmla="*/ 3 h 33"/>
                  <a:gd name="T4" fmla="*/ 0 w 1"/>
                  <a:gd name="T5" fmla="*/ 4 h 33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33"/>
                  <a:gd name="T11" fmla="*/ 1 w 1"/>
                  <a:gd name="T12" fmla="*/ 33 h 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33">
                    <a:moveTo>
                      <a:pt x="0" y="0"/>
                    </a:moveTo>
                    <a:lnTo>
                      <a:pt x="0" y="25"/>
                    </a:lnTo>
                    <a:lnTo>
                      <a:pt x="0" y="33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387" name="Line 2783"/>
              <p:cNvSpPr>
                <a:spLocks noChangeShapeType="1"/>
              </p:cNvSpPr>
              <p:nvPr/>
            </p:nvSpPr>
            <p:spPr bwMode="auto">
              <a:xfrm flipV="1">
                <a:off x="2347" y="2903"/>
                <a:ext cx="1" cy="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388" name="Line 2784"/>
              <p:cNvSpPr>
                <a:spLocks noChangeShapeType="1"/>
              </p:cNvSpPr>
              <p:nvPr/>
            </p:nvSpPr>
            <p:spPr bwMode="auto">
              <a:xfrm>
                <a:off x="2201" y="2900"/>
                <a:ext cx="101" cy="10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389" name="Line 2785"/>
              <p:cNvSpPr>
                <a:spLocks noChangeShapeType="1"/>
              </p:cNvSpPr>
              <p:nvPr/>
            </p:nvSpPr>
            <p:spPr bwMode="auto">
              <a:xfrm flipH="1">
                <a:off x="2262" y="2893"/>
                <a:ext cx="356" cy="35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390" name="Line 2786"/>
              <p:cNvSpPr>
                <a:spLocks noChangeShapeType="1"/>
              </p:cNvSpPr>
              <p:nvPr/>
            </p:nvSpPr>
            <p:spPr bwMode="auto">
              <a:xfrm flipH="1">
                <a:off x="2284" y="2902"/>
                <a:ext cx="343" cy="34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391" name="Line 2787"/>
              <p:cNvSpPr>
                <a:spLocks noChangeShapeType="1"/>
              </p:cNvSpPr>
              <p:nvPr/>
            </p:nvSpPr>
            <p:spPr bwMode="auto">
              <a:xfrm>
                <a:off x="2363" y="2296"/>
                <a:ext cx="279" cy="27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392" name="Line 2788"/>
              <p:cNvSpPr>
                <a:spLocks noChangeShapeType="1"/>
              </p:cNvSpPr>
              <p:nvPr/>
            </p:nvSpPr>
            <p:spPr bwMode="auto">
              <a:xfrm>
                <a:off x="2354" y="2305"/>
                <a:ext cx="279" cy="27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393" name="Line 2789"/>
              <p:cNvSpPr>
                <a:spLocks noChangeShapeType="1"/>
              </p:cNvSpPr>
              <p:nvPr/>
            </p:nvSpPr>
            <p:spPr bwMode="auto">
              <a:xfrm flipV="1">
                <a:off x="2458" y="2127"/>
                <a:ext cx="263" cy="26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394" name="Line 2790"/>
              <p:cNvSpPr>
                <a:spLocks noChangeShapeType="1"/>
              </p:cNvSpPr>
              <p:nvPr/>
            </p:nvSpPr>
            <p:spPr bwMode="auto">
              <a:xfrm flipV="1">
                <a:off x="2310" y="2126"/>
                <a:ext cx="10" cy="1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395" name="Freeform 2791"/>
              <p:cNvSpPr>
                <a:spLocks/>
              </p:cNvSpPr>
              <p:nvPr/>
            </p:nvSpPr>
            <p:spPr bwMode="auto">
              <a:xfrm>
                <a:off x="2324" y="2115"/>
                <a:ext cx="6" cy="38"/>
              </a:xfrm>
              <a:custGeom>
                <a:avLst/>
                <a:gdLst>
                  <a:gd name="T0" fmla="*/ 2 w 11"/>
                  <a:gd name="T1" fmla="*/ 0 h 77"/>
                  <a:gd name="T2" fmla="*/ 2 w 11"/>
                  <a:gd name="T3" fmla="*/ 3 h 77"/>
                  <a:gd name="T4" fmla="*/ 2 w 11"/>
                  <a:gd name="T5" fmla="*/ 6 h 77"/>
                  <a:gd name="T6" fmla="*/ 2 w 11"/>
                  <a:gd name="T7" fmla="*/ 9 h 77"/>
                  <a:gd name="T8" fmla="*/ 2 w 11"/>
                  <a:gd name="T9" fmla="*/ 9 h 77"/>
                  <a:gd name="T10" fmla="*/ 0 w 11"/>
                  <a:gd name="T11" fmla="*/ 8 h 7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77"/>
                  <a:gd name="T20" fmla="*/ 11 w 11"/>
                  <a:gd name="T21" fmla="*/ 77 h 7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77">
                    <a:moveTo>
                      <a:pt x="11" y="0"/>
                    </a:moveTo>
                    <a:lnTo>
                      <a:pt x="11" y="25"/>
                    </a:lnTo>
                    <a:lnTo>
                      <a:pt x="11" y="50"/>
                    </a:lnTo>
                    <a:lnTo>
                      <a:pt x="11" y="76"/>
                    </a:lnTo>
                    <a:lnTo>
                      <a:pt x="11" y="77"/>
                    </a:lnTo>
                    <a:lnTo>
                      <a:pt x="0" y="71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396" name="Line 2792"/>
              <p:cNvSpPr>
                <a:spLocks noChangeShapeType="1"/>
              </p:cNvSpPr>
              <p:nvPr/>
            </p:nvSpPr>
            <p:spPr bwMode="auto">
              <a:xfrm flipH="1" flipV="1">
                <a:off x="2335" y="2126"/>
                <a:ext cx="12" cy="1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397" name="Line 2793"/>
              <p:cNvSpPr>
                <a:spLocks noChangeShapeType="1"/>
              </p:cNvSpPr>
              <p:nvPr/>
            </p:nvSpPr>
            <p:spPr bwMode="auto">
              <a:xfrm flipV="1">
                <a:off x="2352" y="2145"/>
                <a:ext cx="19" cy="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398" name="Freeform 2794"/>
              <p:cNvSpPr>
                <a:spLocks/>
              </p:cNvSpPr>
              <p:nvPr/>
            </p:nvSpPr>
            <p:spPr bwMode="auto">
              <a:xfrm>
                <a:off x="2353" y="2142"/>
                <a:ext cx="17" cy="1"/>
              </a:xfrm>
              <a:custGeom>
                <a:avLst/>
                <a:gdLst>
                  <a:gd name="T0" fmla="*/ 4 w 35"/>
                  <a:gd name="T1" fmla="*/ 0 h 1"/>
                  <a:gd name="T2" fmla="*/ 3 w 35"/>
                  <a:gd name="T3" fmla="*/ 0 h 1"/>
                  <a:gd name="T4" fmla="*/ 0 w 3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5"/>
                  <a:gd name="T10" fmla="*/ 0 h 1"/>
                  <a:gd name="T11" fmla="*/ 35 w 3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5" h="1">
                    <a:moveTo>
                      <a:pt x="35" y="0"/>
                    </a:moveTo>
                    <a:lnTo>
                      <a:pt x="25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399" name="Freeform 2795"/>
              <p:cNvSpPr>
                <a:spLocks/>
              </p:cNvSpPr>
              <p:nvPr/>
            </p:nvSpPr>
            <p:spPr bwMode="auto">
              <a:xfrm>
                <a:off x="2353" y="2127"/>
                <a:ext cx="17" cy="11"/>
              </a:xfrm>
              <a:custGeom>
                <a:avLst/>
                <a:gdLst>
                  <a:gd name="T0" fmla="*/ 0 w 35"/>
                  <a:gd name="T1" fmla="*/ 3 h 22"/>
                  <a:gd name="T2" fmla="*/ 0 w 35"/>
                  <a:gd name="T3" fmla="*/ 0 h 22"/>
                  <a:gd name="T4" fmla="*/ 1 w 35"/>
                  <a:gd name="T5" fmla="*/ 0 h 22"/>
                  <a:gd name="T6" fmla="*/ 4 w 35"/>
                  <a:gd name="T7" fmla="*/ 0 h 22"/>
                  <a:gd name="T8" fmla="*/ 4 w 35"/>
                  <a:gd name="T9" fmla="*/ 3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22"/>
                  <a:gd name="T17" fmla="*/ 35 w 35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22">
                    <a:moveTo>
                      <a:pt x="0" y="22"/>
                    </a:moveTo>
                    <a:lnTo>
                      <a:pt x="0" y="0"/>
                    </a:lnTo>
                    <a:lnTo>
                      <a:pt x="10" y="0"/>
                    </a:lnTo>
                    <a:lnTo>
                      <a:pt x="35" y="0"/>
                    </a:lnTo>
                    <a:lnTo>
                      <a:pt x="35" y="22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00" name="Freeform 2796"/>
              <p:cNvSpPr>
                <a:spLocks/>
              </p:cNvSpPr>
              <p:nvPr/>
            </p:nvSpPr>
            <p:spPr bwMode="auto">
              <a:xfrm>
                <a:off x="2353" y="2137"/>
                <a:ext cx="17" cy="1"/>
              </a:xfrm>
              <a:custGeom>
                <a:avLst/>
                <a:gdLst>
                  <a:gd name="T0" fmla="*/ 4 w 35"/>
                  <a:gd name="T1" fmla="*/ 0 h 1"/>
                  <a:gd name="T2" fmla="*/ 3 w 35"/>
                  <a:gd name="T3" fmla="*/ 0 h 1"/>
                  <a:gd name="T4" fmla="*/ 0 w 3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5"/>
                  <a:gd name="T10" fmla="*/ 0 h 1"/>
                  <a:gd name="T11" fmla="*/ 35 w 3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5" h="1">
                    <a:moveTo>
                      <a:pt x="35" y="0"/>
                    </a:moveTo>
                    <a:lnTo>
                      <a:pt x="25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01" name="Freeform 2797"/>
              <p:cNvSpPr>
                <a:spLocks/>
              </p:cNvSpPr>
              <p:nvPr/>
            </p:nvSpPr>
            <p:spPr bwMode="auto">
              <a:xfrm>
                <a:off x="2353" y="2132"/>
                <a:ext cx="17" cy="1"/>
              </a:xfrm>
              <a:custGeom>
                <a:avLst/>
                <a:gdLst>
                  <a:gd name="T0" fmla="*/ 0 w 35"/>
                  <a:gd name="T1" fmla="*/ 0 h 1"/>
                  <a:gd name="T2" fmla="*/ 3 w 35"/>
                  <a:gd name="T3" fmla="*/ 0 h 1"/>
                  <a:gd name="T4" fmla="*/ 4 w 3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5"/>
                  <a:gd name="T10" fmla="*/ 0 h 1"/>
                  <a:gd name="T11" fmla="*/ 35 w 3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5" h="1">
                    <a:moveTo>
                      <a:pt x="0" y="0"/>
                    </a:moveTo>
                    <a:lnTo>
                      <a:pt x="25" y="0"/>
                    </a:lnTo>
                    <a:lnTo>
                      <a:pt x="35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02" name="Freeform 2798"/>
              <p:cNvSpPr>
                <a:spLocks/>
              </p:cNvSpPr>
              <p:nvPr/>
            </p:nvSpPr>
            <p:spPr bwMode="auto">
              <a:xfrm>
                <a:off x="2377" y="2115"/>
                <a:ext cx="1" cy="16"/>
              </a:xfrm>
              <a:custGeom>
                <a:avLst/>
                <a:gdLst>
                  <a:gd name="T0" fmla="*/ 0 w 1"/>
                  <a:gd name="T1" fmla="*/ 4 h 31"/>
                  <a:gd name="T2" fmla="*/ 0 w 1"/>
                  <a:gd name="T3" fmla="*/ 4 h 31"/>
                  <a:gd name="T4" fmla="*/ 0 w 1"/>
                  <a:gd name="T5" fmla="*/ 0 h 3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31"/>
                  <a:gd name="T11" fmla="*/ 1 w 1"/>
                  <a:gd name="T12" fmla="*/ 31 h 3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31">
                    <a:moveTo>
                      <a:pt x="0" y="31"/>
                    </a:moveTo>
                    <a:lnTo>
                      <a:pt x="0" y="25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03" name="Line 2799"/>
              <p:cNvSpPr>
                <a:spLocks noChangeShapeType="1"/>
              </p:cNvSpPr>
              <p:nvPr/>
            </p:nvSpPr>
            <p:spPr bwMode="auto">
              <a:xfrm flipV="1">
                <a:off x="2352" y="2115"/>
                <a:ext cx="18" cy="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04" name="Freeform 2800"/>
              <p:cNvSpPr>
                <a:spLocks/>
              </p:cNvSpPr>
              <p:nvPr/>
            </p:nvSpPr>
            <p:spPr bwMode="auto">
              <a:xfrm>
                <a:off x="2352" y="2123"/>
                <a:ext cx="19" cy="1"/>
              </a:xfrm>
              <a:custGeom>
                <a:avLst/>
                <a:gdLst>
                  <a:gd name="T0" fmla="*/ 0 w 37"/>
                  <a:gd name="T1" fmla="*/ 0 h 1"/>
                  <a:gd name="T2" fmla="*/ 4 w 37"/>
                  <a:gd name="T3" fmla="*/ 0 h 1"/>
                  <a:gd name="T4" fmla="*/ 5 w 3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7"/>
                  <a:gd name="T10" fmla="*/ 0 h 1"/>
                  <a:gd name="T11" fmla="*/ 37 w 3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7" h="1">
                    <a:moveTo>
                      <a:pt x="0" y="0"/>
                    </a:moveTo>
                    <a:lnTo>
                      <a:pt x="25" y="0"/>
                    </a:lnTo>
                    <a:lnTo>
                      <a:pt x="37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05" name="Freeform 2801"/>
              <p:cNvSpPr>
                <a:spLocks/>
              </p:cNvSpPr>
              <p:nvPr/>
            </p:nvSpPr>
            <p:spPr bwMode="auto">
              <a:xfrm>
                <a:off x="2373" y="2126"/>
                <a:ext cx="14" cy="1"/>
              </a:xfrm>
              <a:custGeom>
                <a:avLst/>
                <a:gdLst>
                  <a:gd name="T0" fmla="*/ 0 w 28"/>
                  <a:gd name="T1" fmla="*/ 0 h 1"/>
                  <a:gd name="T2" fmla="*/ 4 w 28"/>
                  <a:gd name="T3" fmla="*/ 0 h 1"/>
                  <a:gd name="T4" fmla="*/ 4 w 28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8"/>
                  <a:gd name="T10" fmla="*/ 0 h 1"/>
                  <a:gd name="T11" fmla="*/ 28 w 28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" h="1">
                    <a:moveTo>
                      <a:pt x="0" y="0"/>
                    </a:moveTo>
                    <a:lnTo>
                      <a:pt x="26" y="0"/>
                    </a:lnTo>
                    <a:lnTo>
                      <a:pt x="28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06" name="Freeform 2802"/>
              <p:cNvSpPr>
                <a:spLocks/>
              </p:cNvSpPr>
              <p:nvPr/>
            </p:nvSpPr>
            <p:spPr bwMode="auto">
              <a:xfrm>
                <a:off x="2378" y="2126"/>
                <a:ext cx="9" cy="26"/>
              </a:xfrm>
              <a:custGeom>
                <a:avLst/>
                <a:gdLst>
                  <a:gd name="T0" fmla="*/ 2 w 18"/>
                  <a:gd name="T1" fmla="*/ 0 h 54"/>
                  <a:gd name="T2" fmla="*/ 2 w 18"/>
                  <a:gd name="T3" fmla="*/ 3 h 54"/>
                  <a:gd name="T4" fmla="*/ 1 w 18"/>
                  <a:gd name="T5" fmla="*/ 6 h 54"/>
                  <a:gd name="T6" fmla="*/ 0 w 18"/>
                  <a:gd name="T7" fmla="*/ 5 h 5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8"/>
                  <a:gd name="T13" fmla="*/ 0 h 54"/>
                  <a:gd name="T14" fmla="*/ 18 w 18"/>
                  <a:gd name="T15" fmla="*/ 54 h 5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8" h="54">
                    <a:moveTo>
                      <a:pt x="18" y="0"/>
                    </a:moveTo>
                    <a:lnTo>
                      <a:pt x="18" y="24"/>
                    </a:lnTo>
                    <a:lnTo>
                      <a:pt x="10" y="54"/>
                    </a:lnTo>
                    <a:lnTo>
                      <a:pt x="0" y="44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07" name="Freeform 2803"/>
              <p:cNvSpPr>
                <a:spLocks/>
              </p:cNvSpPr>
              <p:nvPr/>
            </p:nvSpPr>
            <p:spPr bwMode="auto">
              <a:xfrm>
                <a:off x="2369" y="2131"/>
                <a:ext cx="8" cy="21"/>
              </a:xfrm>
              <a:custGeom>
                <a:avLst/>
                <a:gdLst>
                  <a:gd name="T0" fmla="*/ 0 w 17"/>
                  <a:gd name="T1" fmla="*/ 5 h 43"/>
                  <a:gd name="T2" fmla="*/ 1 w 17"/>
                  <a:gd name="T3" fmla="*/ 3 h 43"/>
                  <a:gd name="T4" fmla="*/ 2 w 17"/>
                  <a:gd name="T5" fmla="*/ 0 h 43"/>
                  <a:gd name="T6" fmla="*/ 0 60000 65536"/>
                  <a:gd name="T7" fmla="*/ 0 60000 65536"/>
                  <a:gd name="T8" fmla="*/ 0 60000 65536"/>
                  <a:gd name="T9" fmla="*/ 0 w 17"/>
                  <a:gd name="T10" fmla="*/ 0 h 43"/>
                  <a:gd name="T11" fmla="*/ 17 w 17"/>
                  <a:gd name="T12" fmla="*/ 43 h 4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" h="43">
                    <a:moveTo>
                      <a:pt x="0" y="43"/>
                    </a:moveTo>
                    <a:lnTo>
                      <a:pt x="12" y="24"/>
                    </a:lnTo>
                    <a:lnTo>
                      <a:pt x="17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08" name="Freeform 2804"/>
              <p:cNvSpPr>
                <a:spLocks/>
              </p:cNvSpPr>
              <p:nvPr/>
            </p:nvSpPr>
            <p:spPr bwMode="auto">
              <a:xfrm>
                <a:off x="2361" y="2118"/>
                <a:ext cx="1" cy="30"/>
              </a:xfrm>
              <a:custGeom>
                <a:avLst/>
                <a:gdLst>
                  <a:gd name="T0" fmla="*/ 0 w 1"/>
                  <a:gd name="T1" fmla="*/ 0 h 61"/>
                  <a:gd name="T2" fmla="*/ 0 w 1"/>
                  <a:gd name="T3" fmla="*/ 3 h 61"/>
                  <a:gd name="T4" fmla="*/ 0 w 1"/>
                  <a:gd name="T5" fmla="*/ 6 h 61"/>
                  <a:gd name="T6" fmla="*/ 0 w 1"/>
                  <a:gd name="T7" fmla="*/ 7 h 6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61"/>
                  <a:gd name="T14" fmla="*/ 1 w 1"/>
                  <a:gd name="T15" fmla="*/ 61 h 6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61">
                    <a:moveTo>
                      <a:pt x="0" y="0"/>
                    </a:moveTo>
                    <a:lnTo>
                      <a:pt x="0" y="25"/>
                    </a:lnTo>
                    <a:lnTo>
                      <a:pt x="0" y="50"/>
                    </a:lnTo>
                    <a:lnTo>
                      <a:pt x="0" y="61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09" name="Freeform 2805"/>
              <p:cNvSpPr>
                <a:spLocks/>
              </p:cNvSpPr>
              <p:nvPr/>
            </p:nvSpPr>
            <p:spPr bwMode="auto">
              <a:xfrm>
                <a:off x="2399" y="2115"/>
                <a:ext cx="1" cy="37"/>
              </a:xfrm>
              <a:custGeom>
                <a:avLst/>
                <a:gdLst>
                  <a:gd name="T0" fmla="*/ 0 w 1"/>
                  <a:gd name="T1" fmla="*/ 9 h 74"/>
                  <a:gd name="T2" fmla="*/ 0 w 1"/>
                  <a:gd name="T3" fmla="*/ 6 h 74"/>
                  <a:gd name="T4" fmla="*/ 0 w 1"/>
                  <a:gd name="T5" fmla="*/ 3 h 74"/>
                  <a:gd name="T6" fmla="*/ 0 w 1"/>
                  <a:gd name="T7" fmla="*/ 0 h 7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74"/>
                  <a:gd name="T14" fmla="*/ 1 w 1"/>
                  <a:gd name="T15" fmla="*/ 74 h 7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74">
                    <a:moveTo>
                      <a:pt x="0" y="74"/>
                    </a:moveTo>
                    <a:lnTo>
                      <a:pt x="0" y="50"/>
                    </a:lnTo>
                    <a:lnTo>
                      <a:pt x="0" y="25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10" name="Line 2806"/>
              <p:cNvSpPr>
                <a:spLocks noChangeShapeType="1"/>
              </p:cNvSpPr>
              <p:nvPr/>
            </p:nvSpPr>
            <p:spPr bwMode="auto">
              <a:xfrm flipV="1">
                <a:off x="2391" y="2119"/>
                <a:ext cx="3" cy="1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11" name="Line 2807"/>
              <p:cNvSpPr>
                <a:spLocks noChangeShapeType="1"/>
              </p:cNvSpPr>
              <p:nvPr/>
            </p:nvSpPr>
            <p:spPr bwMode="auto">
              <a:xfrm flipV="1">
                <a:off x="2392" y="2135"/>
                <a:ext cx="13" cy="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12" name="Line 2808"/>
              <p:cNvSpPr>
                <a:spLocks noChangeShapeType="1"/>
              </p:cNvSpPr>
              <p:nvPr/>
            </p:nvSpPr>
            <p:spPr bwMode="auto">
              <a:xfrm flipV="1">
                <a:off x="2405" y="2115"/>
                <a:ext cx="7" cy="1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13" name="Freeform 2809"/>
              <p:cNvSpPr>
                <a:spLocks/>
              </p:cNvSpPr>
              <p:nvPr/>
            </p:nvSpPr>
            <p:spPr bwMode="auto">
              <a:xfrm>
                <a:off x="2411" y="2124"/>
                <a:ext cx="17" cy="1"/>
              </a:xfrm>
              <a:custGeom>
                <a:avLst/>
                <a:gdLst>
                  <a:gd name="T0" fmla="*/ 0 w 33"/>
                  <a:gd name="T1" fmla="*/ 0 h 1"/>
                  <a:gd name="T2" fmla="*/ 4 w 33"/>
                  <a:gd name="T3" fmla="*/ 0 h 1"/>
                  <a:gd name="T4" fmla="*/ 5 w 33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3"/>
                  <a:gd name="T10" fmla="*/ 0 h 1"/>
                  <a:gd name="T11" fmla="*/ 33 w 33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3" h="1">
                    <a:moveTo>
                      <a:pt x="0" y="0"/>
                    </a:moveTo>
                    <a:lnTo>
                      <a:pt x="25" y="0"/>
                    </a:lnTo>
                    <a:lnTo>
                      <a:pt x="33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14" name="Freeform 2810"/>
              <p:cNvSpPr>
                <a:spLocks/>
              </p:cNvSpPr>
              <p:nvPr/>
            </p:nvSpPr>
            <p:spPr bwMode="auto">
              <a:xfrm>
                <a:off x="2417" y="2125"/>
                <a:ext cx="11" cy="27"/>
              </a:xfrm>
              <a:custGeom>
                <a:avLst/>
                <a:gdLst>
                  <a:gd name="T0" fmla="*/ 3 w 20"/>
                  <a:gd name="T1" fmla="*/ 0 h 55"/>
                  <a:gd name="T2" fmla="*/ 3 w 20"/>
                  <a:gd name="T3" fmla="*/ 3 h 55"/>
                  <a:gd name="T4" fmla="*/ 2 w 20"/>
                  <a:gd name="T5" fmla="*/ 6 h 55"/>
                  <a:gd name="T6" fmla="*/ 0 w 20"/>
                  <a:gd name="T7" fmla="*/ 5 h 5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0"/>
                  <a:gd name="T13" fmla="*/ 0 h 55"/>
                  <a:gd name="T14" fmla="*/ 20 w 20"/>
                  <a:gd name="T15" fmla="*/ 55 h 5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0" h="55">
                    <a:moveTo>
                      <a:pt x="20" y="0"/>
                    </a:moveTo>
                    <a:lnTo>
                      <a:pt x="20" y="25"/>
                    </a:lnTo>
                    <a:lnTo>
                      <a:pt x="11" y="55"/>
                    </a:lnTo>
                    <a:lnTo>
                      <a:pt x="0" y="47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15" name="Freeform 2811"/>
              <p:cNvSpPr>
                <a:spLocks/>
              </p:cNvSpPr>
              <p:nvPr/>
            </p:nvSpPr>
            <p:spPr bwMode="auto">
              <a:xfrm>
                <a:off x="2405" y="2124"/>
                <a:ext cx="18" cy="28"/>
              </a:xfrm>
              <a:custGeom>
                <a:avLst/>
                <a:gdLst>
                  <a:gd name="T0" fmla="*/ 0 w 36"/>
                  <a:gd name="T1" fmla="*/ 7 h 57"/>
                  <a:gd name="T2" fmla="*/ 3 w 36"/>
                  <a:gd name="T3" fmla="*/ 3 h 57"/>
                  <a:gd name="T4" fmla="*/ 5 w 36"/>
                  <a:gd name="T5" fmla="*/ 0 h 57"/>
                  <a:gd name="T6" fmla="*/ 0 60000 65536"/>
                  <a:gd name="T7" fmla="*/ 0 60000 65536"/>
                  <a:gd name="T8" fmla="*/ 0 60000 65536"/>
                  <a:gd name="T9" fmla="*/ 0 w 36"/>
                  <a:gd name="T10" fmla="*/ 0 h 57"/>
                  <a:gd name="T11" fmla="*/ 36 w 36"/>
                  <a:gd name="T12" fmla="*/ 57 h 5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" h="57">
                    <a:moveTo>
                      <a:pt x="0" y="57"/>
                    </a:moveTo>
                    <a:lnTo>
                      <a:pt x="25" y="31"/>
                    </a:lnTo>
                    <a:lnTo>
                      <a:pt x="36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16" name="Line 2812"/>
              <p:cNvSpPr>
                <a:spLocks noChangeShapeType="1"/>
              </p:cNvSpPr>
              <p:nvPr/>
            </p:nvSpPr>
            <p:spPr bwMode="auto">
              <a:xfrm flipV="1">
                <a:off x="2428" y="2121"/>
                <a:ext cx="1" cy="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17" name="Line 2813"/>
              <p:cNvSpPr>
                <a:spLocks noChangeShapeType="1"/>
              </p:cNvSpPr>
              <p:nvPr/>
            </p:nvSpPr>
            <p:spPr bwMode="auto">
              <a:xfrm flipV="1">
                <a:off x="2405" y="2124"/>
                <a:ext cx="11" cy="1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18" name="Line 2814"/>
              <p:cNvSpPr>
                <a:spLocks noChangeShapeType="1"/>
              </p:cNvSpPr>
              <p:nvPr/>
            </p:nvSpPr>
            <p:spPr bwMode="auto">
              <a:xfrm flipH="1">
                <a:off x="2393" y="2125"/>
                <a:ext cx="12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19" name="Freeform 2815"/>
              <p:cNvSpPr>
                <a:spLocks/>
              </p:cNvSpPr>
              <p:nvPr/>
            </p:nvSpPr>
            <p:spPr bwMode="auto">
              <a:xfrm>
                <a:off x="2437" y="2115"/>
                <a:ext cx="1" cy="37"/>
              </a:xfrm>
              <a:custGeom>
                <a:avLst/>
                <a:gdLst>
                  <a:gd name="T0" fmla="*/ 0 w 1"/>
                  <a:gd name="T1" fmla="*/ 9 h 74"/>
                  <a:gd name="T2" fmla="*/ 0 w 1"/>
                  <a:gd name="T3" fmla="*/ 6 h 74"/>
                  <a:gd name="T4" fmla="*/ 0 w 1"/>
                  <a:gd name="T5" fmla="*/ 3 h 74"/>
                  <a:gd name="T6" fmla="*/ 0 w 1"/>
                  <a:gd name="T7" fmla="*/ 0 h 7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74"/>
                  <a:gd name="T14" fmla="*/ 1 w 1"/>
                  <a:gd name="T15" fmla="*/ 74 h 7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74">
                    <a:moveTo>
                      <a:pt x="0" y="74"/>
                    </a:moveTo>
                    <a:lnTo>
                      <a:pt x="0" y="50"/>
                    </a:lnTo>
                    <a:lnTo>
                      <a:pt x="0" y="25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20" name="Line 2816"/>
              <p:cNvSpPr>
                <a:spLocks noChangeShapeType="1"/>
              </p:cNvSpPr>
              <p:nvPr/>
            </p:nvSpPr>
            <p:spPr bwMode="auto">
              <a:xfrm>
                <a:off x="2432" y="2124"/>
                <a:ext cx="10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21" name="Rectangle 2817"/>
              <p:cNvSpPr>
                <a:spLocks noChangeArrowheads="1"/>
              </p:cNvSpPr>
              <p:nvPr/>
            </p:nvSpPr>
            <p:spPr bwMode="auto">
              <a:xfrm>
                <a:off x="2445" y="2127"/>
                <a:ext cx="7" cy="8"/>
              </a:xfrm>
              <a:prstGeom prst="rect">
                <a:avLst/>
              </a:prstGeom>
              <a:noFill/>
              <a:ln w="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22" name="Line 2818"/>
              <p:cNvSpPr>
                <a:spLocks noChangeShapeType="1"/>
              </p:cNvSpPr>
              <p:nvPr/>
            </p:nvSpPr>
            <p:spPr bwMode="auto">
              <a:xfrm flipH="1">
                <a:off x="2432" y="2131"/>
                <a:ext cx="10" cy="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23" name="Line 2819"/>
              <p:cNvSpPr>
                <a:spLocks noChangeShapeType="1"/>
              </p:cNvSpPr>
              <p:nvPr/>
            </p:nvSpPr>
            <p:spPr bwMode="auto">
              <a:xfrm>
                <a:off x="2433" y="2148"/>
                <a:ext cx="4" cy="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24" name="Freeform 2820"/>
              <p:cNvSpPr>
                <a:spLocks/>
              </p:cNvSpPr>
              <p:nvPr/>
            </p:nvSpPr>
            <p:spPr bwMode="auto">
              <a:xfrm>
                <a:off x="2442" y="2140"/>
                <a:ext cx="13" cy="11"/>
              </a:xfrm>
              <a:custGeom>
                <a:avLst/>
                <a:gdLst>
                  <a:gd name="T0" fmla="*/ 0 w 27"/>
                  <a:gd name="T1" fmla="*/ 2 h 24"/>
                  <a:gd name="T2" fmla="*/ 3 w 27"/>
                  <a:gd name="T3" fmla="*/ 0 h 24"/>
                  <a:gd name="T4" fmla="*/ 0 w 27"/>
                  <a:gd name="T5" fmla="*/ 0 h 24"/>
                  <a:gd name="T6" fmla="*/ 0 60000 65536"/>
                  <a:gd name="T7" fmla="*/ 0 60000 65536"/>
                  <a:gd name="T8" fmla="*/ 0 60000 65536"/>
                  <a:gd name="T9" fmla="*/ 0 w 27"/>
                  <a:gd name="T10" fmla="*/ 0 h 24"/>
                  <a:gd name="T11" fmla="*/ 27 w 27"/>
                  <a:gd name="T12" fmla="*/ 24 h 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7" h="24">
                    <a:moveTo>
                      <a:pt x="0" y="24"/>
                    </a:moveTo>
                    <a:lnTo>
                      <a:pt x="27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25" name="Line 2821"/>
              <p:cNvSpPr>
                <a:spLocks noChangeShapeType="1"/>
              </p:cNvSpPr>
              <p:nvPr/>
            </p:nvSpPr>
            <p:spPr bwMode="auto">
              <a:xfrm>
                <a:off x="2455" y="2140"/>
                <a:ext cx="12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26" name="Rectangle 2822"/>
              <p:cNvSpPr>
                <a:spLocks noChangeArrowheads="1"/>
              </p:cNvSpPr>
              <p:nvPr/>
            </p:nvSpPr>
            <p:spPr bwMode="auto">
              <a:xfrm>
                <a:off x="2459" y="2127"/>
                <a:ext cx="8" cy="8"/>
              </a:xfrm>
              <a:prstGeom prst="rect">
                <a:avLst/>
              </a:prstGeom>
              <a:noFill/>
              <a:ln w="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27" name="Freeform 2823"/>
              <p:cNvSpPr>
                <a:spLocks/>
              </p:cNvSpPr>
              <p:nvPr/>
            </p:nvSpPr>
            <p:spPr bwMode="auto">
              <a:xfrm>
                <a:off x="2455" y="2136"/>
                <a:ext cx="1" cy="16"/>
              </a:xfrm>
              <a:custGeom>
                <a:avLst/>
                <a:gdLst>
                  <a:gd name="T0" fmla="*/ 0 w 1"/>
                  <a:gd name="T1" fmla="*/ 0 h 33"/>
                  <a:gd name="T2" fmla="*/ 0 w 1"/>
                  <a:gd name="T3" fmla="*/ 3 h 33"/>
                  <a:gd name="T4" fmla="*/ 0 w 1"/>
                  <a:gd name="T5" fmla="*/ 4 h 33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33"/>
                  <a:gd name="T11" fmla="*/ 1 w 1"/>
                  <a:gd name="T12" fmla="*/ 33 h 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33">
                    <a:moveTo>
                      <a:pt x="0" y="0"/>
                    </a:moveTo>
                    <a:lnTo>
                      <a:pt x="0" y="25"/>
                    </a:lnTo>
                    <a:lnTo>
                      <a:pt x="0" y="33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28" name="Line 2824"/>
              <p:cNvSpPr>
                <a:spLocks noChangeShapeType="1"/>
              </p:cNvSpPr>
              <p:nvPr/>
            </p:nvSpPr>
            <p:spPr bwMode="auto">
              <a:xfrm>
                <a:off x="2456" y="2140"/>
                <a:ext cx="11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429" name="Rectangle 2825"/>
              <p:cNvSpPr>
                <a:spLocks noChangeArrowheads="1"/>
              </p:cNvSpPr>
              <p:nvPr/>
            </p:nvSpPr>
            <p:spPr bwMode="auto">
              <a:xfrm>
                <a:off x="2449" y="2116"/>
                <a:ext cx="12" cy="8"/>
              </a:xfrm>
              <a:prstGeom prst="rect">
                <a:avLst/>
              </a:prstGeom>
              <a:noFill/>
              <a:ln w="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17" name="Group 2826"/>
            <p:cNvGrpSpPr>
              <a:grpSpLocks/>
            </p:cNvGrpSpPr>
            <p:nvPr/>
          </p:nvGrpSpPr>
          <p:grpSpPr bwMode="auto">
            <a:xfrm>
              <a:off x="2316" y="2115"/>
              <a:ext cx="531" cy="776"/>
              <a:chOff x="2316" y="2115"/>
              <a:chExt cx="531" cy="776"/>
            </a:xfrm>
          </p:grpSpPr>
          <p:sp>
            <p:nvSpPr>
              <p:cNvPr id="12030" name="Freeform 2827"/>
              <p:cNvSpPr>
                <a:spLocks/>
              </p:cNvSpPr>
              <p:nvPr/>
            </p:nvSpPr>
            <p:spPr bwMode="auto">
              <a:xfrm>
                <a:off x="2478" y="2126"/>
                <a:ext cx="1" cy="26"/>
              </a:xfrm>
              <a:custGeom>
                <a:avLst/>
                <a:gdLst>
                  <a:gd name="T0" fmla="*/ 0 w 1"/>
                  <a:gd name="T1" fmla="*/ 6 h 54"/>
                  <a:gd name="T2" fmla="*/ 0 w 1"/>
                  <a:gd name="T3" fmla="*/ 6 h 54"/>
                  <a:gd name="T4" fmla="*/ 0 w 1"/>
                  <a:gd name="T5" fmla="*/ 3 h 54"/>
                  <a:gd name="T6" fmla="*/ 0 w 1"/>
                  <a:gd name="T7" fmla="*/ 0 h 5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54"/>
                  <a:gd name="T14" fmla="*/ 1 w 1"/>
                  <a:gd name="T15" fmla="*/ 54 h 5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54">
                    <a:moveTo>
                      <a:pt x="0" y="54"/>
                    </a:moveTo>
                    <a:lnTo>
                      <a:pt x="0" y="50"/>
                    </a:lnTo>
                    <a:lnTo>
                      <a:pt x="0" y="25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031" name="Line 2828"/>
              <p:cNvSpPr>
                <a:spLocks noChangeShapeType="1"/>
              </p:cNvSpPr>
              <p:nvPr/>
            </p:nvSpPr>
            <p:spPr bwMode="auto">
              <a:xfrm flipV="1">
                <a:off x="2482" y="2115"/>
                <a:ext cx="9" cy="1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032" name="Line 2829"/>
              <p:cNvSpPr>
                <a:spLocks noChangeShapeType="1"/>
              </p:cNvSpPr>
              <p:nvPr/>
            </p:nvSpPr>
            <p:spPr bwMode="auto">
              <a:xfrm flipV="1">
                <a:off x="2471" y="2115"/>
                <a:ext cx="11" cy="2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033" name="Line 2830"/>
              <p:cNvSpPr>
                <a:spLocks noChangeShapeType="1"/>
              </p:cNvSpPr>
              <p:nvPr/>
            </p:nvSpPr>
            <p:spPr bwMode="auto">
              <a:xfrm flipV="1">
                <a:off x="2495" y="2124"/>
                <a:ext cx="1" cy="1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034" name="Freeform 2831"/>
              <p:cNvSpPr>
                <a:spLocks/>
              </p:cNvSpPr>
              <p:nvPr/>
            </p:nvSpPr>
            <p:spPr bwMode="auto">
              <a:xfrm>
                <a:off x="2488" y="2124"/>
                <a:ext cx="20" cy="1"/>
              </a:xfrm>
              <a:custGeom>
                <a:avLst/>
                <a:gdLst>
                  <a:gd name="T0" fmla="*/ 0 w 40"/>
                  <a:gd name="T1" fmla="*/ 0 h 1"/>
                  <a:gd name="T2" fmla="*/ 3 w 40"/>
                  <a:gd name="T3" fmla="*/ 0 h 1"/>
                  <a:gd name="T4" fmla="*/ 5 w 4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40"/>
                  <a:gd name="T10" fmla="*/ 0 h 1"/>
                  <a:gd name="T11" fmla="*/ 40 w 4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0" h="1">
                    <a:moveTo>
                      <a:pt x="0" y="0"/>
                    </a:moveTo>
                    <a:lnTo>
                      <a:pt x="26" y="0"/>
                    </a:lnTo>
                    <a:lnTo>
                      <a:pt x="4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035" name="Line 2832"/>
              <p:cNvSpPr>
                <a:spLocks noChangeShapeType="1"/>
              </p:cNvSpPr>
              <p:nvPr/>
            </p:nvSpPr>
            <p:spPr bwMode="auto">
              <a:xfrm flipH="1">
                <a:off x="2495" y="2133"/>
                <a:ext cx="12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036" name="Freeform 2833"/>
              <p:cNvSpPr>
                <a:spLocks/>
              </p:cNvSpPr>
              <p:nvPr/>
            </p:nvSpPr>
            <p:spPr bwMode="auto">
              <a:xfrm>
                <a:off x="2495" y="2137"/>
                <a:ext cx="1" cy="16"/>
              </a:xfrm>
              <a:custGeom>
                <a:avLst/>
                <a:gdLst>
                  <a:gd name="T0" fmla="*/ 0 w 1"/>
                  <a:gd name="T1" fmla="*/ 0 h 33"/>
                  <a:gd name="T2" fmla="*/ 0 w 1"/>
                  <a:gd name="T3" fmla="*/ 3 h 33"/>
                  <a:gd name="T4" fmla="*/ 0 w 1"/>
                  <a:gd name="T5" fmla="*/ 4 h 33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33"/>
                  <a:gd name="T11" fmla="*/ 1 w 1"/>
                  <a:gd name="T12" fmla="*/ 33 h 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33">
                    <a:moveTo>
                      <a:pt x="0" y="0"/>
                    </a:moveTo>
                    <a:lnTo>
                      <a:pt x="0" y="25"/>
                    </a:lnTo>
                    <a:lnTo>
                      <a:pt x="0" y="33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037" name="Line 2834"/>
              <p:cNvSpPr>
                <a:spLocks noChangeShapeType="1"/>
              </p:cNvSpPr>
              <p:nvPr/>
            </p:nvSpPr>
            <p:spPr bwMode="auto">
              <a:xfrm>
                <a:off x="2495" y="2141"/>
                <a:ext cx="12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038" name="Freeform 2835"/>
              <p:cNvSpPr>
                <a:spLocks/>
              </p:cNvSpPr>
              <p:nvPr/>
            </p:nvSpPr>
            <p:spPr bwMode="auto">
              <a:xfrm>
                <a:off x="2514" y="2151"/>
                <a:ext cx="33" cy="1"/>
              </a:xfrm>
              <a:custGeom>
                <a:avLst/>
                <a:gdLst>
                  <a:gd name="T0" fmla="*/ 0 w 68"/>
                  <a:gd name="T1" fmla="*/ 0 h 1"/>
                  <a:gd name="T2" fmla="*/ 3 w 68"/>
                  <a:gd name="T3" fmla="*/ 0 h 1"/>
                  <a:gd name="T4" fmla="*/ 6 w 68"/>
                  <a:gd name="T5" fmla="*/ 0 h 1"/>
                  <a:gd name="T6" fmla="*/ 8 w 68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8"/>
                  <a:gd name="T13" fmla="*/ 0 h 1"/>
                  <a:gd name="T14" fmla="*/ 68 w 68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8" h="1">
                    <a:moveTo>
                      <a:pt x="0" y="0"/>
                    </a:moveTo>
                    <a:lnTo>
                      <a:pt x="25" y="0"/>
                    </a:lnTo>
                    <a:lnTo>
                      <a:pt x="50" y="0"/>
                    </a:lnTo>
                    <a:lnTo>
                      <a:pt x="68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039" name="Freeform 2836"/>
              <p:cNvSpPr>
                <a:spLocks/>
              </p:cNvSpPr>
              <p:nvPr/>
            </p:nvSpPr>
            <p:spPr bwMode="auto">
              <a:xfrm>
                <a:off x="2517" y="2144"/>
                <a:ext cx="26" cy="1"/>
              </a:xfrm>
              <a:custGeom>
                <a:avLst/>
                <a:gdLst>
                  <a:gd name="T0" fmla="*/ 6 w 53"/>
                  <a:gd name="T1" fmla="*/ 0 h 1"/>
                  <a:gd name="T2" fmla="*/ 6 w 53"/>
                  <a:gd name="T3" fmla="*/ 0 h 1"/>
                  <a:gd name="T4" fmla="*/ 3 w 53"/>
                  <a:gd name="T5" fmla="*/ 0 h 1"/>
                  <a:gd name="T6" fmla="*/ 0 w 53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3"/>
                  <a:gd name="T13" fmla="*/ 0 h 1"/>
                  <a:gd name="T14" fmla="*/ 53 w 53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3" h="1">
                    <a:moveTo>
                      <a:pt x="53" y="0"/>
                    </a:moveTo>
                    <a:lnTo>
                      <a:pt x="50" y="0"/>
                    </a:lnTo>
                    <a:lnTo>
                      <a:pt x="25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040" name="Line 2837"/>
              <p:cNvSpPr>
                <a:spLocks noChangeShapeType="1"/>
              </p:cNvSpPr>
              <p:nvPr/>
            </p:nvSpPr>
            <p:spPr bwMode="auto">
              <a:xfrm flipV="1">
                <a:off x="2516" y="2133"/>
                <a:ext cx="24" cy="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041" name="Line 2838"/>
              <p:cNvSpPr>
                <a:spLocks noChangeShapeType="1"/>
              </p:cNvSpPr>
              <p:nvPr/>
            </p:nvSpPr>
            <p:spPr bwMode="auto">
              <a:xfrm>
                <a:off x="2536" y="2130"/>
                <a:ext cx="7" cy="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042" name="Freeform 2839"/>
              <p:cNvSpPr>
                <a:spLocks/>
              </p:cNvSpPr>
              <p:nvPr/>
            </p:nvSpPr>
            <p:spPr bwMode="auto">
              <a:xfrm>
                <a:off x="2518" y="2127"/>
                <a:ext cx="24" cy="1"/>
              </a:xfrm>
              <a:custGeom>
                <a:avLst/>
                <a:gdLst>
                  <a:gd name="T0" fmla="*/ 6 w 49"/>
                  <a:gd name="T1" fmla="*/ 0 h 1"/>
                  <a:gd name="T2" fmla="*/ 3 w 49"/>
                  <a:gd name="T3" fmla="*/ 0 h 1"/>
                  <a:gd name="T4" fmla="*/ 0 w 49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49"/>
                  <a:gd name="T10" fmla="*/ 0 h 1"/>
                  <a:gd name="T11" fmla="*/ 49 w 49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9" h="1">
                    <a:moveTo>
                      <a:pt x="49" y="0"/>
                    </a:moveTo>
                    <a:lnTo>
                      <a:pt x="25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043" name="Line 2840"/>
              <p:cNvSpPr>
                <a:spLocks noChangeShapeType="1"/>
              </p:cNvSpPr>
              <p:nvPr/>
            </p:nvSpPr>
            <p:spPr bwMode="auto">
              <a:xfrm flipV="1">
                <a:off x="2512" y="2118"/>
                <a:ext cx="4" cy="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044" name="Freeform 2841"/>
              <p:cNvSpPr>
                <a:spLocks/>
              </p:cNvSpPr>
              <p:nvPr/>
            </p:nvSpPr>
            <p:spPr bwMode="auto">
              <a:xfrm>
                <a:off x="2515" y="2121"/>
                <a:ext cx="32" cy="1"/>
              </a:xfrm>
              <a:custGeom>
                <a:avLst/>
                <a:gdLst>
                  <a:gd name="T0" fmla="*/ 0 w 64"/>
                  <a:gd name="T1" fmla="*/ 0 h 1"/>
                  <a:gd name="T2" fmla="*/ 3 w 64"/>
                  <a:gd name="T3" fmla="*/ 0 h 1"/>
                  <a:gd name="T4" fmla="*/ 6 w 64"/>
                  <a:gd name="T5" fmla="*/ 0 h 1"/>
                  <a:gd name="T6" fmla="*/ 8 w 6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4"/>
                  <a:gd name="T13" fmla="*/ 0 h 1"/>
                  <a:gd name="T14" fmla="*/ 64 w 6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4" h="1">
                    <a:moveTo>
                      <a:pt x="0" y="0"/>
                    </a:moveTo>
                    <a:lnTo>
                      <a:pt x="25" y="0"/>
                    </a:lnTo>
                    <a:lnTo>
                      <a:pt x="50" y="0"/>
                    </a:lnTo>
                    <a:lnTo>
                      <a:pt x="64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045" name="Line 2842"/>
              <p:cNvSpPr>
                <a:spLocks noChangeShapeType="1"/>
              </p:cNvSpPr>
              <p:nvPr/>
            </p:nvSpPr>
            <p:spPr bwMode="auto">
              <a:xfrm flipH="1">
                <a:off x="2544" y="2119"/>
                <a:ext cx="5" cy="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046" name="Line 2843"/>
              <p:cNvSpPr>
                <a:spLocks noChangeShapeType="1"/>
              </p:cNvSpPr>
              <p:nvPr/>
            </p:nvSpPr>
            <p:spPr bwMode="auto">
              <a:xfrm flipH="1">
                <a:off x="2519" y="2127"/>
                <a:ext cx="9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047" name="Freeform 2844"/>
              <p:cNvSpPr>
                <a:spLocks/>
              </p:cNvSpPr>
              <p:nvPr/>
            </p:nvSpPr>
            <p:spPr bwMode="auto">
              <a:xfrm>
                <a:off x="2529" y="2136"/>
                <a:ext cx="1" cy="15"/>
              </a:xfrm>
              <a:custGeom>
                <a:avLst/>
                <a:gdLst>
                  <a:gd name="T0" fmla="*/ 0 w 1"/>
                  <a:gd name="T1" fmla="*/ 0 h 31"/>
                  <a:gd name="T2" fmla="*/ 0 w 1"/>
                  <a:gd name="T3" fmla="*/ 3 h 31"/>
                  <a:gd name="T4" fmla="*/ 0 w 1"/>
                  <a:gd name="T5" fmla="*/ 3 h 3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31"/>
                  <a:gd name="T11" fmla="*/ 1 w 1"/>
                  <a:gd name="T12" fmla="*/ 31 h 3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31">
                    <a:moveTo>
                      <a:pt x="0" y="0"/>
                    </a:moveTo>
                    <a:lnTo>
                      <a:pt x="0" y="25"/>
                    </a:lnTo>
                    <a:lnTo>
                      <a:pt x="0" y="31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048" name="Line 2845"/>
              <p:cNvSpPr>
                <a:spLocks noChangeShapeType="1"/>
              </p:cNvSpPr>
              <p:nvPr/>
            </p:nvSpPr>
            <p:spPr bwMode="auto">
              <a:xfrm flipV="1">
                <a:off x="2530" y="2116"/>
                <a:ext cx="1" cy="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049" name="Freeform 2846"/>
              <p:cNvSpPr>
                <a:spLocks/>
              </p:cNvSpPr>
              <p:nvPr/>
            </p:nvSpPr>
            <p:spPr bwMode="auto">
              <a:xfrm>
                <a:off x="2450" y="2301"/>
                <a:ext cx="4" cy="34"/>
              </a:xfrm>
              <a:custGeom>
                <a:avLst/>
                <a:gdLst>
                  <a:gd name="T0" fmla="*/ 0 w 7"/>
                  <a:gd name="T1" fmla="*/ 9 h 67"/>
                  <a:gd name="T2" fmla="*/ 1 w 7"/>
                  <a:gd name="T3" fmla="*/ 6 h 67"/>
                  <a:gd name="T4" fmla="*/ 1 w 7"/>
                  <a:gd name="T5" fmla="*/ 3 h 67"/>
                  <a:gd name="T6" fmla="*/ 1 w 7"/>
                  <a:gd name="T7" fmla="*/ 0 h 6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"/>
                  <a:gd name="T13" fmla="*/ 0 h 67"/>
                  <a:gd name="T14" fmla="*/ 7 w 7"/>
                  <a:gd name="T15" fmla="*/ 67 h 6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" h="67">
                    <a:moveTo>
                      <a:pt x="0" y="67"/>
                    </a:moveTo>
                    <a:lnTo>
                      <a:pt x="7" y="44"/>
                    </a:lnTo>
                    <a:lnTo>
                      <a:pt x="7" y="19"/>
                    </a:lnTo>
                    <a:lnTo>
                      <a:pt x="7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050" name="Freeform 2847"/>
              <p:cNvSpPr>
                <a:spLocks/>
              </p:cNvSpPr>
              <p:nvPr/>
            </p:nvSpPr>
            <p:spPr bwMode="auto">
              <a:xfrm>
                <a:off x="2454" y="2303"/>
                <a:ext cx="33" cy="1"/>
              </a:xfrm>
              <a:custGeom>
                <a:avLst/>
                <a:gdLst>
                  <a:gd name="T0" fmla="*/ 0 w 66"/>
                  <a:gd name="T1" fmla="*/ 0 h 1"/>
                  <a:gd name="T2" fmla="*/ 3 w 66"/>
                  <a:gd name="T3" fmla="*/ 0 h 1"/>
                  <a:gd name="T4" fmla="*/ 6 w 66"/>
                  <a:gd name="T5" fmla="*/ 0 h 1"/>
                  <a:gd name="T6" fmla="*/ 8 w 66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6"/>
                  <a:gd name="T13" fmla="*/ 0 h 1"/>
                  <a:gd name="T14" fmla="*/ 66 w 66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6" h="1">
                    <a:moveTo>
                      <a:pt x="0" y="0"/>
                    </a:moveTo>
                    <a:lnTo>
                      <a:pt x="25" y="0"/>
                    </a:lnTo>
                    <a:lnTo>
                      <a:pt x="50" y="0"/>
                    </a:lnTo>
                    <a:lnTo>
                      <a:pt x="66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051" name="Freeform 2848"/>
              <p:cNvSpPr>
                <a:spLocks/>
              </p:cNvSpPr>
              <p:nvPr/>
            </p:nvSpPr>
            <p:spPr bwMode="auto">
              <a:xfrm>
                <a:off x="2478" y="2307"/>
                <a:ext cx="7" cy="30"/>
              </a:xfrm>
              <a:custGeom>
                <a:avLst/>
                <a:gdLst>
                  <a:gd name="T0" fmla="*/ 2 w 12"/>
                  <a:gd name="T1" fmla="*/ 0 h 59"/>
                  <a:gd name="T2" fmla="*/ 2 w 12"/>
                  <a:gd name="T3" fmla="*/ 4 h 59"/>
                  <a:gd name="T4" fmla="*/ 2 w 12"/>
                  <a:gd name="T5" fmla="*/ 7 h 59"/>
                  <a:gd name="T6" fmla="*/ 2 w 12"/>
                  <a:gd name="T7" fmla="*/ 8 h 59"/>
                  <a:gd name="T8" fmla="*/ 0 w 12"/>
                  <a:gd name="T9" fmla="*/ 7 h 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59"/>
                  <a:gd name="T17" fmla="*/ 12 w 12"/>
                  <a:gd name="T18" fmla="*/ 59 h 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59">
                    <a:moveTo>
                      <a:pt x="12" y="0"/>
                    </a:moveTo>
                    <a:lnTo>
                      <a:pt x="12" y="25"/>
                    </a:lnTo>
                    <a:lnTo>
                      <a:pt x="12" y="50"/>
                    </a:lnTo>
                    <a:lnTo>
                      <a:pt x="12" y="59"/>
                    </a:lnTo>
                    <a:lnTo>
                      <a:pt x="0" y="54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052" name="Freeform 2849"/>
              <p:cNvSpPr>
                <a:spLocks/>
              </p:cNvSpPr>
              <p:nvPr/>
            </p:nvSpPr>
            <p:spPr bwMode="auto">
              <a:xfrm>
                <a:off x="2477" y="2313"/>
                <a:ext cx="1" cy="16"/>
              </a:xfrm>
              <a:custGeom>
                <a:avLst/>
                <a:gdLst>
                  <a:gd name="T0" fmla="*/ 0 w 1"/>
                  <a:gd name="T1" fmla="*/ 4 h 33"/>
                  <a:gd name="T2" fmla="*/ 0 w 1"/>
                  <a:gd name="T3" fmla="*/ 3 h 33"/>
                  <a:gd name="T4" fmla="*/ 0 w 1"/>
                  <a:gd name="T5" fmla="*/ 0 h 33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33"/>
                  <a:gd name="T11" fmla="*/ 1 w 1"/>
                  <a:gd name="T12" fmla="*/ 33 h 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33">
                    <a:moveTo>
                      <a:pt x="0" y="33"/>
                    </a:moveTo>
                    <a:lnTo>
                      <a:pt x="0" y="26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053" name="Line 2850"/>
              <p:cNvSpPr>
                <a:spLocks noChangeShapeType="1"/>
              </p:cNvSpPr>
              <p:nvPr/>
            </p:nvSpPr>
            <p:spPr bwMode="auto">
              <a:xfrm flipH="1">
                <a:off x="2460" y="2310"/>
                <a:ext cx="9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054" name="Freeform 2851"/>
              <p:cNvSpPr>
                <a:spLocks/>
              </p:cNvSpPr>
              <p:nvPr/>
            </p:nvSpPr>
            <p:spPr bwMode="auto">
              <a:xfrm>
                <a:off x="2460" y="2309"/>
                <a:ext cx="9" cy="21"/>
              </a:xfrm>
              <a:custGeom>
                <a:avLst/>
                <a:gdLst>
                  <a:gd name="T0" fmla="*/ 0 w 19"/>
                  <a:gd name="T1" fmla="*/ 0 h 42"/>
                  <a:gd name="T2" fmla="*/ 0 w 19"/>
                  <a:gd name="T3" fmla="*/ 3 h 42"/>
                  <a:gd name="T4" fmla="*/ 0 w 19"/>
                  <a:gd name="T5" fmla="*/ 5 h 42"/>
                  <a:gd name="T6" fmla="*/ 2 w 19"/>
                  <a:gd name="T7" fmla="*/ 5 h 42"/>
                  <a:gd name="T8" fmla="*/ 2 w 19"/>
                  <a:gd name="T9" fmla="*/ 3 h 42"/>
                  <a:gd name="T10" fmla="*/ 2 w 19"/>
                  <a:gd name="T11" fmla="*/ 0 h 4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"/>
                  <a:gd name="T19" fmla="*/ 0 h 42"/>
                  <a:gd name="T20" fmla="*/ 19 w 19"/>
                  <a:gd name="T21" fmla="*/ 42 h 4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" h="42">
                    <a:moveTo>
                      <a:pt x="0" y="0"/>
                    </a:moveTo>
                    <a:lnTo>
                      <a:pt x="0" y="25"/>
                    </a:lnTo>
                    <a:lnTo>
                      <a:pt x="0" y="42"/>
                    </a:lnTo>
                    <a:lnTo>
                      <a:pt x="19" y="42"/>
                    </a:lnTo>
                    <a:lnTo>
                      <a:pt x="19" y="17"/>
                    </a:lnTo>
                    <a:lnTo>
                      <a:pt x="19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055" name="Line 2852"/>
              <p:cNvSpPr>
                <a:spLocks noChangeShapeType="1"/>
              </p:cNvSpPr>
              <p:nvPr/>
            </p:nvSpPr>
            <p:spPr bwMode="auto">
              <a:xfrm flipV="1">
                <a:off x="2470" y="2299"/>
                <a:ext cx="1" cy="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056" name="Line 2853"/>
              <p:cNvSpPr>
                <a:spLocks noChangeShapeType="1"/>
              </p:cNvSpPr>
              <p:nvPr/>
            </p:nvSpPr>
            <p:spPr bwMode="auto">
              <a:xfrm flipH="1">
                <a:off x="2460" y="2317"/>
                <a:ext cx="9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057" name="Line 2854"/>
              <p:cNvSpPr>
                <a:spLocks noChangeShapeType="1"/>
              </p:cNvSpPr>
              <p:nvPr/>
            </p:nvSpPr>
            <p:spPr bwMode="auto">
              <a:xfrm>
                <a:off x="2460" y="2323"/>
                <a:ext cx="9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058" name="Line 2855"/>
              <p:cNvSpPr>
                <a:spLocks noChangeShapeType="1"/>
              </p:cNvSpPr>
              <p:nvPr/>
            </p:nvSpPr>
            <p:spPr bwMode="auto">
              <a:xfrm>
                <a:off x="2467" y="2331"/>
                <a:ext cx="3" cy="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059" name="Line 2856"/>
              <p:cNvSpPr>
                <a:spLocks noChangeShapeType="1"/>
              </p:cNvSpPr>
              <p:nvPr/>
            </p:nvSpPr>
            <p:spPr bwMode="auto">
              <a:xfrm flipV="1">
                <a:off x="2458" y="2331"/>
                <a:ext cx="5" cy="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060" name="Freeform 2857"/>
              <p:cNvSpPr>
                <a:spLocks/>
              </p:cNvSpPr>
              <p:nvPr/>
            </p:nvSpPr>
            <p:spPr bwMode="auto">
              <a:xfrm>
                <a:off x="2490" y="2303"/>
                <a:ext cx="4" cy="32"/>
              </a:xfrm>
              <a:custGeom>
                <a:avLst/>
                <a:gdLst>
                  <a:gd name="T0" fmla="*/ 0 w 8"/>
                  <a:gd name="T1" fmla="*/ 8 h 66"/>
                  <a:gd name="T2" fmla="*/ 1 w 8"/>
                  <a:gd name="T3" fmla="*/ 5 h 66"/>
                  <a:gd name="T4" fmla="*/ 1 w 8"/>
                  <a:gd name="T5" fmla="*/ 2 h 66"/>
                  <a:gd name="T6" fmla="*/ 1 w 8"/>
                  <a:gd name="T7" fmla="*/ 0 h 6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"/>
                  <a:gd name="T13" fmla="*/ 0 h 66"/>
                  <a:gd name="T14" fmla="*/ 8 w 8"/>
                  <a:gd name="T15" fmla="*/ 66 h 6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" h="66">
                    <a:moveTo>
                      <a:pt x="0" y="66"/>
                    </a:moveTo>
                    <a:lnTo>
                      <a:pt x="8" y="44"/>
                    </a:lnTo>
                    <a:lnTo>
                      <a:pt x="8" y="19"/>
                    </a:lnTo>
                    <a:lnTo>
                      <a:pt x="8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061" name="Line 2858"/>
              <p:cNvSpPr>
                <a:spLocks noChangeShapeType="1"/>
              </p:cNvSpPr>
              <p:nvPr/>
            </p:nvSpPr>
            <p:spPr bwMode="auto">
              <a:xfrm flipV="1">
                <a:off x="2493" y="2300"/>
                <a:ext cx="14" cy="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062" name="Freeform 2859"/>
              <p:cNvSpPr>
                <a:spLocks/>
              </p:cNvSpPr>
              <p:nvPr/>
            </p:nvSpPr>
            <p:spPr bwMode="auto">
              <a:xfrm>
                <a:off x="2514" y="2300"/>
                <a:ext cx="1" cy="19"/>
              </a:xfrm>
              <a:custGeom>
                <a:avLst/>
                <a:gdLst>
                  <a:gd name="T0" fmla="*/ 0 w 1"/>
                  <a:gd name="T1" fmla="*/ 0 h 38"/>
                  <a:gd name="T2" fmla="*/ 0 w 1"/>
                  <a:gd name="T3" fmla="*/ 1 h 38"/>
                  <a:gd name="T4" fmla="*/ 0 w 1"/>
                  <a:gd name="T5" fmla="*/ 5 h 38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38"/>
                  <a:gd name="T11" fmla="*/ 1 w 1"/>
                  <a:gd name="T12" fmla="*/ 38 h 3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38">
                    <a:moveTo>
                      <a:pt x="0" y="0"/>
                    </a:moveTo>
                    <a:lnTo>
                      <a:pt x="0" y="13"/>
                    </a:lnTo>
                    <a:lnTo>
                      <a:pt x="0" y="38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063" name="Freeform 2860"/>
              <p:cNvSpPr>
                <a:spLocks/>
              </p:cNvSpPr>
              <p:nvPr/>
            </p:nvSpPr>
            <p:spPr bwMode="auto">
              <a:xfrm>
                <a:off x="2505" y="2319"/>
                <a:ext cx="9" cy="15"/>
              </a:xfrm>
              <a:custGeom>
                <a:avLst/>
                <a:gdLst>
                  <a:gd name="T0" fmla="*/ 0 w 17"/>
                  <a:gd name="T1" fmla="*/ 4 h 30"/>
                  <a:gd name="T2" fmla="*/ 2 w 17"/>
                  <a:gd name="T3" fmla="*/ 3 h 30"/>
                  <a:gd name="T4" fmla="*/ 3 w 17"/>
                  <a:gd name="T5" fmla="*/ 0 h 30"/>
                  <a:gd name="T6" fmla="*/ 0 60000 65536"/>
                  <a:gd name="T7" fmla="*/ 0 60000 65536"/>
                  <a:gd name="T8" fmla="*/ 0 60000 65536"/>
                  <a:gd name="T9" fmla="*/ 0 w 17"/>
                  <a:gd name="T10" fmla="*/ 0 h 30"/>
                  <a:gd name="T11" fmla="*/ 17 w 17"/>
                  <a:gd name="T12" fmla="*/ 30 h 3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" h="30">
                    <a:moveTo>
                      <a:pt x="0" y="30"/>
                    </a:moveTo>
                    <a:lnTo>
                      <a:pt x="13" y="17"/>
                    </a:lnTo>
                    <a:lnTo>
                      <a:pt x="17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064" name="Line 2861"/>
              <p:cNvSpPr>
                <a:spLocks noChangeShapeType="1"/>
              </p:cNvSpPr>
              <p:nvPr/>
            </p:nvSpPr>
            <p:spPr bwMode="auto">
              <a:xfrm flipV="1">
                <a:off x="2507" y="2309"/>
                <a:ext cx="1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065" name="Line 2862"/>
              <p:cNvSpPr>
                <a:spLocks noChangeShapeType="1"/>
              </p:cNvSpPr>
              <p:nvPr/>
            </p:nvSpPr>
            <p:spPr bwMode="auto">
              <a:xfrm flipH="1">
                <a:off x="2494" y="2310"/>
                <a:ext cx="13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066" name="Line 2863"/>
              <p:cNvSpPr>
                <a:spLocks noChangeShapeType="1"/>
              </p:cNvSpPr>
              <p:nvPr/>
            </p:nvSpPr>
            <p:spPr bwMode="auto">
              <a:xfrm>
                <a:off x="2496" y="2320"/>
                <a:ext cx="11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067" name="Freeform 2864"/>
              <p:cNvSpPr>
                <a:spLocks/>
              </p:cNvSpPr>
              <p:nvPr/>
            </p:nvSpPr>
            <p:spPr bwMode="auto">
              <a:xfrm>
                <a:off x="2514" y="2312"/>
                <a:ext cx="15" cy="1"/>
              </a:xfrm>
              <a:custGeom>
                <a:avLst/>
                <a:gdLst>
                  <a:gd name="T0" fmla="*/ 0 w 30"/>
                  <a:gd name="T1" fmla="*/ 0 h 1"/>
                  <a:gd name="T2" fmla="*/ 4 w 30"/>
                  <a:gd name="T3" fmla="*/ 0 h 1"/>
                  <a:gd name="T4" fmla="*/ 4 w 3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0"/>
                  <a:gd name="T10" fmla="*/ 0 h 1"/>
                  <a:gd name="T11" fmla="*/ 30 w 3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0" h="1">
                    <a:moveTo>
                      <a:pt x="0" y="0"/>
                    </a:moveTo>
                    <a:lnTo>
                      <a:pt x="25" y="0"/>
                    </a:lnTo>
                    <a:lnTo>
                      <a:pt x="3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068" name="Freeform 2865"/>
              <p:cNvSpPr>
                <a:spLocks/>
              </p:cNvSpPr>
              <p:nvPr/>
            </p:nvSpPr>
            <p:spPr bwMode="auto">
              <a:xfrm>
                <a:off x="2524" y="2312"/>
                <a:ext cx="1" cy="24"/>
              </a:xfrm>
              <a:custGeom>
                <a:avLst/>
                <a:gdLst>
                  <a:gd name="T0" fmla="*/ 0 w 1"/>
                  <a:gd name="T1" fmla="*/ 0 h 48"/>
                  <a:gd name="T2" fmla="*/ 0 w 1"/>
                  <a:gd name="T3" fmla="*/ 3 h 48"/>
                  <a:gd name="T4" fmla="*/ 0 w 1"/>
                  <a:gd name="T5" fmla="*/ 6 h 48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48"/>
                  <a:gd name="T11" fmla="*/ 1 w 1"/>
                  <a:gd name="T12" fmla="*/ 48 h 4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48">
                    <a:moveTo>
                      <a:pt x="0" y="0"/>
                    </a:moveTo>
                    <a:lnTo>
                      <a:pt x="0" y="25"/>
                    </a:lnTo>
                    <a:lnTo>
                      <a:pt x="0" y="48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069" name="Line 2866"/>
              <p:cNvSpPr>
                <a:spLocks noChangeShapeType="1"/>
              </p:cNvSpPr>
              <p:nvPr/>
            </p:nvSpPr>
            <p:spPr bwMode="auto">
              <a:xfrm flipV="1">
                <a:off x="2514" y="2299"/>
                <a:ext cx="15" cy="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070" name="Line 2867"/>
              <p:cNvSpPr>
                <a:spLocks noChangeShapeType="1"/>
              </p:cNvSpPr>
              <p:nvPr/>
            </p:nvSpPr>
            <p:spPr bwMode="auto">
              <a:xfrm flipV="1">
                <a:off x="2532" y="2325"/>
                <a:ext cx="12" cy="1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071" name="Freeform 2868"/>
              <p:cNvSpPr>
                <a:spLocks/>
              </p:cNvSpPr>
              <p:nvPr/>
            </p:nvSpPr>
            <p:spPr bwMode="auto">
              <a:xfrm>
                <a:off x="2535" y="2313"/>
                <a:ext cx="26" cy="11"/>
              </a:xfrm>
              <a:custGeom>
                <a:avLst/>
                <a:gdLst>
                  <a:gd name="T0" fmla="*/ 4 w 51"/>
                  <a:gd name="T1" fmla="*/ 3 h 22"/>
                  <a:gd name="T2" fmla="*/ 7 w 51"/>
                  <a:gd name="T3" fmla="*/ 3 h 22"/>
                  <a:gd name="T4" fmla="*/ 7 w 51"/>
                  <a:gd name="T5" fmla="*/ 0 h 22"/>
                  <a:gd name="T6" fmla="*/ 7 w 51"/>
                  <a:gd name="T7" fmla="*/ 0 h 22"/>
                  <a:gd name="T8" fmla="*/ 4 w 51"/>
                  <a:gd name="T9" fmla="*/ 0 h 22"/>
                  <a:gd name="T10" fmla="*/ 0 w 51"/>
                  <a:gd name="T11" fmla="*/ 0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1"/>
                  <a:gd name="T19" fmla="*/ 0 h 22"/>
                  <a:gd name="T20" fmla="*/ 51 w 51"/>
                  <a:gd name="T21" fmla="*/ 22 h 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1" h="22">
                    <a:moveTo>
                      <a:pt x="26" y="22"/>
                    </a:moveTo>
                    <a:lnTo>
                      <a:pt x="51" y="22"/>
                    </a:lnTo>
                    <a:lnTo>
                      <a:pt x="51" y="0"/>
                    </a:lnTo>
                    <a:lnTo>
                      <a:pt x="50" y="0"/>
                    </a:lnTo>
                    <a:lnTo>
                      <a:pt x="25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072" name="Freeform 2869"/>
              <p:cNvSpPr>
                <a:spLocks/>
              </p:cNvSpPr>
              <p:nvPr/>
            </p:nvSpPr>
            <p:spPr bwMode="auto">
              <a:xfrm>
                <a:off x="2532" y="2318"/>
                <a:ext cx="35" cy="1"/>
              </a:xfrm>
              <a:custGeom>
                <a:avLst/>
                <a:gdLst>
                  <a:gd name="T0" fmla="*/ 0 w 71"/>
                  <a:gd name="T1" fmla="*/ 0 h 1"/>
                  <a:gd name="T2" fmla="*/ 3 w 71"/>
                  <a:gd name="T3" fmla="*/ 0 h 1"/>
                  <a:gd name="T4" fmla="*/ 6 w 71"/>
                  <a:gd name="T5" fmla="*/ 0 h 1"/>
                  <a:gd name="T6" fmla="*/ 8 w 71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1"/>
                  <a:gd name="T13" fmla="*/ 0 h 1"/>
                  <a:gd name="T14" fmla="*/ 71 w 71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1" h="1">
                    <a:moveTo>
                      <a:pt x="0" y="0"/>
                    </a:moveTo>
                    <a:lnTo>
                      <a:pt x="25" y="0"/>
                    </a:lnTo>
                    <a:lnTo>
                      <a:pt x="51" y="0"/>
                    </a:lnTo>
                    <a:lnTo>
                      <a:pt x="71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073" name="Freeform 2870"/>
              <p:cNvSpPr>
                <a:spLocks/>
              </p:cNvSpPr>
              <p:nvPr/>
            </p:nvSpPr>
            <p:spPr bwMode="auto">
              <a:xfrm>
                <a:off x="2532" y="2306"/>
                <a:ext cx="35" cy="1"/>
              </a:xfrm>
              <a:custGeom>
                <a:avLst/>
                <a:gdLst>
                  <a:gd name="T0" fmla="*/ 8 w 71"/>
                  <a:gd name="T1" fmla="*/ 0 h 1"/>
                  <a:gd name="T2" fmla="*/ 6 w 71"/>
                  <a:gd name="T3" fmla="*/ 0 h 1"/>
                  <a:gd name="T4" fmla="*/ 3 w 71"/>
                  <a:gd name="T5" fmla="*/ 0 h 1"/>
                  <a:gd name="T6" fmla="*/ 0 w 71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1"/>
                  <a:gd name="T13" fmla="*/ 0 h 1"/>
                  <a:gd name="T14" fmla="*/ 71 w 71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1" h="1">
                    <a:moveTo>
                      <a:pt x="71" y="0"/>
                    </a:moveTo>
                    <a:lnTo>
                      <a:pt x="51" y="0"/>
                    </a:lnTo>
                    <a:lnTo>
                      <a:pt x="25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074" name="Freeform 2871"/>
              <p:cNvSpPr>
                <a:spLocks/>
              </p:cNvSpPr>
              <p:nvPr/>
            </p:nvSpPr>
            <p:spPr bwMode="auto">
              <a:xfrm>
                <a:off x="2544" y="2306"/>
                <a:ext cx="1" cy="31"/>
              </a:xfrm>
              <a:custGeom>
                <a:avLst/>
                <a:gdLst>
                  <a:gd name="T0" fmla="*/ 0 w 1"/>
                  <a:gd name="T1" fmla="*/ 0 h 61"/>
                  <a:gd name="T2" fmla="*/ 0 w 1"/>
                  <a:gd name="T3" fmla="*/ 4 h 61"/>
                  <a:gd name="T4" fmla="*/ 0 w 1"/>
                  <a:gd name="T5" fmla="*/ 7 h 61"/>
                  <a:gd name="T6" fmla="*/ 0 w 1"/>
                  <a:gd name="T7" fmla="*/ 8 h 6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61"/>
                  <a:gd name="T14" fmla="*/ 1 w 1"/>
                  <a:gd name="T15" fmla="*/ 61 h 6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61">
                    <a:moveTo>
                      <a:pt x="0" y="0"/>
                    </a:moveTo>
                    <a:lnTo>
                      <a:pt x="0" y="25"/>
                    </a:lnTo>
                    <a:lnTo>
                      <a:pt x="0" y="50"/>
                    </a:lnTo>
                    <a:lnTo>
                      <a:pt x="0" y="61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075" name="Freeform 2872"/>
              <p:cNvSpPr>
                <a:spLocks/>
              </p:cNvSpPr>
              <p:nvPr/>
            </p:nvSpPr>
            <p:spPr bwMode="auto">
              <a:xfrm>
                <a:off x="2554" y="2306"/>
                <a:ext cx="1" cy="31"/>
              </a:xfrm>
              <a:custGeom>
                <a:avLst/>
                <a:gdLst>
                  <a:gd name="T0" fmla="*/ 0 w 1"/>
                  <a:gd name="T1" fmla="*/ 8 h 61"/>
                  <a:gd name="T2" fmla="*/ 0 w 1"/>
                  <a:gd name="T3" fmla="*/ 7 h 61"/>
                  <a:gd name="T4" fmla="*/ 0 w 1"/>
                  <a:gd name="T5" fmla="*/ 4 h 61"/>
                  <a:gd name="T6" fmla="*/ 0 w 1"/>
                  <a:gd name="T7" fmla="*/ 0 h 6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61"/>
                  <a:gd name="T14" fmla="*/ 1 w 1"/>
                  <a:gd name="T15" fmla="*/ 61 h 6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61">
                    <a:moveTo>
                      <a:pt x="0" y="61"/>
                    </a:moveTo>
                    <a:lnTo>
                      <a:pt x="0" y="50"/>
                    </a:lnTo>
                    <a:lnTo>
                      <a:pt x="0" y="25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076" name="Line 2873"/>
              <p:cNvSpPr>
                <a:spLocks noChangeShapeType="1"/>
              </p:cNvSpPr>
              <p:nvPr/>
            </p:nvSpPr>
            <p:spPr bwMode="auto">
              <a:xfrm flipV="1">
                <a:off x="2554" y="2299"/>
                <a:ext cx="5" cy="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077" name="Line 2874"/>
              <p:cNvSpPr>
                <a:spLocks noChangeShapeType="1"/>
              </p:cNvSpPr>
              <p:nvPr/>
            </p:nvSpPr>
            <p:spPr bwMode="auto">
              <a:xfrm>
                <a:off x="2539" y="2300"/>
                <a:ext cx="4" cy="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078" name="Freeform 2875"/>
              <p:cNvSpPr>
                <a:spLocks/>
              </p:cNvSpPr>
              <p:nvPr/>
            </p:nvSpPr>
            <p:spPr bwMode="auto">
              <a:xfrm>
                <a:off x="2535" y="2324"/>
                <a:ext cx="13" cy="1"/>
              </a:xfrm>
              <a:custGeom>
                <a:avLst/>
                <a:gdLst>
                  <a:gd name="T0" fmla="*/ 3 w 26"/>
                  <a:gd name="T1" fmla="*/ 0 h 1"/>
                  <a:gd name="T2" fmla="*/ 1 w 26"/>
                  <a:gd name="T3" fmla="*/ 0 h 1"/>
                  <a:gd name="T4" fmla="*/ 0 w 2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6"/>
                  <a:gd name="T10" fmla="*/ 0 h 1"/>
                  <a:gd name="T11" fmla="*/ 26 w 2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6" h="1">
                    <a:moveTo>
                      <a:pt x="26" y="0"/>
                    </a:move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079" name="Line 2876"/>
              <p:cNvSpPr>
                <a:spLocks noChangeShapeType="1"/>
              </p:cNvSpPr>
              <p:nvPr/>
            </p:nvSpPr>
            <p:spPr bwMode="auto">
              <a:xfrm>
                <a:off x="2554" y="2325"/>
                <a:ext cx="12" cy="1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080" name="Line 2877"/>
              <p:cNvSpPr>
                <a:spLocks noChangeShapeType="1"/>
              </p:cNvSpPr>
              <p:nvPr/>
            </p:nvSpPr>
            <p:spPr bwMode="auto">
              <a:xfrm flipH="1" flipV="1">
                <a:off x="2572" y="2328"/>
                <a:ext cx="4" cy="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081" name="Line 2878"/>
              <p:cNvSpPr>
                <a:spLocks noChangeShapeType="1"/>
              </p:cNvSpPr>
              <p:nvPr/>
            </p:nvSpPr>
            <p:spPr bwMode="auto">
              <a:xfrm flipV="1">
                <a:off x="2574" y="2318"/>
                <a:ext cx="5" cy="1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082" name="Line 2879"/>
              <p:cNvSpPr>
                <a:spLocks noChangeShapeType="1"/>
              </p:cNvSpPr>
              <p:nvPr/>
            </p:nvSpPr>
            <p:spPr bwMode="auto">
              <a:xfrm flipH="1" flipV="1">
                <a:off x="2571" y="2310"/>
                <a:ext cx="5" cy="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083" name="Line 2880"/>
              <p:cNvSpPr>
                <a:spLocks noChangeShapeType="1"/>
              </p:cNvSpPr>
              <p:nvPr/>
            </p:nvSpPr>
            <p:spPr bwMode="auto">
              <a:xfrm>
                <a:off x="2579" y="2309"/>
                <a:ext cx="12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084" name="Line 2881"/>
              <p:cNvSpPr>
                <a:spLocks noChangeShapeType="1"/>
              </p:cNvSpPr>
              <p:nvPr/>
            </p:nvSpPr>
            <p:spPr bwMode="auto">
              <a:xfrm>
                <a:off x="2594" y="2309"/>
                <a:ext cx="11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085" name="Line 2882"/>
              <p:cNvSpPr>
                <a:spLocks noChangeShapeType="1"/>
              </p:cNvSpPr>
              <p:nvPr/>
            </p:nvSpPr>
            <p:spPr bwMode="auto">
              <a:xfrm flipV="1">
                <a:off x="2591" y="2310"/>
                <a:ext cx="9" cy="1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086" name="Freeform 2883"/>
              <p:cNvSpPr>
                <a:spLocks/>
              </p:cNvSpPr>
              <p:nvPr/>
            </p:nvSpPr>
            <p:spPr bwMode="auto">
              <a:xfrm>
                <a:off x="2579" y="2310"/>
                <a:ext cx="13" cy="14"/>
              </a:xfrm>
              <a:custGeom>
                <a:avLst/>
                <a:gdLst>
                  <a:gd name="T0" fmla="*/ 3 w 27"/>
                  <a:gd name="T1" fmla="*/ 2 h 30"/>
                  <a:gd name="T2" fmla="*/ 1 w 27"/>
                  <a:gd name="T3" fmla="*/ 0 h 30"/>
                  <a:gd name="T4" fmla="*/ 0 w 27"/>
                  <a:gd name="T5" fmla="*/ 3 h 30"/>
                  <a:gd name="T6" fmla="*/ 0 60000 65536"/>
                  <a:gd name="T7" fmla="*/ 0 60000 65536"/>
                  <a:gd name="T8" fmla="*/ 0 60000 65536"/>
                  <a:gd name="T9" fmla="*/ 0 w 27"/>
                  <a:gd name="T10" fmla="*/ 0 h 30"/>
                  <a:gd name="T11" fmla="*/ 27 w 27"/>
                  <a:gd name="T12" fmla="*/ 30 h 3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7" h="30">
                    <a:moveTo>
                      <a:pt x="27" y="24"/>
                    </a:moveTo>
                    <a:lnTo>
                      <a:pt x="13" y="0"/>
                    </a:lnTo>
                    <a:lnTo>
                      <a:pt x="0" y="3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087" name="Freeform 2884"/>
              <p:cNvSpPr>
                <a:spLocks/>
              </p:cNvSpPr>
              <p:nvPr/>
            </p:nvSpPr>
            <p:spPr bwMode="auto">
              <a:xfrm>
                <a:off x="2585" y="2299"/>
                <a:ext cx="1" cy="25"/>
              </a:xfrm>
              <a:custGeom>
                <a:avLst/>
                <a:gdLst>
                  <a:gd name="T0" fmla="*/ 0 w 1"/>
                  <a:gd name="T1" fmla="*/ 6 h 50"/>
                  <a:gd name="T2" fmla="*/ 0 w 1"/>
                  <a:gd name="T3" fmla="*/ 3 h 50"/>
                  <a:gd name="T4" fmla="*/ 0 w 1"/>
                  <a:gd name="T5" fmla="*/ 0 h 50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0"/>
                  <a:gd name="T11" fmla="*/ 1 w 1"/>
                  <a:gd name="T12" fmla="*/ 50 h 5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0">
                    <a:moveTo>
                      <a:pt x="0" y="50"/>
                    </a:moveTo>
                    <a:lnTo>
                      <a:pt x="0" y="25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088" name="Line 2885"/>
              <p:cNvSpPr>
                <a:spLocks noChangeShapeType="1"/>
              </p:cNvSpPr>
              <p:nvPr/>
            </p:nvSpPr>
            <p:spPr bwMode="auto">
              <a:xfrm>
                <a:off x="2574" y="2301"/>
                <a:ext cx="5" cy="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089" name="Line 2886"/>
              <p:cNvSpPr>
                <a:spLocks noChangeShapeType="1"/>
              </p:cNvSpPr>
              <p:nvPr/>
            </p:nvSpPr>
            <p:spPr bwMode="auto">
              <a:xfrm>
                <a:off x="2585" y="2324"/>
                <a:ext cx="1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090" name="Freeform 2887"/>
              <p:cNvSpPr>
                <a:spLocks/>
              </p:cNvSpPr>
              <p:nvPr/>
            </p:nvSpPr>
            <p:spPr bwMode="auto">
              <a:xfrm>
                <a:off x="2600" y="2299"/>
                <a:ext cx="1" cy="37"/>
              </a:xfrm>
              <a:custGeom>
                <a:avLst/>
                <a:gdLst>
                  <a:gd name="T0" fmla="*/ 0 w 1"/>
                  <a:gd name="T1" fmla="*/ 10 h 73"/>
                  <a:gd name="T2" fmla="*/ 0 w 1"/>
                  <a:gd name="T3" fmla="*/ 7 h 73"/>
                  <a:gd name="T4" fmla="*/ 0 w 1"/>
                  <a:gd name="T5" fmla="*/ 4 h 73"/>
                  <a:gd name="T6" fmla="*/ 0 w 1"/>
                  <a:gd name="T7" fmla="*/ 0 h 7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73"/>
                  <a:gd name="T14" fmla="*/ 1 w 1"/>
                  <a:gd name="T15" fmla="*/ 73 h 7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73">
                    <a:moveTo>
                      <a:pt x="0" y="73"/>
                    </a:moveTo>
                    <a:lnTo>
                      <a:pt x="0" y="50"/>
                    </a:lnTo>
                    <a:lnTo>
                      <a:pt x="0" y="25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091" name="Line 2888"/>
              <p:cNvSpPr>
                <a:spLocks noChangeShapeType="1"/>
              </p:cNvSpPr>
              <p:nvPr/>
            </p:nvSpPr>
            <p:spPr bwMode="auto">
              <a:xfrm>
                <a:off x="2600" y="2311"/>
                <a:ext cx="8" cy="1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092" name="Line 2889"/>
              <p:cNvSpPr>
                <a:spLocks noChangeShapeType="1"/>
              </p:cNvSpPr>
              <p:nvPr/>
            </p:nvSpPr>
            <p:spPr bwMode="auto">
              <a:xfrm flipH="1" flipV="1">
                <a:off x="2612" y="2327"/>
                <a:ext cx="3" cy="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093" name="Line 2890"/>
              <p:cNvSpPr>
                <a:spLocks noChangeShapeType="1"/>
              </p:cNvSpPr>
              <p:nvPr/>
            </p:nvSpPr>
            <p:spPr bwMode="auto">
              <a:xfrm flipV="1">
                <a:off x="2614" y="2317"/>
                <a:ext cx="5" cy="1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094" name="Line 2891"/>
              <p:cNvSpPr>
                <a:spLocks noChangeShapeType="1"/>
              </p:cNvSpPr>
              <p:nvPr/>
            </p:nvSpPr>
            <p:spPr bwMode="auto">
              <a:xfrm flipH="1" flipV="1">
                <a:off x="2611" y="2310"/>
                <a:ext cx="4" cy="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095" name="Line 2892"/>
              <p:cNvSpPr>
                <a:spLocks noChangeShapeType="1"/>
              </p:cNvSpPr>
              <p:nvPr/>
            </p:nvSpPr>
            <p:spPr bwMode="auto">
              <a:xfrm flipH="1" flipV="1">
                <a:off x="2613" y="2300"/>
                <a:ext cx="4" cy="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096" name="Line 2893"/>
              <p:cNvSpPr>
                <a:spLocks noChangeShapeType="1"/>
              </p:cNvSpPr>
              <p:nvPr/>
            </p:nvSpPr>
            <p:spPr bwMode="auto">
              <a:xfrm flipV="1">
                <a:off x="2622" y="2301"/>
                <a:ext cx="7" cy="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097" name="Line 2894"/>
              <p:cNvSpPr>
                <a:spLocks noChangeShapeType="1"/>
              </p:cNvSpPr>
              <p:nvPr/>
            </p:nvSpPr>
            <p:spPr bwMode="auto">
              <a:xfrm>
                <a:off x="2633" y="2309"/>
                <a:ext cx="16" cy="1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098" name="Freeform 2895"/>
              <p:cNvSpPr>
                <a:spLocks/>
              </p:cNvSpPr>
              <p:nvPr/>
            </p:nvSpPr>
            <p:spPr bwMode="auto">
              <a:xfrm>
                <a:off x="2626" y="2323"/>
                <a:ext cx="15" cy="1"/>
              </a:xfrm>
              <a:custGeom>
                <a:avLst/>
                <a:gdLst>
                  <a:gd name="T0" fmla="*/ 3 w 32"/>
                  <a:gd name="T1" fmla="*/ 0 h 1"/>
                  <a:gd name="T2" fmla="*/ 3 w 32"/>
                  <a:gd name="T3" fmla="*/ 0 h 1"/>
                  <a:gd name="T4" fmla="*/ 0 w 3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2"/>
                  <a:gd name="T10" fmla="*/ 0 h 1"/>
                  <a:gd name="T11" fmla="*/ 32 w 3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2" h="1">
                    <a:moveTo>
                      <a:pt x="32" y="0"/>
                    </a:moveTo>
                    <a:lnTo>
                      <a:pt x="25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099" name="Freeform 2896"/>
              <p:cNvSpPr>
                <a:spLocks/>
              </p:cNvSpPr>
              <p:nvPr/>
            </p:nvSpPr>
            <p:spPr bwMode="auto">
              <a:xfrm>
                <a:off x="2626" y="2322"/>
                <a:ext cx="1" cy="13"/>
              </a:xfrm>
              <a:custGeom>
                <a:avLst/>
                <a:gdLst>
                  <a:gd name="T0" fmla="*/ 0 w 1"/>
                  <a:gd name="T1" fmla="*/ 0 h 27"/>
                  <a:gd name="T2" fmla="*/ 0 w 1"/>
                  <a:gd name="T3" fmla="*/ 3 h 27"/>
                  <a:gd name="T4" fmla="*/ 0 w 1"/>
                  <a:gd name="T5" fmla="*/ 3 h 27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7"/>
                  <a:gd name="T11" fmla="*/ 1 w 1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7">
                    <a:moveTo>
                      <a:pt x="0" y="0"/>
                    </a:moveTo>
                    <a:lnTo>
                      <a:pt x="0" y="25"/>
                    </a:lnTo>
                    <a:lnTo>
                      <a:pt x="0" y="27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100" name="Freeform 2897"/>
              <p:cNvSpPr>
                <a:spLocks/>
              </p:cNvSpPr>
              <p:nvPr/>
            </p:nvSpPr>
            <p:spPr bwMode="auto">
              <a:xfrm>
                <a:off x="2626" y="2322"/>
                <a:ext cx="15" cy="13"/>
              </a:xfrm>
              <a:custGeom>
                <a:avLst/>
                <a:gdLst>
                  <a:gd name="T0" fmla="*/ 0 w 30"/>
                  <a:gd name="T1" fmla="*/ 4 h 25"/>
                  <a:gd name="T2" fmla="*/ 4 w 30"/>
                  <a:gd name="T3" fmla="*/ 4 h 25"/>
                  <a:gd name="T4" fmla="*/ 4 w 30"/>
                  <a:gd name="T5" fmla="*/ 4 h 25"/>
                  <a:gd name="T6" fmla="*/ 4 w 30"/>
                  <a:gd name="T7" fmla="*/ 0 h 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0"/>
                  <a:gd name="T13" fmla="*/ 0 h 25"/>
                  <a:gd name="T14" fmla="*/ 30 w 30"/>
                  <a:gd name="T15" fmla="*/ 25 h 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0" h="25">
                    <a:moveTo>
                      <a:pt x="0" y="25"/>
                    </a:moveTo>
                    <a:lnTo>
                      <a:pt x="25" y="25"/>
                    </a:lnTo>
                    <a:lnTo>
                      <a:pt x="30" y="25"/>
                    </a:lnTo>
                    <a:lnTo>
                      <a:pt x="3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101" name="Line 2898"/>
              <p:cNvSpPr>
                <a:spLocks noChangeShapeType="1"/>
              </p:cNvSpPr>
              <p:nvPr/>
            </p:nvSpPr>
            <p:spPr bwMode="auto">
              <a:xfrm>
                <a:off x="2641" y="2335"/>
                <a:ext cx="1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102" name="Line 2899"/>
              <p:cNvSpPr>
                <a:spLocks noChangeShapeType="1"/>
              </p:cNvSpPr>
              <p:nvPr/>
            </p:nvSpPr>
            <p:spPr bwMode="auto">
              <a:xfrm flipH="1" flipV="1">
                <a:off x="2638" y="2300"/>
                <a:ext cx="8" cy="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103" name="Freeform 2900"/>
              <p:cNvSpPr>
                <a:spLocks/>
              </p:cNvSpPr>
              <p:nvPr/>
            </p:nvSpPr>
            <p:spPr bwMode="auto">
              <a:xfrm>
                <a:off x="2618" y="2307"/>
                <a:ext cx="15" cy="17"/>
              </a:xfrm>
              <a:custGeom>
                <a:avLst/>
                <a:gdLst>
                  <a:gd name="T0" fmla="*/ 0 w 31"/>
                  <a:gd name="T1" fmla="*/ 4 h 34"/>
                  <a:gd name="T2" fmla="*/ 2 w 31"/>
                  <a:gd name="T3" fmla="*/ 2 h 34"/>
                  <a:gd name="T4" fmla="*/ 3 w 31"/>
                  <a:gd name="T5" fmla="*/ 0 h 34"/>
                  <a:gd name="T6" fmla="*/ 0 60000 65536"/>
                  <a:gd name="T7" fmla="*/ 0 60000 65536"/>
                  <a:gd name="T8" fmla="*/ 0 60000 65536"/>
                  <a:gd name="T9" fmla="*/ 0 w 31"/>
                  <a:gd name="T10" fmla="*/ 0 h 34"/>
                  <a:gd name="T11" fmla="*/ 31 w 31"/>
                  <a:gd name="T12" fmla="*/ 34 h 3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" h="34">
                    <a:moveTo>
                      <a:pt x="0" y="34"/>
                    </a:moveTo>
                    <a:lnTo>
                      <a:pt x="18" y="20"/>
                    </a:lnTo>
                    <a:lnTo>
                      <a:pt x="31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104" name="Freeform 2901"/>
              <p:cNvSpPr>
                <a:spLocks/>
              </p:cNvSpPr>
              <p:nvPr/>
            </p:nvSpPr>
            <p:spPr bwMode="auto">
              <a:xfrm>
                <a:off x="2653" y="2335"/>
                <a:ext cx="34" cy="1"/>
              </a:xfrm>
              <a:custGeom>
                <a:avLst/>
                <a:gdLst>
                  <a:gd name="T0" fmla="*/ 0 w 67"/>
                  <a:gd name="T1" fmla="*/ 0 h 1"/>
                  <a:gd name="T2" fmla="*/ 4 w 67"/>
                  <a:gd name="T3" fmla="*/ 0 h 1"/>
                  <a:gd name="T4" fmla="*/ 7 w 67"/>
                  <a:gd name="T5" fmla="*/ 0 h 1"/>
                  <a:gd name="T6" fmla="*/ 9 w 67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7"/>
                  <a:gd name="T13" fmla="*/ 0 h 1"/>
                  <a:gd name="T14" fmla="*/ 67 w 67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7" h="1">
                    <a:moveTo>
                      <a:pt x="0" y="0"/>
                    </a:moveTo>
                    <a:lnTo>
                      <a:pt x="25" y="0"/>
                    </a:lnTo>
                    <a:lnTo>
                      <a:pt x="52" y="0"/>
                    </a:lnTo>
                    <a:lnTo>
                      <a:pt x="67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105" name="Freeform 2902"/>
              <p:cNvSpPr>
                <a:spLocks/>
              </p:cNvSpPr>
              <p:nvPr/>
            </p:nvSpPr>
            <p:spPr bwMode="auto">
              <a:xfrm>
                <a:off x="2657" y="2328"/>
                <a:ext cx="27" cy="1"/>
              </a:xfrm>
              <a:custGeom>
                <a:avLst/>
                <a:gdLst>
                  <a:gd name="T0" fmla="*/ 7 w 53"/>
                  <a:gd name="T1" fmla="*/ 0 h 1"/>
                  <a:gd name="T2" fmla="*/ 7 w 53"/>
                  <a:gd name="T3" fmla="*/ 0 h 1"/>
                  <a:gd name="T4" fmla="*/ 4 w 53"/>
                  <a:gd name="T5" fmla="*/ 0 h 1"/>
                  <a:gd name="T6" fmla="*/ 0 w 53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3"/>
                  <a:gd name="T13" fmla="*/ 0 h 1"/>
                  <a:gd name="T14" fmla="*/ 53 w 53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3" h="1">
                    <a:moveTo>
                      <a:pt x="53" y="0"/>
                    </a:moveTo>
                    <a:lnTo>
                      <a:pt x="50" y="0"/>
                    </a:lnTo>
                    <a:lnTo>
                      <a:pt x="25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106" name="Line 2903"/>
              <p:cNvSpPr>
                <a:spLocks noChangeShapeType="1"/>
              </p:cNvSpPr>
              <p:nvPr/>
            </p:nvSpPr>
            <p:spPr bwMode="auto">
              <a:xfrm flipV="1">
                <a:off x="2656" y="2318"/>
                <a:ext cx="24" cy="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107" name="Line 2904"/>
              <p:cNvSpPr>
                <a:spLocks noChangeShapeType="1"/>
              </p:cNvSpPr>
              <p:nvPr/>
            </p:nvSpPr>
            <p:spPr bwMode="auto">
              <a:xfrm>
                <a:off x="2676" y="2314"/>
                <a:ext cx="8" cy="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108" name="Freeform 2905"/>
              <p:cNvSpPr>
                <a:spLocks/>
              </p:cNvSpPr>
              <p:nvPr/>
            </p:nvSpPr>
            <p:spPr bwMode="auto">
              <a:xfrm>
                <a:off x="2658" y="2311"/>
                <a:ext cx="24" cy="1"/>
              </a:xfrm>
              <a:custGeom>
                <a:avLst/>
                <a:gdLst>
                  <a:gd name="T0" fmla="*/ 6 w 48"/>
                  <a:gd name="T1" fmla="*/ 0 h 1"/>
                  <a:gd name="T2" fmla="*/ 3 w 48"/>
                  <a:gd name="T3" fmla="*/ 0 h 1"/>
                  <a:gd name="T4" fmla="*/ 0 w 48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48"/>
                  <a:gd name="T10" fmla="*/ 0 h 1"/>
                  <a:gd name="T11" fmla="*/ 48 w 48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8" h="1">
                    <a:moveTo>
                      <a:pt x="48" y="0"/>
                    </a:moveTo>
                    <a:lnTo>
                      <a:pt x="25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109" name="Line 2906"/>
              <p:cNvSpPr>
                <a:spLocks noChangeShapeType="1"/>
              </p:cNvSpPr>
              <p:nvPr/>
            </p:nvSpPr>
            <p:spPr bwMode="auto">
              <a:xfrm flipV="1">
                <a:off x="2651" y="2302"/>
                <a:ext cx="5" cy="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110" name="Freeform 2907"/>
              <p:cNvSpPr>
                <a:spLocks/>
              </p:cNvSpPr>
              <p:nvPr/>
            </p:nvSpPr>
            <p:spPr bwMode="auto">
              <a:xfrm>
                <a:off x="2655" y="2306"/>
                <a:ext cx="32" cy="1"/>
              </a:xfrm>
              <a:custGeom>
                <a:avLst/>
                <a:gdLst>
                  <a:gd name="T0" fmla="*/ 0 w 62"/>
                  <a:gd name="T1" fmla="*/ 0 h 1"/>
                  <a:gd name="T2" fmla="*/ 4 w 62"/>
                  <a:gd name="T3" fmla="*/ 0 h 1"/>
                  <a:gd name="T4" fmla="*/ 7 w 62"/>
                  <a:gd name="T5" fmla="*/ 0 h 1"/>
                  <a:gd name="T6" fmla="*/ 9 w 6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2"/>
                  <a:gd name="T13" fmla="*/ 0 h 1"/>
                  <a:gd name="T14" fmla="*/ 62 w 6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2" h="1">
                    <a:moveTo>
                      <a:pt x="0" y="0"/>
                    </a:moveTo>
                    <a:lnTo>
                      <a:pt x="25" y="0"/>
                    </a:lnTo>
                    <a:lnTo>
                      <a:pt x="50" y="0"/>
                    </a:lnTo>
                    <a:lnTo>
                      <a:pt x="62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111" name="Line 2908"/>
              <p:cNvSpPr>
                <a:spLocks noChangeShapeType="1"/>
              </p:cNvSpPr>
              <p:nvPr/>
            </p:nvSpPr>
            <p:spPr bwMode="auto">
              <a:xfrm flipH="1">
                <a:off x="2684" y="2303"/>
                <a:ext cx="4" cy="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112" name="Line 2909"/>
              <p:cNvSpPr>
                <a:spLocks noChangeShapeType="1"/>
              </p:cNvSpPr>
              <p:nvPr/>
            </p:nvSpPr>
            <p:spPr bwMode="auto">
              <a:xfrm flipH="1">
                <a:off x="2659" y="2311"/>
                <a:ext cx="9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113" name="Freeform 2910"/>
              <p:cNvSpPr>
                <a:spLocks/>
              </p:cNvSpPr>
              <p:nvPr/>
            </p:nvSpPr>
            <p:spPr bwMode="auto">
              <a:xfrm>
                <a:off x="2669" y="2320"/>
                <a:ext cx="1" cy="15"/>
              </a:xfrm>
              <a:custGeom>
                <a:avLst/>
                <a:gdLst>
                  <a:gd name="T0" fmla="*/ 0 w 1"/>
                  <a:gd name="T1" fmla="*/ 0 h 31"/>
                  <a:gd name="T2" fmla="*/ 0 w 1"/>
                  <a:gd name="T3" fmla="*/ 3 h 31"/>
                  <a:gd name="T4" fmla="*/ 0 w 1"/>
                  <a:gd name="T5" fmla="*/ 3 h 3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31"/>
                  <a:gd name="T11" fmla="*/ 1 w 1"/>
                  <a:gd name="T12" fmla="*/ 31 h 3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31">
                    <a:moveTo>
                      <a:pt x="0" y="0"/>
                    </a:moveTo>
                    <a:lnTo>
                      <a:pt x="0" y="25"/>
                    </a:lnTo>
                    <a:lnTo>
                      <a:pt x="0" y="31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114" name="Line 2911"/>
              <p:cNvSpPr>
                <a:spLocks noChangeShapeType="1"/>
              </p:cNvSpPr>
              <p:nvPr/>
            </p:nvSpPr>
            <p:spPr bwMode="auto">
              <a:xfrm flipV="1">
                <a:off x="2670" y="2300"/>
                <a:ext cx="1" cy="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115" name="Rectangle 2912"/>
              <p:cNvSpPr>
                <a:spLocks noChangeArrowheads="1"/>
              </p:cNvSpPr>
              <p:nvPr/>
            </p:nvSpPr>
            <p:spPr bwMode="auto">
              <a:xfrm>
                <a:off x="2426" y="2184"/>
                <a:ext cx="86" cy="54"/>
              </a:xfrm>
              <a:prstGeom prst="rect">
                <a:avLst/>
              </a:prstGeom>
              <a:noFill/>
              <a:ln w="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116" name="Freeform 2913"/>
              <p:cNvSpPr>
                <a:spLocks/>
              </p:cNvSpPr>
              <p:nvPr/>
            </p:nvSpPr>
            <p:spPr bwMode="auto">
              <a:xfrm>
                <a:off x="2442" y="2198"/>
                <a:ext cx="6" cy="26"/>
              </a:xfrm>
              <a:custGeom>
                <a:avLst/>
                <a:gdLst>
                  <a:gd name="T0" fmla="*/ 0 w 11"/>
                  <a:gd name="T1" fmla="*/ 1 h 54"/>
                  <a:gd name="T2" fmla="*/ 1 w 11"/>
                  <a:gd name="T3" fmla="*/ 1 h 54"/>
                  <a:gd name="T4" fmla="*/ 2 w 11"/>
                  <a:gd name="T5" fmla="*/ 0 h 54"/>
                  <a:gd name="T6" fmla="*/ 2 w 11"/>
                  <a:gd name="T7" fmla="*/ 6 h 5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"/>
                  <a:gd name="T13" fmla="*/ 0 h 54"/>
                  <a:gd name="T14" fmla="*/ 11 w 11"/>
                  <a:gd name="T15" fmla="*/ 54 h 5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" h="54">
                    <a:moveTo>
                      <a:pt x="0" y="10"/>
                    </a:moveTo>
                    <a:lnTo>
                      <a:pt x="5" y="8"/>
                    </a:lnTo>
                    <a:lnTo>
                      <a:pt x="11" y="0"/>
                    </a:lnTo>
                    <a:lnTo>
                      <a:pt x="11" y="54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117" name="Freeform 2914"/>
              <p:cNvSpPr>
                <a:spLocks/>
              </p:cNvSpPr>
              <p:nvPr/>
            </p:nvSpPr>
            <p:spPr bwMode="auto">
              <a:xfrm>
                <a:off x="2460" y="2198"/>
                <a:ext cx="15" cy="26"/>
              </a:xfrm>
              <a:custGeom>
                <a:avLst/>
                <a:gdLst>
                  <a:gd name="T0" fmla="*/ 2 w 28"/>
                  <a:gd name="T1" fmla="*/ 0 h 54"/>
                  <a:gd name="T2" fmla="*/ 1 w 28"/>
                  <a:gd name="T3" fmla="*/ 0 h 54"/>
                  <a:gd name="T4" fmla="*/ 1 w 28"/>
                  <a:gd name="T5" fmla="*/ 1 h 54"/>
                  <a:gd name="T6" fmla="*/ 0 w 28"/>
                  <a:gd name="T7" fmla="*/ 2 h 54"/>
                  <a:gd name="T8" fmla="*/ 0 w 28"/>
                  <a:gd name="T9" fmla="*/ 3 h 54"/>
                  <a:gd name="T10" fmla="*/ 1 w 28"/>
                  <a:gd name="T11" fmla="*/ 5 h 54"/>
                  <a:gd name="T12" fmla="*/ 1 w 28"/>
                  <a:gd name="T13" fmla="*/ 6 h 54"/>
                  <a:gd name="T14" fmla="*/ 2 w 28"/>
                  <a:gd name="T15" fmla="*/ 6 h 54"/>
                  <a:gd name="T16" fmla="*/ 3 w 28"/>
                  <a:gd name="T17" fmla="*/ 6 h 54"/>
                  <a:gd name="T18" fmla="*/ 3 w 28"/>
                  <a:gd name="T19" fmla="*/ 6 h 54"/>
                  <a:gd name="T20" fmla="*/ 4 w 28"/>
                  <a:gd name="T21" fmla="*/ 5 h 54"/>
                  <a:gd name="T22" fmla="*/ 4 w 28"/>
                  <a:gd name="T23" fmla="*/ 3 h 54"/>
                  <a:gd name="T24" fmla="*/ 4 w 28"/>
                  <a:gd name="T25" fmla="*/ 2 h 54"/>
                  <a:gd name="T26" fmla="*/ 4 w 28"/>
                  <a:gd name="T27" fmla="*/ 1 h 54"/>
                  <a:gd name="T28" fmla="*/ 3 w 28"/>
                  <a:gd name="T29" fmla="*/ 0 h 54"/>
                  <a:gd name="T30" fmla="*/ 3 w 28"/>
                  <a:gd name="T31" fmla="*/ 0 h 54"/>
                  <a:gd name="T32" fmla="*/ 2 w 28"/>
                  <a:gd name="T33" fmla="*/ 0 h 5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8"/>
                  <a:gd name="T52" fmla="*/ 0 h 54"/>
                  <a:gd name="T53" fmla="*/ 28 w 28"/>
                  <a:gd name="T54" fmla="*/ 54 h 5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8" h="54">
                    <a:moveTo>
                      <a:pt x="12" y="0"/>
                    </a:moveTo>
                    <a:lnTo>
                      <a:pt x="6" y="2"/>
                    </a:lnTo>
                    <a:lnTo>
                      <a:pt x="1" y="10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1" y="43"/>
                    </a:lnTo>
                    <a:lnTo>
                      <a:pt x="6" y="50"/>
                    </a:lnTo>
                    <a:lnTo>
                      <a:pt x="12" y="54"/>
                    </a:lnTo>
                    <a:lnTo>
                      <a:pt x="16" y="54"/>
                    </a:lnTo>
                    <a:lnTo>
                      <a:pt x="22" y="50"/>
                    </a:lnTo>
                    <a:lnTo>
                      <a:pt x="27" y="43"/>
                    </a:lnTo>
                    <a:lnTo>
                      <a:pt x="28" y="30"/>
                    </a:lnTo>
                    <a:lnTo>
                      <a:pt x="28" y="22"/>
                    </a:lnTo>
                    <a:lnTo>
                      <a:pt x="27" y="10"/>
                    </a:lnTo>
                    <a:lnTo>
                      <a:pt x="22" y="2"/>
                    </a:lnTo>
                    <a:lnTo>
                      <a:pt x="16" y="0"/>
                    </a:lnTo>
                    <a:lnTo>
                      <a:pt x="12" y="0"/>
                    </a:lnTo>
                    <a:close/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118" name="Freeform 2915"/>
              <p:cNvSpPr>
                <a:spLocks/>
              </p:cNvSpPr>
              <p:nvPr/>
            </p:nvSpPr>
            <p:spPr bwMode="auto">
              <a:xfrm>
                <a:off x="2481" y="2198"/>
                <a:ext cx="14" cy="26"/>
              </a:xfrm>
              <a:custGeom>
                <a:avLst/>
                <a:gdLst>
                  <a:gd name="T0" fmla="*/ 1 w 28"/>
                  <a:gd name="T1" fmla="*/ 6 h 54"/>
                  <a:gd name="T2" fmla="*/ 4 w 28"/>
                  <a:gd name="T3" fmla="*/ 0 h 54"/>
                  <a:gd name="T4" fmla="*/ 0 w 28"/>
                  <a:gd name="T5" fmla="*/ 0 h 54"/>
                  <a:gd name="T6" fmla="*/ 0 60000 65536"/>
                  <a:gd name="T7" fmla="*/ 0 60000 65536"/>
                  <a:gd name="T8" fmla="*/ 0 60000 65536"/>
                  <a:gd name="T9" fmla="*/ 0 w 28"/>
                  <a:gd name="T10" fmla="*/ 0 h 54"/>
                  <a:gd name="T11" fmla="*/ 28 w 28"/>
                  <a:gd name="T12" fmla="*/ 54 h 5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" h="54">
                    <a:moveTo>
                      <a:pt x="7" y="54"/>
                    </a:moveTo>
                    <a:lnTo>
                      <a:pt x="28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119" name="Line 2916"/>
              <p:cNvSpPr>
                <a:spLocks noChangeShapeType="1"/>
              </p:cNvSpPr>
              <p:nvPr/>
            </p:nvSpPr>
            <p:spPr bwMode="auto">
              <a:xfrm flipH="1">
                <a:off x="2461" y="2790"/>
                <a:ext cx="72" cy="7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120" name="Freeform 2917"/>
              <p:cNvSpPr>
                <a:spLocks/>
              </p:cNvSpPr>
              <p:nvPr/>
            </p:nvSpPr>
            <p:spPr bwMode="auto">
              <a:xfrm>
                <a:off x="2461" y="2863"/>
                <a:ext cx="144" cy="28"/>
              </a:xfrm>
              <a:custGeom>
                <a:avLst/>
                <a:gdLst>
                  <a:gd name="T0" fmla="*/ 0 w 289"/>
                  <a:gd name="T1" fmla="*/ 0 h 57"/>
                  <a:gd name="T2" fmla="*/ 6 w 289"/>
                  <a:gd name="T3" fmla="*/ 4 h 57"/>
                  <a:gd name="T4" fmla="*/ 14 w 289"/>
                  <a:gd name="T5" fmla="*/ 7 h 57"/>
                  <a:gd name="T6" fmla="*/ 22 w 289"/>
                  <a:gd name="T7" fmla="*/ 7 h 57"/>
                  <a:gd name="T8" fmla="*/ 29 w 289"/>
                  <a:gd name="T9" fmla="*/ 4 h 57"/>
                  <a:gd name="T10" fmla="*/ 36 w 289"/>
                  <a:gd name="T11" fmla="*/ 0 h 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89"/>
                  <a:gd name="T19" fmla="*/ 0 h 57"/>
                  <a:gd name="T20" fmla="*/ 289 w 289"/>
                  <a:gd name="T21" fmla="*/ 57 h 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89" h="57">
                    <a:moveTo>
                      <a:pt x="0" y="0"/>
                    </a:moveTo>
                    <a:lnTo>
                      <a:pt x="52" y="38"/>
                    </a:lnTo>
                    <a:lnTo>
                      <a:pt x="113" y="57"/>
                    </a:lnTo>
                    <a:lnTo>
                      <a:pt x="177" y="57"/>
                    </a:lnTo>
                    <a:lnTo>
                      <a:pt x="237" y="38"/>
                    </a:lnTo>
                    <a:lnTo>
                      <a:pt x="289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121" name="Line 2918"/>
              <p:cNvSpPr>
                <a:spLocks noChangeShapeType="1"/>
              </p:cNvSpPr>
              <p:nvPr/>
            </p:nvSpPr>
            <p:spPr bwMode="auto">
              <a:xfrm>
                <a:off x="2413" y="2689"/>
                <a:ext cx="108" cy="10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122" name="Line 2919"/>
              <p:cNvSpPr>
                <a:spLocks noChangeShapeType="1"/>
              </p:cNvSpPr>
              <p:nvPr/>
            </p:nvSpPr>
            <p:spPr bwMode="auto">
              <a:xfrm>
                <a:off x="2316" y="2573"/>
                <a:ext cx="206" cy="20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123" name="Line 2920"/>
              <p:cNvSpPr>
                <a:spLocks noChangeShapeType="1"/>
              </p:cNvSpPr>
              <p:nvPr/>
            </p:nvSpPr>
            <p:spPr bwMode="auto">
              <a:xfrm>
                <a:off x="2718" y="2137"/>
                <a:ext cx="8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124" name="Line 2921"/>
              <p:cNvSpPr>
                <a:spLocks noChangeShapeType="1"/>
              </p:cNvSpPr>
              <p:nvPr/>
            </p:nvSpPr>
            <p:spPr bwMode="auto">
              <a:xfrm>
                <a:off x="2710" y="2145"/>
                <a:ext cx="8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125" name="Line 2922"/>
              <p:cNvSpPr>
                <a:spLocks noChangeShapeType="1"/>
              </p:cNvSpPr>
              <p:nvPr/>
            </p:nvSpPr>
            <p:spPr bwMode="auto">
              <a:xfrm>
                <a:off x="2726" y="2145"/>
                <a:ext cx="8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126" name="Line 2923"/>
              <p:cNvSpPr>
                <a:spLocks noChangeShapeType="1"/>
              </p:cNvSpPr>
              <p:nvPr/>
            </p:nvSpPr>
            <p:spPr bwMode="auto">
              <a:xfrm>
                <a:off x="2702" y="2154"/>
                <a:ext cx="8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127" name="Line 2924"/>
              <p:cNvSpPr>
                <a:spLocks noChangeShapeType="1"/>
              </p:cNvSpPr>
              <p:nvPr/>
            </p:nvSpPr>
            <p:spPr bwMode="auto">
              <a:xfrm>
                <a:off x="2734" y="2154"/>
                <a:ext cx="8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128" name="Line 2925"/>
              <p:cNvSpPr>
                <a:spLocks noChangeShapeType="1"/>
              </p:cNvSpPr>
              <p:nvPr/>
            </p:nvSpPr>
            <p:spPr bwMode="auto">
              <a:xfrm>
                <a:off x="2694" y="2162"/>
                <a:ext cx="8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129" name="Line 2926"/>
              <p:cNvSpPr>
                <a:spLocks noChangeShapeType="1"/>
              </p:cNvSpPr>
              <p:nvPr/>
            </p:nvSpPr>
            <p:spPr bwMode="auto">
              <a:xfrm>
                <a:off x="2742" y="2162"/>
                <a:ext cx="8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130" name="Line 2927"/>
              <p:cNvSpPr>
                <a:spLocks noChangeShapeType="1"/>
              </p:cNvSpPr>
              <p:nvPr/>
            </p:nvSpPr>
            <p:spPr bwMode="auto">
              <a:xfrm>
                <a:off x="2686" y="2169"/>
                <a:ext cx="8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131" name="Line 2928"/>
              <p:cNvSpPr>
                <a:spLocks noChangeShapeType="1"/>
              </p:cNvSpPr>
              <p:nvPr/>
            </p:nvSpPr>
            <p:spPr bwMode="auto">
              <a:xfrm>
                <a:off x="2750" y="2169"/>
                <a:ext cx="9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132" name="Line 2929"/>
              <p:cNvSpPr>
                <a:spLocks noChangeShapeType="1"/>
              </p:cNvSpPr>
              <p:nvPr/>
            </p:nvSpPr>
            <p:spPr bwMode="auto">
              <a:xfrm>
                <a:off x="2678" y="2178"/>
                <a:ext cx="8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133" name="Line 2930"/>
              <p:cNvSpPr>
                <a:spLocks noChangeShapeType="1"/>
              </p:cNvSpPr>
              <p:nvPr/>
            </p:nvSpPr>
            <p:spPr bwMode="auto">
              <a:xfrm>
                <a:off x="2759" y="2178"/>
                <a:ext cx="8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134" name="Line 2931"/>
              <p:cNvSpPr>
                <a:spLocks noChangeShapeType="1"/>
              </p:cNvSpPr>
              <p:nvPr/>
            </p:nvSpPr>
            <p:spPr bwMode="auto">
              <a:xfrm>
                <a:off x="2669" y="2186"/>
                <a:ext cx="9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135" name="Line 2932"/>
              <p:cNvSpPr>
                <a:spLocks noChangeShapeType="1"/>
              </p:cNvSpPr>
              <p:nvPr/>
            </p:nvSpPr>
            <p:spPr bwMode="auto">
              <a:xfrm>
                <a:off x="2767" y="2186"/>
                <a:ext cx="7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136" name="Line 2933"/>
              <p:cNvSpPr>
                <a:spLocks noChangeShapeType="1"/>
              </p:cNvSpPr>
              <p:nvPr/>
            </p:nvSpPr>
            <p:spPr bwMode="auto">
              <a:xfrm>
                <a:off x="2662" y="2194"/>
                <a:ext cx="7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137" name="Line 2934"/>
              <p:cNvSpPr>
                <a:spLocks noChangeShapeType="1"/>
              </p:cNvSpPr>
              <p:nvPr/>
            </p:nvSpPr>
            <p:spPr bwMode="auto">
              <a:xfrm>
                <a:off x="2774" y="2194"/>
                <a:ext cx="9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138" name="Line 2935"/>
              <p:cNvSpPr>
                <a:spLocks noChangeShapeType="1"/>
              </p:cNvSpPr>
              <p:nvPr/>
            </p:nvSpPr>
            <p:spPr bwMode="auto">
              <a:xfrm>
                <a:off x="2654" y="2202"/>
                <a:ext cx="8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139" name="Line 2936"/>
              <p:cNvSpPr>
                <a:spLocks noChangeShapeType="1"/>
              </p:cNvSpPr>
              <p:nvPr/>
            </p:nvSpPr>
            <p:spPr bwMode="auto">
              <a:xfrm>
                <a:off x="2783" y="2202"/>
                <a:ext cx="8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140" name="Line 2937"/>
              <p:cNvSpPr>
                <a:spLocks noChangeShapeType="1"/>
              </p:cNvSpPr>
              <p:nvPr/>
            </p:nvSpPr>
            <p:spPr bwMode="auto">
              <a:xfrm>
                <a:off x="2645" y="2210"/>
                <a:ext cx="9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141" name="Line 2938"/>
              <p:cNvSpPr>
                <a:spLocks noChangeShapeType="1"/>
              </p:cNvSpPr>
              <p:nvPr/>
            </p:nvSpPr>
            <p:spPr bwMode="auto">
              <a:xfrm>
                <a:off x="2791" y="2210"/>
                <a:ext cx="8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142" name="Line 2939"/>
              <p:cNvSpPr>
                <a:spLocks noChangeShapeType="1"/>
              </p:cNvSpPr>
              <p:nvPr/>
            </p:nvSpPr>
            <p:spPr bwMode="auto">
              <a:xfrm>
                <a:off x="2637" y="2218"/>
                <a:ext cx="8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143" name="Line 2940"/>
              <p:cNvSpPr>
                <a:spLocks noChangeShapeType="1"/>
              </p:cNvSpPr>
              <p:nvPr/>
            </p:nvSpPr>
            <p:spPr bwMode="auto">
              <a:xfrm>
                <a:off x="2799" y="2218"/>
                <a:ext cx="8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144" name="Line 2941"/>
              <p:cNvSpPr>
                <a:spLocks noChangeShapeType="1"/>
              </p:cNvSpPr>
              <p:nvPr/>
            </p:nvSpPr>
            <p:spPr bwMode="auto">
              <a:xfrm>
                <a:off x="2630" y="2227"/>
                <a:ext cx="7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145" name="Line 2942"/>
              <p:cNvSpPr>
                <a:spLocks noChangeShapeType="1"/>
              </p:cNvSpPr>
              <p:nvPr/>
            </p:nvSpPr>
            <p:spPr bwMode="auto">
              <a:xfrm>
                <a:off x="2807" y="2227"/>
                <a:ext cx="8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146" name="Line 2943"/>
              <p:cNvSpPr>
                <a:spLocks noChangeShapeType="1"/>
              </p:cNvSpPr>
              <p:nvPr/>
            </p:nvSpPr>
            <p:spPr bwMode="auto">
              <a:xfrm>
                <a:off x="2621" y="2234"/>
                <a:ext cx="9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147" name="Line 2944"/>
              <p:cNvSpPr>
                <a:spLocks noChangeShapeType="1"/>
              </p:cNvSpPr>
              <p:nvPr/>
            </p:nvSpPr>
            <p:spPr bwMode="auto">
              <a:xfrm>
                <a:off x="2815" y="2234"/>
                <a:ext cx="8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148" name="Line 2945"/>
              <p:cNvSpPr>
                <a:spLocks noChangeShapeType="1"/>
              </p:cNvSpPr>
              <p:nvPr/>
            </p:nvSpPr>
            <p:spPr bwMode="auto">
              <a:xfrm>
                <a:off x="2613" y="2242"/>
                <a:ext cx="8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149" name="Line 2946"/>
              <p:cNvSpPr>
                <a:spLocks noChangeShapeType="1"/>
              </p:cNvSpPr>
              <p:nvPr/>
            </p:nvSpPr>
            <p:spPr bwMode="auto">
              <a:xfrm>
                <a:off x="2823" y="2242"/>
                <a:ext cx="8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150" name="Line 2947"/>
              <p:cNvSpPr>
                <a:spLocks noChangeShapeType="1"/>
              </p:cNvSpPr>
              <p:nvPr/>
            </p:nvSpPr>
            <p:spPr bwMode="auto">
              <a:xfrm>
                <a:off x="2605" y="2251"/>
                <a:ext cx="8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151" name="Line 2948"/>
              <p:cNvSpPr>
                <a:spLocks noChangeShapeType="1"/>
              </p:cNvSpPr>
              <p:nvPr/>
            </p:nvSpPr>
            <p:spPr bwMode="auto">
              <a:xfrm>
                <a:off x="2831" y="2251"/>
                <a:ext cx="8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152" name="Line 2949"/>
              <p:cNvSpPr>
                <a:spLocks noChangeShapeType="1"/>
              </p:cNvSpPr>
              <p:nvPr/>
            </p:nvSpPr>
            <p:spPr bwMode="auto">
              <a:xfrm>
                <a:off x="2597" y="2259"/>
                <a:ext cx="8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153" name="Line 2950"/>
              <p:cNvSpPr>
                <a:spLocks noChangeShapeType="1"/>
              </p:cNvSpPr>
              <p:nvPr/>
            </p:nvSpPr>
            <p:spPr bwMode="auto">
              <a:xfrm>
                <a:off x="2839" y="2259"/>
                <a:ext cx="8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154" name="Line 2951"/>
              <p:cNvSpPr>
                <a:spLocks noChangeShapeType="1"/>
              </p:cNvSpPr>
              <p:nvPr/>
            </p:nvSpPr>
            <p:spPr bwMode="auto">
              <a:xfrm>
                <a:off x="2589" y="2267"/>
                <a:ext cx="8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155" name="Line 2952"/>
              <p:cNvSpPr>
                <a:spLocks noChangeShapeType="1"/>
              </p:cNvSpPr>
              <p:nvPr/>
            </p:nvSpPr>
            <p:spPr bwMode="auto">
              <a:xfrm>
                <a:off x="2581" y="2274"/>
                <a:ext cx="8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156" name="Line 2953"/>
              <p:cNvSpPr>
                <a:spLocks noChangeShapeType="1"/>
              </p:cNvSpPr>
              <p:nvPr/>
            </p:nvSpPr>
            <p:spPr bwMode="auto">
              <a:xfrm>
                <a:off x="2573" y="2283"/>
                <a:ext cx="8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157" name="Line 2954"/>
              <p:cNvSpPr>
                <a:spLocks noChangeShapeType="1"/>
              </p:cNvSpPr>
              <p:nvPr/>
            </p:nvSpPr>
            <p:spPr bwMode="auto">
              <a:xfrm>
                <a:off x="2565" y="2291"/>
                <a:ext cx="8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158" name="Line 2955"/>
              <p:cNvSpPr>
                <a:spLocks noChangeShapeType="1"/>
              </p:cNvSpPr>
              <p:nvPr/>
            </p:nvSpPr>
            <p:spPr bwMode="auto">
              <a:xfrm>
                <a:off x="2557" y="2299"/>
                <a:ext cx="8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159" name="Line 2956"/>
              <p:cNvSpPr>
                <a:spLocks noChangeShapeType="1"/>
              </p:cNvSpPr>
              <p:nvPr/>
            </p:nvSpPr>
            <p:spPr bwMode="auto">
              <a:xfrm>
                <a:off x="2549" y="2307"/>
                <a:ext cx="8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160" name="Line 2957"/>
              <p:cNvSpPr>
                <a:spLocks noChangeShapeType="1"/>
              </p:cNvSpPr>
              <p:nvPr/>
            </p:nvSpPr>
            <p:spPr bwMode="auto">
              <a:xfrm>
                <a:off x="2540" y="2315"/>
                <a:ext cx="9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161" name="Line 2958"/>
              <p:cNvSpPr>
                <a:spLocks noChangeShapeType="1"/>
              </p:cNvSpPr>
              <p:nvPr/>
            </p:nvSpPr>
            <p:spPr bwMode="auto">
              <a:xfrm>
                <a:off x="2532" y="2323"/>
                <a:ext cx="8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162" name="Line 2959"/>
              <p:cNvSpPr>
                <a:spLocks noChangeShapeType="1"/>
              </p:cNvSpPr>
              <p:nvPr/>
            </p:nvSpPr>
            <p:spPr bwMode="auto">
              <a:xfrm>
                <a:off x="2525" y="2332"/>
                <a:ext cx="7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163" name="Line 2960"/>
              <p:cNvSpPr>
                <a:spLocks noChangeShapeType="1"/>
              </p:cNvSpPr>
              <p:nvPr/>
            </p:nvSpPr>
            <p:spPr bwMode="auto">
              <a:xfrm>
                <a:off x="2767" y="2332"/>
                <a:ext cx="3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164" name="Line 2961"/>
              <p:cNvSpPr>
                <a:spLocks noChangeShapeType="1"/>
              </p:cNvSpPr>
              <p:nvPr/>
            </p:nvSpPr>
            <p:spPr bwMode="auto">
              <a:xfrm>
                <a:off x="2516" y="2339"/>
                <a:ext cx="9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165" name="Line 2962"/>
              <p:cNvSpPr>
                <a:spLocks noChangeShapeType="1"/>
              </p:cNvSpPr>
              <p:nvPr/>
            </p:nvSpPr>
            <p:spPr bwMode="auto">
              <a:xfrm>
                <a:off x="2759" y="2339"/>
                <a:ext cx="8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166" name="Line 2963"/>
              <p:cNvSpPr>
                <a:spLocks noChangeShapeType="1"/>
              </p:cNvSpPr>
              <p:nvPr/>
            </p:nvSpPr>
            <p:spPr bwMode="auto">
              <a:xfrm>
                <a:off x="2508" y="2347"/>
                <a:ext cx="8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167" name="Line 2964"/>
              <p:cNvSpPr>
                <a:spLocks noChangeShapeType="1"/>
              </p:cNvSpPr>
              <p:nvPr/>
            </p:nvSpPr>
            <p:spPr bwMode="auto">
              <a:xfrm>
                <a:off x="2750" y="2347"/>
                <a:ext cx="9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168" name="Line 2965"/>
              <p:cNvSpPr>
                <a:spLocks noChangeShapeType="1"/>
              </p:cNvSpPr>
              <p:nvPr/>
            </p:nvSpPr>
            <p:spPr bwMode="auto">
              <a:xfrm>
                <a:off x="2500" y="2356"/>
                <a:ext cx="8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169" name="Line 2966"/>
              <p:cNvSpPr>
                <a:spLocks noChangeShapeType="1"/>
              </p:cNvSpPr>
              <p:nvPr/>
            </p:nvSpPr>
            <p:spPr bwMode="auto">
              <a:xfrm>
                <a:off x="2742" y="2356"/>
                <a:ext cx="8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170" name="Line 2967"/>
              <p:cNvSpPr>
                <a:spLocks noChangeShapeType="1"/>
              </p:cNvSpPr>
              <p:nvPr/>
            </p:nvSpPr>
            <p:spPr bwMode="auto">
              <a:xfrm>
                <a:off x="2493" y="2364"/>
                <a:ext cx="7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171" name="Line 2968"/>
              <p:cNvSpPr>
                <a:spLocks noChangeShapeType="1"/>
              </p:cNvSpPr>
              <p:nvPr/>
            </p:nvSpPr>
            <p:spPr bwMode="auto">
              <a:xfrm>
                <a:off x="2734" y="2364"/>
                <a:ext cx="8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172" name="Line 2969"/>
              <p:cNvSpPr>
                <a:spLocks noChangeShapeType="1"/>
              </p:cNvSpPr>
              <p:nvPr/>
            </p:nvSpPr>
            <p:spPr bwMode="auto">
              <a:xfrm>
                <a:off x="2484" y="2371"/>
                <a:ext cx="9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173" name="Line 2970"/>
              <p:cNvSpPr>
                <a:spLocks noChangeShapeType="1"/>
              </p:cNvSpPr>
              <p:nvPr/>
            </p:nvSpPr>
            <p:spPr bwMode="auto">
              <a:xfrm>
                <a:off x="2726" y="2371"/>
                <a:ext cx="8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174" name="Line 2971"/>
              <p:cNvSpPr>
                <a:spLocks noChangeShapeType="1"/>
              </p:cNvSpPr>
              <p:nvPr/>
            </p:nvSpPr>
            <p:spPr bwMode="auto">
              <a:xfrm>
                <a:off x="2476" y="2380"/>
                <a:ext cx="8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175" name="Line 2972"/>
              <p:cNvSpPr>
                <a:spLocks noChangeShapeType="1"/>
              </p:cNvSpPr>
              <p:nvPr/>
            </p:nvSpPr>
            <p:spPr bwMode="auto">
              <a:xfrm>
                <a:off x="2718" y="2380"/>
                <a:ext cx="8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176" name="Line 2973"/>
              <p:cNvSpPr>
                <a:spLocks noChangeShapeType="1"/>
              </p:cNvSpPr>
              <p:nvPr/>
            </p:nvSpPr>
            <p:spPr bwMode="auto">
              <a:xfrm>
                <a:off x="2468" y="2388"/>
                <a:ext cx="8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177" name="Line 2974"/>
              <p:cNvSpPr>
                <a:spLocks noChangeShapeType="1"/>
              </p:cNvSpPr>
              <p:nvPr/>
            </p:nvSpPr>
            <p:spPr bwMode="auto">
              <a:xfrm>
                <a:off x="2710" y="2388"/>
                <a:ext cx="8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178" name="Line 2975"/>
              <p:cNvSpPr>
                <a:spLocks noChangeShapeType="1"/>
              </p:cNvSpPr>
              <p:nvPr/>
            </p:nvSpPr>
            <p:spPr bwMode="auto">
              <a:xfrm>
                <a:off x="2464" y="2396"/>
                <a:ext cx="4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179" name="Line 2976"/>
              <p:cNvSpPr>
                <a:spLocks noChangeShapeType="1"/>
              </p:cNvSpPr>
              <p:nvPr/>
            </p:nvSpPr>
            <p:spPr bwMode="auto">
              <a:xfrm>
                <a:off x="2702" y="2396"/>
                <a:ext cx="8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180" name="Line 2977"/>
              <p:cNvSpPr>
                <a:spLocks noChangeShapeType="1"/>
              </p:cNvSpPr>
              <p:nvPr/>
            </p:nvSpPr>
            <p:spPr bwMode="auto">
              <a:xfrm>
                <a:off x="2694" y="2404"/>
                <a:ext cx="8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181" name="Line 2978"/>
              <p:cNvSpPr>
                <a:spLocks noChangeShapeType="1"/>
              </p:cNvSpPr>
              <p:nvPr/>
            </p:nvSpPr>
            <p:spPr bwMode="auto">
              <a:xfrm>
                <a:off x="2686" y="2412"/>
                <a:ext cx="8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182" name="Line 2979"/>
              <p:cNvSpPr>
                <a:spLocks noChangeShapeType="1"/>
              </p:cNvSpPr>
              <p:nvPr/>
            </p:nvSpPr>
            <p:spPr bwMode="auto">
              <a:xfrm>
                <a:off x="2678" y="2420"/>
                <a:ext cx="8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183" name="Line 2980"/>
              <p:cNvSpPr>
                <a:spLocks noChangeShapeType="1"/>
              </p:cNvSpPr>
              <p:nvPr/>
            </p:nvSpPr>
            <p:spPr bwMode="auto">
              <a:xfrm>
                <a:off x="2669" y="2428"/>
                <a:ext cx="9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184" name="Line 2981"/>
              <p:cNvSpPr>
                <a:spLocks noChangeShapeType="1"/>
              </p:cNvSpPr>
              <p:nvPr/>
            </p:nvSpPr>
            <p:spPr bwMode="auto">
              <a:xfrm>
                <a:off x="2662" y="2436"/>
                <a:ext cx="7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185" name="Line 2982"/>
              <p:cNvSpPr>
                <a:spLocks noChangeShapeType="1"/>
              </p:cNvSpPr>
              <p:nvPr/>
            </p:nvSpPr>
            <p:spPr bwMode="auto">
              <a:xfrm>
                <a:off x="2654" y="2444"/>
                <a:ext cx="8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186" name="Line 2983"/>
              <p:cNvSpPr>
                <a:spLocks noChangeShapeType="1"/>
              </p:cNvSpPr>
              <p:nvPr/>
            </p:nvSpPr>
            <p:spPr bwMode="auto">
              <a:xfrm>
                <a:off x="2645" y="2452"/>
                <a:ext cx="9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187" name="Line 2984"/>
              <p:cNvSpPr>
                <a:spLocks noChangeShapeType="1"/>
              </p:cNvSpPr>
              <p:nvPr/>
            </p:nvSpPr>
            <p:spPr bwMode="auto">
              <a:xfrm>
                <a:off x="2637" y="2461"/>
                <a:ext cx="8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188" name="Line 2985"/>
              <p:cNvSpPr>
                <a:spLocks noChangeShapeType="1"/>
              </p:cNvSpPr>
              <p:nvPr/>
            </p:nvSpPr>
            <p:spPr bwMode="auto">
              <a:xfrm>
                <a:off x="2630" y="2469"/>
                <a:ext cx="7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189" name="Line 2986"/>
              <p:cNvSpPr>
                <a:spLocks noChangeShapeType="1"/>
              </p:cNvSpPr>
              <p:nvPr/>
            </p:nvSpPr>
            <p:spPr bwMode="auto">
              <a:xfrm>
                <a:off x="2621" y="2476"/>
                <a:ext cx="9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190" name="Line 2987"/>
              <p:cNvSpPr>
                <a:spLocks noChangeShapeType="1"/>
              </p:cNvSpPr>
              <p:nvPr/>
            </p:nvSpPr>
            <p:spPr bwMode="auto">
              <a:xfrm>
                <a:off x="2613" y="2485"/>
                <a:ext cx="8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191" name="Line 2988"/>
              <p:cNvSpPr>
                <a:spLocks noChangeShapeType="1"/>
              </p:cNvSpPr>
              <p:nvPr/>
            </p:nvSpPr>
            <p:spPr bwMode="auto">
              <a:xfrm>
                <a:off x="2605" y="2493"/>
                <a:ext cx="8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192" name="Line 2989"/>
              <p:cNvSpPr>
                <a:spLocks noChangeShapeType="1"/>
              </p:cNvSpPr>
              <p:nvPr/>
            </p:nvSpPr>
            <p:spPr bwMode="auto">
              <a:xfrm>
                <a:off x="2597" y="2501"/>
                <a:ext cx="8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193" name="Line 2990"/>
              <p:cNvSpPr>
                <a:spLocks noChangeShapeType="1"/>
              </p:cNvSpPr>
              <p:nvPr/>
            </p:nvSpPr>
            <p:spPr bwMode="auto">
              <a:xfrm>
                <a:off x="2589" y="2509"/>
                <a:ext cx="8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194" name="Line 2991"/>
              <p:cNvSpPr>
                <a:spLocks noChangeShapeType="1"/>
              </p:cNvSpPr>
              <p:nvPr/>
            </p:nvSpPr>
            <p:spPr bwMode="auto">
              <a:xfrm>
                <a:off x="2584" y="2517"/>
                <a:ext cx="5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195" name="Line 2992"/>
              <p:cNvSpPr>
                <a:spLocks noChangeShapeType="1"/>
              </p:cNvSpPr>
              <p:nvPr/>
            </p:nvSpPr>
            <p:spPr bwMode="auto">
              <a:xfrm flipV="1">
                <a:off x="2468" y="2388"/>
                <a:ext cx="1" cy="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196" name="Line 2993"/>
              <p:cNvSpPr>
                <a:spLocks noChangeShapeType="1"/>
              </p:cNvSpPr>
              <p:nvPr/>
            </p:nvSpPr>
            <p:spPr bwMode="auto">
              <a:xfrm flipV="1">
                <a:off x="2476" y="2380"/>
                <a:ext cx="1" cy="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197" name="Line 2994"/>
              <p:cNvSpPr>
                <a:spLocks noChangeShapeType="1"/>
              </p:cNvSpPr>
              <p:nvPr/>
            </p:nvSpPr>
            <p:spPr bwMode="auto">
              <a:xfrm flipV="1">
                <a:off x="2484" y="2371"/>
                <a:ext cx="1" cy="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198" name="Line 2995"/>
              <p:cNvSpPr>
                <a:spLocks noChangeShapeType="1"/>
              </p:cNvSpPr>
              <p:nvPr/>
            </p:nvSpPr>
            <p:spPr bwMode="auto">
              <a:xfrm flipV="1">
                <a:off x="2493" y="2364"/>
                <a:ext cx="1" cy="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199" name="Line 2996"/>
              <p:cNvSpPr>
                <a:spLocks noChangeShapeType="1"/>
              </p:cNvSpPr>
              <p:nvPr/>
            </p:nvSpPr>
            <p:spPr bwMode="auto">
              <a:xfrm flipV="1">
                <a:off x="2500" y="2356"/>
                <a:ext cx="1" cy="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200" name="Line 2997"/>
              <p:cNvSpPr>
                <a:spLocks noChangeShapeType="1"/>
              </p:cNvSpPr>
              <p:nvPr/>
            </p:nvSpPr>
            <p:spPr bwMode="auto">
              <a:xfrm flipV="1">
                <a:off x="2508" y="2347"/>
                <a:ext cx="1" cy="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201" name="Line 2998"/>
              <p:cNvSpPr>
                <a:spLocks noChangeShapeType="1"/>
              </p:cNvSpPr>
              <p:nvPr/>
            </p:nvSpPr>
            <p:spPr bwMode="auto">
              <a:xfrm flipV="1">
                <a:off x="2516" y="2339"/>
                <a:ext cx="1" cy="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202" name="Line 2999"/>
              <p:cNvSpPr>
                <a:spLocks noChangeShapeType="1"/>
              </p:cNvSpPr>
              <p:nvPr/>
            </p:nvSpPr>
            <p:spPr bwMode="auto">
              <a:xfrm flipV="1">
                <a:off x="2525" y="2332"/>
                <a:ext cx="1" cy="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203" name="Line 3000"/>
              <p:cNvSpPr>
                <a:spLocks noChangeShapeType="1"/>
              </p:cNvSpPr>
              <p:nvPr/>
            </p:nvSpPr>
            <p:spPr bwMode="auto">
              <a:xfrm flipV="1">
                <a:off x="2532" y="2323"/>
                <a:ext cx="1" cy="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204" name="Line 3001"/>
              <p:cNvSpPr>
                <a:spLocks noChangeShapeType="1"/>
              </p:cNvSpPr>
              <p:nvPr/>
            </p:nvSpPr>
            <p:spPr bwMode="auto">
              <a:xfrm flipV="1">
                <a:off x="2540" y="2315"/>
                <a:ext cx="1" cy="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205" name="Line 3002"/>
              <p:cNvSpPr>
                <a:spLocks noChangeShapeType="1"/>
              </p:cNvSpPr>
              <p:nvPr/>
            </p:nvSpPr>
            <p:spPr bwMode="auto">
              <a:xfrm flipV="1">
                <a:off x="2549" y="2307"/>
                <a:ext cx="1" cy="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206" name="Line 3003"/>
              <p:cNvSpPr>
                <a:spLocks noChangeShapeType="1"/>
              </p:cNvSpPr>
              <p:nvPr/>
            </p:nvSpPr>
            <p:spPr bwMode="auto">
              <a:xfrm flipV="1">
                <a:off x="2557" y="2299"/>
                <a:ext cx="1" cy="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207" name="Line 3004"/>
              <p:cNvSpPr>
                <a:spLocks noChangeShapeType="1"/>
              </p:cNvSpPr>
              <p:nvPr/>
            </p:nvSpPr>
            <p:spPr bwMode="auto">
              <a:xfrm flipV="1">
                <a:off x="2565" y="2291"/>
                <a:ext cx="1" cy="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208" name="Line 3005"/>
              <p:cNvSpPr>
                <a:spLocks noChangeShapeType="1"/>
              </p:cNvSpPr>
              <p:nvPr/>
            </p:nvSpPr>
            <p:spPr bwMode="auto">
              <a:xfrm flipV="1">
                <a:off x="2573" y="2283"/>
                <a:ext cx="1" cy="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209" name="Line 3006"/>
              <p:cNvSpPr>
                <a:spLocks noChangeShapeType="1"/>
              </p:cNvSpPr>
              <p:nvPr/>
            </p:nvSpPr>
            <p:spPr bwMode="auto">
              <a:xfrm flipV="1">
                <a:off x="2581" y="2274"/>
                <a:ext cx="1" cy="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210" name="Line 3007"/>
              <p:cNvSpPr>
                <a:spLocks noChangeShapeType="1"/>
              </p:cNvSpPr>
              <p:nvPr/>
            </p:nvSpPr>
            <p:spPr bwMode="auto">
              <a:xfrm flipV="1">
                <a:off x="2589" y="2509"/>
                <a:ext cx="1" cy="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211" name="Line 3008"/>
              <p:cNvSpPr>
                <a:spLocks noChangeShapeType="1"/>
              </p:cNvSpPr>
              <p:nvPr/>
            </p:nvSpPr>
            <p:spPr bwMode="auto">
              <a:xfrm flipV="1">
                <a:off x="2589" y="2267"/>
                <a:ext cx="1" cy="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212" name="Line 3009"/>
              <p:cNvSpPr>
                <a:spLocks noChangeShapeType="1"/>
              </p:cNvSpPr>
              <p:nvPr/>
            </p:nvSpPr>
            <p:spPr bwMode="auto">
              <a:xfrm flipV="1">
                <a:off x="2597" y="2501"/>
                <a:ext cx="1" cy="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213" name="Line 3010"/>
              <p:cNvSpPr>
                <a:spLocks noChangeShapeType="1"/>
              </p:cNvSpPr>
              <p:nvPr/>
            </p:nvSpPr>
            <p:spPr bwMode="auto">
              <a:xfrm flipV="1">
                <a:off x="2597" y="2259"/>
                <a:ext cx="1" cy="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214" name="Line 3011"/>
              <p:cNvSpPr>
                <a:spLocks noChangeShapeType="1"/>
              </p:cNvSpPr>
              <p:nvPr/>
            </p:nvSpPr>
            <p:spPr bwMode="auto">
              <a:xfrm flipV="1">
                <a:off x="2605" y="2493"/>
                <a:ext cx="1" cy="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215" name="Line 3012"/>
              <p:cNvSpPr>
                <a:spLocks noChangeShapeType="1"/>
              </p:cNvSpPr>
              <p:nvPr/>
            </p:nvSpPr>
            <p:spPr bwMode="auto">
              <a:xfrm flipV="1">
                <a:off x="2605" y="2251"/>
                <a:ext cx="1" cy="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216" name="Line 3013"/>
              <p:cNvSpPr>
                <a:spLocks noChangeShapeType="1"/>
              </p:cNvSpPr>
              <p:nvPr/>
            </p:nvSpPr>
            <p:spPr bwMode="auto">
              <a:xfrm flipV="1">
                <a:off x="2613" y="2485"/>
                <a:ext cx="1" cy="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217" name="Line 3014"/>
              <p:cNvSpPr>
                <a:spLocks noChangeShapeType="1"/>
              </p:cNvSpPr>
              <p:nvPr/>
            </p:nvSpPr>
            <p:spPr bwMode="auto">
              <a:xfrm flipV="1">
                <a:off x="2613" y="2242"/>
                <a:ext cx="1" cy="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218" name="Line 3015"/>
              <p:cNvSpPr>
                <a:spLocks noChangeShapeType="1"/>
              </p:cNvSpPr>
              <p:nvPr/>
            </p:nvSpPr>
            <p:spPr bwMode="auto">
              <a:xfrm flipV="1">
                <a:off x="2621" y="2476"/>
                <a:ext cx="1" cy="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219" name="Line 3016"/>
              <p:cNvSpPr>
                <a:spLocks noChangeShapeType="1"/>
              </p:cNvSpPr>
              <p:nvPr/>
            </p:nvSpPr>
            <p:spPr bwMode="auto">
              <a:xfrm flipV="1">
                <a:off x="2621" y="2234"/>
                <a:ext cx="1" cy="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220" name="Line 3017"/>
              <p:cNvSpPr>
                <a:spLocks noChangeShapeType="1"/>
              </p:cNvSpPr>
              <p:nvPr/>
            </p:nvSpPr>
            <p:spPr bwMode="auto">
              <a:xfrm flipV="1">
                <a:off x="2630" y="2469"/>
                <a:ext cx="1" cy="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221" name="Line 3018"/>
              <p:cNvSpPr>
                <a:spLocks noChangeShapeType="1"/>
              </p:cNvSpPr>
              <p:nvPr/>
            </p:nvSpPr>
            <p:spPr bwMode="auto">
              <a:xfrm flipV="1">
                <a:off x="2630" y="2227"/>
                <a:ext cx="1" cy="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222" name="Line 3019"/>
              <p:cNvSpPr>
                <a:spLocks noChangeShapeType="1"/>
              </p:cNvSpPr>
              <p:nvPr/>
            </p:nvSpPr>
            <p:spPr bwMode="auto">
              <a:xfrm flipV="1">
                <a:off x="2637" y="2461"/>
                <a:ext cx="1" cy="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223" name="Line 3020"/>
              <p:cNvSpPr>
                <a:spLocks noChangeShapeType="1"/>
              </p:cNvSpPr>
              <p:nvPr/>
            </p:nvSpPr>
            <p:spPr bwMode="auto">
              <a:xfrm flipV="1">
                <a:off x="2637" y="2218"/>
                <a:ext cx="1" cy="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224" name="Line 3021"/>
              <p:cNvSpPr>
                <a:spLocks noChangeShapeType="1"/>
              </p:cNvSpPr>
              <p:nvPr/>
            </p:nvSpPr>
            <p:spPr bwMode="auto">
              <a:xfrm flipV="1">
                <a:off x="2645" y="2452"/>
                <a:ext cx="1" cy="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225" name="Line 3022"/>
              <p:cNvSpPr>
                <a:spLocks noChangeShapeType="1"/>
              </p:cNvSpPr>
              <p:nvPr/>
            </p:nvSpPr>
            <p:spPr bwMode="auto">
              <a:xfrm flipV="1">
                <a:off x="2645" y="2210"/>
                <a:ext cx="1" cy="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226" name="Line 3023"/>
              <p:cNvSpPr>
                <a:spLocks noChangeShapeType="1"/>
              </p:cNvSpPr>
              <p:nvPr/>
            </p:nvSpPr>
            <p:spPr bwMode="auto">
              <a:xfrm flipV="1">
                <a:off x="2654" y="2444"/>
                <a:ext cx="1" cy="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227" name="Line 3024"/>
              <p:cNvSpPr>
                <a:spLocks noChangeShapeType="1"/>
              </p:cNvSpPr>
              <p:nvPr/>
            </p:nvSpPr>
            <p:spPr bwMode="auto">
              <a:xfrm flipV="1">
                <a:off x="2654" y="2202"/>
                <a:ext cx="1" cy="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228" name="Line 3025"/>
              <p:cNvSpPr>
                <a:spLocks noChangeShapeType="1"/>
              </p:cNvSpPr>
              <p:nvPr/>
            </p:nvSpPr>
            <p:spPr bwMode="auto">
              <a:xfrm flipV="1">
                <a:off x="2662" y="2436"/>
                <a:ext cx="1" cy="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229" name="Line 3026"/>
              <p:cNvSpPr>
                <a:spLocks noChangeShapeType="1"/>
              </p:cNvSpPr>
              <p:nvPr/>
            </p:nvSpPr>
            <p:spPr bwMode="auto">
              <a:xfrm flipV="1">
                <a:off x="2662" y="2194"/>
                <a:ext cx="1" cy="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18" name="Group 3027"/>
            <p:cNvGrpSpPr>
              <a:grpSpLocks/>
            </p:cNvGrpSpPr>
            <p:nvPr/>
          </p:nvGrpSpPr>
          <p:grpSpPr bwMode="auto">
            <a:xfrm>
              <a:off x="2009" y="2032"/>
              <a:ext cx="1027" cy="1115"/>
              <a:chOff x="2009" y="2032"/>
              <a:chExt cx="1027" cy="1115"/>
            </a:xfrm>
          </p:grpSpPr>
          <p:sp>
            <p:nvSpPr>
              <p:cNvPr id="11830" name="Line 3028"/>
              <p:cNvSpPr>
                <a:spLocks noChangeShapeType="1"/>
              </p:cNvSpPr>
              <p:nvPr/>
            </p:nvSpPr>
            <p:spPr bwMode="auto">
              <a:xfrm flipV="1">
                <a:off x="2669" y="2428"/>
                <a:ext cx="1" cy="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831" name="Line 3029"/>
              <p:cNvSpPr>
                <a:spLocks noChangeShapeType="1"/>
              </p:cNvSpPr>
              <p:nvPr/>
            </p:nvSpPr>
            <p:spPr bwMode="auto">
              <a:xfrm flipV="1">
                <a:off x="2669" y="2186"/>
                <a:ext cx="1" cy="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832" name="Line 3030"/>
              <p:cNvSpPr>
                <a:spLocks noChangeShapeType="1"/>
              </p:cNvSpPr>
              <p:nvPr/>
            </p:nvSpPr>
            <p:spPr bwMode="auto">
              <a:xfrm flipV="1">
                <a:off x="2678" y="2420"/>
                <a:ext cx="1" cy="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833" name="Line 3031"/>
              <p:cNvSpPr>
                <a:spLocks noChangeShapeType="1"/>
              </p:cNvSpPr>
              <p:nvPr/>
            </p:nvSpPr>
            <p:spPr bwMode="auto">
              <a:xfrm flipV="1">
                <a:off x="2678" y="2178"/>
                <a:ext cx="1" cy="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834" name="Line 3032"/>
              <p:cNvSpPr>
                <a:spLocks noChangeShapeType="1"/>
              </p:cNvSpPr>
              <p:nvPr/>
            </p:nvSpPr>
            <p:spPr bwMode="auto">
              <a:xfrm flipV="1">
                <a:off x="2686" y="2412"/>
                <a:ext cx="1" cy="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835" name="Line 3033"/>
              <p:cNvSpPr>
                <a:spLocks noChangeShapeType="1"/>
              </p:cNvSpPr>
              <p:nvPr/>
            </p:nvSpPr>
            <p:spPr bwMode="auto">
              <a:xfrm flipV="1">
                <a:off x="2686" y="2169"/>
                <a:ext cx="1" cy="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836" name="Line 3034"/>
              <p:cNvSpPr>
                <a:spLocks noChangeShapeType="1"/>
              </p:cNvSpPr>
              <p:nvPr/>
            </p:nvSpPr>
            <p:spPr bwMode="auto">
              <a:xfrm flipV="1">
                <a:off x="2694" y="2404"/>
                <a:ext cx="1" cy="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837" name="Line 3035"/>
              <p:cNvSpPr>
                <a:spLocks noChangeShapeType="1"/>
              </p:cNvSpPr>
              <p:nvPr/>
            </p:nvSpPr>
            <p:spPr bwMode="auto">
              <a:xfrm flipV="1">
                <a:off x="2694" y="2162"/>
                <a:ext cx="1" cy="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838" name="Line 3036"/>
              <p:cNvSpPr>
                <a:spLocks noChangeShapeType="1"/>
              </p:cNvSpPr>
              <p:nvPr/>
            </p:nvSpPr>
            <p:spPr bwMode="auto">
              <a:xfrm flipV="1">
                <a:off x="2702" y="2396"/>
                <a:ext cx="1" cy="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839" name="Line 3037"/>
              <p:cNvSpPr>
                <a:spLocks noChangeShapeType="1"/>
              </p:cNvSpPr>
              <p:nvPr/>
            </p:nvSpPr>
            <p:spPr bwMode="auto">
              <a:xfrm flipV="1">
                <a:off x="2702" y="2154"/>
                <a:ext cx="1" cy="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840" name="Line 3038"/>
              <p:cNvSpPr>
                <a:spLocks noChangeShapeType="1"/>
              </p:cNvSpPr>
              <p:nvPr/>
            </p:nvSpPr>
            <p:spPr bwMode="auto">
              <a:xfrm flipV="1">
                <a:off x="2710" y="2388"/>
                <a:ext cx="1" cy="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841" name="Line 3039"/>
              <p:cNvSpPr>
                <a:spLocks noChangeShapeType="1"/>
              </p:cNvSpPr>
              <p:nvPr/>
            </p:nvSpPr>
            <p:spPr bwMode="auto">
              <a:xfrm flipV="1">
                <a:off x="2710" y="2145"/>
                <a:ext cx="1" cy="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842" name="Line 3040"/>
              <p:cNvSpPr>
                <a:spLocks noChangeShapeType="1"/>
              </p:cNvSpPr>
              <p:nvPr/>
            </p:nvSpPr>
            <p:spPr bwMode="auto">
              <a:xfrm flipV="1">
                <a:off x="2718" y="2380"/>
                <a:ext cx="1" cy="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843" name="Line 3041"/>
              <p:cNvSpPr>
                <a:spLocks noChangeShapeType="1"/>
              </p:cNvSpPr>
              <p:nvPr/>
            </p:nvSpPr>
            <p:spPr bwMode="auto">
              <a:xfrm flipV="1">
                <a:off x="2718" y="2137"/>
                <a:ext cx="1" cy="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844" name="Line 3042"/>
              <p:cNvSpPr>
                <a:spLocks noChangeShapeType="1"/>
              </p:cNvSpPr>
              <p:nvPr/>
            </p:nvSpPr>
            <p:spPr bwMode="auto">
              <a:xfrm flipV="1">
                <a:off x="2726" y="2371"/>
                <a:ext cx="1" cy="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845" name="Line 3043"/>
              <p:cNvSpPr>
                <a:spLocks noChangeShapeType="1"/>
              </p:cNvSpPr>
              <p:nvPr/>
            </p:nvSpPr>
            <p:spPr bwMode="auto">
              <a:xfrm flipV="1">
                <a:off x="2726" y="2145"/>
                <a:ext cx="1" cy="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846" name="Line 3044"/>
              <p:cNvSpPr>
                <a:spLocks noChangeShapeType="1"/>
              </p:cNvSpPr>
              <p:nvPr/>
            </p:nvSpPr>
            <p:spPr bwMode="auto">
              <a:xfrm flipV="1">
                <a:off x="2726" y="2132"/>
                <a:ext cx="1" cy="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847" name="Line 3045"/>
              <p:cNvSpPr>
                <a:spLocks noChangeShapeType="1"/>
              </p:cNvSpPr>
              <p:nvPr/>
            </p:nvSpPr>
            <p:spPr bwMode="auto">
              <a:xfrm flipV="1">
                <a:off x="2734" y="2364"/>
                <a:ext cx="1" cy="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848" name="Line 3046"/>
              <p:cNvSpPr>
                <a:spLocks noChangeShapeType="1"/>
              </p:cNvSpPr>
              <p:nvPr/>
            </p:nvSpPr>
            <p:spPr bwMode="auto">
              <a:xfrm flipV="1">
                <a:off x="2734" y="2154"/>
                <a:ext cx="1" cy="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849" name="Line 3047"/>
              <p:cNvSpPr>
                <a:spLocks noChangeShapeType="1"/>
              </p:cNvSpPr>
              <p:nvPr/>
            </p:nvSpPr>
            <p:spPr bwMode="auto">
              <a:xfrm flipV="1">
                <a:off x="2734" y="2141"/>
                <a:ext cx="1" cy="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850" name="Line 3048"/>
              <p:cNvSpPr>
                <a:spLocks noChangeShapeType="1"/>
              </p:cNvSpPr>
              <p:nvPr/>
            </p:nvSpPr>
            <p:spPr bwMode="auto">
              <a:xfrm flipV="1">
                <a:off x="2742" y="2356"/>
                <a:ext cx="1" cy="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851" name="Line 3049"/>
              <p:cNvSpPr>
                <a:spLocks noChangeShapeType="1"/>
              </p:cNvSpPr>
              <p:nvPr/>
            </p:nvSpPr>
            <p:spPr bwMode="auto">
              <a:xfrm flipV="1">
                <a:off x="2742" y="2162"/>
                <a:ext cx="1" cy="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852" name="Line 3050"/>
              <p:cNvSpPr>
                <a:spLocks noChangeShapeType="1"/>
              </p:cNvSpPr>
              <p:nvPr/>
            </p:nvSpPr>
            <p:spPr bwMode="auto">
              <a:xfrm flipV="1">
                <a:off x="2742" y="2148"/>
                <a:ext cx="1" cy="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853" name="Line 3051"/>
              <p:cNvSpPr>
                <a:spLocks noChangeShapeType="1"/>
              </p:cNvSpPr>
              <p:nvPr/>
            </p:nvSpPr>
            <p:spPr bwMode="auto">
              <a:xfrm flipV="1">
                <a:off x="2750" y="2347"/>
                <a:ext cx="1" cy="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854" name="Line 3052"/>
              <p:cNvSpPr>
                <a:spLocks noChangeShapeType="1"/>
              </p:cNvSpPr>
              <p:nvPr/>
            </p:nvSpPr>
            <p:spPr bwMode="auto">
              <a:xfrm flipV="1">
                <a:off x="2750" y="2169"/>
                <a:ext cx="1" cy="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855" name="Line 3053"/>
              <p:cNvSpPr>
                <a:spLocks noChangeShapeType="1"/>
              </p:cNvSpPr>
              <p:nvPr/>
            </p:nvSpPr>
            <p:spPr bwMode="auto">
              <a:xfrm flipV="1">
                <a:off x="2750" y="2156"/>
                <a:ext cx="1" cy="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856" name="Line 3054"/>
              <p:cNvSpPr>
                <a:spLocks noChangeShapeType="1"/>
              </p:cNvSpPr>
              <p:nvPr/>
            </p:nvSpPr>
            <p:spPr bwMode="auto">
              <a:xfrm flipV="1">
                <a:off x="2759" y="2339"/>
                <a:ext cx="1" cy="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857" name="Line 3055"/>
              <p:cNvSpPr>
                <a:spLocks noChangeShapeType="1"/>
              </p:cNvSpPr>
              <p:nvPr/>
            </p:nvSpPr>
            <p:spPr bwMode="auto">
              <a:xfrm flipV="1">
                <a:off x="2759" y="2178"/>
                <a:ext cx="1" cy="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858" name="Line 3056"/>
              <p:cNvSpPr>
                <a:spLocks noChangeShapeType="1"/>
              </p:cNvSpPr>
              <p:nvPr/>
            </p:nvSpPr>
            <p:spPr bwMode="auto">
              <a:xfrm flipV="1">
                <a:off x="2759" y="2164"/>
                <a:ext cx="1" cy="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859" name="Line 3057"/>
              <p:cNvSpPr>
                <a:spLocks noChangeShapeType="1"/>
              </p:cNvSpPr>
              <p:nvPr/>
            </p:nvSpPr>
            <p:spPr bwMode="auto">
              <a:xfrm flipV="1">
                <a:off x="2767" y="2332"/>
                <a:ext cx="1" cy="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860" name="Line 3058"/>
              <p:cNvSpPr>
                <a:spLocks noChangeShapeType="1"/>
              </p:cNvSpPr>
              <p:nvPr/>
            </p:nvSpPr>
            <p:spPr bwMode="auto">
              <a:xfrm flipV="1">
                <a:off x="2767" y="2186"/>
                <a:ext cx="1" cy="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861" name="Line 3059"/>
              <p:cNvSpPr>
                <a:spLocks noChangeShapeType="1"/>
              </p:cNvSpPr>
              <p:nvPr/>
            </p:nvSpPr>
            <p:spPr bwMode="auto">
              <a:xfrm flipV="1">
                <a:off x="2767" y="2173"/>
                <a:ext cx="1" cy="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862" name="Line 3060"/>
              <p:cNvSpPr>
                <a:spLocks noChangeShapeType="1"/>
              </p:cNvSpPr>
              <p:nvPr/>
            </p:nvSpPr>
            <p:spPr bwMode="auto">
              <a:xfrm flipV="1">
                <a:off x="2774" y="2194"/>
                <a:ext cx="1" cy="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863" name="Line 3061"/>
              <p:cNvSpPr>
                <a:spLocks noChangeShapeType="1"/>
              </p:cNvSpPr>
              <p:nvPr/>
            </p:nvSpPr>
            <p:spPr bwMode="auto">
              <a:xfrm flipV="1">
                <a:off x="2774" y="2180"/>
                <a:ext cx="1" cy="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864" name="Line 3062"/>
              <p:cNvSpPr>
                <a:spLocks noChangeShapeType="1"/>
              </p:cNvSpPr>
              <p:nvPr/>
            </p:nvSpPr>
            <p:spPr bwMode="auto">
              <a:xfrm flipV="1">
                <a:off x="2783" y="2202"/>
                <a:ext cx="1" cy="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865" name="Line 3063"/>
              <p:cNvSpPr>
                <a:spLocks noChangeShapeType="1"/>
              </p:cNvSpPr>
              <p:nvPr/>
            </p:nvSpPr>
            <p:spPr bwMode="auto">
              <a:xfrm flipV="1">
                <a:off x="2783" y="2188"/>
                <a:ext cx="1" cy="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866" name="Line 3064"/>
              <p:cNvSpPr>
                <a:spLocks noChangeShapeType="1"/>
              </p:cNvSpPr>
              <p:nvPr/>
            </p:nvSpPr>
            <p:spPr bwMode="auto">
              <a:xfrm flipV="1">
                <a:off x="2791" y="2210"/>
                <a:ext cx="1" cy="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867" name="Line 3065"/>
              <p:cNvSpPr>
                <a:spLocks noChangeShapeType="1"/>
              </p:cNvSpPr>
              <p:nvPr/>
            </p:nvSpPr>
            <p:spPr bwMode="auto">
              <a:xfrm flipV="1">
                <a:off x="2791" y="2197"/>
                <a:ext cx="1" cy="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868" name="Line 3066"/>
              <p:cNvSpPr>
                <a:spLocks noChangeShapeType="1"/>
              </p:cNvSpPr>
              <p:nvPr/>
            </p:nvSpPr>
            <p:spPr bwMode="auto">
              <a:xfrm flipV="1">
                <a:off x="2799" y="2218"/>
                <a:ext cx="1" cy="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869" name="Line 3067"/>
              <p:cNvSpPr>
                <a:spLocks noChangeShapeType="1"/>
              </p:cNvSpPr>
              <p:nvPr/>
            </p:nvSpPr>
            <p:spPr bwMode="auto">
              <a:xfrm flipV="1">
                <a:off x="2799" y="2205"/>
                <a:ext cx="1" cy="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870" name="Line 3068"/>
              <p:cNvSpPr>
                <a:spLocks noChangeShapeType="1"/>
              </p:cNvSpPr>
              <p:nvPr/>
            </p:nvSpPr>
            <p:spPr bwMode="auto">
              <a:xfrm flipV="1">
                <a:off x="2807" y="2227"/>
                <a:ext cx="1" cy="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871" name="Line 3069"/>
              <p:cNvSpPr>
                <a:spLocks noChangeShapeType="1"/>
              </p:cNvSpPr>
              <p:nvPr/>
            </p:nvSpPr>
            <p:spPr bwMode="auto">
              <a:xfrm flipV="1">
                <a:off x="2807" y="2213"/>
                <a:ext cx="1" cy="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872" name="Line 3070"/>
              <p:cNvSpPr>
                <a:spLocks noChangeShapeType="1"/>
              </p:cNvSpPr>
              <p:nvPr/>
            </p:nvSpPr>
            <p:spPr bwMode="auto">
              <a:xfrm flipV="1">
                <a:off x="2815" y="2234"/>
                <a:ext cx="1" cy="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873" name="Line 3071"/>
              <p:cNvSpPr>
                <a:spLocks noChangeShapeType="1"/>
              </p:cNvSpPr>
              <p:nvPr/>
            </p:nvSpPr>
            <p:spPr bwMode="auto">
              <a:xfrm flipV="1">
                <a:off x="2815" y="2221"/>
                <a:ext cx="1" cy="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874" name="Line 3072"/>
              <p:cNvSpPr>
                <a:spLocks noChangeShapeType="1"/>
              </p:cNvSpPr>
              <p:nvPr/>
            </p:nvSpPr>
            <p:spPr bwMode="auto">
              <a:xfrm flipV="1">
                <a:off x="2823" y="2242"/>
                <a:ext cx="1" cy="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875" name="Line 3073"/>
              <p:cNvSpPr>
                <a:spLocks noChangeShapeType="1"/>
              </p:cNvSpPr>
              <p:nvPr/>
            </p:nvSpPr>
            <p:spPr bwMode="auto">
              <a:xfrm flipV="1">
                <a:off x="2823" y="2229"/>
                <a:ext cx="1" cy="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876" name="Line 3074"/>
              <p:cNvSpPr>
                <a:spLocks noChangeShapeType="1"/>
              </p:cNvSpPr>
              <p:nvPr/>
            </p:nvSpPr>
            <p:spPr bwMode="auto">
              <a:xfrm flipV="1">
                <a:off x="2831" y="2251"/>
                <a:ext cx="1" cy="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877" name="Line 3075"/>
              <p:cNvSpPr>
                <a:spLocks noChangeShapeType="1"/>
              </p:cNvSpPr>
              <p:nvPr/>
            </p:nvSpPr>
            <p:spPr bwMode="auto">
              <a:xfrm flipV="1">
                <a:off x="2831" y="2237"/>
                <a:ext cx="1" cy="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878" name="Line 3076"/>
              <p:cNvSpPr>
                <a:spLocks noChangeShapeType="1"/>
              </p:cNvSpPr>
              <p:nvPr/>
            </p:nvSpPr>
            <p:spPr bwMode="auto">
              <a:xfrm flipV="1">
                <a:off x="2839" y="2259"/>
                <a:ext cx="1" cy="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879" name="Line 3077"/>
              <p:cNvSpPr>
                <a:spLocks noChangeShapeType="1"/>
              </p:cNvSpPr>
              <p:nvPr/>
            </p:nvSpPr>
            <p:spPr bwMode="auto">
              <a:xfrm flipV="1">
                <a:off x="2839" y="2245"/>
                <a:ext cx="1" cy="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880" name="Line 3078"/>
              <p:cNvSpPr>
                <a:spLocks noChangeShapeType="1"/>
              </p:cNvSpPr>
              <p:nvPr/>
            </p:nvSpPr>
            <p:spPr bwMode="auto">
              <a:xfrm flipV="1">
                <a:off x="2847" y="2253"/>
                <a:ext cx="1" cy="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881" name="Freeform 3079"/>
              <p:cNvSpPr>
                <a:spLocks/>
              </p:cNvSpPr>
              <p:nvPr/>
            </p:nvSpPr>
            <p:spPr bwMode="auto">
              <a:xfrm>
                <a:off x="2900" y="2038"/>
                <a:ext cx="9" cy="34"/>
              </a:xfrm>
              <a:custGeom>
                <a:avLst/>
                <a:gdLst>
                  <a:gd name="T0" fmla="*/ 0 w 17"/>
                  <a:gd name="T1" fmla="*/ 7 h 69"/>
                  <a:gd name="T2" fmla="*/ 3 w 17"/>
                  <a:gd name="T3" fmla="*/ 8 h 69"/>
                  <a:gd name="T4" fmla="*/ 3 w 17"/>
                  <a:gd name="T5" fmla="*/ 5 h 69"/>
                  <a:gd name="T6" fmla="*/ 3 w 17"/>
                  <a:gd name="T7" fmla="*/ 2 h 69"/>
                  <a:gd name="T8" fmla="*/ 3 w 17"/>
                  <a:gd name="T9" fmla="*/ 0 h 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69"/>
                  <a:gd name="T17" fmla="*/ 17 w 17"/>
                  <a:gd name="T18" fmla="*/ 69 h 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69">
                    <a:moveTo>
                      <a:pt x="0" y="61"/>
                    </a:moveTo>
                    <a:lnTo>
                      <a:pt x="17" y="69"/>
                    </a:lnTo>
                    <a:lnTo>
                      <a:pt x="17" y="44"/>
                    </a:lnTo>
                    <a:lnTo>
                      <a:pt x="17" y="19"/>
                    </a:lnTo>
                    <a:lnTo>
                      <a:pt x="17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882" name="Line 3080"/>
              <p:cNvSpPr>
                <a:spLocks noChangeShapeType="1"/>
              </p:cNvSpPr>
              <p:nvPr/>
            </p:nvSpPr>
            <p:spPr bwMode="auto">
              <a:xfrm flipH="1">
                <a:off x="2893" y="2048"/>
                <a:ext cx="13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883" name="Line 3081"/>
              <p:cNvSpPr>
                <a:spLocks noChangeShapeType="1"/>
              </p:cNvSpPr>
              <p:nvPr/>
            </p:nvSpPr>
            <p:spPr bwMode="auto">
              <a:xfrm flipV="1">
                <a:off x="2893" y="2034"/>
                <a:ext cx="29" cy="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884" name="Freeform 3082"/>
              <p:cNvSpPr>
                <a:spLocks/>
              </p:cNvSpPr>
              <p:nvPr/>
            </p:nvSpPr>
            <p:spPr bwMode="auto">
              <a:xfrm>
                <a:off x="2906" y="2048"/>
                <a:ext cx="18" cy="1"/>
              </a:xfrm>
              <a:custGeom>
                <a:avLst/>
                <a:gdLst>
                  <a:gd name="T0" fmla="*/ 0 w 36"/>
                  <a:gd name="T1" fmla="*/ 0 h 1"/>
                  <a:gd name="T2" fmla="*/ 3 w 36"/>
                  <a:gd name="T3" fmla="*/ 0 h 1"/>
                  <a:gd name="T4" fmla="*/ 5 w 3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6"/>
                  <a:gd name="T10" fmla="*/ 0 h 1"/>
                  <a:gd name="T11" fmla="*/ 36 w 3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" h="1">
                    <a:moveTo>
                      <a:pt x="0" y="0"/>
                    </a:moveTo>
                    <a:lnTo>
                      <a:pt x="25" y="0"/>
                    </a:lnTo>
                    <a:lnTo>
                      <a:pt x="36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885" name="Freeform 3083"/>
              <p:cNvSpPr>
                <a:spLocks/>
              </p:cNvSpPr>
              <p:nvPr/>
            </p:nvSpPr>
            <p:spPr bwMode="auto">
              <a:xfrm>
                <a:off x="2890" y="2058"/>
                <a:ext cx="36" cy="1"/>
              </a:xfrm>
              <a:custGeom>
                <a:avLst/>
                <a:gdLst>
                  <a:gd name="T0" fmla="*/ 9 w 74"/>
                  <a:gd name="T1" fmla="*/ 0 h 1"/>
                  <a:gd name="T2" fmla="*/ 6 w 74"/>
                  <a:gd name="T3" fmla="*/ 0 h 1"/>
                  <a:gd name="T4" fmla="*/ 3 w 74"/>
                  <a:gd name="T5" fmla="*/ 0 h 1"/>
                  <a:gd name="T6" fmla="*/ 0 w 7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4"/>
                  <a:gd name="T13" fmla="*/ 0 h 1"/>
                  <a:gd name="T14" fmla="*/ 74 w 7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4" h="1">
                    <a:moveTo>
                      <a:pt x="74" y="0"/>
                    </a:moveTo>
                    <a:lnTo>
                      <a:pt x="50" y="0"/>
                    </a:lnTo>
                    <a:lnTo>
                      <a:pt x="25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886" name="Freeform 3084"/>
              <p:cNvSpPr>
                <a:spLocks/>
              </p:cNvSpPr>
              <p:nvPr/>
            </p:nvSpPr>
            <p:spPr bwMode="auto">
              <a:xfrm>
                <a:off x="2936" y="2052"/>
                <a:ext cx="1" cy="20"/>
              </a:xfrm>
              <a:custGeom>
                <a:avLst/>
                <a:gdLst>
                  <a:gd name="T0" fmla="*/ 0 w 1"/>
                  <a:gd name="T1" fmla="*/ 5 h 39"/>
                  <a:gd name="T2" fmla="*/ 0 w 1"/>
                  <a:gd name="T3" fmla="*/ 4 h 39"/>
                  <a:gd name="T4" fmla="*/ 0 w 1"/>
                  <a:gd name="T5" fmla="*/ 0 h 39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39"/>
                  <a:gd name="T11" fmla="*/ 1 w 1"/>
                  <a:gd name="T12" fmla="*/ 39 h 3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39">
                    <a:moveTo>
                      <a:pt x="0" y="39"/>
                    </a:moveTo>
                    <a:lnTo>
                      <a:pt x="0" y="25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887" name="Line 3085"/>
              <p:cNvSpPr>
                <a:spLocks noChangeShapeType="1"/>
              </p:cNvSpPr>
              <p:nvPr/>
            </p:nvSpPr>
            <p:spPr bwMode="auto">
              <a:xfrm flipV="1">
                <a:off x="2938" y="2051"/>
                <a:ext cx="6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888" name="Freeform 3086"/>
              <p:cNvSpPr>
                <a:spLocks/>
              </p:cNvSpPr>
              <p:nvPr/>
            </p:nvSpPr>
            <p:spPr bwMode="auto">
              <a:xfrm>
                <a:off x="2947" y="2035"/>
                <a:ext cx="1" cy="25"/>
              </a:xfrm>
              <a:custGeom>
                <a:avLst/>
                <a:gdLst>
                  <a:gd name="T0" fmla="*/ 0 w 1"/>
                  <a:gd name="T1" fmla="*/ 6 h 50"/>
                  <a:gd name="T2" fmla="*/ 0 w 1"/>
                  <a:gd name="T3" fmla="*/ 3 h 50"/>
                  <a:gd name="T4" fmla="*/ 0 w 1"/>
                  <a:gd name="T5" fmla="*/ 0 h 50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0"/>
                  <a:gd name="T11" fmla="*/ 1 w 1"/>
                  <a:gd name="T12" fmla="*/ 50 h 5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0">
                    <a:moveTo>
                      <a:pt x="0" y="50"/>
                    </a:moveTo>
                    <a:lnTo>
                      <a:pt x="0" y="25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889" name="Line 3087"/>
              <p:cNvSpPr>
                <a:spLocks noChangeShapeType="1"/>
              </p:cNvSpPr>
              <p:nvPr/>
            </p:nvSpPr>
            <p:spPr bwMode="auto">
              <a:xfrm>
                <a:off x="2951" y="2038"/>
                <a:ext cx="3" cy="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890" name="Line 3088"/>
              <p:cNvSpPr>
                <a:spLocks noChangeShapeType="1"/>
              </p:cNvSpPr>
              <p:nvPr/>
            </p:nvSpPr>
            <p:spPr bwMode="auto">
              <a:xfrm flipH="1">
                <a:off x="2940" y="2047"/>
                <a:ext cx="14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891" name="Line 3089"/>
              <p:cNvSpPr>
                <a:spLocks noChangeShapeType="1"/>
              </p:cNvSpPr>
              <p:nvPr/>
            </p:nvSpPr>
            <p:spPr bwMode="auto">
              <a:xfrm flipV="1">
                <a:off x="2929" y="2045"/>
                <a:ext cx="11" cy="1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892" name="Line 3090"/>
              <p:cNvSpPr>
                <a:spLocks noChangeShapeType="1"/>
              </p:cNvSpPr>
              <p:nvPr/>
            </p:nvSpPr>
            <p:spPr bwMode="auto">
              <a:xfrm flipV="1">
                <a:off x="2929" y="2035"/>
                <a:ext cx="9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893" name="Line 3091"/>
              <p:cNvSpPr>
                <a:spLocks noChangeShapeType="1"/>
              </p:cNvSpPr>
              <p:nvPr/>
            </p:nvSpPr>
            <p:spPr bwMode="auto">
              <a:xfrm>
                <a:off x="2957" y="2040"/>
                <a:ext cx="9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894" name="Line 3092"/>
              <p:cNvSpPr>
                <a:spLocks noChangeShapeType="1"/>
              </p:cNvSpPr>
              <p:nvPr/>
            </p:nvSpPr>
            <p:spPr bwMode="auto">
              <a:xfrm flipH="1">
                <a:off x="2954" y="2049"/>
                <a:ext cx="12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895" name="Line 3093"/>
              <p:cNvSpPr>
                <a:spLocks noChangeShapeType="1"/>
              </p:cNvSpPr>
              <p:nvPr/>
            </p:nvSpPr>
            <p:spPr bwMode="auto">
              <a:xfrm flipH="1" flipV="1">
                <a:off x="2950" y="2051"/>
                <a:ext cx="4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896" name="Line 3094"/>
              <p:cNvSpPr>
                <a:spLocks noChangeShapeType="1"/>
              </p:cNvSpPr>
              <p:nvPr/>
            </p:nvSpPr>
            <p:spPr bwMode="auto">
              <a:xfrm flipV="1">
                <a:off x="2962" y="2049"/>
                <a:ext cx="1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897" name="Line 3095"/>
              <p:cNvSpPr>
                <a:spLocks noChangeShapeType="1"/>
              </p:cNvSpPr>
              <p:nvPr/>
            </p:nvSpPr>
            <p:spPr bwMode="auto">
              <a:xfrm>
                <a:off x="2966" y="2049"/>
                <a:ext cx="2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898" name="Freeform 3096"/>
              <p:cNvSpPr>
                <a:spLocks/>
              </p:cNvSpPr>
              <p:nvPr/>
            </p:nvSpPr>
            <p:spPr bwMode="auto">
              <a:xfrm>
                <a:off x="2958" y="2061"/>
                <a:ext cx="4" cy="11"/>
              </a:xfrm>
              <a:custGeom>
                <a:avLst/>
                <a:gdLst>
                  <a:gd name="T0" fmla="*/ 1 w 8"/>
                  <a:gd name="T1" fmla="*/ 0 h 20"/>
                  <a:gd name="T2" fmla="*/ 1 w 8"/>
                  <a:gd name="T3" fmla="*/ 3 h 20"/>
                  <a:gd name="T4" fmla="*/ 0 w 8"/>
                  <a:gd name="T5" fmla="*/ 3 h 20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20"/>
                  <a:gd name="T11" fmla="*/ 8 w 8"/>
                  <a:gd name="T12" fmla="*/ 20 h 2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20">
                    <a:moveTo>
                      <a:pt x="8" y="0"/>
                    </a:moveTo>
                    <a:lnTo>
                      <a:pt x="8" y="20"/>
                    </a:lnTo>
                    <a:lnTo>
                      <a:pt x="0" y="16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899" name="Line 3097"/>
              <p:cNvSpPr>
                <a:spLocks noChangeShapeType="1"/>
              </p:cNvSpPr>
              <p:nvPr/>
            </p:nvSpPr>
            <p:spPr bwMode="auto">
              <a:xfrm flipV="1">
                <a:off x="2947" y="2060"/>
                <a:ext cx="1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900" name="Freeform 3098"/>
              <p:cNvSpPr>
                <a:spLocks/>
              </p:cNvSpPr>
              <p:nvPr/>
            </p:nvSpPr>
            <p:spPr bwMode="auto">
              <a:xfrm>
                <a:off x="2972" y="2071"/>
                <a:ext cx="33" cy="1"/>
              </a:xfrm>
              <a:custGeom>
                <a:avLst/>
                <a:gdLst>
                  <a:gd name="T0" fmla="*/ 0 w 68"/>
                  <a:gd name="T1" fmla="*/ 0 h 1"/>
                  <a:gd name="T2" fmla="*/ 3 w 68"/>
                  <a:gd name="T3" fmla="*/ 0 h 1"/>
                  <a:gd name="T4" fmla="*/ 6 w 68"/>
                  <a:gd name="T5" fmla="*/ 0 h 1"/>
                  <a:gd name="T6" fmla="*/ 8 w 68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8"/>
                  <a:gd name="T13" fmla="*/ 0 h 1"/>
                  <a:gd name="T14" fmla="*/ 68 w 68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8" h="1">
                    <a:moveTo>
                      <a:pt x="0" y="0"/>
                    </a:moveTo>
                    <a:lnTo>
                      <a:pt x="25" y="0"/>
                    </a:lnTo>
                    <a:lnTo>
                      <a:pt x="51" y="0"/>
                    </a:lnTo>
                    <a:lnTo>
                      <a:pt x="68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901" name="Freeform 3099"/>
              <p:cNvSpPr>
                <a:spLocks/>
              </p:cNvSpPr>
              <p:nvPr/>
            </p:nvSpPr>
            <p:spPr bwMode="auto">
              <a:xfrm>
                <a:off x="2975" y="2063"/>
                <a:ext cx="27" cy="1"/>
              </a:xfrm>
              <a:custGeom>
                <a:avLst/>
                <a:gdLst>
                  <a:gd name="T0" fmla="*/ 6 w 55"/>
                  <a:gd name="T1" fmla="*/ 0 h 1"/>
                  <a:gd name="T2" fmla="*/ 6 w 55"/>
                  <a:gd name="T3" fmla="*/ 0 h 1"/>
                  <a:gd name="T4" fmla="*/ 3 w 55"/>
                  <a:gd name="T5" fmla="*/ 0 h 1"/>
                  <a:gd name="T6" fmla="*/ 0 w 55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5"/>
                  <a:gd name="T13" fmla="*/ 0 h 1"/>
                  <a:gd name="T14" fmla="*/ 55 w 55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5" h="1">
                    <a:moveTo>
                      <a:pt x="55" y="0"/>
                    </a:moveTo>
                    <a:lnTo>
                      <a:pt x="51" y="0"/>
                    </a:lnTo>
                    <a:lnTo>
                      <a:pt x="26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902" name="Line 3100"/>
              <p:cNvSpPr>
                <a:spLocks noChangeShapeType="1"/>
              </p:cNvSpPr>
              <p:nvPr/>
            </p:nvSpPr>
            <p:spPr bwMode="auto">
              <a:xfrm flipV="1">
                <a:off x="2974" y="2053"/>
                <a:ext cx="24" cy="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903" name="Line 3101"/>
              <p:cNvSpPr>
                <a:spLocks noChangeShapeType="1"/>
              </p:cNvSpPr>
              <p:nvPr/>
            </p:nvSpPr>
            <p:spPr bwMode="auto">
              <a:xfrm>
                <a:off x="2994" y="2049"/>
                <a:ext cx="8" cy="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904" name="Freeform 3102"/>
              <p:cNvSpPr>
                <a:spLocks/>
              </p:cNvSpPr>
              <p:nvPr/>
            </p:nvSpPr>
            <p:spPr bwMode="auto">
              <a:xfrm>
                <a:off x="2976" y="2047"/>
                <a:ext cx="25" cy="1"/>
              </a:xfrm>
              <a:custGeom>
                <a:avLst/>
                <a:gdLst>
                  <a:gd name="T0" fmla="*/ 6 w 50"/>
                  <a:gd name="T1" fmla="*/ 0 h 1"/>
                  <a:gd name="T2" fmla="*/ 3 w 50"/>
                  <a:gd name="T3" fmla="*/ 0 h 1"/>
                  <a:gd name="T4" fmla="*/ 0 w 5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50"/>
                  <a:gd name="T10" fmla="*/ 0 h 1"/>
                  <a:gd name="T11" fmla="*/ 50 w 5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0" h="1">
                    <a:moveTo>
                      <a:pt x="50" y="0"/>
                    </a:moveTo>
                    <a:lnTo>
                      <a:pt x="27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905" name="Line 3103"/>
              <p:cNvSpPr>
                <a:spLocks noChangeShapeType="1"/>
              </p:cNvSpPr>
              <p:nvPr/>
            </p:nvSpPr>
            <p:spPr bwMode="auto">
              <a:xfrm flipV="1">
                <a:off x="2970" y="2037"/>
                <a:ext cx="4" cy="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906" name="Freeform 3104"/>
              <p:cNvSpPr>
                <a:spLocks/>
              </p:cNvSpPr>
              <p:nvPr/>
            </p:nvSpPr>
            <p:spPr bwMode="auto">
              <a:xfrm>
                <a:off x="2973" y="2040"/>
                <a:ext cx="32" cy="1"/>
              </a:xfrm>
              <a:custGeom>
                <a:avLst/>
                <a:gdLst>
                  <a:gd name="T0" fmla="*/ 0 w 64"/>
                  <a:gd name="T1" fmla="*/ 0 h 1"/>
                  <a:gd name="T2" fmla="*/ 3 w 64"/>
                  <a:gd name="T3" fmla="*/ 0 h 1"/>
                  <a:gd name="T4" fmla="*/ 6 w 64"/>
                  <a:gd name="T5" fmla="*/ 0 h 1"/>
                  <a:gd name="T6" fmla="*/ 8 w 6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4"/>
                  <a:gd name="T13" fmla="*/ 0 h 1"/>
                  <a:gd name="T14" fmla="*/ 64 w 6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4" h="1">
                    <a:moveTo>
                      <a:pt x="0" y="0"/>
                    </a:moveTo>
                    <a:lnTo>
                      <a:pt x="25" y="0"/>
                    </a:lnTo>
                    <a:lnTo>
                      <a:pt x="50" y="0"/>
                    </a:lnTo>
                    <a:lnTo>
                      <a:pt x="64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907" name="Line 3105"/>
              <p:cNvSpPr>
                <a:spLocks noChangeShapeType="1"/>
              </p:cNvSpPr>
              <p:nvPr/>
            </p:nvSpPr>
            <p:spPr bwMode="auto">
              <a:xfrm flipH="1">
                <a:off x="3003" y="2038"/>
                <a:ext cx="4" cy="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908" name="Line 3106"/>
              <p:cNvSpPr>
                <a:spLocks noChangeShapeType="1"/>
              </p:cNvSpPr>
              <p:nvPr/>
            </p:nvSpPr>
            <p:spPr bwMode="auto">
              <a:xfrm flipH="1">
                <a:off x="2978" y="2047"/>
                <a:ext cx="8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909" name="Freeform 3107"/>
              <p:cNvSpPr>
                <a:spLocks/>
              </p:cNvSpPr>
              <p:nvPr/>
            </p:nvSpPr>
            <p:spPr bwMode="auto">
              <a:xfrm>
                <a:off x="2988" y="2054"/>
                <a:ext cx="1" cy="17"/>
              </a:xfrm>
              <a:custGeom>
                <a:avLst/>
                <a:gdLst>
                  <a:gd name="T0" fmla="*/ 0 w 1"/>
                  <a:gd name="T1" fmla="*/ 0 h 33"/>
                  <a:gd name="T2" fmla="*/ 0 w 1"/>
                  <a:gd name="T3" fmla="*/ 4 h 33"/>
                  <a:gd name="T4" fmla="*/ 0 w 1"/>
                  <a:gd name="T5" fmla="*/ 5 h 33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33"/>
                  <a:gd name="T11" fmla="*/ 1 w 1"/>
                  <a:gd name="T12" fmla="*/ 33 h 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33">
                    <a:moveTo>
                      <a:pt x="0" y="0"/>
                    </a:moveTo>
                    <a:lnTo>
                      <a:pt x="0" y="26"/>
                    </a:lnTo>
                    <a:lnTo>
                      <a:pt x="0" y="33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910" name="Line 3108"/>
              <p:cNvSpPr>
                <a:spLocks noChangeShapeType="1"/>
              </p:cNvSpPr>
              <p:nvPr/>
            </p:nvSpPr>
            <p:spPr bwMode="auto">
              <a:xfrm flipV="1">
                <a:off x="2989" y="2036"/>
                <a:ext cx="1" cy="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911" name="Freeform 3109"/>
              <p:cNvSpPr>
                <a:spLocks/>
              </p:cNvSpPr>
              <p:nvPr/>
            </p:nvSpPr>
            <p:spPr bwMode="auto">
              <a:xfrm>
                <a:off x="3009" y="2032"/>
                <a:ext cx="27" cy="41"/>
              </a:xfrm>
              <a:custGeom>
                <a:avLst/>
                <a:gdLst>
                  <a:gd name="T0" fmla="*/ 0 w 55"/>
                  <a:gd name="T1" fmla="*/ 2 h 81"/>
                  <a:gd name="T2" fmla="*/ 1 w 55"/>
                  <a:gd name="T3" fmla="*/ 3 h 81"/>
                  <a:gd name="T4" fmla="*/ 0 w 55"/>
                  <a:gd name="T5" fmla="*/ 3 h 81"/>
                  <a:gd name="T6" fmla="*/ 0 w 55"/>
                  <a:gd name="T7" fmla="*/ 3 h 81"/>
                  <a:gd name="T8" fmla="*/ 0 w 55"/>
                  <a:gd name="T9" fmla="*/ 2 h 81"/>
                  <a:gd name="T10" fmla="*/ 0 w 55"/>
                  <a:gd name="T11" fmla="*/ 1 h 81"/>
                  <a:gd name="T12" fmla="*/ 1 w 55"/>
                  <a:gd name="T13" fmla="*/ 1 h 81"/>
                  <a:gd name="T14" fmla="*/ 2 w 55"/>
                  <a:gd name="T15" fmla="*/ 0 h 81"/>
                  <a:gd name="T16" fmla="*/ 4 w 55"/>
                  <a:gd name="T17" fmla="*/ 0 h 81"/>
                  <a:gd name="T18" fmla="*/ 5 w 55"/>
                  <a:gd name="T19" fmla="*/ 1 h 81"/>
                  <a:gd name="T20" fmla="*/ 6 w 55"/>
                  <a:gd name="T21" fmla="*/ 1 h 81"/>
                  <a:gd name="T22" fmla="*/ 6 w 55"/>
                  <a:gd name="T23" fmla="*/ 2 h 81"/>
                  <a:gd name="T24" fmla="*/ 6 w 55"/>
                  <a:gd name="T25" fmla="*/ 3 h 81"/>
                  <a:gd name="T26" fmla="*/ 6 w 55"/>
                  <a:gd name="T27" fmla="*/ 4 h 81"/>
                  <a:gd name="T28" fmla="*/ 4 w 55"/>
                  <a:gd name="T29" fmla="*/ 5 h 81"/>
                  <a:gd name="T30" fmla="*/ 2 w 55"/>
                  <a:gd name="T31" fmla="*/ 6 h 81"/>
                  <a:gd name="T32" fmla="*/ 1 w 55"/>
                  <a:gd name="T33" fmla="*/ 7 h 81"/>
                  <a:gd name="T34" fmla="*/ 0 w 55"/>
                  <a:gd name="T35" fmla="*/ 8 h 81"/>
                  <a:gd name="T36" fmla="*/ 0 w 55"/>
                  <a:gd name="T37" fmla="*/ 9 h 81"/>
                  <a:gd name="T38" fmla="*/ 0 w 55"/>
                  <a:gd name="T39" fmla="*/ 11 h 8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55"/>
                  <a:gd name="T61" fmla="*/ 0 h 81"/>
                  <a:gd name="T62" fmla="*/ 55 w 55"/>
                  <a:gd name="T63" fmla="*/ 81 h 81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55" h="81">
                    <a:moveTo>
                      <a:pt x="5" y="16"/>
                    </a:moveTo>
                    <a:lnTo>
                      <a:pt x="8" y="20"/>
                    </a:lnTo>
                    <a:lnTo>
                      <a:pt x="5" y="23"/>
                    </a:lnTo>
                    <a:lnTo>
                      <a:pt x="0" y="20"/>
                    </a:lnTo>
                    <a:lnTo>
                      <a:pt x="0" y="16"/>
                    </a:lnTo>
                    <a:lnTo>
                      <a:pt x="5" y="8"/>
                    </a:lnTo>
                    <a:lnTo>
                      <a:pt x="8" y="5"/>
                    </a:lnTo>
                    <a:lnTo>
                      <a:pt x="20" y="0"/>
                    </a:lnTo>
                    <a:lnTo>
                      <a:pt x="34" y="0"/>
                    </a:lnTo>
                    <a:lnTo>
                      <a:pt x="47" y="5"/>
                    </a:lnTo>
                    <a:lnTo>
                      <a:pt x="50" y="8"/>
                    </a:lnTo>
                    <a:lnTo>
                      <a:pt x="55" y="16"/>
                    </a:lnTo>
                    <a:lnTo>
                      <a:pt x="55" y="23"/>
                    </a:lnTo>
                    <a:lnTo>
                      <a:pt x="50" y="31"/>
                    </a:lnTo>
                    <a:lnTo>
                      <a:pt x="39" y="39"/>
                    </a:lnTo>
                    <a:lnTo>
                      <a:pt x="20" y="47"/>
                    </a:lnTo>
                    <a:lnTo>
                      <a:pt x="13" y="50"/>
                    </a:lnTo>
                    <a:lnTo>
                      <a:pt x="5" y="58"/>
                    </a:lnTo>
                    <a:lnTo>
                      <a:pt x="0" y="70"/>
                    </a:lnTo>
                    <a:lnTo>
                      <a:pt x="0" y="81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912" name="Freeform 3110"/>
              <p:cNvSpPr>
                <a:spLocks/>
              </p:cNvSpPr>
              <p:nvPr/>
            </p:nvSpPr>
            <p:spPr bwMode="auto">
              <a:xfrm>
                <a:off x="3019" y="2032"/>
                <a:ext cx="15" cy="24"/>
              </a:xfrm>
              <a:custGeom>
                <a:avLst/>
                <a:gdLst>
                  <a:gd name="T0" fmla="*/ 2 w 30"/>
                  <a:gd name="T1" fmla="*/ 0 h 47"/>
                  <a:gd name="T2" fmla="*/ 3 w 30"/>
                  <a:gd name="T3" fmla="*/ 1 h 47"/>
                  <a:gd name="T4" fmla="*/ 4 w 30"/>
                  <a:gd name="T5" fmla="*/ 1 h 47"/>
                  <a:gd name="T6" fmla="*/ 4 w 30"/>
                  <a:gd name="T7" fmla="*/ 2 h 47"/>
                  <a:gd name="T8" fmla="*/ 4 w 30"/>
                  <a:gd name="T9" fmla="*/ 3 h 47"/>
                  <a:gd name="T10" fmla="*/ 4 w 30"/>
                  <a:gd name="T11" fmla="*/ 4 h 47"/>
                  <a:gd name="T12" fmla="*/ 2 w 30"/>
                  <a:gd name="T13" fmla="*/ 5 h 47"/>
                  <a:gd name="T14" fmla="*/ 0 w 30"/>
                  <a:gd name="T15" fmla="*/ 6 h 4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0"/>
                  <a:gd name="T25" fmla="*/ 0 h 47"/>
                  <a:gd name="T26" fmla="*/ 30 w 30"/>
                  <a:gd name="T27" fmla="*/ 47 h 4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0" h="47">
                    <a:moveTo>
                      <a:pt x="14" y="0"/>
                    </a:moveTo>
                    <a:lnTo>
                      <a:pt x="22" y="5"/>
                    </a:lnTo>
                    <a:lnTo>
                      <a:pt x="27" y="8"/>
                    </a:lnTo>
                    <a:lnTo>
                      <a:pt x="30" y="16"/>
                    </a:lnTo>
                    <a:lnTo>
                      <a:pt x="30" y="23"/>
                    </a:lnTo>
                    <a:lnTo>
                      <a:pt x="27" y="31"/>
                    </a:lnTo>
                    <a:lnTo>
                      <a:pt x="14" y="39"/>
                    </a:lnTo>
                    <a:lnTo>
                      <a:pt x="0" y="47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913" name="Freeform 3111"/>
              <p:cNvSpPr>
                <a:spLocks/>
              </p:cNvSpPr>
              <p:nvPr/>
            </p:nvSpPr>
            <p:spPr bwMode="auto">
              <a:xfrm>
                <a:off x="3009" y="2068"/>
                <a:ext cx="27" cy="4"/>
              </a:xfrm>
              <a:custGeom>
                <a:avLst/>
                <a:gdLst>
                  <a:gd name="T0" fmla="*/ 0 w 55"/>
                  <a:gd name="T1" fmla="*/ 1 h 8"/>
                  <a:gd name="T2" fmla="*/ 0 w 55"/>
                  <a:gd name="T3" fmla="*/ 0 h 8"/>
                  <a:gd name="T4" fmla="*/ 1 w 55"/>
                  <a:gd name="T5" fmla="*/ 0 h 8"/>
                  <a:gd name="T6" fmla="*/ 3 w 55"/>
                  <a:gd name="T7" fmla="*/ 1 h 8"/>
                  <a:gd name="T8" fmla="*/ 5 w 55"/>
                  <a:gd name="T9" fmla="*/ 1 h 8"/>
                  <a:gd name="T10" fmla="*/ 6 w 55"/>
                  <a:gd name="T11" fmla="*/ 1 h 8"/>
                  <a:gd name="T12" fmla="*/ 6 w 55"/>
                  <a:gd name="T13" fmla="*/ 0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5"/>
                  <a:gd name="T22" fmla="*/ 0 h 8"/>
                  <a:gd name="T23" fmla="*/ 55 w 55"/>
                  <a:gd name="T24" fmla="*/ 8 h 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5" h="8">
                    <a:moveTo>
                      <a:pt x="0" y="4"/>
                    </a:moveTo>
                    <a:lnTo>
                      <a:pt x="5" y="0"/>
                    </a:lnTo>
                    <a:lnTo>
                      <a:pt x="13" y="0"/>
                    </a:lnTo>
                    <a:lnTo>
                      <a:pt x="31" y="8"/>
                    </a:lnTo>
                    <a:lnTo>
                      <a:pt x="42" y="8"/>
                    </a:lnTo>
                    <a:lnTo>
                      <a:pt x="50" y="4"/>
                    </a:lnTo>
                    <a:lnTo>
                      <a:pt x="55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914" name="Freeform 3112"/>
              <p:cNvSpPr>
                <a:spLocks/>
              </p:cNvSpPr>
              <p:nvPr/>
            </p:nvSpPr>
            <p:spPr bwMode="auto">
              <a:xfrm>
                <a:off x="3015" y="2068"/>
                <a:ext cx="21" cy="5"/>
              </a:xfrm>
              <a:custGeom>
                <a:avLst/>
                <a:gdLst>
                  <a:gd name="T0" fmla="*/ 0 w 42"/>
                  <a:gd name="T1" fmla="*/ 0 h 11"/>
                  <a:gd name="T2" fmla="*/ 3 w 42"/>
                  <a:gd name="T3" fmla="*/ 1 h 11"/>
                  <a:gd name="T4" fmla="*/ 5 w 42"/>
                  <a:gd name="T5" fmla="*/ 1 h 11"/>
                  <a:gd name="T6" fmla="*/ 5 w 42"/>
                  <a:gd name="T7" fmla="*/ 1 h 11"/>
                  <a:gd name="T8" fmla="*/ 5 w 42"/>
                  <a:gd name="T9" fmla="*/ 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"/>
                  <a:gd name="T16" fmla="*/ 0 h 11"/>
                  <a:gd name="T17" fmla="*/ 42 w 42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" h="11">
                    <a:moveTo>
                      <a:pt x="0" y="0"/>
                    </a:moveTo>
                    <a:lnTo>
                      <a:pt x="18" y="11"/>
                    </a:lnTo>
                    <a:lnTo>
                      <a:pt x="34" y="11"/>
                    </a:lnTo>
                    <a:lnTo>
                      <a:pt x="37" y="8"/>
                    </a:lnTo>
                    <a:lnTo>
                      <a:pt x="42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915" name="Line 3113"/>
              <p:cNvSpPr>
                <a:spLocks noChangeShapeType="1"/>
              </p:cNvSpPr>
              <p:nvPr/>
            </p:nvSpPr>
            <p:spPr bwMode="auto">
              <a:xfrm>
                <a:off x="2092" y="2810"/>
                <a:ext cx="101" cy="9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916" name="Freeform 3114"/>
              <p:cNvSpPr>
                <a:spLocks/>
              </p:cNvSpPr>
              <p:nvPr/>
            </p:nvSpPr>
            <p:spPr bwMode="auto">
              <a:xfrm>
                <a:off x="2021" y="2333"/>
                <a:ext cx="9" cy="9"/>
              </a:xfrm>
              <a:custGeom>
                <a:avLst/>
                <a:gdLst>
                  <a:gd name="T0" fmla="*/ 0 w 18"/>
                  <a:gd name="T1" fmla="*/ 3 h 17"/>
                  <a:gd name="T2" fmla="*/ 1 w 18"/>
                  <a:gd name="T3" fmla="*/ 3 h 17"/>
                  <a:gd name="T4" fmla="*/ 1 w 18"/>
                  <a:gd name="T5" fmla="*/ 2 h 17"/>
                  <a:gd name="T6" fmla="*/ 1 w 18"/>
                  <a:gd name="T7" fmla="*/ 2 h 17"/>
                  <a:gd name="T8" fmla="*/ 2 w 18"/>
                  <a:gd name="T9" fmla="*/ 1 h 17"/>
                  <a:gd name="T10" fmla="*/ 2 w 18"/>
                  <a:gd name="T11" fmla="*/ 1 h 17"/>
                  <a:gd name="T12" fmla="*/ 2 w 18"/>
                  <a:gd name="T13" fmla="*/ 0 h 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"/>
                  <a:gd name="T22" fmla="*/ 0 h 17"/>
                  <a:gd name="T23" fmla="*/ 18 w 18"/>
                  <a:gd name="T24" fmla="*/ 17 h 1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" h="17">
                    <a:moveTo>
                      <a:pt x="0" y="17"/>
                    </a:moveTo>
                    <a:lnTo>
                      <a:pt x="4" y="17"/>
                    </a:lnTo>
                    <a:lnTo>
                      <a:pt x="8" y="16"/>
                    </a:lnTo>
                    <a:lnTo>
                      <a:pt x="13" y="13"/>
                    </a:lnTo>
                    <a:lnTo>
                      <a:pt x="16" y="8"/>
                    </a:lnTo>
                    <a:lnTo>
                      <a:pt x="18" y="3"/>
                    </a:lnTo>
                    <a:lnTo>
                      <a:pt x="18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917" name="Line 3115"/>
              <p:cNvSpPr>
                <a:spLocks noChangeShapeType="1"/>
              </p:cNvSpPr>
              <p:nvPr/>
            </p:nvSpPr>
            <p:spPr bwMode="auto">
              <a:xfrm>
                <a:off x="2021" y="2342"/>
                <a:ext cx="1" cy="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918" name="Freeform 3116"/>
              <p:cNvSpPr>
                <a:spLocks/>
              </p:cNvSpPr>
              <p:nvPr/>
            </p:nvSpPr>
            <p:spPr bwMode="auto">
              <a:xfrm>
                <a:off x="2021" y="2333"/>
                <a:ext cx="16" cy="16"/>
              </a:xfrm>
              <a:custGeom>
                <a:avLst/>
                <a:gdLst>
                  <a:gd name="T0" fmla="*/ 2 w 32"/>
                  <a:gd name="T1" fmla="*/ 0 h 32"/>
                  <a:gd name="T2" fmla="*/ 4 w 32"/>
                  <a:gd name="T3" fmla="*/ 0 h 32"/>
                  <a:gd name="T4" fmla="*/ 0 w 32"/>
                  <a:gd name="T5" fmla="*/ 4 h 32"/>
                  <a:gd name="T6" fmla="*/ 0 60000 65536"/>
                  <a:gd name="T7" fmla="*/ 0 60000 65536"/>
                  <a:gd name="T8" fmla="*/ 0 60000 65536"/>
                  <a:gd name="T9" fmla="*/ 0 w 32"/>
                  <a:gd name="T10" fmla="*/ 0 h 32"/>
                  <a:gd name="T11" fmla="*/ 32 w 32"/>
                  <a:gd name="T12" fmla="*/ 32 h 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2" h="32">
                    <a:moveTo>
                      <a:pt x="18" y="0"/>
                    </a:moveTo>
                    <a:lnTo>
                      <a:pt x="32" y="0"/>
                    </a:lnTo>
                    <a:lnTo>
                      <a:pt x="0" y="32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919" name="Line 3117"/>
              <p:cNvSpPr>
                <a:spLocks noChangeShapeType="1"/>
              </p:cNvSpPr>
              <p:nvPr/>
            </p:nvSpPr>
            <p:spPr bwMode="auto">
              <a:xfrm>
                <a:off x="2030" y="2333"/>
                <a:ext cx="1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920" name="Line 3118"/>
              <p:cNvSpPr>
                <a:spLocks noChangeShapeType="1"/>
              </p:cNvSpPr>
              <p:nvPr/>
            </p:nvSpPr>
            <p:spPr bwMode="auto">
              <a:xfrm>
                <a:off x="2021" y="2342"/>
                <a:ext cx="1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921" name="Line 3119"/>
              <p:cNvSpPr>
                <a:spLocks noChangeShapeType="1"/>
              </p:cNvSpPr>
              <p:nvPr/>
            </p:nvSpPr>
            <p:spPr bwMode="auto">
              <a:xfrm>
                <a:off x="2056" y="2332"/>
                <a:ext cx="103" cy="10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922" name="Line 3120"/>
              <p:cNvSpPr>
                <a:spLocks noChangeShapeType="1"/>
              </p:cNvSpPr>
              <p:nvPr/>
            </p:nvSpPr>
            <p:spPr bwMode="auto">
              <a:xfrm>
                <a:off x="2056" y="2314"/>
                <a:ext cx="112" cy="1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923" name="Line 3121"/>
              <p:cNvSpPr>
                <a:spLocks noChangeShapeType="1"/>
              </p:cNvSpPr>
              <p:nvPr/>
            </p:nvSpPr>
            <p:spPr bwMode="auto">
              <a:xfrm>
                <a:off x="2102" y="2800"/>
                <a:ext cx="91" cy="9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924" name="Freeform 3122"/>
              <p:cNvSpPr>
                <a:spLocks/>
              </p:cNvSpPr>
              <p:nvPr/>
            </p:nvSpPr>
            <p:spPr bwMode="auto">
              <a:xfrm>
                <a:off x="2148" y="2425"/>
                <a:ext cx="20" cy="99"/>
              </a:xfrm>
              <a:custGeom>
                <a:avLst/>
                <a:gdLst>
                  <a:gd name="T0" fmla="*/ 5 w 41"/>
                  <a:gd name="T1" fmla="*/ 0 h 199"/>
                  <a:gd name="T2" fmla="*/ 1 w 41"/>
                  <a:gd name="T3" fmla="*/ 5 h 199"/>
                  <a:gd name="T4" fmla="*/ 0 w 41"/>
                  <a:gd name="T5" fmla="*/ 12 h 199"/>
                  <a:gd name="T6" fmla="*/ 1 w 41"/>
                  <a:gd name="T7" fmla="*/ 19 h 199"/>
                  <a:gd name="T8" fmla="*/ 5 w 41"/>
                  <a:gd name="T9" fmla="*/ 24 h 1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"/>
                  <a:gd name="T16" fmla="*/ 0 h 199"/>
                  <a:gd name="T17" fmla="*/ 41 w 41"/>
                  <a:gd name="T18" fmla="*/ 199 h 1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" h="199">
                    <a:moveTo>
                      <a:pt x="41" y="0"/>
                    </a:moveTo>
                    <a:lnTo>
                      <a:pt x="10" y="46"/>
                    </a:lnTo>
                    <a:lnTo>
                      <a:pt x="0" y="101"/>
                    </a:lnTo>
                    <a:lnTo>
                      <a:pt x="10" y="154"/>
                    </a:lnTo>
                    <a:lnTo>
                      <a:pt x="41" y="199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925" name="Line 3123"/>
              <p:cNvSpPr>
                <a:spLocks noChangeShapeType="1"/>
              </p:cNvSpPr>
              <p:nvPr/>
            </p:nvSpPr>
            <p:spPr bwMode="auto">
              <a:xfrm flipV="1">
                <a:off x="2159" y="2425"/>
                <a:ext cx="9" cy="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926" name="Line 3124"/>
              <p:cNvSpPr>
                <a:spLocks noChangeShapeType="1"/>
              </p:cNvSpPr>
              <p:nvPr/>
            </p:nvSpPr>
            <p:spPr bwMode="auto">
              <a:xfrm>
                <a:off x="2082" y="2534"/>
                <a:ext cx="38" cy="3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927" name="Freeform 3125"/>
              <p:cNvSpPr>
                <a:spLocks/>
              </p:cNvSpPr>
              <p:nvPr/>
            </p:nvSpPr>
            <p:spPr bwMode="auto">
              <a:xfrm>
                <a:off x="2063" y="2461"/>
                <a:ext cx="7" cy="1"/>
              </a:xfrm>
              <a:custGeom>
                <a:avLst/>
                <a:gdLst>
                  <a:gd name="T0" fmla="*/ 1 w 15"/>
                  <a:gd name="T1" fmla="*/ 0 h 4"/>
                  <a:gd name="T2" fmla="*/ 1 w 15"/>
                  <a:gd name="T3" fmla="*/ 0 h 4"/>
                  <a:gd name="T4" fmla="*/ 0 w 15"/>
                  <a:gd name="T5" fmla="*/ 0 h 4"/>
                  <a:gd name="T6" fmla="*/ 0 60000 65536"/>
                  <a:gd name="T7" fmla="*/ 0 60000 65536"/>
                  <a:gd name="T8" fmla="*/ 0 60000 65536"/>
                  <a:gd name="T9" fmla="*/ 0 w 15"/>
                  <a:gd name="T10" fmla="*/ 0 h 4"/>
                  <a:gd name="T11" fmla="*/ 15 w 15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" h="4">
                    <a:moveTo>
                      <a:pt x="15" y="4"/>
                    </a:moveTo>
                    <a:lnTo>
                      <a:pt x="8" y="0"/>
                    </a:lnTo>
                    <a:lnTo>
                      <a:pt x="0" y="4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928" name="Line 3126"/>
              <p:cNvSpPr>
                <a:spLocks noChangeShapeType="1"/>
              </p:cNvSpPr>
              <p:nvPr/>
            </p:nvSpPr>
            <p:spPr bwMode="auto">
              <a:xfrm>
                <a:off x="2070" y="2462"/>
                <a:ext cx="38" cy="3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929" name="Freeform 3127"/>
              <p:cNvSpPr>
                <a:spLocks/>
              </p:cNvSpPr>
              <p:nvPr/>
            </p:nvSpPr>
            <p:spPr bwMode="auto">
              <a:xfrm>
                <a:off x="2065" y="2469"/>
                <a:ext cx="7" cy="1"/>
              </a:xfrm>
              <a:custGeom>
                <a:avLst/>
                <a:gdLst>
                  <a:gd name="T0" fmla="*/ 2 w 14"/>
                  <a:gd name="T1" fmla="*/ 0 h 3"/>
                  <a:gd name="T2" fmla="*/ 1 w 14"/>
                  <a:gd name="T3" fmla="*/ 0 h 3"/>
                  <a:gd name="T4" fmla="*/ 0 w 14"/>
                  <a:gd name="T5" fmla="*/ 0 h 3"/>
                  <a:gd name="T6" fmla="*/ 0 60000 65536"/>
                  <a:gd name="T7" fmla="*/ 0 60000 65536"/>
                  <a:gd name="T8" fmla="*/ 0 60000 65536"/>
                  <a:gd name="T9" fmla="*/ 0 w 14"/>
                  <a:gd name="T10" fmla="*/ 0 h 3"/>
                  <a:gd name="T11" fmla="*/ 14 w 14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" h="3">
                    <a:moveTo>
                      <a:pt x="14" y="3"/>
                    </a:moveTo>
                    <a:lnTo>
                      <a:pt x="6" y="0"/>
                    </a:lnTo>
                    <a:lnTo>
                      <a:pt x="0" y="3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930" name="Line 3128"/>
              <p:cNvSpPr>
                <a:spLocks noChangeShapeType="1"/>
              </p:cNvSpPr>
              <p:nvPr/>
            </p:nvSpPr>
            <p:spPr bwMode="auto">
              <a:xfrm flipV="1">
                <a:off x="2049" y="2470"/>
                <a:ext cx="16" cy="1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931" name="Freeform 3129"/>
              <p:cNvSpPr>
                <a:spLocks/>
              </p:cNvSpPr>
              <p:nvPr/>
            </p:nvSpPr>
            <p:spPr bwMode="auto">
              <a:xfrm>
                <a:off x="2047" y="2487"/>
                <a:ext cx="2" cy="7"/>
              </a:xfrm>
              <a:custGeom>
                <a:avLst/>
                <a:gdLst>
                  <a:gd name="T0" fmla="*/ 1 w 3"/>
                  <a:gd name="T1" fmla="*/ 0 h 14"/>
                  <a:gd name="T2" fmla="*/ 0 w 3"/>
                  <a:gd name="T3" fmla="*/ 1 h 14"/>
                  <a:gd name="T4" fmla="*/ 1 w 3"/>
                  <a:gd name="T5" fmla="*/ 2 h 14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14"/>
                  <a:gd name="T11" fmla="*/ 3 w 3"/>
                  <a:gd name="T12" fmla="*/ 14 h 1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14">
                    <a:moveTo>
                      <a:pt x="3" y="0"/>
                    </a:moveTo>
                    <a:lnTo>
                      <a:pt x="0" y="6"/>
                    </a:lnTo>
                    <a:lnTo>
                      <a:pt x="3" y="14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932" name="Line 3130"/>
              <p:cNvSpPr>
                <a:spLocks noChangeShapeType="1"/>
              </p:cNvSpPr>
              <p:nvPr/>
            </p:nvSpPr>
            <p:spPr bwMode="auto">
              <a:xfrm flipH="1" flipV="1">
                <a:off x="2049" y="2494"/>
                <a:ext cx="28" cy="2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933" name="Freeform 3131"/>
              <p:cNvSpPr>
                <a:spLocks/>
              </p:cNvSpPr>
              <p:nvPr/>
            </p:nvSpPr>
            <p:spPr bwMode="auto">
              <a:xfrm>
                <a:off x="2077" y="2522"/>
                <a:ext cx="8" cy="1"/>
              </a:xfrm>
              <a:custGeom>
                <a:avLst/>
                <a:gdLst>
                  <a:gd name="T0" fmla="*/ 0 w 15"/>
                  <a:gd name="T1" fmla="*/ 0 h 3"/>
                  <a:gd name="T2" fmla="*/ 1 w 15"/>
                  <a:gd name="T3" fmla="*/ 0 h 3"/>
                  <a:gd name="T4" fmla="*/ 2 w 15"/>
                  <a:gd name="T5" fmla="*/ 0 h 3"/>
                  <a:gd name="T6" fmla="*/ 0 60000 65536"/>
                  <a:gd name="T7" fmla="*/ 0 60000 65536"/>
                  <a:gd name="T8" fmla="*/ 0 60000 65536"/>
                  <a:gd name="T9" fmla="*/ 0 w 15"/>
                  <a:gd name="T10" fmla="*/ 0 h 3"/>
                  <a:gd name="T11" fmla="*/ 15 w 15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" h="3">
                    <a:moveTo>
                      <a:pt x="0" y="0"/>
                    </a:moveTo>
                    <a:lnTo>
                      <a:pt x="7" y="3"/>
                    </a:lnTo>
                    <a:lnTo>
                      <a:pt x="15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934" name="Line 3132"/>
              <p:cNvSpPr>
                <a:spLocks noChangeShapeType="1"/>
              </p:cNvSpPr>
              <p:nvPr/>
            </p:nvSpPr>
            <p:spPr bwMode="auto">
              <a:xfrm flipH="1">
                <a:off x="2085" y="2506"/>
                <a:ext cx="15" cy="1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935" name="Freeform 3133"/>
              <p:cNvSpPr>
                <a:spLocks/>
              </p:cNvSpPr>
              <p:nvPr/>
            </p:nvSpPr>
            <p:spPr bwMode="auto">
              <a:xfrm>
                <a:off x="2100" y="2498"/>
                <a:ext cx="2" cy="8"/>
              </a:xfrm>
              <a:custGeom>
                <a:avLst/>
                <a:gdLst>
                  <a:gd name="T0" fmla="*/ 0 w 3"/>
                  <a:gd name="T1" fmla="*/ 2 h 15"/>
                  <a:gd name="T2" fmla="*/ 1 w 3"/>
                  <a:gd name="T3" fmla="*/ 1 h 15"/>
                  <a:gd name="T4" fmla="*/ 0 w 3"/>
                  <a:gd name="T5" fmla="*/ 0 h 15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15"/>
                  <a:gd name="T11" fmla="*/ 3 w 3"/>
                  <a:gd name="T12" fmla="*/ 15 h 1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15">
                    <a:moveTo>
                      <a:pt x="0" y="15"/>
                    </a:moveTo>
                    <a:lnTo>
                      <a:pt x="3" y="7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936" name="Line 3134"/>
              <p:cNvSpPr>
                <a:spLocks noChangeShapeType="1"/>
              </p:cNvSpPr>
              <p:nvPr/>
            </p:nvSpPr>
            <p:spPr bwMode="auto">
              <a:xfrm>
                <a:off x="2072" y="2470"/>
                <a:ext cx="28" cy="2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937" name="Freeform 3135"/>
              <p:cNvSpPr>
                <a:spLocks/>
              </p:cNvSpPr>
              <p:nvPr/>
            </p:nvSpPr>
            <p:spPr bwMode="auto">
              <a:xfrm>
                <a:off x="2108" y="2501"/>
                <a:ext cx="2" cy="7"/>
              </a:xfrm>
              <a:custGeom>
                <a:avLst/>
                <a:gdLst>
                  <a:gd name="T0" fmla="*/ 0 w 3"/>
                  <a:gd name="T1" fmla="*/ 2 h 14"/>
                  <a:gd name="T2" fmla="*/ 1 w 3"/>
                  <a:gd name="T3" fmla="*/ 1 h 14"/>
                  <a:gd name="T4" fmla="*/ 0 w 3"/>
                  <a:gd name="T5" fmla="*/ 0 h 14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14"/>
                  <a:gd name="T11" fmla="*/ 3 w 3"/>
                  <a:gd name="T12" fmla="*/ 14 h 1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14">
                    <a:moveTo>
                      <a:pt x="0" y="14"/>
                    </a:moveTo>
                    <a:lnTo>
                      <a:pt x="3" y="8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938" name="Line 3136"/>
              <p:cNvSpPr>
                <a:spLocks noChangeShapeType="1"/>
              </p:cNvSpPr>
              <p:nvPr/>
            </p:nvSpPr>
            <p:spPr bwMode="auto">
              <a:xfrm flipV="1">
                <a:off x="2082" y="2508"/>
                <a:ext cx="26" cy="2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939" name="Line 3137"/>
              <p:cNvSpPr>
                <a:spLocks noChangeShapeType="1"/>
              </p:cNvSpPr>
              <p:nvPr/>
            </p:nvSpPr>
            <p:spPr bwMode="auto">
              <a:xfrm>
                <a:off x="2110" y="2562"/>
                <a:ext cx="38" cy="3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940" name="Line 3138"/>
              <p:cNvSpPr>
                <a:spLocks noChangeShapeType="1"/>
              </p:cNvSpPr>
              <p:nvPr/>
            </p:nvSpPr>
            <p:spPr bwMode="auto">
              <a:xfrm>
                <a:off x="2132" y="2541"/>
                <a:ext cx="37" cy="3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941" name="Line 3139"/>
              <p:cNvSpPr>
                <a:spLocks noChangeShapeType="1"/>
              </p:cNvSpPr>
              <p:nvPr/>
            </p:nvSpPr>
            <p:spPr bwMode="auto">
              <a:xfrm flipH="1" flipV="1">
                <a:off x="2132" y="2541"/>
                <a:ext cx="16" cy="6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942" name="Line 3140"/>
              <p:cNvSpPr>
                <a:spLocks noChangeShapeType="1"/>
              </p:cNvSpPr>
              <p:nvPr/>
            </p:nvSpPr>
            <p:spPr bwMode="auto">
              <a:xfrm flipV="1">
                <a:off x="2148" y="2580"/>
                <a:ext cx="21" cy="2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943" name="Line 3141"/>
              <p:cNvSpPr>
                <a:spLocks noChangeShapeType="1"/>
              </p:cNvSpPr>
              <p:nvPr/>
            </p:nvSpPr>
            <p:spPr bwMode="auto">
              <a:xfrm flipH="1">
                <a:off x="2110" y="2541"/>
                <a:ext cx="22" cy="2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944" name="Line 3142"/>
              <p:cNvSpPr>
                <a:spLocks noChangeShapeType="1"/>
              </p:cNvSpPr>
              <p:nvPr/>
            </p:nvSpPr>
            <p:spPr bwMode="auto">
              <a:xfrm flipV="1">
                <a:off x="2149" y="2600"/>
                <a:ext cx="1" cy="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945" name="Line 3143"/>
              <p:cNvSpPr>
                <a:spLocks noChangeShapeType="1"/>
              </p:cNvSpPr>
              <p:nvPr/>
            </p:nvSpPr>
            <p:spPr bwMode="auto">
              <a:xfrm flipV="1">
                <a:off x="2036" y="2462"/>
                <a:ext cx="27" cy="2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946" name="Freeform 3144"/>
              <p:cNvSpPr>
                <a:spLocks/>
              </p:cNvSpPr>
              <p:nvPr/>
            </p:nvSpPr>
            <p:spPr bwMode="auto">
              <a:xfrm>
                <a:off x="2031" y="2388"/>
                <a:ext cx="12" cy="16"/>
              </a:xfrm>
              <a:custGeom>
                <a:avLst/>
                <a:gdLst>
                  <a:gd name="T0" fmla="*/ 0 w 23"/>
                  <a:gd name="T1" fmla="*/ 0 h 31"/>
                  <a:gd name="T2" fmla="*/ 1 w 23"/>
                  <a:gd name="T3" fmla="*/ 2 h 31"/>
                  <a:gd name="T4" fmla="*/ 3 w 23"/>
                  <a:gd name="T5" fmla="*/ 4 h 31"/>
                  <a:gd name="T6" fmla="*/ 0 60000 65536"/>
                  <a:gd name="T7" fmla="*/ 0 60000 65536"/>
                  <a:gd name="T8" fmla="*/ 0 60000 65536"/>
                  <a:gd name="T9" fmla="*/ 0 w 23"/>
                  <a:gd name="T10" fmla="*/ 0 h 31"/>
                  <a:gd name="T11" fmla="*/ 23 w 23"/>
                  <a:gd name="T12" fmla="*/ 31 h 3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3" h="31">
                    <a:moveTo>
                      <a:pt x="0" y="0"/>
                    </a:moveTo>
                    <a:lnTo>
                      <a:pt x="8" y="12"/>
                    </a:lnTo>
                    <a:lnTo>
                      <a:pt x="23" y="31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947" name="Line 3145"/>
              <p:cNvSpPr>
                <a:spLocks noChangeShapeType="1"/>
              </p:cNvSpPr>
              <p:nvPr/>
            </p:nvSpPr>
            <p:spPr bwMode="auto">
              <a:xfrm flipH="1" flipV="1">
                <a:off x="2046" y="2347"/>
                <a:ext cx="14" cy="1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948" name="Line 3146"/>
              <p:cNvSpPr>
                <a:spLocks noChangeShapeType="1"/>
              </p:cNvSpPr>
              <p:nvPr/>
            </p:nvSpPr>
            <p:spPr bwMode="auto">
              <a:xfrm flipV="1">
                <a:off x="2022" y="2360"/>
                <a:ext cx="38" cy="3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949" name="Line 3147"/>
              <p:cNvSpPr>
                <a:spLocks noChangeShapeType="1"/>
              </p:cNvSpPr>
              <p:nvPr/>
            </p:nvSpPr>
            <p:spPr bwMode="auto">
              <a:xfrm>
                <a:off x="2009" y="2384"/>
                <a:ext cx="13" cy="1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950" name="Line 3148"/>
              <p:cNvSpPr>
                <a:spLocks noChangeShapeType="1"/>
              </p:cNvSpPr>
              <p:nvPr/>
            </p:nvSpPr>
            <p:spPr bwMode="auto">
              <a:xfrm flipH="1">
                <a:off x="2009" y="2347"/>
                <a:ext cx="37" cy="3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951" name="Line 3149"/>
              <p:cNvSpPr>
                <a:spLocks noChangeShapeType="1"/>
              </p:cNvSpPr>
              <p:nvPr/>
            </p:nvSpPr>
            <p:spPr bwMode="auto">
              <a:xfrm>
                <a:off x="2043" y="2404"/>
                <a:ext cx="10" cy="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952" name="Line 3150"/>
              <p:cNvSpPr>
                <a:spLocks noChangeShapeType="1"/>
              </p:cNvSpPr>
              <p:nvPr/>
            </p:nvSpPr>
            <p:spPr bwMode="auto">
              <a:xfrm>
                <a:off x="2053" y="2411"/>
                <a:ext cx="8" cy="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953" name="Line 3151"/>
              <p:cNvSpPr>
                <a:spLocks noChangeShapeType="1"/>
              </p:cNvSpPr>
              <p:nvPr/>
            </p:nvSpPr>
            <p:spPr bwMode="auto">
              <a:xfrm>
                <a:off x="2061" y="2416"/>
                <a:ext cx="10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954" name="Line 3152"/>
              <p:cNvSpPr>
                <a:spLocks noChangeShapeType="1"/>
              </p:cNvSpPr>
              <p:nvPr/>
            </p:nvSpPr>
            <p:spPr bwMode="auto">
              <a:xfrm flipV="1">
                <a:off x="2071" y="2415"/>
                <a:ext cx="4" cy="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955" name="Line 3153"/>
              <p:cNvSpPr>
                <a:spLocks noChangeShapeType="1"/>
              </p:cNvSpPr>
              <p:nvPr/>
            </p:nvSpPr>
            <p:spPr bwMode="auto">
              <a:xfrm flipV="1">
                <a:off x="2075" y="2410"/>
                <a:ext cx="3" cy="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956" name="Line 3154"/>
              <p:cNvSpPr>
                <a:spLocks noChangeShapeType="1"/>
              </p:cNvSpPr>
              <p:nvPr/>
            </p:nvSpPr>
            <p:spPr bwMode="auto">
              <a:xfrm flipH="1" flipV="1">
                <a:off x="2077" y="2400"/>
                <a:ext cx="1" cy="1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957" name="Line 3155"/>
              <p:cNvSpPr>
                <a:spLocks noChangeShapeType="1"/>
              </p:cNvSpPr>
              <p:nvPr/>
            </p:nvSpPr>
            <p:spPr bwMode="auto">
              <a:xfrm flipH="1" flipV="1">
                <a:off x="2073" y="2392"/>
                <a:ext cx="4" cy="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958" name="Line 3156"/>
              <p:cNvSpPr>
                <a:spLocks noChangeShapeType="1"/>
              </p:cNvSpPr>
              <p:nvPr/>
            </p:nvSpPr>
            <p:spPr bwMode="auto">
              <a:xfrm flipH="1" flipV="1">
                <a:off x="2065" y="2382"/>
                <a:ext cx="8" cy="1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959" name="Line 3157"/>
              <p:cNvSpPr>
                <a:spLocks noChangeShapeType="1"/>
              </p:cNvSpPr>
              <p:nvPr/>
            </p:nvSpPr>
            <p:spPr bwMode="auto">
              <a:xfrm flipH="1" flipV="1">
                <a:off x="2055" y="2374"/>
                <a:ext cx="10" cy="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960" name="Line 3158"/>
              <p:cNvSpPr>
                <a:spLocks noChangeShapeType="1"/>
              </p:cNvSpPr>
              <p:nvPr/>
            </p:nvSpPr>
            <p:spPr bwMode="auto">
              <a:xfrm flipH="1" flipV="1">
                <a:off x="2049" y="2371"/>
                <a:ext cx="6" cy="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961" name="Freeform 3159"/>
              <p:cNvSpPr>
                <a:spLocks/>
              </p:cNvSpPr>
              <p:nvPr/>
            </p:nvSpPr>
            <p:spPr bwMode="auto">
              <a:xfrm>
                <a:off x="2060" y="2440"/>
                <a:ext cx="5" cy="27"/>
              </a:xfrm>
              <a:custGeom>
                <a:avLst/>
                <a:gdLst>
                  <a:gd name="T0" fmla="*/ 0 w 9"/>
                  <a:gd name="T1" fmla="*/ 2 h 53"/>
                  <a:gd name="T2" fmla="*/ 1 w 9"/>
                  <a:gd name="T3" fmla="*/ 1 h 53"/>
                  <a:gd name="T4" fmla="*/ 2 w 9"/>
                  <a:gd name="T5" fmla="*/ 0 h 53"/>
                  <a:gd name="T6" fmla="*/ 2 w 9"/>
                  <a:gd name="T7" fmla="*/ 7 h 5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53"/>
                  <a:gd name="T14" fmla="*/ 9 w 9"/>
                  <a:gd name="T15" fmla="*/ 53 h 5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53">
                    <a:moveTo>
                      <a:pt x="0" y="9"/>
                    </a:moveTo>
                    <a:lnTo>
                      <a:pt x="3" y="8"/>
                    </a:lnTo>
                    <a:lnTo>
                      <a:pt x="9" y="0"/>
                    </a:lnTo>
                    <a:lnTo>
                      <a:pt x="9" y="53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962" name="Freeform 3160"/>
              <p:cNvSpPr>
                <a:spLocks/>
              </p:cNvSpPr>
              <p:nvPr/>
            </p:nvSpPr>
            <p:spPr bwMode="auto">
              <a:xfrm>
                <a:off x="2081" y="2440"/>
                <a:ext cx="4" cy="27"/>
              </a:xfrm>
              <a:custGeom>
                <a:avLst/>
                <a:gdLst>
                  <a:gd name="T0" fmla="*/ 0 w 10"/>
                  <a:gd name="T1" fmla="*/ 2 h 53"/>
                  <a:gd name="T2" fmla="*/ 0 w 10"/>
                  <a:gd name="T3" fmla="*/ 1 h 53"/>
                  <a:gd name="T4" fmla="*/ 1 w 10"/>
                  <a:gd name="T5" fmla="*/ 0 h 53"/>
                  <a:gd name="T6" fmla="*/ 1 w 10"/>
                  <a:gd name="T7" fmla="*/ 7 h 5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"/>
                  <a:gd name="T13" fmla="*/ 0 h 53"/>
                  <a:gd name="T14" fmla="*/ 10 w 10"/>
                  <a:gd name="T15" fmla="*/ 53 h 5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" h="53">
                    <a:moveTo>
                      <a:pt x="0" y="9"/>
                    </a:moveTo>
                    <a:lnTo>
                      <a:pt x="4" y="8"/>
                    </a:lnTo>
                    <a:lnTo>
                      <a:pt x="10" y="0"/>
                    </a:lnTo>
                    <a:lnTo>
                      <a:pt x="10" y="53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963" name="Freeform 3161"/>
              <p:cNvSpPr>
                <a:spLocks/>
              </p:cNvSpPr>
              <p:nvPr/>
            </p:nvSpPr>
            <p:spPr bwMode="auto">
              <a:xfrm>
                <a:off x="2098" y="2440"/>
                <a:ext cx="14" cy="27"/>
              </a:xfrm>
              <a:custGeom>
                <a:avLst/>
                <a:gdLst>
                  <a:gd name="T0" fmla="*/ 2 w 28"/>
                  <a:gd name="T1" fmla="*/ 0 h 53"/>
                  <a:gd name="T2" fmla="*/ 1 w 28"/>
                  <a:gd name="T3" fmla="*/ 1 h 53"/>
                  <a:gd name="T4" fmla="*/ 1 w 28"/>
                  <a:gd name="T5" fmla="*/ 2 h 53"/>
                  <a:gd name="T6" fmla="*/ 0 w 28"/>
                  <a:gd name="T7" fmla="*/ 3 h 53"/>
                  <a:gd name="T8" fmla="*/ 0 w 28"/>
                  <a:gd name="T9" fmla="*/ 4 h 53"/>
                  <a:gd name="T10" fmla="*/ 1 w 28"/>
                  <a:gd name="T11" fmla="*/ 6 h 53"/>
                  <a:gd name="T12" fmla="*/ 1 w 28"/>
                  <a:gd name="T13" fmla="*/ 7 h 53"/>
                  <a:gd name="T14" fmla="*/ 2 w 28"/>
                  <a:gd name="T15" fmla="*/ 7 h 53"/>
                  <a:gd name="T16" fmla="*/ 3 w 28"/>
                  <a:gd name="T17" fmla="*/ 7 h 53"/>
                  <a:gd name="T18" fmla="*/ 3 w 28"/>
                  <a:gd name="T19" fmla="*/ 7 h 53"/>
                  <a:gd name="T20" fmla="*/ 4 w 28"/>
                  <a:gd name="T21" fmla="*/ 6 h 53"/>
                  <a:gd name="T22" fmla="*/ 4 w 28"/>
                  <a:gd name="T23" fmla="*/ 4 h 53"/>
                  <a:gd name="T24" fmla="*/ 4 w 28"/>
                  <a:gd name="T25" fmla="*/ 3 h 53"/>
                  <a:gd name="T26" fmla="*/ 4 w 28"/>
                  <a:gd name="T27" fmla="*/ 2 h 53"/>
                  <a:gd name="T28" fmla="*/ 3 w 28"/>
                  <a:gd name="T29" fmla="*/ 1 h 53"/>
                  <a:gd name="T30" fmla="*/ 3 w 28"/>
                  <a:gd name="T31" fmla="*/ 0 h 53"/>
                  <a:gd name="T32" fmla="*/ 2 w 28"/>
                  <a:gd name="T33" fmla="*/ 0 h 5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8"/>
                  <a:gd name="T52" fmla="*/ 0 h 53"/>
                  <a:gd name="T53" fmla="*/ 28 w 28"/>
                  <a:gd name="T54" fmla="*/ 53 h 5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8" h="53">
                    <a:moveTo>
                      <a:pt x="12" y="0"/>
                    </a:moveTo>
                    <a:lnTo>
                      <a:pt x="6" y="1"/>
                    </a:lnTo>
                    <a:lnTo>
                      <a:pt x="1" y="9"/>
                    </a:lnTo>
                    <a:lnTo>
                      <a:pt x="0" y="22"/>
                    </a:lnTo>
                    <a:lnTo>
                      <a:pt x="0" y="29"/>
                    </a:lnTo>
                    <a:lnTo>
                      <a:pt x="1" y="42"/>
                    </a:lnTo>
                    <a:lnTo>
                      <a:pt x="6" y="50"/>
                    </a:lnTo>
                    <a:lnTo>
                      <a:pt x="12" y="53"/>
                    </a:lnTo>
                    <a:lnTo>
                      <a:pt x="17" y="53"/>
                    </a:lnTo>
                    <a:lnTo>
                      <a:pt x="22" y="50"/>
                    </a:lnTo>
                    <a:lnTo>
                      <a:pt x="27" y="42"/>
                    </a:lnTo>
                    <a:lnTo>
                      <a:pt x="28" y="29"/>
                    </a:lnTo>
                    <a:lnTo>
                      <a:pt x="28" y="22"/>
                    </a:lnTo>
                    <a:lnTo>
                      <a:pt x="27" y="9"/>
                    </a:lnTo>
                    <a:lnTo>
                      <a:pt x="22" y="1"/>
                    </a:lnTo>
                    <a:lnTo>
                      <a:pt x="17" y="0"/>
                    </a:lnTo>
                    <a:lnTo>
                      <a:pt x="12" y="0"/>
                    </a:lnTo>
                    <a:close/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964" name="Rectangle 3162"/>
              <p:cNvSpPr>
                <a:spLocks noChangeArrowheads="1"/>
              </p:cNvSpPr>
              <p:nvPr/>
            </p:nvSpPr>
            <p:spPr bwMode="auto">
              <a:xfrm>
                <a:off x="2043" y="2426"/>
                <a:ext cx="86" cy="54"/>
              </a:xfrm>
              <a:prstGeom prst="rect">
                <a:avLst/>
              </a:prstGeom>
              <a:noFill/>
              <a:ln w="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965" name="Line 3163"/>
              <p:cNvSpPr>
                <a:spLocks noChangeShapeType="1"/>
              </p:cNvSpPr>
              <p:nvPr/>
            </p:nvSpPr>
            <p:spPr bwMode="auto">
              <a:xfrm>
                <a:off x="2070" y="3032"/>
                <a:ext cx="90" cy="9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966" name="Line 3164"/>
              <p:cNvSpPr>
                <a:spLocks noChangeShapeType="1"/>
              </p:cNvSpPr>
              <p:nvPr/>
            </p:nvSpPr>
            <p:spPr bwMode="auto">
              <a:xfrm flipH="1">
                <a:off x="2161" y="3136"/>
                <a:ext cx="12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967" name="Line 3165"/>
              <p:cNvSpPr>
                <a:spLocks noChangeShapeType="1"/>
              </p:cNvSpPr>
              <p:nvPr/>
            </p:nvSpPr>
            <p:spPr bwMode="auto">
              <a:xfrm>
                <a:off x="2207" y="2642"/>
                <a:ext cx="4" cy="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968" name="Line 3166"/>
              <p:cNvSpPr>
                <a:spLocks noChangeShapeType="1"/>
              </p:cNvSpPr>
              <p:nvPr/>
            </p:nvSpPr>
            <p:spPr bwMode="auto">
              <a:xfrm>
                <a:off x="2213" y="2639"/>
                <a:ext cx="1" cy="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969" name="Line 3167"/>
              <p:cNvSpPr>
                <a:spLocks noChangeShapeType="1"/>
              </p:cNvSpPr>
              <p:nvPr/>
            </p:nvSpPr>
            <p:spPr bwMode="auto">
              <a:xfrm>
                <a:off x="2214" y="2638"/>
                <a:ext cx="1" cy="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970" name="Freeform 3168"/>
              <p:cNvSpPr>
                <a:spLocks/>
              </p:cNvSpPr>
              <p:nvPr/>
            </p:nvSpPr>
            <p:spPr bwMode="auto">
              <a:xfrm>
                <a:off x="2217" y="2627"/>
                <a:ext cx="5" cy="5"/>
              </a:xfrm>
              <a:custGeom>
                <a:avLst/>
                <a:gdLst>
                  <a:gd name="T0" fmla="*/ 1 w 9"/>
                  <a:gd name="T1" fmla="*/ 2 h 9"/>
                  <a:gd name="T2" fmla="*/ 1 w 9"/>
                  <a:gd name="T3" fmla="*/ 1 h 9"/>
                  <a:gd name="T4" fmla="*/ 2 w 9"/>
                  <a:gd name="T5" fmla="*/ 1 h 9"/>
                  <a:gd name="T6" fmla="*/ 1 w 9"/>
                  <a:gd name="T7" fmla="*/ 0 h 9"/>
                  <a:gd name="T8" fmla="*/ 1 w 9"/>
                  <a:gd name="T9" fmla="*/ 0 h 9"/>
                  <a:gd name="T10" fmla="*/ 1 w 9"/>
                  <a:gd name="T11" fmla="*/ 1 h 9"/>
                  <a:gd name="T12" fmla="*/ 0 w 9"/>
                  <a:gd name="T13" fmla="*/ 1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"/>
                  <a:gd name="T22" fmla="*/ 0 h 9"/>
                  <a:gd name="T23" fmla="*/ 9 w 9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" h="9">
                    <a:moveTo>
                      <a:pt x="5" y="9"/>
                    </a:moveTo>
                    <a:lnTo>
                      <a:pt x="8" y="8"/>
                    </a:lnTo>
                    <a:lnTo>
                      <a:pt x="9" y="5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1" y="1"/>
                    </a:lnTo>
                    <a:lnTo>
                      <a:pt x="0" y="5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971" name="Line 3169"/>
              <p:cNvSpPr>
                <a:spLocks noChangeShapeType="1"/>
              </p:cNvSpPr>
              <p:nvPr/>
            </p:nvSpPr>
            <p:spPr bwMode="auto">
              <a:xfrm flipH="1" flipV="1">
                <a:off x="2239" y="2610"/>
                <a:ext cx="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972" name="Freeform 3170"/>
              <p:cNvSpPr>
                <a:spLocks/>
              </p:cNvSpPr>
              <p:nvPr/>
            </p:nvSpPr>
            <p:spPr bwMode="auto">
              <a:xfrm>
                <a:off x="2236" y="2613"/>
                <a:ext cx="8" cy="22"/>
              </a:xfrm>
              <a:custGeom>
                <a:avLst/>
                <a:gdLst>
                  <a:gd name="T0" fmla="*/ 2 w 16"/>
                  <a:gd name="T1" fmla="*/ 6 h 44"/>
                  <a:gd name="T2" fmla="*/ 1 w 16"/>
                  <a:gd name="T3" fmla="*/ 3 h 44"/>
                  <a:gd name="T4" fmla="*/ 0 w 16"/>
                  <a:gd name="T5" fmla="*/ 0 h 44"/>
                  <a:gd name="T6" fmla="*/ 0 60000 65536"/>
                  <a:gd name="T7" fmla="*/ 0 60000 65536"/>
                  <a:gd name="T8" fmla="*/ 0 60000 65536"/>
                  <a:gd name="T9" fmla="*/ 0 w 16"/>
                  <a:gd name="T10" fmla="*/ 0 h 44"/>
                  <a:gd name="T11" fmla="*/ 16 w 16"/>
                  <a:gd name="T12" fmla="*/ 44 h 4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" h="44">
                    <a:moveTo>
                      <a:pt x="16" y="44"/>
                    </a:moveTo>
                    <a:lnTo>
                      <a:pt x="13" y="2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973" name="Freeform 3171"/>
              <p:cNvSpPr>
                <a:spLocks/>
              </p:cNvSpPr>
              <p:nvPr/>
            </p:nvSpPr>
            <p:spPr bwMode="auto">
              <a:xfrm>
                <a:off x="2216" y="2636"/>
                <a:ext cx="24" cy="9"/>
              </a:xfrm>
              <a:custGeom>
                <a:avLst/>
                <a:gdLst>
                  <a:gd name="T0" fmla="*/ 0 w 49"/>
                  <a:gd name="T1" fmla="*/ 0 h 17"/>
                  <a:gd name="T2" fmla="*/ 2 w 49"/>
                  <a:gd name="T3" fmla="*/ 3 h 17"/>
                  <a:gd name="T4" fmla="*/ 6 w 49"/>
                  <a:gd name="T5" fmla="*/ 2 h 17"/>
                  <a:gd name="T6" fmla="*/ 0 60000 65536"/>
                  <a:gd name="T7" fmla="*/ 0 60000 65536"/>
                  <a:gd name="T8" fmla="*/ 0 60000 65536"/>
                  <a:gd name="T9" fmla="*/ 0 w 49"/>
                  <a:gd name="T10" fmla="*/ 0 h 17"/>
                  <a:gd name="T11" fmla="*/ 49 w 49"/>
                  <a:gd name="T12" fmla="*/ 17 h 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9" h="17">
                    <a:moveTo>
                      <a:pt x="0" y="0"/>
                    </a:moveTo>
                    <a:lnTo>
                      <a:pt x="22" y="17"/>
                    </a:lnTo>
                    <a:lnTo>
                      <a:pt x="49" y="13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974" name="Freeform 3172"/>
              <p:cNvSpPr>
                <a:spLocks/>
              </p:cNvSpPr>
              <p:nvPr/>
            </p:nvSpPr>
            <p:spPr bwMode="auto">
              <a:xfrm>
                <a:off x="2215" y="2626"/>
                <a:ext cx="8" cy="8"/>
              </a:xfrm>
              <a:custGeom>
                <a:avLst/>
                <a:gdLst>
                  <a:gd name="T0" fmla="*/ 1 w 15"/>
                  <a:gd name="T1" fmla="*/ 2 h 15"/>
                  <a:gd name="T2" fmla="*/ 2 w 15"/>
                  <a:gd name="T3" fmla="*/ 2 h 15"/>
                  <a:gd name="T4" fmla="*/ 2 w 15"/>
                  <a:gd name="T5" fmla="*/ 2 h 15"/>
                  <a:gd name="T6" fmla="*/ 2 w 15"/>
                  <a:gd name="T7" fmla="*/ 1 h 15"/>
                  <a:gd name="T8" fmla="*/ 2 w 15"/>
                  <a:gd name="T9" fmla="*/ 0 h 15"/>
                  <a:gd name="T10" fmla="*/ 1 w 15"/>
                  <a:gd name="T11" fmla="*/ 0 h 15"/>
                  <a:gd name="T12" fmla="*/ 1 w 15"/>
                  <a:gd name="T13" fmla="*/ 1 h 15"/>
                  <a:gd name="T14" fmla="*/ 0 w 15"/>
                  <a:gd name="T15" fmla="*/ 2 h 1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5"/>
                  <a:gd name="T25" fmla="*/ 0 h 15"/>
                  <a:gd name="T26" fmla="*/ 15 w 15"/>
                  <a:gd name="T27" fmla="*/ 15 h 1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5" h="15">
                    <a:moveTo>
                      <a:pt x="4" y="15"/>
                    </a:moveTo>
                    <a:lnTo>
                      <a:pt x="11" y="14"/>
                    </a:lnTo>
                    <a:lnTo>
                      <a:pt x="15" y="11"/>
                    </a:lnTo>
                    <a:lnTo>
                      <a:pt x="15" y="4"/>
                    </a:lnTo>
                    <a:lnTo>
                      <a:pt x="11" y="0"/>
                    </a:lnTo>
                    <a:lnTo>
                      <a:pt x="4" y="0"/>
                    </a:lnTo>
                    <a:lnTo>
                      <a:pt x="1" y="4"/>
                    </a:lnTo>
                    <a:lnTo>
                      <a:pt x="0" y="9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975" name="Line 3173"/>
              <p:cNvSpPr>
                <a:spLocks noChangeShapeType="1"/>
              </p:cNvSpPr>
              <p:nvPr/>
            </p:nvSpPr>
            <p:spPr bwMode="auto">
              <a:xfrm flipH="1">
                <a:off x="2210" y="2631"/>
                <a:ext cx="9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976" name="Freeform 3174"/>
              <p:cNvSpPr>
                <a:spLocks/>
              </p:cNvSpPr>
              <p:nvPr/>
            </p:nvSpPr>
            <p:spPr bwMode="auto">
              <a:xfrm>
                <a:off x="2199" y="2632"/>
                <a:ext cx="18" cy="18"/>
              </a:xfrm>
              <a:custGeom>
                <a:avLst/>
                <a:gdLst>
                  <a:gd name="T0" fmla="*/ 0 w 36"/>
                  <a:gd name="T1" fmla="*/ 0 h 36"/>
                  <a:gd name="T2" fmla="*/ 1 w 36"/>
                  <a:gd name="T3" fmla="*/ 2 h 36"/>
                  <a:gd name="T4" fmla="*/ 5 w 36"/>
                  <a:gd name="T5" fmla="*/ 5 h 36"/>
                  <a:gd name="T6" fmla="*/ 0 60000 65536"/>
                  <a:gd name="T7" fmla="*/ 0 60000 65536"/>
                  <a:gd name="T8" fmla="*/ 0 60000 65536"/>
                  <a:gd name="T9" fmla="*/ 0 w 36"/>
                  <a:gd name="T10" fmla="*/ 0 h 36"/>
                  <a:gd name="T11" fmla="*/ 36 w 36"/>
                  <a:gd name="T12" fmla="*/ 36 h 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" h="36">
                    <a:moveTo>
                      <a:pt x="0" y="0"/>
                    </a:moveTo>
                    <a:lnTo>
                      <a:pt x="14" y="22"/>
                    </a:lnTo>
                    <a:lnTo>
                      <a:pt x="36" y="36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977" name="Freeform 3175"/>
              <p:cNvSpPr>
                <a:spLocks/>
              </p:cNvSpPr>
              <p:nvPr/>
            </p:nvSpPr>
            <p:spPr bwMode="auto">
              <a:xfrm>
                <a:off x="2195" y="2627"/>
                <a:ext cx="27" cy="27"/>
              </a:xfrm>
              <a:custGeom>
                <a:avLst/>
                <a:gdLst>
                  <a:gd name="T0" fmla="*/ 0 w 53"/>
                  <a:gd name="T1" fmla="*/ 0 h 53"/>
                  <a:gd name="T2" fmla="*/ 3 w 53"/>
                  <a:gd name="T3" fmla="*/ 5 h 53"/>
                  <a:gd name="T4" fmla="*/ 7 w 53"/>
                  <a:gd name="T5" fmla="*/ 7 h 53"/>
                  <a:gd name="T6" fmla="*/ 0 60000 65536"/>
                  <a:gd name="T7" fmla="*/ 0 60000 65536"/>
                  <a:gd name="T8" fmla="*/ 0 60000 65536"/>
                  <a:gd name="T9" fmla="*/ 0 w 53"/>
                  <a:gd name="T10" fmla="*/ 0 h 53"/>
                  <a:gd name="T11" fmla="*/ 53 w 53"/>
                  <a:gd name="T12" fmla="*/ 53 h 5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3" h="53">
                    <a:moveTo>
                      <a:pt x="0" y="0"/>
                    </a:moveTo>
                    <a:lnTo>
                      <a:pt x="20" y="33"/>
                    </a:lnTo>
                    <a:lnTo>
                      <a:pt x="53" y="53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978" name="Line 3176"/>
              <p:cNvSpPr>
                <a:spLocks noChangeShapeType="1"/>
              </p:cNvSpPr>
              <p:nvPr/>
            </p:nvSpPr>
            <p:spPr bwMode="auto">
              <a:xfrm flipV="1">
                <a:off x="2220" y="2652"/>
                <a:ext cx="20" cy="1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979" name="Freeform 3177"/>
              <p:cNvSpPr>
                <a:spLocks/>
              </p:cNvSpPr>
              <p:nvPr/>
            </p:nvSpPr>
            <p:spPr bwMode="auto">
              <a:xfrm>
                <a:off x="2219" y="2642"/>
                <a:ext cx="21" cy="9"/>
              </a:xfrm>
              <a:custGeom>
                <a:avLst/>
                <a:gdLst>
                  <a:gd name="T0" fmla="*/ 0 w 44"/>
                  <a:gd name="T1" fmla="*/ 3 h 17"/>
                  <a:gd name="T2" fmla="*/ 3 w 44"/>
                  <a:gd name="T3" fmla="*/ 3 h 17"/>
                  <a:gd name="T4" fmla="*/ 5 w 44"/>
                  <a:gd name="T5" fmla="*/ 0 h 17"/>
                  <a:gd name="T6" fmla="*/ 0 60000 65536"/>
                  <a:gd name="T7" fmla="*/ 0 60000 65536"/>
                  <a:gd name="T8" fmla="*/ 0 60000 65536"/>
                  <a:gd name="T9" fmla="*/ 0 w 44"/>
                  <a:gd name="T10" fmla="*/ 0 h 17"/>
                  <a:gd name="T11" fmla="*/ 44 w 44"/>
                  <a:gd name="T12" fmla="*/ 17 h 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4" h="17">
                    <a:moveTo>
                      <a:pt x="0" y="17"/>
                    </a:moveTo>
                    <a:lnTo>
                      <a:pt x="25" y="17"/>
                    </a:lnTo>
                    <a:lnTo>
                      <a:pt x="44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980" name="Freeform 3178"/>
              <p:cNvSpPr>
                <a:spLocks/>
              </p:cNvSpPr>
              <p:nvPr/>
            </p:nvSpPr>
            <p:spPr bwMode="auto">
              <a:xfrm>
                <a:off x="2222" y="2643"/>
                <a:ext cx="11" cy="2"/>
              </a:xfrm>
              <a:custGeom>
                <a:avLst/>
                <a:gdLst>
                  <a:gd name="T0" fmla="*/ 0 w 24"/>
                  <a:gd name="T1" fmla="*/ 0 h 5"/>
                  <a:gd name="T2" fmla="*/ 2 w 24"/>
                  <a:gd name="T3" fmla="*/ 0 h 5"/>
                  <a:gd name="T4" fmla="*/ 0 w 24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24"/>
                  <a:gd name="T10" fmla="*/ 0 h 5"/>
                  <a:gd name="T11" fmla="*/ 24 w 24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4" h="5">
                    <a:moveTo>
                      <a:pt x="0" y="2"/>
                    </a:moveTo>
                    <a:lnTo>
                      <a:pt x="24" y="5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981" name="Freeform 3179"/>
              <p:cNvSpPr>
                <a:spLocks/>
              </p:cNvSpPr>
              <p:nvPr/>
            </p:nvSpPr>
            <p:spPr bwMode="auto">
              <a:xfrm>
                <a:off x="2222" y="2649"/>
                <a:ext cx="15" cy="5"/>
              </a:xfrm>
              <a:custGeom>
                <a:avLst/>
                <a:gdLst>
                  <a:gd name="T0" fmla="*/ 0 w 32"/>
                  <a:gd name="T1" fmla="*/ 2 h 9"/>
                  <a:gd name="T2" fmla="*/ 2 w 32"/>
                  <a:gd name="T3" fmla="*/ 2 h 9"/>
                  <a:gd name="T4" fmla="*/ 3 w 32"/>
                  <a:gd name="T5" fmla="*/ 0 h 9"/>
                  <a:gd name="T6" fmla="*/ 0 60000 65536"/>
                  <a:gd name="T7" fmla="*/ 0 60000 65536"/>
                  <a:gd name="T8" fmla="*/ 0 60000 65536"/>
                  <a:gd name="T9" fmla="*/ 0 w 32"/>
                  <a:gd name="T10" fmla="*/ 0 h 9"/>
                  <a:gd name="T11" fmla="*/ 32 w 32"/>
                  <a:gd name="T12" fmla="*/ 9 h 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2" h="9">
                    <a:moveTo>
                      <a:pt x="0" y="9"/>
                    </a:moveTo>
                    <a:lnTo>
                      <a:pt x="18" y="9"/>
                    </a:lnTo>
                    <a:lnTo>
                      <a:pt x="32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982" name="Freeform 3180"/>
              <p:cNvSpPr>
                <a:spLocks/>
              </p:cNvSpPr>
              <p:nvPr/>
            </p:nvSpPr>
            <p:spPr bwMode="auto">
              <a:xfrm>
                <a:off x="2240" y="2629"/>
                <a:ext cx="8" cy="23"/>
              </a:xfrm>
              <a:custGeom>
                <a:avLst/>
                <a:gdLst>
                  <a:gd name="T0" fmla="*/ 0 w 18"/>
                  <a:gd name="T1" fmla="*/ 6 h 45"/>
                  <a:gd name="T2" fmla="*/ 1 w 18"/>
                  <a:gd name="T3" fmla="*/ 3 h 45"/>
                  <a:gd name="T4" fmla="*/ 2 w 18"/>
                  <a:gd name="T5" fmla="*/ 0 h 45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45"/>
                  <a:gd name="T11" fmla="*/ 18 w 18"/>
                  <a:gd name="T12" fmla="*/ 45 h 4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45">
                    <a:moveTo>
                      <a:pt x="0" y="45"/>
                    </a:moveTo>
                    <a:lnTo>
                      <a:pt x="14" y="24"/>
                    </a:lnTo>
                    <a:lnTo>
                      <a:pt x="18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983" name="Line 3181"/>
              <p:cNvSpPr>
                <a:spLocks noChangeShapeType="1"/>
              </p:cNvSpPr>
              <p:nvPr/>
            </p:nvSpPr>
            <p:spPr bwMode="auto">
              <a:xfrm flipV="1">
                <a:off x="2237" y="2635"/>
                <a:ext cx="7" cy="1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984" name="Line 3182"/>
              <p:cNvSpPr>
                <a:spLocks noChangeShapeType="1"/>
              </p:cNvSpPr>
              <p:nvPr/>
            </p:nvSpPr>
            <p:spPr bwMode="auto">
              <a:xfrm flipH="1" flipV="1">
                <a:off x="2214" y="2642"/>
                <a:ext cx="1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985" name="Line 3183"/>
              <p:cNvSpPr>
                <a:spLocks noChangeShapeType="1"/>
              </p:cNvSpPr>
              <p:nvPr/>
            </p:nvSpPr>
            <p:spPr bwMode="auto">
              <a:xfrm>
                <a:off x="2211" y="2645"/>
                <a:ext cx="2" cy="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986" name="Line 3184"/>
              <p:cNvSpPr>
                <a:spLocks noChangeShapeType="1"/>
              </p:cNvSpPr>
              <p:nvPr/>
            </p:nvSpPr>
            <p:spPr bwMode="auto">
              <a:xfrm flipH="1" flipV="1">
                <a:off x="2214" y="2641"/>
                <a:ext cx="2" cy="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987" name="Line 3185"/>
              <p:cNvSpPr>
                <a:spLocks noChangeShapeType="1"/>
              </p:cNvSpPr>
              <p:nvPr/>
            </p:nvSpPr>
            <p:spPr bwMode="auto">
              <a:xfrm flipV="1">
                <a:off x="2214" y="2642"/>
                <a:ext cx="1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988" name="Line 3186"/>
              <p:cNvSpPr>
                <a:spLocks noChangeShapeType="1"/>
              </p:cNvSpPr>
              <p:nvPr/>
            </p:nvSpPr>
            <p:spPr bwMode="auto">
              <a:xfrm flipV="1">
                <a:off x="2211" y="2645"/>
                <a:ext cx="1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989" name="Freeform 3187"/>
              <p:cNvSpPr>
                <a:spLocks/>
              </p:cNvSpPr>
              <p:nvPr/>
            </p:nvSpPr>
            <p:spPr bwMode="auto">
              <a:xfrm>
                <a:off x="2212" y="2643"/>
                <a:ext cx="2" cy="2"/>
              </a:xfrm>
              <a:custGeom>
                <a:avLst/>
                <a:gdLst>
                  <a:gd name="T0" fmla="*/ 0 w 3"/>
                  <a:gd name="T1" fmla="*/ 0 h 3"/>
                  <a:gd name="T2" fmla="*/ 0 w 3"/>
                  <a:gd name="T3" fmla="*/ 1 h 3"/>
                  <a:gd name="T4" fmla="*/ 0 w 3"/>
                  <a:gd name="T5" fmla="*/ 1 h 3"/>
                  <a:gd name="T6" fmla="*/ 1 w 3"/>
                  <a:gd name="T7" fmla="*/ 1 h 3"/>
                  <a:gd name="T8" fmla="*/ 1 w 3"/>
                  <a:gd name="T9" fmla="*/ 1 h 3"/>
                  <a:gd name="T10" fmla="*/ 1 w 3"/>
                  <a:gd name="T11" fmla="*/ 0 h 3"/>
                  <a:gd name="T12" fmla="*/ 0 w 3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0" y="0"/>
                    </a:moveTo>
                    <a:lnTo>
                      <a:pt x="0" y="2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3" y="2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990" name="Freeform 3188"/>
              <p:cNvSpPr>
                <a:spLocks/>
              </p:cNvSpPr>
              <p:nvPr/>
            </p:nvSpPr>
            <p:spPr bwMode="auto">
              <a:xfrm>
                <a:off x="2211" y="2648"/>
                <a:ext cx="2" cy="1"/>
              </a:xfrm>
              <a:custGeom>
                <a:avLst/>
                <a:gdLst>
                  <a:gd name="T0" fmla="*/ 0 w 3"/>
                  <a:gd name="T1" fmla="*/ 0 h 1"/>
                  <a:gd name="T2" fmla="*/ 1 w 3"/>
                  <a:gd name="T3" fmla="*/ 0 h 1"/>
                  <a:gd name="T4" fmla="*/ 1 w 3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1"/>
                  <a:gd name="T11" fmla="*/ 3 w 3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1">
                    <a:moveTo>
                      <a:pt x="0" y="0"/>
                    </a:moveTo>
                    <a:lnTo>
                      <a:pt x="2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991" name="Freeform 3189"/>
              <p:cNvSpPr>
                <a:spLocks/>
              </p:cNvSpPr>
              <p:nvPr/>
            </p:nvSpPr>
            <p:spPr bwMode="auto">
              <a:xfrm>
                <a:off x="2217" y="2644"/>
                <a:ext cx="2" cy="7"/>
              </a:xfrm>
              <a:custGeom>
                <a:avLst/>
                <a:gdLst>
                  <a:gd name="T0" fmla="*/ 1 w 3"/>
                  <a:gd name="T1" fmla="*/ 0 h 14"/>
                  <a:gd name="T2" fmla="*/ 0 w 3"/>
                  <a:gd name="T3" fmla="*/ 1 h 14"/>
                  <a:gd name="T4" fmla="*/ 1 w 3"/>
                  <a:gd name="T5" fmla="*/ 2 h 14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14"/>
                  <a:gd name="T11" fmla="*/ 3 w 3"/>
                  <a:gd name="T12" fmla="*/ 14 h 1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14">
                    <a:moveTo>
                      <a:pt x="1" y="0"/>
                    </a:moveTo>
                    <a:lnTo>
                      <a:pt x="0" y="8"/>
                    </a:lnTo>
                    <a:lnTo>
                      <a:pt x="3" y="14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992" name="Freeform 3190"/>
              <p:cNvSpPr>
                <a:spLocks/>
              </p:cNvSpPr>
              <p:nvPr/>
            </p:nvSpPr>
            <p:spPr bwMode="auto">
              <a:xfrm>
                <a:off x="2218" y="2643"/>
                <a:ext cx="4" cy="1"/>
              </a:xfrm>
              <a:custGeom>
                <a:avLst/>
                <a:gdLst>
                  <a:gd name="T0" fmla="*/ 1 w 8"/>
                  <a:gd name="T1" fmla="*/ 1 h 2"/>
                  <a:gd name="T2" fmla="*/ 1 w 8"/>
                  <a:gd name="T3" fmla="*/ 0 h 2"/>
                  <a:gd name="T4" fmla="*/ 0 w 8"/>
                  <a:gd name="T5" fmla="*/ 1 h 2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2"/>
                  <a:gd name="T11" fmla="*/ 8 w 8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2">
                    <a:moveTo>
                      <a:pt x="8" y="2"/>
                    </a:moveTo>
                    <a:lnTo>
                      <a:pt x="4" y="0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993" name="Freeform 3191"/>
              <p:cNvSpPr>
                <a:spLocks/>
              </p:cNvSpPr>
              <p:nvPr/>
            </p:nvSpPr>
            <p:spPr bwMode="auto">
              <a:xfrm>
                <a:off x="2216" y="2642"/>
                <a:ext cx="6" cy="8"/>
              </a:xfrm>
              <a:custGeom>
                <a:avLst/>
                <a:gdLst>
                  <a:gd name="T0" fmla="*/ 2 w 11"/>
                  <a:gd name="T1" fmla="*/ 1 h 15"/>
                  <a:gd name="T2" fmla="*/ 1 w 11"/>
                  <a:gd name="T3" fmla="*/ 0 h 15"/>
                  <a:gd name="T4" fmla="*/ 1 w 11"/>
                  <a:gd name="T5" fmla="*/ 0 h 15"/>
                  <a:gd name="T6" fmla="*/ 0 w 11"/>
                  <a:gd name="T7" fmla="*/ 1 h 15"/>
                  <a:gd name="T8" fmla="*/ 1 w 11"/>
                  <a:gd name="T9" fmla="*/ 2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"/>
                  <a:gd name="T16" fmla="*/ 0 h 15"/>
                  <a:gd name="T17" fmla="*/ 11 w 11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" h="15">
                    <a:moveTo>
                      <a:pt x="11" y="1"/>
                    </a:moveTo>
                    <a:lnTo>
                      <a:pt x="8" y="0"/>
                    </a:lnTo>
                    <a:lnTo>
                      <a:pt x="5" y="0"/>
                    </a:lnTo>
                    <a:lnTo>
                      <a:pt x="0" y="7"/>
                    </a:lnTo>
                    <a:lnTo>
                      <a:pt x="2" y="15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994" name="Freeform 3192"/>
              <p:cNvSpPr>
                <a:spLocks/>
              </p:cNvSpPr>
              <p:nvPr/>
            </p:nvSpPr>
            <p:spPr bwMode="auto">
              <a:xfrm>
                <a:off x="2213" y="2643"/>
                <a:ext cx="2" cy="4"/>
              </a:xfrm>
              <a:custGeom>
                <a:avLst/>
                <a:gdLst>
                  <a:gd name="T0" fmla="*/ 0 w 5"/>
                  <a:gd name="T1" fmla="*/ 0 h 8"/>
                  <a:gd name="T2" fmla="*/ 0 w 5"/>
                  <a:gd name="T3" fmla="*/ 1 h 8"/>
                  <a:gd name="T4" fmla="*/ 0 w 5"/>
                  <a:gd name="T5" fmla="*/ 1 h 8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8"/>
                  <a:gd name="T11" fmla="*/ 5 w 5"/>
                  <a:gd name="T12" fmla="*/ 8 h 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8">
                    <a:moveTo>
                      <a:pt x="5" y="0"/>
                    </a:moveTo>
                    <a:lnTo>
                      <a:pt x="5" y="5"/>
                    </a:lnTo>
                    <a:lnTo>
                      <a:pt x="0" y="8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995" name="Freeform 3193"/>
              <p:cNvSpPr>
                <a:spLocks/>
              </p:cNvSpPr>
              <p:nvPr/>
            </p:nvSpPr>
            <p:spPr bwMode="auto">
              <a:xfrm>
                <a:off x="2216" y="2643"/>
                <a:ext cx="1" cy="2"/>
              </a:xfrm>
              <a:custGeom>
                <a:avLst/>
                <a:gdLst>
                  <a:gd name="T0" fmla="*/ 0 w 2"/>
                  <a:gd name="T1" fmla="*/ 1 h 3"/>
                  <a:gd name="T2" fmla="*/ 1 w 2"/>
                  <a:gd name="T3" fmla="*/ 1 h 3"/>
                  <a:gd name="T4" fmla="*/ 0 w 2"/>
                  <a:gd name="T5" fmla="*/ 0 h 3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3"/>
                  <a:gd name="T11" fmla="*/ 2 w 2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3">
                    <a:moveTo>
                      <a:pt x="0" y="3"/>
                    </a:moveTo>
                    <a:lnTo>
                      <a:pt x="2" y="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996" name="Line 3194"/>
              <p:cNvSpPr>
                <a:spLocks noChangeShapeType="1"/>
              </p:cNvSpPr>
              <p:nvPr/>
            </p:nvSpPr>
            <p:spPr bwMode="auto">
              <a:xfrm flipV="1">
                <a:off x="2213" y="2645"/>
                <a:ext cx="3" cy="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997" name="Line 3195"/>
              <p:cNvSpPr>
                <a:spLocks noChangeShapeType="1"/>
              </p:cNvSpPr>
              <p:nvPr/>
            </p:nvSpPr>
            <p:spPr bwMode="auto">
              <a:xfrm>
                <a:off x="2212" y="2645"/>
                <a:ext cx="1" cy="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998" name="Line 3196"/>
              <p:cNvSpPr>
                <a:spLocks noChangeShapeType="1"/>
              </p:cNvSpPr>
              <p:nvPr/>
            </p:nvSpPr>
            <p:spPr bwMode="auto">
              <a:xfrm>
                <a:off x="2213" y="2645"/>
                <a:ext cx="2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999" name="Freeform 3197"/>
              <p:cNvSpPr>
                <a:spLocks/>
              </p:cNvSpPr>
              <p:nvPr/>
            </p:nvSpPr>
            <p:spPr bwMode="auto">
              <a:xfrm>
                <a:off x="2214" y="2643"/>
                <a:ext cx="1" cy="2"/>
              </a:xfrm>
              <a:custGeom>
                <a:avLst/>
                <a:gdLst>
                  <a:gd name="T0" fmla="*/ 0 w 3"/>
                  <a:gd name="T1" fmla="*/ 0 h 5"/>
                  <a:gd name="T2" fmla="*/ 0 w 3"/>
                  <a:gd name="T3" fmla="*/ 0 h 5"/>
                  <a:gd name="T4" fmla="*/ 0 w 3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5"/>
                  <a:gd name="T11" fmla="*/ 3 w 3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5">
                    <a:moveTo>
                      <a:pt x="3" y="0"/>
                    </a:moveTo>
                    <a:lnTo>
                      <a:pt x="0" y="2"/>
                    </a:lnTo>
                    <a:lnTo>
                      <a:pt x="3" y="5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000" name="Line 3198"/>
              <p:cNvSpPr>
                <a:spLocks noChangeShapeType="1"/>
              </p:cNvSpPr>
              <p:nvPr/>
            </p:nvSpPr>
            <p:spPr bwMode="auto">
              <a:xfrm flipH="1">
                <a:off x="2214" y="2643"/>
                <a:ext cx="1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001" name="Line 3199"/>
              <p:cNvSpPr>
                <a:spLocks noChangeShapeType="1"/>
              </p:cNvSpPr>
              <p:nvPr/>
            </p:nvSpPr>
            <p:spPr bwMode="auto">
              <a:xfrm flipV="1">
                <a:off x="2213" y="2645"/>
                <a:ext cx="1" cy="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002" name="Line 3200"/>
              <p:cNvSpPr>
                <a:spLocks noChangeShapeType="1"/>
              </p:cNvSpPr>
              <p:nvPr/>
            </p:nvSpPr>
            <p:spPr bwMode="auto">
              <a:xfrm flipH="1">
                <a:off x="2211" y="2644"/>
                <a:ext cx="1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003" name="Line 3201"/>
              <p:cNvSpPr>
                <a:spLocks noChangeShapeType="1"/>
              </p:cNvSpPr>
              <p:nvPr/>
            </p:nvSpPr>
            <p:spPr bwMode="auto">
              <a:xfrm flipH="1">
                <a:off x="2213" y="2642"/>
                <a:ext cx="1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004" name="Line 3202"/>
              <p:cNvSpPr>
                <a:spLocks noChangeShapeType="1"/>
              </p:cNvSpPr>
              <p:nvPr/>
            </p:nvSpPr>
            <p:spPr bwMode="auto">
              <a:xfrm>
                <a:off x="2210" y="2643"/>
                <a:ext cx="1" cy="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005" name="Freeform 3203"/>
              <p:cNvSpPr>
                <a:spLocks/>
              </p:cNvSpPr>
              <p:nvPr/>
            </p:nvSpPr>
            <p:spPr bwMode="auto">
              <a:xfrm>
                <a:off x="2211" y="2642"/>
                <a:ext cx="3" cy="1"/>
              </a:xfrm>
              <a:custGeom>
                <a:avLst/>
                <a:gdLst>
                  <a:gd name="T0" fmla="*/ 1 w 5"/>
                  <a:gd name="T1" fmla="*/ 0 h 3"/>
                  <a:gd name="T2" fmla="*/ 0 w 5"/>
                  <a:gd name="T3" fmla="*/ 0 h 3"/>
                  <a:gd name="T4" fmla="*/ 1 w 5"/>
                  <a:gd name="T5" fmla="*/ 0 h 3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3"/>
                  <a:gd name="T11" fmla="*/ 5 w 5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3">
                    <a:moveTo>
                      <a:pt x="5" y="0"/>
                    </a:moveTo>
                    <a:lnTo>
                      <a:pt x="0" y="0"/>
                    </a:lnTo>
                    <a:lnTo>
                      <a:pt x="3" y="3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006" name="Freeform 3204"/>
              <p:cNvSpPr>
                <a:spLocks/>
              </p:cNvSpPr>
              <p:nvPr/>
            </p:nvSpPr>
            <p:spPr bwMode="auto">
              <a:xfrm>
                <a:off x="2210" y="2643"/>
                <a:ext cx="2" cy="1"/>
              </a:xfrm>
              <a:custGeom>
                <a:avLst/>
                <a:gdLst>
                  <a:gd name="T0" fmla="*/ 0 w 5"/>
                  <a:gd name="T1" fmla="*/ 0 h 2"/>
                  <a:gd name="T2" fmla="*/ 0 w 5"/>
                  <a:gd name="T3" fmla="*/ 0 h 2"/>
                  <a:gd name="T4" fmla="*/ 0 w 5"/>
                  <a:gd name="T5" fmla="*/ 1 h 2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2"/>
                  <a:gd name="T11" fmla="*/ 5 w 5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2">
                    <a:moveTo>
                      <a:pt x="5" y="0"/>
                    </a:moveTo>
                    <a:lnTo>
                      <a:pt x="0" y="0"/>
                    </a:lnTo>
                    <a:lnTo>
                      <a:pt x="3" y="2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007" name="Line 3205"/>
              <p:cNvSpPr>
                <a:spLocks noChangeShapeType="1"/>
              </p:cNvSpPr>
              <p:nvPr/>
            </p:nvSpPr>
            <p:spPr bwMode="auto">
              <a:xfrm>
                <a:off x="2211" y="2642"/>
                <a:ext cx="1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008" name="Freeform 3206"/>
              <p:cNvSpPr>
                <a:spLocks/>
              </p:cNvSpPr>
              <p:nvPr/>
            </p:nvSpPr>
            <p:spPr bwMode="auto">
              <a:xfrm>
                <a:off x="2198" y="2609"/>
                <a:ext cx="8" cy="21"/>
              </a:xfrm>
              <a:custGeom>
                <a:avLst/>
                <a:gdLst>
                  <a:gd name="T0" fmla="*/ 2 w 16"/>
                  <a:gd name="T1" fmla="*/ 0 h 43"/>
                  <a:gd name="T2" fmla="*/ 0 w 16"/>
                  <a:gd name="T3" fmla="*/ 2 h 43"/>
                  <a:gd name="T4" fmla="*/ 0 w 16"/>
                  <a:gd name="T5" fmla="*/ 5 h 43"/>
                  <a:gd name="T6" fmla="*/ 0 60000 65536"/>
                  <a:gd name="T7" fmla="*/ 0 60000 65536"/>
                  <a:gd name="T8" fmla="*/ 0 60000 65536"/>
                  <a:gd name="T9" fmla="*/ 0 w 16"/>
                  <a:gd name="T10" fmla="*/ 0 h 43"/>
                  <a:gd name="T11" fmla="*/ 16 w 16"/>
                  <a:gd name="T12" fmla="*/ 43 h 4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" h="43">
                    <a:moveTo>
                      <a:pt x="16" y="0"/>
                    </a:moveTo>
                    <a:lnTo>
                      <a:pt x="0" y="19"/>
                    </a:lnTo>
                    <a:lnTo>
                      <a:pt x="0" y="43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009" name="Freeform 3207"/>
              <p:cNvSpPr>
                <a:spLocks/>
              </p:cNvSpPr>
              <p:nvPr/>
            </p:nvSpPr>
            <p:spPr bwMode="auto">
              <a:xfrm>
                <a:off x="2204" y="2615"/>
                <a:ext cx="2" cy="12"/>
              </a:xfrm>
              <a:custGeom>
                <a:avLst/>
                <a:gdLst>
                  <a:gd name="T0" fmla="*/ 0 w 5"/>
                  <a:gd name="T1" fmla="*/ 3 h 25"/>
                  <a:gd name="T2" fmla="*/ 0 w 5"/>
                  <a:gd name="T3" fmla="*/ 0 h 25"/>
                  <a:gd name="T4" fmla="*/ 0 w 5"/>
                  <a:gd name="T5" fmla="*/ 3 h 25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25"/>
                  <a:gd name="T11" fmla="*/ 5 w 5"/>
                  <a:gd name="T12" fmla="*/ 25 h 2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25">
                    <a:moveTo>
                      <a:pt x="5" y="25"/>
                    </a:moveTo>
                    <a:lnTo>
                      <a:pt x="0" y="0"/>
                    </a:lnTo>
                    <a:lnTo>
                      <a:pt x="3" y="25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010" name="Freeform 3208"/>
              <p:cNvSpPr>
                <a:spLocks/>
              </p:cNvSpPr>
              <p:nvPr/>
            </p:nvSpPr>
            <p:spPr bwMode="auto">
              <a:xfrm>
                <a:off x="2195" y="2612"/>
                <a:ext cx="5" cy="15"/>
              </a:xfrm>
              <a:custGeom>
                <a:avLst/>
                <a:gdLst>
                  <a:gd name="T0" fmla="*/ 2 w 9"/>
                  <a:gd name="T1" fmla="*/ 0 h 31"/>
                  <a:gd name="T2" fmla="*/ 0 w 9"/>
                  <a:gd name="T3" fmla="*/ 1 h 31"/>
                  <a:gd name="T4" fmla="*/ 0 w 9"/>
                  <a:gd name="T5" fmla="*/ 3 h 31"/>
                  <a:gd name="T6" fmla="*/ 0 60000 65536"/>
                  <a:gd name="T7" fmla="*/ 0 60000 65536"/>
                  <a:gd name="T8" fmla="*/ 0 60000 65536"/>
                  <a:gd name="T9" fmla="*/ 0 w 9"/>
                  <a:gd name="T10" fmla="*/ 0 h 31"/>
                  <a:gd name="T11" fmla="*/ 9 w 9"/>
                  <a:gd name="T12" fmla="*/ 31 h 3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" h="31">
                    <a:moveTo>
                      <a:pt x="9" y="0"/>
                    </a:moveTo>
                    <a:lnTo>
                      <a:pt x="0" y="14"/>
                    </a:lnTo>
                    <a:lnTo>
                      <a:pt x="0" y="31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011" name="Line 3209"/>
              <p:cNvSpPr>
                <a:spLocks noChangeShapeType="1"/>
              </p:cNvSpPr>
              <p:nvPr/>
            </p:nvSpPr>
            <p:spPr bwMode="auto">
              <a:xfrm flipH="1">
                <a:off x="2187" y="2609"/>
                <a:ext cx="10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012" name="Line 3210"/>
              <p:cNvSpPr>
                <a:spLocks noChangeShapeType="1"/>
              </p:cNvSpPr>
              <p:nvPr/>
            </p:nvSpPr>
            <p:spPr bwMode="auto">
              <a:xfrm flipH="1">
                <a:off x="2206" y="2630"/>
                <a:ext cx="12" cy="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013" name="Freeform 3211"/>
              <p:cNvSpPr>
                <a:spLocks/>
              </p:cNvSpPr>
              <p:nvPr/>
            </p:nvSpPr>
            <p:spPr bwMode="auto">
              <a:xfrm>
                <a:off x="2204" y="2609"/>
                <a:ext cx="9" cy="24"/>
              </a:xfrm>
              <a:custGeom>
                <a:avLst/>
                <a:gdLst>
                  <a:gd name="T0" fmla="*/ 1 w 17"/>
                  <a:gd name="T1" fmla="*/ 0 h 49"/>
                  <a:gd name="T2" fmla="*/ 0 w 17"/>
                  <a:gd name="T3" fmla="*/ 3 h 49"/>
                  <a:gd name="T4" fmla="*/ 3 w 17"/>
                  <a:gd name="T5" fmla="*/ 6 h 49"/>
                  <a:gd name="T6" fmla="*/ 0 60000 65536"/>
                  <a:gd name="T7" fmla="*/ 0 60000 65536"/>
                  <a:gd name="T8" fmla="*/ 0 60000 65536"/>
                  <a:gd name="T9" fmla="*/ 0 w 17"/>
                  <a:gd name="T10" fmla="*/ 0 h 49"/>
                  <a:gd name="T11" fmla="*/ 17 w 17"/>
                  <a:gd name="T12" fmla="*/ 49 h 4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" h="49">
                    <a:moveTo>
                      <a:pt x="3" y="0"/>
                    </a:moveTo>
                    <a:lnTo>
                      <a:pt x="0" y="27"/>
                    </a:lnTo>
                    <a:lnTo>
                      <a:pt x="17" y="49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014" name="Line 3212"/>
              <p:cNvSpPr>
                <a:spLocks noChangeShapeType="1"/>
              </p:cNvSpPr>
              <p:nvPr/>
            </p:nvSpPr>
            <p:spPr bwMode="auto">
              <a:xfrm flipH="1">
                <a:off x="2200" y="2606"/>
                <a:ext cx="14" cy="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015" name="Freeform 3213"/>
              <p:cNvSpPr>
                <a:spLocks/>
              </p:cNvSpPr>
              <p:nvPr/>
            </p:nvSpPr>
            <p:spPr bwMode="auto">
              <a:xfrm>
                <a:off x="2197" y="2601"/>
                <a:ext cx="23" cy="8"/>
              </a:xfrm>
              <a:custGeom>
                <a:avLst/>
                <a:gdLst>
                  <a:gd name="T0" fmla="*/ 6 w 45"/>
                  <a:gd name="T1" fmla="*/ 0 h 15"/>
                  <a:gd name="T2" fmla="*/ 3 w 45"/>
                  <a:gd name="T3" fmla="*/ 1 h 15"/>
                  <a:gd name="T4" fmla="*/ 0 w 45"/>
                  <a:gd name="T5" fmla="*/ 2 h 15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15"/>
                  <a:gd name="T11" fmla="*/ 45 w 45"/>
                  <a:gd name="T12" fmla="*/ 15 h 1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15">
                    <a:moveTo>
                      <a:pt x="45" y="0"/>
                    </a:moveTo>
                    <a:lnTo>
                      <a:pt x="22" y="3"/>
                    </a:lnTo>
                    <a:lnTo>
                      <a:pt x="0" y="15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016" name="Freeform 3214"/>
              <p:cNvSpPr>
                <a:spLocks/>
              </p:cNvSpPr>
              <p:nvPr/>
            </p:nvSpPr>
            <p:spPr bwMode="auto">
              <a:xfrm>
                <a:off x="2214" y="2606"/>
                <a:ext cx="22" cy="7"/>
              </a:xfrm>
              <a:custGeom>
                <a:avLst/>
                <a:gdLst>
                  <a:gd name="T0" fmla="*/ 6 w 43"/>
                  <a:gd name="T1" fmla="*/ 1 h 16"/>
                  <a:gd name="T2" fmla="*/ 3 w 43"/>
                  <a:gd name="T3" fmla="*/ 0 h 16"/>
                  <a:gd name="T4" fmla="*/ 0 w 43"/>
                  <a:gd name="T5" fmla="*/ 0 h 16"/>
                  <a:gd name="T6" fmla="*/ 0 60000 65536"/>
                  <a:gd name="T7" fmla="*/ 0 60000 65536"/>
                  <a:gd name="T8" fmla="*/ 0 60000 65536"/>
                  <a:gd name="T9" fmla="*/ 0 w 43"/>
                  <a:gd name="T10" fmla="*/ 0 h 16"/>
                  <a:gd name="T11" fmla="*/ 43 w 43"/>
                  <a:gd name="T12" fmla="*/ 16 h 1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" h="16">
                    <a:moveTo>
                      <a:pt x="43" y="16"/>
                    </a:moveTo>
                    <a:lnTo>
                      <a:pt x="23" y="3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017" name="Line 3215"/>
              <p:cNvSpPr>
                <a:spLocks noChangeShapeType="1"/>
              </p:cNvSpPr>
              <p:nvPr/>
            </p:nvSpPr>
            <p:spPr bwMode="auto">
              <a:xfrm flipH="1" flipV="1">
                <a:off x="2220" y="2601"/>
                <a:ext cx="19" cy="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018" name="Freeform 3216"/>
              <p:cNvSpPr>
                <a:spLocks/>
              </p:cNvSpPr>
              <p:nvPr/>
            </p:nvSpPr>
            <p:spPr bwMode="auto">
              <a:xfrm>
                <a:off x="2218" y="2630"/>
                <a:ext cx="1" cy="1"/>
              </a:xfrm>
              <a:custGeom>
                <a:avLst/>
                <a:gdLst>
                  <a:gd name="T0" fmla="*/ 0 w 4"/>
                  <a:gd name="T1" fmla="*/ 0 h 3"/>
                  <a:gd name="T2" fmla="*/ 0 w 4"/>
                  <a:gd name="T3" fmla="*/ 0 h 3"/>
                  <a:gd name="T4" fmla="*/ 0 w 4"/>
                  <a:gd name="T5" fmla="*/ 0 h 3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3"/>
                  <a:gd name="T11" fmla="*/ 4 w 4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3">
                    <a:moveTo>
                      <a:pt x="0" y="0"/>
                    </a:moveTo>
                    <a:lnTo>
                      <a:pt x="2" y="1"/>
                    </a:lnTo>
                    <a:lnTo>
                      <a:pt x="4" y="3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019" name="Freeform 3217"/>
              <p:cNvSpPr>
                <a:spLocks/>
              </p:cNvSpPr>
              <p:nvPr/>
            </p:nvSpPr>
            <p:spPr bwMode="auto">
              <a:xfrm>
                <a:off x="2199" y="2627"/>
                <a:ext cx="8" cy="5"/>
              </a:xfrm>
              <a:custGeom>
                <a:avLst/>
                <a:gdLst>
                  <a:gd name="T0" fmla="*/ 0 w 16"/>
                  <a:gd name="T1" fmla="*/ 2 h 9"/>
                  <a:gd name="T2" fmla="*/ 1 w 16"/>
                  <a:gd name="T3" fmla="*/ 2 h 9"/>
                  <a:gd name="T4" fmla="*/ 1 w 16"/>
                  <a:gd name="T5" fmla="*/ 1 h 9"/>
                  <a:gd name="T6" fmla="*/ 2 w 16"/>
                  <a:gd name="T7" fmla="*/ 1 h 9"/>
                  <a:gd name="T8" fmla="*/ 1 w 16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9"/>
                    </a:moveTo>
                    <a:lnTo>
                      <a:pt x="8" y="9"/>
                    </a:lnTo>
                    <a:lnTo>
                      <a:pt x="14" y="6"/>
                    </a:lnTo>
                    <a:lnTo>
                      <a:pt x="16" y="3"/>
                    </a:lnTo>
                    <a:lnTo>
                      <a:pt x="14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020" name="Freeform 3218"/>
              <p:cNvSpPr>
                <a:spLocks/>
              </p:cNvSpPr>
              <p:nvPr/>
            </p:nvSpPr>
            <p:spPr bwMode="auto">
              <a:xfrm>
                <a:off x="2205" y="2627"/>
                <a:ext cx="1" cy="4"/>
              </a:xfrm>
              <a:custGeom>
                <a:avLst/>
                <a:gdLst>
                  <a:gd name="T0" fmla="*/ 0 w 2"/>
                  <a:gd name="T1" fmla="*/ 1 h 8"/>
                  <a:gd name="T2" fmla="*/ 1 w 2"/>
                  <a:gd name="T3" fmla="*/ 1 h 8"/>
                  <a:gd name="T4" fmla="*/ 0 w 2"/>
                  <a:gd name="T5" fmla="*/ 0 h 8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8"/>
                  <a:gd name="T11" fmla="*/ 2 w 2"/>
                  <a:gd name="T12" fmla="*/ 8 h 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8">
                    <a:moveTo>
                      <a:pt x="0" y="8"/>
                    </a:moveTo>
                    <a:lnTo>
                      <a:pt x="2" y="5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021" name="Freeform 3219"/>
              <p:cNvSpPr>
                <a:spLocks/>
              </p:cNvSpPr>
              <p:nvPr/>
            </p:nvSpPr>
            <p:spPr bwMode="auto">
              <a:xfrm>
                <a:off x="2198" y="2630"/>
                <a:ext cx="7" cy="2"/>
              </a:xfrm>
              <a:custGeom>
                <a:avLst/>
                <a:gdLst>
                  <a:gd name="T0" fmla="*/ 0 w 14"/>
                  <a:gd name="T1" fmla="*/ 0 h 4"/>
                  <a:gd name="T2" fmla="*/ 1 w 14"/>
                  <a:gd name="T3" fmla="*/ 1 h 4"/>
                  <a:gd name="T4" fmla="*/ 2 w 14"/>
                  <a:gd name="T5" fmla="*/ 1 h 4"/>
                  <a:gd name="T6" fmla="*/ 0 60000 65536"/>
                  <a:gd name="T7" fmla="*/ 0 60000 65536"/>
                  <a:gd name="T8" fmla="*/ 0 60000 65536"/>
                  <a:gd name="T9" fmla="*/ 0 w 14"/>
                  <a:gd name="T10" fmla="*/ 0 h 4"/>
                  <a:gd name="T11" fmla="*/ 14 w 14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" h="4">
                    <a:moveTo>
                      <a:pt x="0" y="0"/>
                    </a:moveTo>
                    <a:lnTo>
                      <a:pt x="7" y="4"/>
                    </a:lnTo>
                    <a:lnTo>
                      <a:pt x="14" y="3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022" name="Freeform 3220"/>
              <p:cNvSpPr>
                <a:spLocks/>
              </p:cNvSpPr>
              <p:nvPr/>
            </p:nvSpPr>
            <p:spPr bwMode="auto">
              <a:xfrm>
                <a:off x="2204" y="2637"/>
                <a:ext cx="1" cy="1"/>
              </a:xfrm>
              <a:custGeom>
                <a:avLst/>
                <a:gdLst>
                  <a:gd name="T0" fmla="*/ 0 w 3"/>
                  <a:gd name="T1" fmla="*/ 0 h 3"/>
                  <a:gd name="T2" fmla="*/ 0 w 3"/>
                  <a:gd name="T3" fmla="*/ 0 h 3"/>
                  <a:gd name="T4" fmla="*/ 0 w 3"/>
                  <a:gd name="T5" fmla="*/ 0 h 3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3"/>
                  <a:gd name="T11" fmla="*/ 3 w 3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3">
                    <a:moveTo>
                      <a:pt x="2" y="0"/>
                    </a:moveTo>
                    <a:lnTo>
                      <a:pt x="0" y="3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023" name="Line 3221"/>
              <p:cNvSpPr>
                <a:spLocks noChangeShapeType="1"/>
              </p:cNvSpPr>
              <p:nvPr/>
            </p:nvSpPr>
            <p:spPr bwMode="auto">
              <a:xfrm>
                <a:off x="2201" y="2636"/>
                <a:ext cx="1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024" name="Freeform 3222"/>
              <p:cNvSpPr>
                <a:spLocks/>
              </p:cNvSpPr>
              <p:nvPr/>
            </p:nvSpPr>
            <p:spPr bwMode="auto">
              <a:xfrm>
                <a:off x="2202" y="2636"/>
                <a:ext cx="4" cy="3"/>
              </a:xfrm>
              <a:custGeom>
                <a:avLst/>
                <a:gdLst>
                  <a:gd name="T0" fmla="*/ 0 w 8"/>
                  <a:gd name="T1" fmla="*/ 0 h 6"/>
                  <a:gd name="T2" fmla="*/ 1 w 8"/>
                  <a:gd name="T3" fmla="*/ 1 h 6"/>
                  <a:gd name="T4" fmla="*/ 1 w 8"/>
                  <a:gd name="T5" fmla="*/ 1 h 6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6"/>
                  <a:gd name="T11" fmla="*/ 8 w 8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6">
                    <a:moveTo>
                      <a:pt x="0" y="0"/>
                    </a:moveTo>
                    <a:lnTo>
                      <a:pt x="3" y="5"/>
                    </a:lnTo>
                    <a:lnTo>
                      <a:pt x="8" y="6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025" name="Line 3223"/>
              <p:cNvSpPr>
                <a:spLocks noChangeShapeType="1"/>
              </p:cNvSpPr>
              <p:nvPr/>
            </p:nvSpPr>
            <p:spPr bwMode="auto">
              <a:xfrm>
                <a:off x="2202" y="2636"/>
                <a:ext cx="2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026" name="Line 3224"/>
              <p:cNvSpPr>
                <a:spLocks noChangeShapeType="1"/>
              </p:cNvSpPr>
              <p:nvPr/>
            </p:nvSpPr>
            <p:spPr bwMode="auto">
              <a:xfrm>
                <a:off x="2206" y="2634"/>
                <a:ext cx="1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027" name="Freeform 3225"/>
              <p:cNvSpPr>
                <a:spLocks/>
              </p:cNvSpPr>
              <p:nvPr/>
            </p:nvSpPr>
            <p:spPr bwMode="auto">
              <a:xfrm>
                <a:off x="2204" y="2634"/>
                <a:ext cx="2" cy="1"/>
              </a:xfrm>
              <a:custGeom>
                <a:avLst/>
                <a:gdLst>
                  <a:gd name="T0" fmla="*/ 0 w 5"/>
                  <a:gd name="T1" fmla="*/ 0 h 4"/>
                  <a:gd name="T2" fmla="*/ 0 w 5"/>
                  <a:gd name="T3" fmla="*/ 0 h 4"/>
                  <a:gd name="T4" fmla="*/ 0 w 5"/>
                  <a:gd name="T5" fmla="*/ 0 h 4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4"/>
                  <a:gd name="T11" fmla="*/ 5 w 5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4">
                    <a:moveTo>
                      <a:pt x="0" y="0"/>
                    </a:moveTo>
                    <a:lnTo>
                      <a:pt x="2" y="4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028" name="Line 3226"/>
              <p:cNvSpPr>
                <a:spLocks noChangeShapeType="1"/>
              </p:cNvSpPr>
              <p:nvPr/>
            </p:nvSpPr>
            <p:spPr bwMode="auto">
              <a:xfrm flipH="1" flipV="1">
                <a:off x="2204" y="2634"/>
                <a:ext cx="1" cy="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029" name="Line 3227"/>
              <p:cNvSpPr>
                <a:spLocks noChangeShapeType="1"/>
              </p:cNvSpPr>
              <p:nvPr/>
            </p:nvSpPr>
            <p:spPr bwMode="auto">
              <a:xfrm flipH="1" flipV="1">
                <a:off x="2202" y="2636"/>
                <a:ext cx="2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19" name="Group 3228"/>
            <p:cNvGrpSpPr>
              <a:grpSpLocks/>
            </p:cNvGrpSpPr>
            <p:nvPr/>
          </p:nvGrpSpPr>
          <p:grpSpPr bwMode="auto">
            <a:xfrm>
              <a:off x="2004" y="2425"/>
              <a:ext cx="2681" cy="930"/>
              <a:chOff x="2004" y="2425"/>
              <a:chExt cx="2681" cy="930"/>
            </a:xfrm>
          </p:grpSpPr>
          <p:sp>
            <p:nvSpPr>
              <p:cNvPr id="11630" name="Line 3229"/>
              <p:cNvSpPr>
                <a:spLocks noChangeShapeType="1"/>
              </p:cNvSpPr>
              <p:nvPr/>
            </p:nvSpPr>
            <p:spPr bwMode="auto">
              <a:xfrm>
                <a:off x="2206" y="2633"/>
                <a:ext cx="2" cy="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631" name="Line 3230"/>
              <p:cNvSpPr>
                <a:spLocks noChangeShapeType="1"/>
              </p:cNvSpPr>
              <p:nvPr/>
            </p:nvSpPr>
            <p:spPr bwMode="auto">
              <a:xfrm>
                <a:off x="2206" y="2634"/>
                <a:ext cx="2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632" name="Freeform 3231"/>
              <p:cNvSpPr>
                <a:spLocks/>
              </p:cNvSpPr>
              <p:nvPr/>
            </p:nvSpPr>
            <p:spPr bwMode="auto">
              <a:xfrm>
                <a:off x="2204" y="2635"/>
                <a:ext cx="2" cy="2"/>
              </a:xfrm>
              <a:custGeom>
                <a:avLst/>
                <a:gdLst>
                  <a:gd name="T0" fmla="*/ 0 w 3"/>
                  <a:gd name="T1" fmla="*/ 0 h 3"/>
                  <a:gd name="T2" fmla="*/ 0 w 3"/>
                  <a:gd name="T3" fmla="*/ 1 h 3"/>
                  <a:gd name="T4" fmla="*/ 0 w 3"/>
                  <a:gd name="T5" fmla="*/ 1 h 3"/>
                  <a:gd name="T6" fmla="*/ 1 w 3"/>
                  <a:gd name="T7" fmla="*/ 1 h 3"/>
                  <a:gd name="T8" fmla="*/ 1 w 3"/>
                  <a:gd name="T9" fmla="*/ 1 h 3"/>
                  <a:gd name="T10" fmla="*/ 1 w 3"/>
                  <a:gd name="T11" fmla="*/ 0 h 3"/>
                  <a:gd name="T12" fmla="*/ 0 w 3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0" y="0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3" y="1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633" name="Line 3232"/>
              <p:cNvSpPr>
                <a:spLocks noChangeShapeType="1"/>
              </p:cNvSpPr>
              <p:nvPr/>
            </p:nvSpPr>
            <p:spPr bwMode="auto">
              <a:xfrm flipH="1" flipV="1">
                <a:off x="2206" y="2637"/>
                <a:ext cx="2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634" name="Line 3233"/>
              <p:cNvSpPr>
                <a:spLocks noChangeShapeType="1"/>
              </p:cNvSpPr>
              <p:nvPr/>
            </p:nvSpPr>
            <p:spPr bwMode="auto">
              <a:xfrm flipH="1">
                <a:off x="2206" y="2635"/>
                <a:ext cx="2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635" name="Freeform 3234"/>
              <p:cNvSpPr>
                <a:spLocks/>
              </p:cNvSpPr>
              <p:nvPr/>
            </p:nvSpPr>
            <p:spPr bwMode="auto">
              <a:xfrm>
                <a:off x="2205" y="2637"/>
                <a:ext cx="1" cy="2"/>
              </a:xfrm>
              <a:custGeom>
                <a:avLst/>
                <a:gdLst>
                  <a:gd name="T0" fmla="*/ 0 w 2"/>
                  <a:gd name="T1" fmla="*/ 0 h 4"/>
                  <a:gd name="T2" fmla="*/ 1 w 2"/>
                  <a:gd name="T3" fmla="*/ 1 h 4"/>
                  <a:gd name="T4" fmla="*/ 1 w 2"/>
                  <a:gd name="T5" fmla="*/ 0 h 4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4"/>
                  <a:gd name="T11" fmla="*/ 2 w 2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4">
                    <a:moveTo>
                      <a:pt x="0" y="0"/>
                    </a:moveTo>
                    <a:lnTo>
                      <a:pt x="2" y="4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636" name="Line 3235"/>
              <p:cNvSpPr>
                <a:spLocks noChangeShapeType="1"/>
              </p:cNvSpPr>
              <p:nvPr/>
            </p:nvSpPr>
            <p:spPr bwMode="auto">
              <a:xfrm>
                <a:off x="2206" y="2636"/>
                <a:ext cx="2" cy="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637" name="Line 3236"/>
              <p:cNvSpPr>
                <a:spLocks noChangeShapeType="1"/>
              </p:cNvSpPr>
              <p:nvPr/>
            </p:nvSpPr>
            <p:spPr bwMode="auto">
              <a:xfrm flipV="1">
                <a:off x="2206" y="2635"/>
                <a:ext cx="2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638" name="Line 3237"/>
              <p:cNvSpPr>
                <a:spLocks noChangeShapeType="1"/>
              </p:cNvSpPr>
              <p:nvPr/>
            </p:nvSpPr>
            <p:spPr bwMode="auto">
              <a:xfrm>
                <a:off x="2208" y="2635"/>
                <a:ext cx="3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639" name="Freeform 3238"/>
              <p:cNvSpPr>
                <a:spLocks/>
              </p:cNvSpPr>
              <p:nvPr/>
            </p:nvSpPr>
            <p:spPr bwMode="auto">
              <a:xfrm>
                <a:off x="2208" y="2635"/>
                <a:ext cx="1" cy="3"/>
              </a:xfrm>
              <a:custGeom>
                <a:avLst/>
                <a:gdLst>
                  <a:gd name="T0" fmla="*/ 0 w 3"/>
                  <a:gd name="T1" fmla="*/ 1 h 6"/>
                  <a:gd name="T2" fmla="*/ 0 w 3"/>
                  <a:gd name="T3" fmla="*/ 0 h 6"/>
                  <a:gd name="T4" fmla="*/ 0 w 3"/>
                  <a:gd name="T5" fmla="*/ 1 h 6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6"/>
                  <a:gd name="T11" fmla="*/ 3 w 3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6">
                    <a:moveTo>
                      <a:pt x="0" y="6"/>
                    </a:moveTo>
                    <a:lnTo>
                      <a:pt x="0" y="0"/>
                    </a:lnTo>
                    <a:lnTo>
                      <a:pt x="3" y="3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640" name="Freeform 3239"/>
              <p:cNvSpPr>
                <a:spLocks/>
              </p:cNvSpPr>
              <p:nvPr/>
            </p:nvSpPr>
            <p:spPr bwMode="auto">
              <a:xfrm>
                <a:off x="2208" y="2639"/>
                <a:ext cx="2" cy="3"/>
              </a:xfrm>
              <a:custGeom>
                <a:avLst/>
                <a:gdLst>
                  <a:gd name="T0" fmla="*/ 0 w 5"/>
                  <a:gd name="T1" fmla="*/ 0 h 5"/>
                  <a:gd name="T2" fmla="*/ 0 w 5"/>
                  <a:gd name="T3" fmla="*/ 1 h 5"/>
                  <a:gd name="T4" fmla="*/ 0 w 5"/>
                  <a:gd name="T5" fmla="*/ 1 h 5"/>
                  <a:gd name="T6" fmla="*/ 0 w 5"/>
                  <a:gd name="T7" fmla="*/ 1 h 5"/>
                  <a:gd name="T8" fmla="*/ 0 w 5"/>
                  <a:gd name="T9" fmla="*/ 1 h 5"/>
                  <a:gd name="T10" fmla="*/ 0 w 5"/>
                  <a:gd name="T11" fmla="*/ 1 h 5"/>
                  <a:gd name="T12" fmla="*/ 0 w 5"/>
                  <a:gd name="T13" fmla="*/ 0 h 5"/>
                  <a:gd name="T14" fmla="*/ 0 w 5"/>
                  <a:gd name="T15" fmla="*/ 0 h 5"/>
                  <a:gd name="T16" fmla="*/ 0 w 5"/>
                  <a:gd name="T17" fmla="*/ 0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5"/>
                  <a:gd name="T29" fmla="*/ 5 w 5"/>
                  <a:gd name="T30" fmla="*/ 5 h 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5">
                    <a:moveTo>
                      <a:pt x="2" y="0"/>
                    </a:moveTo>
                    <a:lnTo>
                      <a:pt x="0" y="2"/>
                    </a:lnTo>
                    <a:lnTo>
                      <a:pt x="2" y="4"/>
                    </a:lnTo>
                    <a:lnTo>
                      <a:pt x="3" y="5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0"/>
                    </a:lnTo>
                    <a:close/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641" name="Line 3240"/>
              <p:cNvSpPr>
                <a:spLocks noChangeShapeType="1"/>
              </p:cNvSpPr>
              <p:nvPr/>
            </p:nvSpPr>
            <p:spPr bwMode="auto">
              <a:xfrm flipV="1">
                <a:off x="2201" y="2633"/>
                <a:ext cx="3" cy="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642" name="Freeform 3241"/>
              <p:cNvSpPr>
                <a:spLocks/>
              </p:cNvSpPr>
              <p:nvPr/>
            </p:nvSpPr>
            <p:spPr bwMode="auto">
              <a:xfrm>
                <a:off x="2204" y="2632"/>
                <a:ext cx="2" cy="1"/>
              </a:xfrm>
              <a:custGeom>
                <a:avLst/>
                <a:gdLst>
                  <a:gd name="T0" fmla="*/ 1 w 3"/>
                  <a:gd name="T1" fmla="*/ 1 h 2"/>
                  <a:gd name="T2" fmla="*/ 1 w 3"/>
                  <a:gd name="T3" fmla="*/ 0 h 2"/>
                  <a:gd name="T4" fmla="*/ 0 w 3"/>
                  <a:gd name="T5" fmla="*/ 1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3" y="2"/>
                    </a:moveTo>
                    <a:lnTo>
                      <a:pt x="1" y="0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643" name="Freeform 3242"/>
              <p:cNvSpPr>
                <a:spLocks/>
              </p:cNvSpPr>
              <p:nvPr/>
            </p:nvSpPr>
            <p:spPr bwMode="auto">
              <a:xfrm>
                <a:off x="2202" y="2634"/>
                <a:ext cx="4" cy="2"/>
              </a:xfrm>
              <a:custGeom>
                <a:avLst/>
                <a:gdLst>
                  <a:gd name="T0" fmla="*/ 0 w 8"/>
                  <a:gd name="T1" fmla="*/ 0 h 5"/>
                  <a:gd name="T2" fmla="*/ 1 w 8"/>
                  <a:gd name="T3" fmla="*/ 0 h 5"/>
                  <a:gd name="T4" fmla="*/ 1 w 8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5"/>
                  <a:gd name="T11" fmla="*/ 8 w 8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5">
                    <a:moveTo>
                      <a:pt x="0" y="5"/>
                    </a:moveTo>
                    <a:lnTo>
                      <a:pt x="3" y="0"/>
                    </a:lnTo>
                    <a:lnTo>
                      <a:pt x="8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644" name="Line 3243"/>
              <p:cNvSpPr>
                <a:spLocks noChangeShapeType="1"/>
              </p:cNvSpPr>
              <p:nvPr/>
            </p:nvSpPr>
            <p:spPr bwMode="auto">
              <a:xfrm flipH="1" flipV="1">
                <a:off x="2201" y="2637"/>
                <a:ext cx="6" cy="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645" name="Freeform 3244"/>
              <p:cNvSpPr>
                <a:spLocks/>
              </p:cNvSpPr>
              <p:nvPr/>
            </p:nvSpPr>
            <p:spPr bwMode="auto">
              <a:xfrm>
                <a:off x="2187" y="2628"/>
                <a:ext cx="33" cy="34"/>
              </a:xfrm>
              <a:custGeom>
                <a:avLst/>
                <a:gdLst>
                  <a:gd name="T0" fmla="*/ 8 w 66"/>
                  <a:gd name="T1" fmla="*/ 9 h 68"/>
                  <a:gd name="T2" fmla="*/ 4 w 66"/>
                  <a:gd name="T3" fmla="*/ 4 h 68"/>
                  <a:gd name="T4" fmla="*/ 0 w 66"/>
                  <a:gd name="T5" fmla="*/ 0 h 68"/>
                  <a:gd name="T6" fmla="*/ 0 60000 65536"/>
                  <a:gd name="T7" fmla="*/ 0 60000 65536"/>
                  <a:gd name="T8" fmla="*/ 0 60000 65536"/>
                  <a:gd name="T9" fmla="*/ 0 w 66"/>
                  <a:gd name="T10" fmla="*/ 0 h 68"/>
                  <a:gd name="T11" fmla="*/ 66 w 66"/>
                  <a:gd name="T12" fmla="*/ 68 h 6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6" h="68">
                    <a:moveTo>
                      <a:pt x="66" y="68"/>
                    </a:moveTo>
                    <a:lnTo>
                      <a:pt x="33" y="35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646" name="Line 3245"/>
              <p:cNvSpPr>
                <a:spLocks noChangeShapeType="1"/>
              </p:cNvSpPr>
              <p:nvPr/>
            </p:nvSpPr>
            <p:spPr bwMode="auto">
              <a:xfrm flipV="1">
                <a:off x="2168" y="2475"/>
                <a:ext cx="50" cy="4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647" name="Line 3246"/>
              <p:cNvSpPr>
                <a:spLocks noChangeShapeType="1"/>
              </p:cNvSpPr>
              <p:nvPr/>
            </p:nvSpPr>
            <p:spPr bwMode="auto">
              <a:xfrm flipV="1">
                <a:off x="2092" y="2678"/>
                <a:ext cx="114" cy="11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648" name="Line 3247"/>
              <p:cNvSpPr>
                <a:spLocks noChangeShapeType="1"/>
              </p:cNvSpPr>
              <p:nvPr/>
            </p:nvSpPr>
            <p:spPr bwMode="auto">
              <a:xfrm flipV="1">
                <a:off x="2102" y="2687"/>
                <a:ext cx="113" cy="11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649" name="Line 3248"/>
              <p:cNvSpPr>
                <a:spLocks noChangeShapeType="1"/>
              </p:cNvSpPr>
              <p:nvPr/>
            </p:nvSpPr>
            <p:spPr bwMode="auto">
              <a:xfrm flipH="1">
                <a:off x="2193" y="2687"/>
                <a:ext cx="22" cy="20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650" name="Line 3249"/>
              <p:cNvSpPr>
                <a:spLocks noChangeShapeType="1"/>
              </p:cNvSpPr>
              <p:nvPr/>
            </p:nvSpPr>
            <p:spPr bwMode="auto">
              <a:xfrm>
                <a:off x="2168" y="2425"/>
                <a:ext cx="54" cy="5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651" name="Line 3250"/>
              <p:cNvSpPr>
                <a:spLocks noChangeShapeType="1"/>
              </p:cNvSpPr>
              <p:nvPr/>
            </p:nvSpPr>
            <p:spPr bwMode="auto">
              <a:xfrm flipV="1">
                <a:off x="2149" y="2512"/>
                <a:ext cx="88" cy="9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652" name="Line 3251"/>
              <p:cNvSpPr>
                <a:spLocks noChangeShapeType="1"/>
              </p:cNvSpPr>
              <p:nvPr/>
            </p:nvSpPr>
            <p:spPr bwMode="auto">
              <a:xfrm flipV="1">
                <a:off x="2157" y="2512"/>
                <a:ext cx="99" cy="9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653" name="Line 3252"/>
              <p:cNvSpPr>
                <a:spLocks noChangeShapeType="1"/>
              </p:cNvSpPr>
              <p:nvPr/>
            </p:nvSpPr>
            <p:spPr bwMode="auto">
              <a:xfrm flipV="1">
                <a:off x="2193" y="2778"/>
                <a:ext cx="113" cy="11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654" name="Line 3253"/>
              <p:cNvSpPr>
                <a:spLocks noChangeShapeType="1"/>
              </p:cNvSpPr>
              <p:nvPr/>
            </p:nvSpPr>
            <p:spPr bwMode="auto">
              <a:xfrm>
                <a:off x="2157" y="2611"/>
                <a:ext cx="167" cy="16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655" name="Line 3254"/>
              <p:cNvSpPr>
                <a:spLocks noChangeShapeType="1"/>
              </p:cNvSpPr>
              <p:nvPr/>
            </p:nvSpPr>
            <p:spPr bwMode="auto">
              <a:xfrm flipV="1">
                <a:off x="2102" y="2778"/>
                <a:ext cx="204" cy="2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656" name="Line 3255"/>
              <p:cNvSpPr>
                <a:spLocks noChangeShapeType="1"/>
              </p:cNvSpPr>
              <p:nvPr/>
            </p:nvSpPr>
            <p:spPr bwMode="auto">
              <a:xfrm flipH="1">
                <a:off x="2160" y="3000"/>
                <a:ext cx="123" cy="12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657" name="Line 3256"/>
              <p:cNvSpPr>
                <a:spLocks noChangeShapeType="1"/>
              </p:cNvSpPr>
              <p:nvPr/>
            </p:nvSpPr>
            <p:spPr bwMode="auto">
              <a:xfrm flipH="1">
                <a:off x="2157" y="3000"/>
                <a:ext cx="145" cy="14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658" name="Line 3257"/>
              <p:cNvSpPr>
                <a:spLocks noChangeShapeType="1"/>
              </p:cNvSpPr>
              <p:nvPr/>
            </p:nvSpPr>
            <p:spPr bwMode="auto">
              <a:xfrm>
                <a:off x="2168" y="3142"/>
                <a:ext cx="97" cy="9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659" name="Line 3258"/>
              <p:cNvSpPr>
                <a:spLocks noChangeShapeType="1"/>
              </p:cNvSpPr>
              <p:nvPr/>
            </p:nvSpPr>
            <p:spPr bwMode="auto">
              <a:xfrm>
                <a:off x="2157" y="3143"/>
                <a:ext cx="105" cy="10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660" name="Freeform 3259"/>
              <p:cNvSpPr>
                <a:spLocks/>
              </p:cNvSpPr>
              <p:nvPr/>
            </p:nvSpPr>
            <p:spPr bwMode="auto">
              <a:xfrm>
                <a:off x="2179" y="3186"/>
                <a:ext cx="25" cy="27"/>
              </a:xfrm>
              <a:custGeom>
                <a:avLst/>
                <a:gdLst>
                  <a:gd name="T0" fmla="*/ 3 w 52"/>
                  <a:gd name="T1" fmla="*/ 0 h 53"/>
                  <a:gd name="T2" fmla="*/ 0 w 52"/>
                  <a:gd name="T3" fmla="*/ 5 h 53"/>
                  <a:gd name="T4" fmla="*/ 4 w 52"/>
                  <a:gd name="T5" fmla="*/ 2 h 53"/>
                  <a:gd name="T6" fmla="*/ 1 w 52"/>
                  <a:gd name="T7" fmla="*/ 7 h 53"/>
                  <a:gd name="T8" fmla="*/ 6 w 52"/>
                  <a:gd name="T9" fmla="*/ 4 h 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2"/>
                  <a:gd name="T16" fmla="*/ 0 h 53"/>
                  <a:gd name="T17" fmla="*/ 52 w 52"/>
                  <a:gd name="T18" fmla="*/ 53 h 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2" h="53">
                    <a:moveTo>
                      <a:pt x="24" y="0"/>
                    </a:moveTo>
                    <a:lnTo>
                      <a:pt x="0" y="39"/>
                    </a:lnTo>
                    <a:lnTo>
                      <a:pt x="38" y="15"/>
                    </a:lnTo>
                    <a:lnTo>
                      <a:pt x="14" y="53"/>
                    </a:lnTo>
                    <a:lnTo>
                      <a:pt x="52" y="3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661" name="Freeform 3260"/>
              <p:cNvSpPr>
                <a:spLocks/>
              </p:cNvSpPr>
              <p:nvPr/>
            </p:nvSpPr>
            <p:spPr bwMode="auto">
              <a:xfrm>
                <a:off x="2199" y="3210"/>
                <a:ext cx="15" cy="16"/>
              </a:xfrm>
              <a:custGeom>
                <a:avLst/>
                <a:gdLst>
                  <a:gd name="T0" fmla="*/ 3 w 30"/>
                  <a:gd name="T1" fmla="*/ 0 h 31"/>
                  <a:gd name="T2" fmla="*/ 3 w 30"/>
                  <a:gd name="T3" fmla="*/ 1 h 31"/>
                  <a:gd name="T4" fmla="*/ 4 w 30"/>
                  <a:gd name="T5" fmla="*/ 1 h 31"/>
                  <a:gd name="T6" fmla="*/ 0 w 30"/>
                  <a:gd name="T7" fmla="*/ 4 h 3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0"/>
                  <a:gd name="T13" fmla="*/ 0 h 31"/>
                  <a:gd name="T14" fmla="*/ 30 w 30"/>
                  <a:gd name="T15" fmla="*/ 31 h 3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0" h="31">
                    <a:moveTo>
                      <a:pt x="17" y="0"/>
                    </a:moveTo>
                    <a:lnTo>
                      <a:pt x="22" y="1"/>
                    </a:lnTo>
                    <a:lnTo>
                      <a:pt x="30" y="1"/>
                    </a:lnTo>
                    <a:lnTo>
                      <a:pt x="0" y="31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662" name="Freeform 3261"/>
              <p:cNvSpPr>
                <a:spLocks/>
              </p:cNvSpPr>
              <p:nvPr/>
            </p:nvSpPr>
            <p:spPr bwMode="auto">
              <a:xfrm>
                <a:off x="2210" y="3222"/>
                <a:ext cx="19" cy="20"/>
              </a:xfrm>
              <a:custGeom>
                <a:avLst/>
                <a:gdLst>
                  <a:gd name="T0" fmla="*/ 4 w 39"/>
                  <a:gd name="T1" fmla="*/ 1 h 39"/>
                  <a:gd name="T2" fmla="*/ 3 w 39"/>
                  <a:gd name="T3" fmla="*/ 0 h 39"/>
                  <a:gd name="T4" fmla="*/ 2 w 39"/>
                  <a:gd name="T5" fmla="*/ 1 h 39"/>
                  <a:gd name="T6" fmla="*/ 1 w 39"/>
                  <a:gd name="T7" fmla="*/ 1 h 39"/>
                  <a:gd name="T8" fmla="*/ 1 w 39"/>
                  <a:gd name="T9" fmla="*/ 2 h 39"/>
                  <a:gd name="T10" fmla="*/ 0 w 39"/>
                  <a:gd name="T11" fmla="*/ 3 h 39"/>
                  <a:gd name="T12" fmla="*/ 0 w 39"/>
                  <a:gd name="T13" fmla="*/ 4 h 39"/>
                  <a:gd name="T14" fmla="*/ 0 w 39"/>
                  <a:gd name="T15" fmla="*/ 5 h 39"/>
                  <a:gd name="T16" fmla="*/ 0 w 39"/>
                  <a:gd name="T17" fmla="*/ 5 h 39"/>
                  <a:gd name="T18" fmla="*/ 1 w 39"/>
                  <a:gd name="T19" fmla="*/ 5 h 39"/>
                  <a:gd name="T20" fmla="*/ 2 w 39"/>
                  <a:gd name="T21" fmla="*/ 5 h 39"/>
                  <a:gd name="T22" fmla="*/ 3 w 39"/>
                  <a:gd name="T23" fmla="*/ 4 h 39"/>
                  <a:gd name="T24" fmla="*/ 4 w 39"/>
                  <a:gd name="T25" fmla="*/ 4 h 39"/>
                  <a:gd name="T26" fmla="*/ 4 w 39"/>
                  <a:gd name="T27" fmla="*/ 3 h 39"/>
                  <a:gd name="T28" fmla="*/ 4 w 39"/>
                  <a:gd name="T29" fmla="*/ 2 h 39"/>
                  <a:gd name="T30" fmla="*/ 4 w 39"/>
                  <a:gd name="T31" fmla="*/ 1 h 39"/>
                  <a:gd name="T32" fmla="*/ 4 w 39"/>
                  <a:gd name="T33" fmla="*/ 1 h 3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9"/>
                  <a:gd name="T52" fmla="*/ 0 h 39"/>
                  <a:gd name="T53" fmla="*/ 39 w 39"/>
                  <a:gd name="T54" fmla="*/ 39 h 3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9" h="39">
                    <a:moveTo>
                      <a:pt x="34" y="3"/>
                    </a:moveTo>
                    <a:lnTo>
                      <a:pt x="28" y="0"/>
                    </a:lnTo>
                    <a:lnTo>
                      <a:pt x="20" y="1"/>
                    </a:lnTo>
                    <a:lnTo>
                      <a:pt x="12" y="6"/>
                    </a:lnTo>
                    <a:lnTo>
                      <a:pt x="8" y="11"/>
                    </a:lnTo>
                    <a:lnTo>
                      <a:pt x="1" y="20"/>
                    </a:lnTo>
                    <a:lnTo>
                      <a:pt x="0" y="26"/>
                    </a:lnTo>
                    <a:lnTo>
                      <a:pt x="3" y="33"/>
                    </a:lnTo>
                    <a:lnTo>
                      <a:pt x="6" y="36"/>
                    </a:lnTo>
                    <a:lnTo>
                      <a:pt x="12" y="39"/>
                    </a:lnTo>
                    <a:lnTo>
                      <a:pt x="19" y="37"/>
                    </a:lnTo>
                    <a:lnTo>
                      <a:pt x="28" y="31"/>
                    </a:lnTo>
                    <a:lnTo>
                      <a:pt x="33" y="26"/>
                    </a:lnTo>
                    <a:lnTo>
                      <a:pt x="37" y="19"/>
                    </a:lnTo>
                    <a:lnTo>
                      <a:pt x="39" y="11"/>
                    </a:lnTo>
                    <a:lnTo>
                      <a:pt x="37" y="6"/>
                    </a:lnTo>
                    <a:lnTo>
                      <a:pt x="34" y="3"/>
                    </a:lnTo>
                    <a:close/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663" name="Freeform 3262"/>
              <p:cNvSpPr>
                <a:spLocks/>
              </p:cNvSpPr>
              <p:nvPr/>
            </p:nvSpPr>
            <p:spPr bwMode="auto">
              <a:xfrm>
                <a:off x="2226" y="3237"/>
                <a:ext cx="19" cy="19"/>
              </a:xfrm>
              <a:custGeom>
                <a:avLst/>
                <a:gdLst>
                  <a:gd name="T0" fmla="*/ 4 w 39"/>
                  <a:gd name="T1" fmla="*/ 2 h 37"/>
                  <a:gd name="T2" fmla="*/ 4 w 39"/>
                  <a:gd name="T3" fmla="*/ 2 h 37"/>
                  <a:gd name="T4" fmla="*/ 4 w 39"/>
                  <a:gd name="T5" fmla="*/ 1 h 37"/>
                  <a:gd name="T6" fmla="*/ 4 w 39"/>
                  <a:gd name="T7" fmla="*/ 1 h 37"/>
                  <a:gd name="T8" fmla="*/ 3 w 39"/>
                  <a:gd name="T9" fmla="*/ 0 h 37"/>
                  <a:gd name="T10" fmla="*/ 2 w 39"/>
                  <a:gd name="T11" fmla="*/ 1 h 37"/>
                  <a:gd name="T12" fmla="*/ 1 w 39"/>
                  <a:gd name="T13" fmla="*/ 1 h 37"/>
                  <a:gd name="T14" fmla="*/ 0 w 39"/>
                  <a:gd name="T15" fmla="*/ 2 h 37"/>
                  <a:gd name="T16" fmla="*/ 0 w 39"/>
                  <a:gd name="T17" fmla="*/ 3 h 37"/>
                  <a:gd name="T18" fmla="*/ 0 w 39"/>
                  <a:gd name="T19" fmla="*/ 4 h 37"/>
                  <a:gd name="T20" fmla="*/ 0 w 39"/>
                  <a:gd name="T21" fmla="*/ 5 h 37"/>
                  <a:gd name="T22" fmla="*/ 0 w 39"/>
                  <a:gd name="T23" fmla="*/ 5 h 37"/>
                  <a:gd name="T24" fmla="*/ 1 w 39"/>
                  <a:gd name="T25" fmla="*/ 5 h 37"/>
                  <a:gd name="T26" fmla="*/ 2 w 39"/>
                  <a:gd name="T27" fmla="*/ 5 h 37"/>
                  <a:gd name="T28" fmla="*/ 2 w 39"/>
                  <a:gd name="T29" fmla="*/ 5 h 37"/>
                  <a:gd name="T30" fmla="*/ 3 w 39"/>
                  <a:gd name="T31" fmla="*/ 5 h 37"/>
                  <a:gd name="T32" fmla="*/ 3 w 39"/>
                  <a:gd name="T33" fmla="*/ 4 h 37"/>
                  <a:gd name="T34" fmla="*/ 3 w 39"/>
                  <a:gd name="T35" fmla="*/ 3 h 37"/>
                  <a:gd name="T36" fmla="*/ 3 w 39"/>
                  <a:gd name="T37" fmla="*/ 2 h 37"/>
                  <a:gd name="T38" fmla="*/ 2 w 39"/>
                  <a:gd name="T39" fmla="*/ 2 h 37"/>
                  <a:gd name="T40" fmla="*/ 2 w 39"/>
                  <a:gd name="T41" fmla="*/ 2 h 37"/>
                  <a:gd name="T42" fmla="*/ 1 w 39"/>
                  <a:gd name="T43" fmla="*/ 2 h 37"/>
                  <a:gd name="T44" fmla="*/ 0 w 39"/>
                  <a:gd name="T45" fmla="*/ 2 h 3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9"/>
                  <a:gd name="T70" fmla="*/ 0 h 37"/>
                  <a:gd name="T71" fmla="*/ 39 w 39"/>
                  <a:gd name="T72" fmla="*/ 37 h 3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9" h="37">
                    <a:moveTo>
                      <a:pt x="38" y="15"/>
                    </a:moveTo>
                    <a:lnTo>
                      <a:pt x="39" y="12"/>
                    </a:lnTo>
                    <a:lnTo>
                      <a:pt x="36" y="6"/>
                    </a:lnTo>
                    <a:lnTo>
                      <a:pt x="33" y="3"/>
                    </a:lnTo>
                    <a:lnTo>
                      <a:pt x="27" y="0"/>
                    </a:lnTo>
                    <a:lnTo>
                      <a:pt x="20" y="1"/>
                    </a:lnTo>
                    <a:lnTo>
                      <a:pt x="11" y="7"/>
                    </a:lnTo>
                    <a:lnTo>
                      <a:pt x="5" y="15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3" y="34"/>
                    </a:lnTo>
                    <a:lnTo>
                      <a:pt x="5" y="36"/>
                    </a:lnTo>
                    <a:lnTo>
                      <a:pt x="10" y="37"/>
                    </a:lnTo>
                    <a:lnTo>
                      <a:pt x="16" y="37"/>
                    </a:lnTo>
                    <a:lnTo>
                      <a:pt x="22" y="36"/>
                    </a:lnTo>
                    <a:lnTo>
                      <a:pt x="24" y="34"/>
                    </a:lnTo>
                    <a:lnTo>
                      <a:pt x="27" y="28"/>
                    </a:lnTo>
                    <a:lnTo>
                      <a:pt x="27" y="22"/>
                    </a:lnTo>
                    <a:lnTo>
                      <a:pt x="24" y="15"/>
                    </a:lnTo>
                    <a:lnTo>
                      <a:pt x="22" y="15"/>
                    </a:lnTo>
                    <a:lnTo>
                      <a:pt x="16" y="12"/>
                    </a:lnTo>
                    <a:lnTo>
                      <a:pt x="10" y="12"/>
                    </a:lnTo>
                    <a:lnTo>
                      <a:pt x="5" y="15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664" name="Line 3263"/>
              <p:cNvSpPr>
                <a:spLocks noChangeShapeType="1"/>
              </p:cNvSpPr>
              <p:nvPr/>
            </p:nvSpPr>
            <p:spPr bwMode="auto">
              <a:xfrm>
                <a:off x="2169" y="3132"/>
                <a:ext cx="105" cy="10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665" name="Line 3264"/>
              <p:cNvSpPr>
                <a:spLocks noChangeShapeType="1"/>
              </p:cNvSpPr>
              <p:nvPr/>
            </p:nvSpPr>
            <p:spPr bwMode="auto">
              <a:xfrm>
                <a:off x="2193" y="2909"/>
                <a:ext cx="90" cy="9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666" name="Line 3265"/>
              <p:cNvSpPr>
                <a:spLocks noChangeShapeType="1"/>
              </p:cNvSpPr>
              <p:nvPr/>
            </p:nvSpPr>
            <p:spPr bwMode="auto">
              <a:xfrm flipH="1" flipV="1">
                <a:off x="2004" y="2898"/>
                <a:ext cx="279" cy="10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667" name="Line 3266"/>
              <p:cNvSpPr>
                <a:spLocks noChangeShapeType="1"/>
              </p:cNvSpPr>
              <p:nvPr/>
            </p:nvSpPr>
            <p:spPr bwMode="auto">
              <a:xfrm flipH="1" flipV="1">
                <a:off x="2092" y="2810"/>
                <a:ext cx="102" cy="27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668" name="Line 3267"/>
              <p:cNvSpPr>
                <a:spLocks noChangeShapeType="1"/>
              </p:cNvSpPr>
              <p:nvPr/>
            </p:nvSpPr>
            <p:spPr bwMode="auto">
              <a:xfrm>
                <a:off x="2004" y="2898"/>
                <a:ext cx="190" cy="19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669" name="Line 3268"/>
              <p:cNvSpPr>
                <a:spLocks noChangeShapeType="1"/>
              </p:cNvSpPr>
              <p:nvPr/>
            </p:nvSpPr>
            <p:spPr bwMode="auto">
              <a:xfrm flipV="1">
                <a:off x="4603" y="2657"/>
                <a:ext cx="1" cy="2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670" name="Line 3269"/>
              <p:cNvSpPr>
                <a:spLocks noChangeShapeType="1"/>
              </p:cNvSpPr>
              <p:nvPr/>
            </p:nvSpPr>
            <p:spPr bwMode="auto">
              <a:xfrm flipH="1">
                <a:off x="4593" y="2667"/>
                <a:ext cx="21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671" name="Line 3270"/>
              <p:cNvSpPr>
                <a:spLocks noChangeShapeType="1"/>
              </p:cNvSpPr>
              <p:nvPr/>
            </p:nvSpPr>
            <p:spPr bwMode="auto">
              <a:xfrm flipV="1">
                <a:off x="4684" y="2657"/>
                <a:ext cx="1" cy="2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672" name="Line 3271"/>
              <p:cNvSpPr>
                <a:spLocks noChangeShapeType="1"/>
              </p:cNvSpPr>
              <p:nvPr/>
            </p:nvSpPr>
            <p:spPr bwMode="auto">
              <a:xfrm flipV="1">
                <a:off x="4527" y="2678"/>
                <a:ext cx="1" cy="2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673" name="Line 3272"/>
              <p:cNvSpPr>
                <a:spLocks noChangeShapeType="1"/>
              </p:cNvSpPr>
              <p:nvPr/>
            </p:nvSpPr>
            <p:spPr bwMode="auto">
              <a:xfrm flipH="1">
                <a:off x="4517" y="2688"/>
                <a:ext cx="21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674" name="Line 3273"/>
              <p:cNvSpPr>
                <a:spLocks noChangeShapeType="1"/>
              </p:cNvSpPr>
              <p:nvPr/>
            </p:nvSpPr>
            <p:spPr bwMode="auto">
              <a:xfrm flipV="1">
                <a:off x="4520" y="2703"/>
                <a:ext cx="39" cy="4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675" name="Line 3274"/>
              <p:cNvSpPr>
                <a:spLocks noChangeShapeType="1"/>
              </p:cNvSpPr>
              <p:nvPr/>
            </p:nvSpPr>
            <p:spPr bwMode="auto">
              <a:xfrm flipV="1">
                <a:off x="4520" y="2714"/>
                <a:ext cx="43" cy="4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676" name="Line 3275"/>
              <p:cNvSpPr>
                <a:spLocks noChangeShapeType="1"/>
              </p:cNvSpPr>
              <p:nvPr/>
            </p:nvSpPr>
            <p:spPr bwMode="auto">
              <a:xfrm flipV="1">
                <a:off x="4555" y="3255"/>
                <a:ext cx="11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677" name="Line 3276"/>
              <p:cNvSpPr>
                <a:spLocks noChangeShapeType="1"/>
              </p:cNvSpPr>
              <p:nvPr/>
            </p:nvSpPr>
            <p:spPr bwMode="auto">
              <a:xfrm flipH="1">
                <a:off x="4509" y="3209"/>
                <a:ext cx="11" cy="1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678" name="Freeform 3277"/>
              <p:cNvSpPr>
                <a:spLocks/>
              </p:cNvSpPr>
              <p:nvPr/>
            </p:nvSpPr>
            <p:spPr bwMode="auto">
              <a:xfrm>
                <a:off x="4502" y="3238"/>
                <a:ext cx="4" cy="26"/>
              </a:xfrm>
              <a:custGeom>
                <a:avLst/>
                <a:gdLst>
                  <a:gd name="T0" fmla="*/ 2 w 6"/>
                  <a:gd name="T1" fmla="*/ 0 h 52"/>
                  <a:gd name="T2" fmla="*/ 0 w 6"/>
                  <a:gd name="T3" fmla="*/ 3 h 52"/>
                  <a:gd name="T4" fmla="*/ 2 w 6"/>
                  <a:gd name="T5" fmla="*/ 7 h 52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52"/>
                  <a:gd name="T11" fmla="*/ 6 w 6"/>
                  <a:gd name="T12" fmla="*/ 52 h 5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52">
                    <a:moveTo>
                      <a:pt x="6" y="0"/>
                    </a:moveTo>
                    <a:lnTo>
                      <a:pt x="0" y="27"/>
                    </a:lnTo>
                    <a:lnTo>
                      <a:pt x="6" y="52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679" name="Line 3278"/>
              <p:cNvSpPr>
                <a:spLocks noChangeShapeType="1"/>
              </p:cNvSpPr>
              <p:nvPr/>
            </p:nvSpPr>
            <p:spPr bwMode="auto">
              <a:xfrm>
                <a:off x="4509" y="3277"/>
                <a:ext cx="11" cy="1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680" name="Line 3279"/>
              <p:cNvSpPr>
                <a:spLocks noChangeShapeType="1"/>
              </p:cNvSpPr>
              <p:nvPr/>
            </p:nvSpPr>
            <p:spPr bwMode="auto">
              <a:xfrm flipV="1">
                <a:off x="4520" y="3276"/>
                <a:ext cx="16" cy="1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681" name="Line 3280"/>
              <p:cNvSpPr>
                <a:spLocks noChangeShapeType="1"/>
              </p:cNvSpPr>
              <p:nvPr/>
            </p:nvSpPr>
            <p:spPr bwMode="auto">
              <a:xfrm flipV="1">
                <a:off x="4546" y="3251"/>
                <a:ext cx="16" cy="1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682" name="Line 3281"/>
              <p:cNvSpPr>
                <a:spLocks noChangeShapeType="1"/>
              </p:cNvSpPr>
              <p:nvPr/>
            </p:nvSpPr>
            <p:spPr bwMode="auto">
              <a:xfrm>
                <a:off x="3680" y="2429"/>
                <a:ext cx="57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683" name="Line 3282"/>
              <p:cNvSpPr>
                <a:spLocks noChangeShapeType="1"/>
              </p:cNvSpPr>
              <p:nvPr/>
            </p:nvSpPr>
            <p:spPr bwMode="auto">
              <a:xfrm>
                <a:off x="3744" y="2433"/>
                <a:ext cx="174" cy="17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684" name="Line 3283"/>
              <p:cNvSpPr>
                <a:spLocks noChangeShapeType="1"/>
              </p:cNvSpPr>
              <p:nvPr/>
            </p:nvSpPr>
            <p:spPr bwMode="auto">
              <a:xfrm flipV="1">
                <a:off x="3619" y="2759"/>
                <a:ext cx="259" cy="25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685" name="Line 3284"/>
              <p:cNvSpPr>
                <a:spLocks noChangeShapeType="1"/>
              </p:cNvSpPr>
              <p:nvPr/>
            </p:nvSpPr>
            <p:spPr bwMode="auto">
              <a:xfrm flipH="1" flipV="1">
                <a:off x="3787" y="2566"/>
                <a:ext cx="46" cy="4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686" name="Freeform 3285"/>
              <p:cNvSpPr>
                <a:spLocks/>
              </p:cNvSpPr>
              <p:nvPr/>
            </p:nvSpPr>
            <p:spPr bwMode="auto">
              <a:xfrm>
                <a:off x="3783" y="2555"/>
                <a:ext cx="12" cy="11"/>
              </a:xfrm>
              <a:custGeom>
                <a:avLst/>
                <a:gdLst>
                  <a:gd name="T0" fmla="*/ 1 w 23"/>
                  <a:gd name="T1" fmla="*/ 2 h 24"/>
                  <a:gd name="T2" fmla="*/ 0 w 23"/>
                  <a:gd name="T3" fmla="*/ 1 h 24"/>
                  <a:gd name="T4" fmla="*/ 2 w 23"/>
                  <a:gd name="T5" fmla="*/ 0 h 24"/>
                  <a:gd name="T6" fmla="*/ 3 w 23"/>
                  <a:gd name="T7" fmla="*/ 1 h 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3"/>
                  <a:gd name="T13" fmla="*/ 0 h 24"/>
                  <a:gd name="T14" fmla="*/ 23 w 23"/>
                  <a:gd name="T15" fmla="*/ 24 h 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3" h="24">
                    <a:moveTo>
                      <a:pt x="8" y="24"/>
                    </a:moveTo>
                    <a:lnTo>
                      <a:pt x="0" y="16"/>
                    </a:lnTo>
                    <a:lnTo>
                      <a:pt x="15" y="0"/>
                    </a:lnTo>
                    <a:lnTo>
                      <a:pt x="23" y="8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687" name="Freeform 3286"/>
              <p:cNvSpPr>
                <a:spLocks/>
              </p:cNvSpPr>
              <p:nvPr/>
            </p:nvSpPr>
            <p:spPr bwMode="auto">
              <a:xfrm>
                <a:off x="3696" y="2468"/>
                <a:ext cx="11" cy="11"/>
              </a:xfrm>
              <a:custGeom>
                <a:avLst/>
                <a:gdLst>
                  <a:gd name="T0" fmla="*/ 0 w 22"/>
                  <a:gd name="T1" fmla="*/ 2 h 21"/>
                  <a:gd name="T2" fmla="*/ 1 w 22"/>
                  <a:gd name="T3" fmla="*/ 3 h 21"/>
                  <a:gd name="T4" fmla="*/ 3 w 22"/>
                  <a:gd name="T5" fmla="*/ 1 h 21"/>
                  <a:gd name="T6" fmla="*/ 1 w 22"/>
                  <a:gd name="T7" fmla="*/ 0 h 2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2"/>
                  <a:gd name="T13" fmla="*/ 0 h 21"/>
                  <a:gd name="T14" fmla="*/ 22 w 22"/>
                  <a:gd name="T15" fmla="*/ 21 h 2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2" h="21">
                    <a:moveTo>
                      <a:pt x="0" y="14"/>
                    </a:moveTo>
                    <a:lnTo>
                      <a:pt x="6" y="21"/>
                    </a:lnTo>
                    <a:lnTo>
                      <a:pt x="22" y="6"/>
                    </a:lnTo>
                    <a:lnTo>
                      <a:pt x="14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688" name="Freeform 3287"/>
              <p:cNvSpPr>
                <a:spLocks/>
              </p:cNvSpPr>
              <p:nvPr/>
            </p:nvSpPr>
            <p:spPr bwMode="auto">
              <a:xfrm>
                <a:off x="3619" y="2475"/>
                <a:ext cx="86" cy="86"/>
              </a:xfrm>
              <a:custGeom>
                <a:avLst/>
                <a:gdLst>
                  <a:gd name="T0" fmla="*/ 21 w 173"/>
                  <a:gd name="T1" fmla="*/ 0 h 172"/>
                  <a:gd name="T2" fmla="*/ 21 w 173"/>
                  <a:gd name="T3" fmla="*/ 1 h 172"/>
                  <a:gd name="T4" fmla="*/ 0 w 173"/>
                  <a:gd name="T5" fmla="*/ 22 h 172"/>
                  <a:gd name="T6" fmla="*/ 0 w 173"/>
                  <a:gd name="T7" fmla="*/ 21 h 172"/>
                  <a:gd name="T8" fmla="*/ 21 w 173"/>
                  <a:gd name="T9" fmla="*/ 0 h 1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3"/>
                  <a:gd name="T16" fmla="*/ 0 h 172"/>
                  <a:gd name="T17" fmla="*/ 173 w 173"/>
                  <a:gd name="T18" fmla="*/ 172 h 1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3" h="172">
                    <a:moveTo>
                      <a:pt x="168" y="0"/>
                    </a:moveTo>
                    <a:lnTo>
                      <a:pt x="173" y="4"/>
                    </a:lnTo>
                    <a:lnTo>
                      <a:pt x="7" y="172"/>
                    </a:lnTo>
                    <a:lnTo>
                      <a:pt x="0" y="167"/>
                    </a:lnTo>
                    <a:lnTo>
                      <a:pt x="168" y="0"/>
                    </a:lnTo>
                    <a:close/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689" name="Freeform 3288"/>
              <p:cNvSpPr>
                <a:spLocks/>
              </p:cNvSpPr>
              <p:nvPr/>
            </p:nvSpPr>
            <p:spPr bwMode="auto">
              <a:xfrm>
                <a:off x="3622" y="2561"/>
                <a:ext cx="161" cy="34"/>
              </a:xfrm>
              <a:custGeom>
                <a:avLst/>
                <a:gdLst>
                  <a:gd name="T0" fmla="*/ 0 w 321"/>
                  <a:gd name="T1" fmla="*/ 0 h 67"/>
                  <a:gd name="T2" fmla="*/ 7 w 321"/>
                  <a:gd name="T3" fmla="*/ 6 h 67"/>
                  <a:gd name="T4" fmla="*/ 16 w 321"/>
                  <a:gd name="T5" fmla="*/ 9 h 67"/>
                  <a:gd name="T6" fmla="*/ 25 w 321"/>
                  <a:gd name="T7" fmla="*/ 9 h 67"/>
                  <a:gd name="T8" fmla="*/ 33 w 321"/>
                  <a:gd name="T9" fmla="*/ 6 h 67"/>
                  <a:gd name="T10" fmla="*/ 41 w 321"/>
                  <a:gd name="T11" fmla="*/ 1 h 6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21"/>
                  <a:gd name="T19" fmla="*/ 0 h 67"/>
                  <a:gd name="T20" fmla="*/ 321 w 321"/>
                  <a:gd name="T21" fmla="*/ 67 h 6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21" h="67">
                    <a:moveTo>
                      <a:pt x="0" y="0"/>
                    </a:moveTo>
                    <a:lnTo>
                      <a:pt x="56" y="44"/>
                    </a:lnTo>
                    <a:lnTo>
                      <a:pt x="123" y="66"/>
                    </a:lnTo>
                    <a:lnTo>
                      <a:pt x="195" y="67"/>
                    </a:lnTo>
                    <a:lnTo>
                      <a:pt x="263" y="45"/>
                    </a:lnTo>
                    <a:lnTo>
                      <a:pt x="321" y="3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690" name="Line 3289"/>
              <p:cNvSpPr>
                <a:spLocks noChangeShapeType="1"/>
              </p:cNvSpPr>
              <p:nvPr/>
            </p:nvSpPr>
            <p:spPr bwMode="auto">
              <a:xfrm>
                <a:off x="3711" y="2460"/>
                <a:ext cx="91" cy="9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691" name="Line 3290"/>
              <p:cNvSpPr>
                <a:spLocks noChangeShapeType="1"/>
              </p:cNvSpPr>
              <p:nvPr/>
            </p:nvSpPr>
            <p:spPr bwMode="auto">
              <a:xfrm flipV="1">
                <a:off x="3787" y="2551"/>
                <a:ext cx="15" cy="1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692" name="Line 3291"/>
              <p:cNvSpPr>
                <a:spLocks noChangeShapeType="1"/>
              </p:cNvSpPr>
              <p:nvPr/>
            </p:nvSpPr>
            <p:spPr bwMode="auto">
              <a:xfrm flipH="1" flipV="1">
                <a:off x="3802" y="2551"/>
                <a:ext cx="55" cy="5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693" name="Line 3292"/>
              <p:cNvSpPr>
                <a:spLocks noChangeShapeType="1"/>
              </p:cNvSpPr>
              <p:nvPr/>
            </p:nvSpPr>
            <p:spPr bwMode="auto">
              <a:xfrm flipV="1">
                <a:off x="3696" y="2460"/>
                <a:ext cx="15" cy="1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694" name="Line 3293"/>
              <p:cNvSpPr>
                <a:spLocks noChangeShapeType="1"/>
              </p:cNvSpPr>
              <p:nvPr/>
            </p:nvSpPr>
            <p:spPr bwMode="auto">
              <a:xfrm>
                <a:off x="3845" y="2815"/>
                <a:ext cx="91" cy="9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695" name="Line 3294"/>
              <p:cNvSpPr>
                <a:spLocks noChangeShapeType="1"/>
              </p:cNvSpPr>
              <p:nvPr/>
            </p:nvSpPr>
            <p:spPr bwMode="auto">
              <a:xfrm>
                <a:off x="3826" y="2833"/>
                <a:ext cx="92" cy="9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696" name="Line 3295"/>
              <p:cNvSpPr>
                <a:spLocks noChangeShapeType="1"/>
              </p:cNvSpPr>
              <p:nvPr/>
            </p:nvSpPr>
            <p:spPr bwMode="auto">
              <a:xfrm flipH="1">
                <a:off x="4012" y="2815"/>
                <a:ext cx="92" cy="9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697" name="Line 3296"/>
              <p:cNvSpPr>
                <a:spLocks noChangeShapeType="1"/>
              </p:cNvSpPr>
              <p:nvPr/>
            </p:nvSpPr>
            <p:spPr bwMode="auto">
              <a:xfrm flipH="1">
                <a:off x="4031" y="2833"/>
                <a:ext cx="92" cy="9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698" name="Line 3297"/>
              <p:cNvSpPr>
                <a:spLocks noChangeShapeType="1"/>
              </p:cNvSpPr>
              <p:nvPr/>
            </p:nvSpPr>
            <p:spPr bwMode="auto">
              <a:xfrm>
                <a:off x="4024" y="2917"/>
                <a:ext cx="4" cy="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699" name="Line 3298"/>
              <p:cNvSpPr>
                <a:spLocks noChangeShapeType="1"/>
              </p:cNvSpPr>
              <p:nvPr/>
            </p:nvSpPr>
            <p:spPr bwMode="auto">
              <a:xfrm>
                <a:off x="3898" y="2852"/>
                <a:ext cx="10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700" name="Line 3299"/>
              <p:cNvSpPr>
                <a:spLocks noChangeShapeType="1"/>
              </p:cNvSpPr>
              <p:nvPr/>
            </p:nvSpPr>
            <p:spPr bwMode="auto">
              <a:xfrm flipV="1">
                <a:off x="3898" y="2840"/>
                <a:ext cx="1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701" name="Line 3300"/>
              <p:cNvSpPr>
                <a:spLocks noChangeShapeType="1"/>
              </p:cNvSpPr>
              <p:nvPr/>
            </p:nvSpPr>
            <p:spPr bwMode="auto">
              <a:xfrm flipH="1">
                <a:off x="3899" y="2777"/>
                <a:ext cx="75" cy="7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702" name="Line 3301"/>
              <p:cNvSpPr>
                <a:spLocks noChangeShapeType="1"/>
              </p:cNvSpPr>
              <p:nvPr/>
            </p:nvSpPr>
            <p:spPr bwMode="auto">
              <a:xfrm>
                <a:off x="3864" y="2796"/>
                <a:ext cx="91" cy="9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703" name="Line 3302"/>
              <p:cNvSpPr>
                <a:spLocks noChangeShapeType="1"/>
              </p:cNvSpPr>
              <p:nvPr/>
            </p:nvSpPr>
            <p:spPr bwMode="auto">
              <a:xfrm flipH="1">
                <a:off x="3993" y="2796"/>
                <a:ext cx="91" cy="9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704" name="Line 3303"/>
              <p:cNvSpPr>
                <a:spLocks noChangeShapeType="1"/>
              </p:cNvSpPr>
              <p:nvPr/>
            </p:nvSpPr>
            <p:spPr bwMode="auto">
              <a:xfrm flipH="1">
                <a:off x="3833" y="2606"/>
                <a:ext cx="85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705" name="Line 3304"/>
              <p:cNvSpPr>
                <a:spLocks noChangeShapeType="1"/>
              </p:cNvSpPr>
              <p:nvPr/>
            </p:nvSpPr>
            <p:spPr bwMode="auto">
              <a:xfrm>
                <a:off x="3918" y="2606"/>
                <a:ext cx="68" cy="6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706" name="Line 3305"/>
              <p:cNvSpPr>
                <a:spLocks noChangeShapeType="1"/>
              </p:cNvSpPr>
              <p:nvPr/>
            </p:nvSpPr>
            <p:spPr bwMode="auto">
              <a:xfrm>
                <a:off x="3833" y="2606"/>
                <a:ext cx="1" cy="10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707" name="Line 3306"/>
              <p:cNvSpPr>
                <a:spLocks noChangeShapeType="1"/>
              </p:cNvSpPr>
              <p:nvPr/>
            </p:nvSpPr>
            <p:spPr bwMode="auto">
              <a:xfrm flipH="1">
                <a:off x="3833" y="2714"/>
                <a:ext cx="113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708" name="Line 3307"/>
              <p:cNvSpPr>
                <a:spLocks noChangeShapeType="1"/>
              </p:cNvSpPr>
              <p:nvPr/>
            </p:nvSpPr>
            <p:spPr bwMode="auto">
              <a:xfrm>
                <a:off x="3833" y="2714"/>
                <a:ext cx="45" cy="4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709" name="Line 3308"/>
              <p:cNvSpPr>
                <a:spLocks noChangeShapeType="1"/>
              </p:cNvSpPr>
              <p:nvPr/>
            </p:nvSpPr>
            <p:spPr bwMode="auto">
              <a:xfrm>
                <a:off x="3851" y="2714"/>
                <a:ext cx="36" cy="3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710" name="Line 3309"/>
              <p:cNvSpPr>
                <a:spLocks noChangeShapeType="1"/>
              </p:cNvSpPr>
              <p:nvPr/>
            </p:nvSpPr>
            <p:spPr bwMode="auto">
              <a:xfrm flipH="1">
                <a:off x="4138" y="2861"/>
                <a:ext cx="11" cy="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711" name="Line 3310"/>
              <p:cNvSpPr>
                <a:spLocks noChangeShapeType="1"/>
              </p:cNvSpPr>
              <p:nvPr/>
            </p:nvSpPr>
            <p:spPr bwMode="auto">
              <a:xfrm flipV="1">
                <a:off x="3946" y="2674"/>
                <a:ext cx="40" cy="4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712" name="Line 3311"/>
              <p:cNvSpPr>
                <a:spLocks noChangeShapeType="1"/>
              </p:cNvSpPr>
              <p:nvPr/>
            </p:nvSpPr>
            <p:spPr bwMode="auto">
              <a:xfrm flipV="1">
                <a:off x="3887" y="2714"/>
                <a:ext cx="36" cy="3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713" name="Line 3312"/>
              <p:cNvSpPr>
                <a:spLocks noChangeShapeType="1"/>
              </p:cNvSpPr>
              <p:nvPr/>
            </p:nvSpPr>
            <p:spPr bwMode="auto">
              <a:xfrm flipV="1">
                <a:off x="3808" y="2820"/>
                <a:ext cx="9" cy="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714" name="Line 3313"/>
              <p:cNvSpPr>
                <a:spLocks noChangeShapeType="1"/>
              </p:cNvSpPr>
              <p:nvPr/>
            </p:nvSpPr>
            <p:spPr bwMode="auto">
              <a:xfrm>
                <a:off x="4253" y="3130"/>
                <a:ext cx="1" cy="3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715" name="Line 3314"/>
              <p:cNvSpPr>
                <a:spLocks noChangeShapeType="1"/>
              </p:cNvSpPr>
              <p:nvPr/>
            </p:nvSpPr>
            <p:spPr bwMode="auto">
              <a:xfrm>
                <a:off x="4253" y="2964"/>
                <a:ext cx="1" cy="21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716" name="Line 3315"/>
              <p:cNvSpPr>
                <a:spLocks noChangeShapeType="1"/>
              </p:cNvSpPr>
              <p:nvPr/>
            </p:nvSpPr>
            <p:spPr bwMode="auto">
              <a:xfrm>
                <a:off x="4236" y="2948"/>
                <a:ext cx="1" cy="18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717" name="Line 3316"/>
              <p:cNvSpPr>
                <a:spLocks noChangeShapeType="1"/>
              </p:cNvSpPr>
              <p:nvPr/>
            </p:nvSpPr>
            <p:spPr bwMode="auto">
              <a:xfrm>
                <a:off x="4253" y="3178"/>
                <a:ext cx="1" cy="17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718" name="Line 3317"/>
              <p:cNvSpPr>
                <a:spLocks noChangeShapeType="1"/>
              </p:cNvSpPr>
              <p:nvPr/>
            </p:nvSpPr>
            <p:spPr bwMode="auto">
              <a:xfrm flipV="1">
                <a:off x="4253" y="3148"/>
                <a:ext cx="206" cy="20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719" name="Line 3318"/>
              <p:cNvSpPr>
                <a:spLocks noChangeShapeType="1"/>
              </p:cNvSpPr>
              <p:nvPr/>
            </p:nvSpPr>
            <p:spPr bwMode="auto">
              <a:xfrm flipV="1">
                <a:off x="4437" y="3193"/>
                <a:ext cx="15" cy="1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720" name="Line 3319"/>
              <p:cNvSpPr>
                <a:spLocks noChangeShapeType="1"/>
              </p:cNvSpPr>
              <p:nvPr/>
            </p:nvSpPr>
            <p:spPr bwMode="auto">
              <a:xfrm flipV="1">
                <a:off x="4462" y="3167"/>
                <a:ext cx="17" cy="1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721" name="Line 3320"/>
              <p:cNvSpPr>
                <a:spLocks noChangeShapeType="1"/>
              </p:cNvSpPr>
              <p:nvPr/>
            </p:nvSpPr>
            <p:spPr bwMode="auto">
              <a:xfrm>
                <a:off x="4253" y="2941"/>
                <a:ext cx="138" cy="13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722" name="Line 3321"/>
              <p:cNvSpPr>
                <a:spLocks noChangeShapeType="1"/>
              </p:cNvSpPr>
              <p:nvPr/>
            </p:nvSpPr>
            <p:spPr bwMode="auto">
              <a:xfrm>
                <a:off x="4253" y="2964"/>
                <a:ext cx="126" cy="12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723" name="Line 3322"/>
              <p:cNvSpPr>
                <a:spLocks noChangeShapeType="1"/>
              </p:cNvSpPr>
              <p:nvPr/>
            </p:nvSpPr>
            <p:spPr bwMode="auto">
              <a:xfrm>
                <a:off x="4459" y="3171"/>
                <a:ext cx="4" cy="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724" name="Line 3323"/>
              <p:cNvSpPr>
                <a:spLocks noChangeShapeType="1"/>
              </p:cNvSpPr>
              <p:nvPr/>
            </p:nvSpPr>
            <p:spPr bwMode="auto">
              <a:xfrm>
                <a:off x="4471" y="3160"/>
                <a:ext cx="4" cy="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725" name="Line 3324"/>
              <p:cNvSpPr>
                <a:spLocks noChangeShapeType="1"/>
              </p:cNvSpPr>
              <p:nvPr/>
            </p:nvSpPr>
            <p:spPr bwMode="auto">
              <a:xfrm flipV="1">
                <a:off x="4463" y="3163"/>
                <a:ext cx="12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726" name="Line 3325"/>
              <p:cNvSpPr>
                <a:spLocks noChangeShapeType="1"/>
              </p:cNvSpPr>
              <p:nvPr/>
            </p:nvSpPr>
            <p:spPr bwMode="auto">
              <a:xfrm flipV="1">
                <a:off x="4379" y="3079"/>
                <a:ext cx="12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727" name="Line 3326"/>
              <p:cNvSpPr>
                <a:spLocks noChangeShapeType="1"/>
              </p:cNvSpPr>
              <p:nvPr/>
            </p:nvSpPr>
            <p:spPr bwMode="auto">
              <a:xfrm>
                <a:off x="4459" y="3148"/>
                <a:ext cx="12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728" name="Line 3327"/>
              <p:cNvSpPr>
                <a:spLocks noChangeShapeType="1"/>
              </p:cNvSpPr>
              <p:nvPr/>
            </p:nvSpPr>
            <p:spPr bwMode="auto">
              <a:xfrm>
                <a:off x="3725" y="3084"/>
                <a:ext cx="12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729" name="Freeform 3328"/>
              <p:cNvSpPr>
                <a:spLocks/>
              </p:cNvSpPr>
              <p:nvPr/>
            </p:nvSpPr>
            <p:spPr bwMode="auto">
              <a:xfrm>
                <a:off x="3725" y="3091"/>
                <a:ext cx="9" cy="12"/>
              </a:xfrm>
              <a:custGeom>
                <a:avLst/>
                <a:gdLst>
                  <a:gd name="T0" fmla="*/ 3 w 17"/>
                  <a:gd name="T1" fmla="*/ 0 h 23"/>
                  <a:gd name="T2" fmla="*/ 0 w 17"/>
                  <a:gd name="T3" fmla="*/ 3 h 23"/>
                  <a:gd name="T4" fmla="*/ 0 w 17"/>
                  <a:gd name="T5" fmla="*/ 3 h 23"/>
                  <a:gd name="T6" fmla="*/ 0 60000 65536"/>
                  <a:gd name="T7" fmla="*/ 0 60000 65536"/>
                  <a:gd name="T8" fmla="*/ 0 60000 65536"/>
                  <a:gd name="T9" fmla="*/ 0 w 17"/>
                  <a:gd name="T10" fmla="*/ 0 h 23"/>
                  <a:gd name="T11" fmla="*/ 17 w 17"/>
                  <a:gd name="T12" fmla="*/ 23 h 2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" h="23">
                    <a:moveTo>
                      <a:pt x="17" y="0"/>
                    </a:moveTo>
                    <a:lnTo>
                      <a:pt x="0" y="17"/>
                    </a:lnTo>
                    <a:lnTo>
                      <a:pt x="0" y="23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730" name="Line 3329"/>
              <p:cNvSpPr>
                <a:spLocks noChangeShapeType="1"/>
              </p:cNvSpPr>
              <p:nvPr/>
            </p:nvSpPr>
            <p:spPr bwMode="auto">
              <a:xfrm>
                <a:off x="3726" y="3094"/>
                <a:ext cx="6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731" name="Line 3330"/>
              <p:cNvSpPr>
                <a:spLocks noChangeShapeType="1"/>
              </p:cNvSpPr>
              <p:nvPr/>
            </p:nvSpPr>
            <p:spPr bwMode="auto">
              <a:xfrm>
                <a:off x="3726" y="3096"/>
                <a:ext cx="6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732" name="Line 3331"/>
              <p:cNvSpPr>
                <a:spLocks noChangeShapeType="1"/>
              </p:cNvSpPr>
              <p:nvPr/>
            </p:nvSpPr>
            <p:spPr bwMode="auto">
              <a:xfrm>
                <a:off x="3726" y="3094"/>
                <a:ext cx="1" cy="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733" name="Line 3332"/>
              <p:cNvSpPr>
                <a:spLocks noChangeShapeType="1"/>
              </p:cNvSpPr>
              <p:nvPr/>
            </p:nvSpPr>
            <p:spPr bwMode="auto">
              <a:xfrm>
                <a:off x="3728" y="3089"/>
                <a:ext cx="1" cy="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734" name="Line 3333"/>
              <p:cNvSpPr>
                <a:spLocks noChangeShapeType="1"/>
              </p:cNvSpPr>
              <p:nvPr/>
            </p:nvSpPr>
            <p:spPr bwMode="auto">
              <a:xfrm>
                <a:off x="3730" y="3074"/>
                <a:ext cx="1" cy="3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735" name="Line 3334"/>
              <p:cNvSpPr>
                <a:spLocks noChangeShapeType="1"/>
              </p:cNvSpPr>
              <p:nvPr/>
            </p:nvSpPr>
            <p:spPr bwMode="auto">
              <a:xfrm>
                <a:off x="3732" y="3074"/>
                <a:ext cx="1" cy="3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736" name="Line 3335"/>
              <p:cNvSpPr>
                <a:spLocks noChangeShapeType="1"/>
              </p:cNvSpPr>
              <p:nvPr/>
            </p:nvSpPr>
            <p:spPr bwMode="auto">
              <a:xfrm>
                <a:off x="3730" y="3074"/>
                <a:ext cx="4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737" name="Line 3336"/>
              <p:cNvSpPr>
                <a:spLocks noChangeShapeType="1"/>
              </p:cNvSpPr>
              <p:nvPr/>
            </p:nvSpPr>
            <p:spPr bwMode="auto">
              <a:xfrm>
                <a:off x="3728" y="3091"/>
                <a:ext cx="7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738" name="Line 3337"/>
              <p:cNvSpPr>
                <a:spLocks noChangeShapeType="1"/>
              </p:cNvSpPr>
              <p:nvPr/>
            </p:nvSpPr>
            <p:spPr bwMode="auto">
              <a:xfrm>
                <a:off x="3730" y="3087"/>
                <a:ext cx="7" cy="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739" name="Line 3338"/>
              <p:cNvSpPr>
                <a:spLocks noChangeShapeType="1"/>
              </p:cNvSpPr>
              <p:nvPr/>
            </p:nvSpPr>
            <p:spPr bwMode="auto">
              <a:xfrm>
                <a:off x="3735" y="3092"/>
                <a:ext cx="2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740" name="Line 3339"/>
              <p:cNvSpPr>
                <a:spLocks noChangeShapeType="1"/>
              </p:cNvSpPr>
              <p:nvPr/>
            </p:nvSpPr>
            <p:spPr bwMode="auto">
              <a:xfrm>
                <a:off x="3737" y="3103"/>
                <a:ext cx="28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741" name="Line 3340"/>
              <p:cNvSpPr>
                <a:spLocks noChangeShapeType="1"/>
              </p:cNvSpPr>
              <p:nvPr/>
            </p:nvSpPr>
            <p:spPr bwMode="auto">
              <a:xfrm>
                <a:off x="3739" y="3082"/>
                <a:ext cx="26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742" name="Line 3341"/>
              <p:cNvSpPr>
                <a:spLocks noChangeShapeType="1"/>
              </p:cNvSpPr>
              <p:nvPr/>
            </p:nvSpPr>
            <p:spPr bwMode="auto">
              <a:xfrm>
                <a:off x="3739" y="3113"/>
                <a:ext cx="5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743" name="Line 3342"/>
              <p:cNvSpPr>
                <a:spLocks noChangeShapeType="1"/>
              </p:cNvSpPr>
              <p:nvPr/>
            </p:nvSpPr>
            <p:spPr bwMode="auto">
              <a:xfrm>
                <a:off x="3741" y="3075"/>
                <a:ext cx="1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744" name="Freeform 3343"/>
              <p:cNvSpPr>
                <a:spLocks/>
              </p:cNvSpPr>
              <p:nvPr/>
            </p:nvSpPr>
            <p:spPr bwMode="auto">
              <a:xfrm>
                <a:off x="3741" y="3091"/>
                <a:ext cx="21" cy="7"/>
              </a:xfrm>
              <a:custGeom>
                <a:avLst/>
                <a:gdLst>
                  <a:gd name="T0" fmla="*/ 5 w 44"/>
                  <a:gd name="T1" fmla="*/ 0 h 14"/>
                  <a:gd name="T2" fmla="*/ 0 w 44"/>
                  <a:gd name="T3" fmla="*/ 0 h 14"/>
                  <a:gd name="T4" fmla="*/ 0 w 44"/>
                  <a:gd name="T5" fmla="*/ 2 h 14"/>
                  <a:gd name="T6" fmla="*/ 0 60000 65536"/>
                  <a:gd name="T7" fmla="*/ 0 60000 65536"/>
                  <a:gd name="T8" fmla="*/ 0 60000 65536"/>
                  <a:gd name="T9" fmla="*/ 0 w 44"/>
                  <a:gd name="T10" fmla="*/ 0 h 14"/>
                  <a:gd name="T11" fmla="*/ 44 w 44"/>
                  <a:gd name="T12" fmla="*/ 14 h 1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4" h="14">
                    <a:moveTo>
                      <a:pt x="44" y="0"/>
                    </a:moveTo>
                    <a:lnTo>
                      <a:pt x="0" y="0"/>
                    </a:lnTo>
                    <a:lnTo>
                      <a:pt x="0" y="14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745" name="Line 3344"/>
              <p:cNvSpPr>
                <a:spLocks noChangeShapeType="1"/>
              </p:cNvSpPr>
              <p:nvPr/>
            </p:nvSpPr>
            <p:spPr bwMode="auto">
              <a:xfrm>
                <a:off x="3741" y="3077"/>
                <a:ext cx="20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746" name="Line 3345"/>
              <p:cNvSpPr>
                <a:spLocks noChangeShapeType="1"/>
              </p:cNvSpPr>
              <p:nvPr/>
            </p:nvSpPr>
            <p:spPr bwMode="auto">
              <a:xfrm>
                <a:off x="3742" y="3077"/>
                <a:ext cx="1" cy="1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747" name="Line 3346"/>
              <p:cNvSpPr>
                <a:spLocks noChangeShapeType="1"/>
              </p:cNvSpPr>
              <p:nvPr/>
            </p:nvSpPr>
            <p:spPr bwMode="auto">
              <a:xfrm>
                <a:off x="3742" y="3091"/>
                <a:ext cx="1" cy="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748" name="Line 3347"/>
              <p:cNvSpPr>
                <a:spLocks noChangeShapeType="1"/>
              </p:cNvSpPr>
              <p:nvPr/>
            </p:nvSpPr>
            <p:spPr bwMode="auto">
              <a:xfrm flipV="1">
                <a:off x="3742" y="3098"/>
                <a:ext cx="9" cy="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749" name="Line 3348"/>
              <p:cNvSpPr>
                <a:spLocks noChangeShapeType="1"/>
              </p:cNvSpPr>
              <p:nvPr/>
            </p:nvSpPr>
            <p:spPr bwMode="auto">
              <a:xfrm flipV="1">
                <a:off x="3742" y="3103"/>
                <a:ext cx="6" cy="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750" name="Line 3349"/>
              <p:cNvSpPr>
                <a:spLocks noChangeShapeType="1"/>
              </p:cNvSpPr>
              <p:nvPr/>
            </p:nvSpPr>
            <p:spPr bwMode="auto">
              <a:xfrm>
                <a:off x="3741" y="3087"/>
                <a:ext cx="20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751" name="Line 3350"/>
              <p:cNvSpPr>
                <a:spLocks noChangeShapeType="1"/>
              </p:cNvSpPr>
              <p:nvPr/>
            </p:nvSpPr>
            <p:spPr bwMode="auto">
              <a:xfrm>
                <a:off x="3741" y="3098"/>
                <a:ext cx="20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752" name="Freeform 3351"/>
              <p:cNvSpPr>
                <a:spLocks/>
              </p:cNvSpPr>
              <p:nvPr/>
            </p:nvSpPr>
            <p:spPr bwMode="auto">
              <a:xfrm>
                <a:off x="3744" y="3096"/>
                <a:ext cx="7" cy="12"/>
              </a:xfrm>
              <a:custGeom>
                <a:avLst/>
                <a:gdLst>
                  <a:gd name="T0" fmla="*/ 0 w 14"/>
                  <a:gd name="T1" fmla="*/ 3 h 25"/>
                  <a:gd name="T2" fmla="*/ 0 w 14"/>
                  <a:gd name="T3" fmla="*/ 1 h 25"/>
                  <a:gd name="T4" fmla="*/ 2 w 14"/>
                  <a:gd name="T5" fmla="*/ 0 h 25"/>
                  <a:gd name="T6" fmla="*/ 0 60000 65536"/>
                  <a:gd name="T7" fmla="*/ 0 60000 65536"/>
                  <a:gd name="T8" fmla="*/ 0 60000 65536"/>
                  <a:gd name="T9" fmla="*/ 0 w 14"/>
                  <a:gd name="T10" fmla="*/ 0 h 25"/>
                  <a:gd name="T11" fmla="*/ 14 w 14"/>
                  <a:gd name="T12" fmla="*/ 25 h 2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" h="25">
                    <a:moveTo>
                      <a:pt x="0" y="25"/>
                    </a:moveTo>
                    <a:lnTo>
                      <a:pt x="0" y="14"/>
                    </a:lnTo>
                    <a:lnTo>
                      <a:pt x="14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753" name="Line 3352"/>
              <p:cNvSpPr>
                <a:spLocks noChangeShapeType="1"/>
              </p:cNvSpPr>
              <p:nvPr/>
            </p:nvSpPr>
            <p:spPr bwMode="auto">
              <a:xfrm>
                <a:off x="3742" y="3107"/>
                <a:ext cx="7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754" name="Line 3353"/>
              <p:cNvSpPr>
                <a:spLocks noChangeShapeType="1"/>
              </p:cNvSpPr>
              <p:nvPr/>
            </p:nvSpPr>
            <p:spPr bwMode="auto">
              <a:xfrm>
                <a:off x="3745" y="3111"/>
                <a:ext cx="3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755" name="Line 3354"/>
              <p:cNvSpPr>
                <a:spLocks noChangeShapeType="1"/>
              </p:cNvSpPr>
              <p:nvPr/>
            </p:nvSpPr>
            <p:spPr bwMode="auto">
              <a:xfrm>
                <a:off x="3749" y="3074"/>
                <a:ext cx="1" cy="2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756" name="Line 3355"/>
              <p:cNvSpPr>
                <a:spLocks noChangeShapeType="1"/>
              </p:cNvSpPr>
              <p:nvPr/>
            </p:nvSpPr>
            <p:spPr bwMode="auto">
              <a:xfrm flipV="1">
                <a:off x="3748" y="3108"/>
                <a:ext cx="3" cy="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757" name="Line 3356"/>
              <p:cNvSpPr>
                <a:spLocks noChangeShapeType="1"/>
              </p:cNvSpPr>
              <p:nvPr/>
            </p:nvSpPr>
            <p:spPr bwMode="auto">
              <a:xfrm>
                <a:off x="3751" y="3074"/>
                <a:ext cx="1" cy="2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758" name="Line 3357"/>
              <p:cNvSpPr>
                <a:spLocks noChangeShapeType="1"/>
              </p:cNvSpPr>
              <p:nvPr/>
            </p:nvSpPr>
            <p:spPr bwMode="auto">
              <a:xfrm>
                <a:off x="3749" y="3110"/>
                <a:ext cx="2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759" name="Line 3358"/>
              <p:cNvSpPr>
                <a:spLocks noChangeShapeType="1"/>
              </p:cNvSpPr>
              <p:nvPr/>
            </p:nvSpPr>
            <p:spPr bwMode="auto">
              <a:xfrm>
                <a:off x="3749" y="3074"/>
                <a:ext cx="3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760" name="Line 3359"/>
              <p:cNvSpPr>
                <a:spLocks noChangeShapeType="1"/>
              </p:cNvSpPr>
              <p:nvPr/>
            </p:nvSpPr>
            <p:spPr bwMode="auto">
              <a:xfrm>
                <a:off x="3751" y="3108"/>
                <a:ext cx="7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761" name="Line 3360"/>
              <p:cNvSpPr>
                <a:spLocks noChangeShapeType="1"/>
              </p:cNvSpPr>
              <p:nvPr/>
            </p:nvSpPr>
            <p:spPr bwMode="auto">
              <a:xfrm>
                <a:off x="3756" y="3107"/>
                <a:ext cx="6" cy="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762" name="Line 3361"/>
              <p:cNvSpPr>
                <a:spLocks noChangeShapeType="1"/>
              </p:cNvSpPr>
              <p:nvPr/>
            </p:nvSpPr>
            <p:spPr bwMode="auto">
              <a:xfrm>
                <a:off x="3756" y="3110"/>
                <a:ext cx="3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763" name="Line 3362"/>
              <p:cNvSpPr>
                <a:spLocks noChangeShapeType="1"/>
              </p:cNvSpPr>
              <p:nvPr/>
            </p:nvSpPr>
            <p:spPr bwMode="auto">
              <a:xfrm>
                <a:off x="3758" y="3103"/>
                <a:ext cx="1" cy="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764" name="Line 3363"/>
              <p:cNvSpPr>
                <a:spLocks noChangeShapeType="1"/>
              </p:cNvSpPr>
              <p:nvPr/>
            </p:nvSpPr>
            <p:spPr bwMode="auto">
              <a:xfrm>
                <a:off x="3759" y="3077"/>
                <a:ext cx="1" cy="1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765" name="Line 3364"/>
              <p:cNvSpPr>
                <a:spLocks noChangeShapeType="1"/>
              </p:cNvSpPr>
              <p:nvPr/>
            </p:nvSpPr>
            <p:spPr bwMode="auto">
              <a:xfrm>
                <a:off x="3759" y="3091"/>
                <a:ext cx="1" cy="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766" name="Freeform 3365"/>
              <p:cNvSpPr>
                <a:spLocks/>
              </p:cNvSpPr>
              <p:nvPr/>
            </p:nvSpPr>
            <p:spPr bwMode="auto">
              <a:xfrm>
                <a:off x="3756" y="3101"/>
                <a:ext cx="6" cy="12"/>
              </a:xfrm>
              <a:custGeom>
                <a:avLst/>
                <a:gdLst>
                  <a:gd name="T0" fmla="*/ 1 w 13"/>
                  <a:gd name="T1" fmla="*/ 0 h 24"/>
                  <a:gd name="T2" fmla="*/ 0 w 13"/>
                  <a:gd name="T3" fmla="*/ 2 h 24"/>
                  <a:gd name="T4" fmla="*/ 1 w 13"/>
                  <a:gd name="T5" fmla="*/ 3 h 24"/>
                  <a:gd name="T6" fmla="*/ 0 60000 65536"/>
                  <a:gd name="T7" fmla="*/ 0 60000 65536"/>
                  <a:gd name="T8" fmla="*/ 0 60000 65536"/>
                  <a:gd name="T9" fmla="*/ 0 w 13"/>
                  <a:gd name="T10" fmla="*/ 0 h 24"/>
                  <a:gd name="T11" fmla="*/ 13 w 13"/>
                  <a:gd name="T12" fmla="*/ 24 h 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" h="24">
                    <a:moveTo>
                      <a:pt x="13" y="0"/>
                    </a:moveTo>
                    <a:lnTo>
                      <a:pt x="0" y="14"/>
                    </a:lnTo>
                    <a:lnTo>
                      <a:pt x="10" y="24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767" name="Line 3366"/>
              <p:cNvSpPr>
                <a:spLocks noChangeShapeType="1"/>
              </p:cNvSpPr>
              <p:nvPr/>
            </p:nvSpPr>
            <p:spPr bwMode="auto">
              <a:xfrm>
                <a:off x="3761" y="3075"/>
                <a:ext cx="1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768" name="Line 3367"/>
              <p:cNvSpPr>
                <a:spLocks noChangeShapeType="1"/>
              </p:cNvSpPr>
              <p:nvPr/>
            </p:nvSpPr>
            <p:spPr bwMode="auto">
              <a:xfrm>
                <a:off x="3761" y="3091"/>
                <a:ext cx="1" cy="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769" name="Line 3368"/>
              <p:cNvSpPr>
                <a:spLocks noChangeShapeType="1"/>
              </p:cNvSpPr>
              <p:nvPr/>
            </p:nvSpPr>
            <p:spPr bwMode="auto">
              <a:xfrm flipV="1">
                <a:off x="3754" y="3101"/>
                <a:ext cx="7" cy="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770" name="Line 3369"/>
              <p:cNvSpPr>
                <a:spLocks noChangeShapeType="1"/>
              </p:cNvSpPr>
              <p:nvPr/>
            </p:nvSpPr>
            <p:spPr bwMode="auto">
              <a:xfrm flipV="1">
                <a:off x="3758" y="3092"/>
                <a:ext cx="4" cy="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771" name="Line 3370"/>
              <p:cNvSpPr>
                <a:spLocks noChangeShapeType="1"/>
              </p:cNvSpPr>
              <p:nvPr/>
            </p:nvSpPr>
            <p:spPr bwMode="auto">
              <a:xfrm>
                <a:off x="3759" y="3111"/>
                <a:ext cx="3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772" name="Line 3371"/>
              <p:cNvSpPr>
                <a:spLocks noChangeShapeType="1"/>
              </p:cNvSpPr>
              <p:nvPr/>
            </p:nvSpPr>
            <p:spPr bwMode="auto">
              <a:xfrm flipV="1">
                <a:off x="3758" y="3081"/>
                <a:ext cx="7" cy="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773" name="Line 3372"/>
              <p:cNvSpPr>
                <a:spLocks noChangeShapeType="1"/>
              </p:cNvSpPr>
              <p:nvPr/>
            </p:nvSpPr>
            <p:spPr bwMode="auto">
              <a:xfrm>
                <a:off x="3766" y="3084"/>
                <a:ext cx="12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774" name="Freeform 3373"/>
              <p:cNvSpPr>
                <a:spLocks/>
              </p:cNvSpPr>
              <p:nvPr/>
            </p:nvSpPr>
            <p:spPr bwMode="auto">
              <a:xfrm>
                <a:off x="3766" y="3091"/>
                <a:ext cx="7" cy="10"/>
              </a:xfrm>
              <a:custGeom>
                <a:avLst/>
                <a:gdLst>
                  <a:gd name="T0" fmla="*/ 2 w 14"/>
                  <a:gd name="T1" fmla="*/ 0 h 20"/>
                  <a:gd name="T2" fmla="*/ 0 w 14"/>
                  <a:gd name="T3" fmla="*/ 1 h 20"/>
                  <a:gd name="T4" fmla="*/ 0 w 14"/>
                  <a:gd name="T5" fmla="*/ 3 h 20"/>
                  <a:gd name="T6" fmla="*/ 0 60000 65536"/>
                  <a:gd name="T7" fmla="*/ 0 60000 65536"/>
                  <a:gd name="T8" fmla="*/ 0 60000 65536"/>
                  <a:gd name="T9" fmla="*/ 0 w 14"/>
                  <a:gd name="T10" fmla="*/ 0 h 20"/>
                  <a:gd name="T11" fmla="*/ 14 w 14"/>
                  <a:gd name="T12" fmla="*/ 20 h 2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" h="20">
                    <a:moveTo>
                      <a:pt x="14" y="0"/>
                    </a:moveTo>
                    <a:lnTo>
                      <a:pt x="0" y="14"/>
                    </a:lnTo>
                    <a:lnTo>
                      <a:pt x="0" y="2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775" name="Line 3374"/>
              <p:cNvSpPr>
                <a:spLocks noChangeShapeType="1"/>
              </p:cNvSpPr>
              <p:nvPr/>
            </p:nvSpPr>
            <p:spPr bwMode="auto">
              <a:xfrm>
                <a:off x="3768" y="3092"/>
                <a:ext cx="5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776" name="Line 3375"/>
              <p:cNvSpPr>
                <a:spLocks noChangeShapeType="1"/>
              </p:cNvSpPr>
              <p:nvPr/>
            </p:nvSpPr>
            <p:spPr bwMode="auto">
              <a:xfrm>
                <a:off x="3768" y="3094"/>
                <a:ext cx="5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777" name="Line 3376"/>
              <p:cNvSpPr>
                <a:spLocks noChangeShapeType="1"/>
              </p:cNvSpPr>
              <p:nvPr/>
            </p:nvSpPr>
            <p:spPr bwMode="auto">
              <a:xfrm>
                <a:off x="3768" y="3092"/>
                <a:ext cx="1" cy="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778" name="Line 3377"/>
              <p:cNvSpPr>
                <a:spLocks noChangeShapeType="1"/>
              </p:cNvSpPr>
              <p:nvPr/>
            </p:nvSpPr>
            <p:spPr bwMode="auto">
              <a:xfrm>
                <a:off x="3770" y="3089"/>
                <a:ext cx="1" cy="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779" name="Line 3378"/>
              <p:cNvSpPr>
                <a:spLocks noChangeShapeType="1"/>
              </p:cNvSpPr>
              <p:nvPr/>
            </p:nvSpPr>
            <p:spPr bwMode="auto">
              <a:xfrm>
                <a:off x="3771" y="3074"/>
                <a:ext cx="1" cy="3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780" name="Line 3379"/>
              <p:cNvSpPr>
                <a:spLocks noChangeShapeType="1"/>
              </p:cNvSpPr>
              <p:nvPr/>
            </p:nvSpPr>
            <p:spPr bwMode="auto">
              <a:xfrm>
                <a:off x="3773" y="3074"/>
                <a:ext cx="1" cy="3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781" name="Line 3380"/>
              <p:cNvSpPr>
                <a:spLocks noChangeShapeType="1"/>
              </p:cNvSpPr>
              <p:nvPr/>
            </p:nvSpPr>
            <p:spPr bwMode="auto">
              <a:xfrm>
                <a:off x="3771" y="3074"/>
                <a:ext cx="4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782" name="Line 3381"/>
              <p:cNvSpPr>
                <a:spLocks noChangeShapeType="1"/>
              </p:cNvSpPr>
              <p:nvPr/>
            </p:nvSpPr>
            <p:spPr bwMode="auto">
              <a:xfrm>
                <a:off x="3771" y="3087"/>
                <a:ext cx="11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783" name="Line 3382"/>
              <p:cNvSpPr>
                <a:spLocks noChangeShapeType="1"/>
              </p:cNvSpPr>
              <p:nvPr/>
            </p:nvSpPr>
            <p:spPr bwMode="auto">
              <a:xfrm>
                <a:off x="3778" y="3082"/>
                <a:ext cx="1" cy="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784" name="Line 3383"/>
              <p:cNvSpPr>
                <a:spLocks noChangeShapeType="1"/>
              </p:cNvSpPr>
              <p:nvPr/>
            </p:nvSpPr>
            <p:spPr bwMode="auto">
              <a:xfrm>
                <a:off x="3778" y="3108"/>
                <a:ext cx="2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785" name="Line 3384"/>
              <p:cNvSpPr>
                <a:spLocks noChangeShapeType="1"/>
              </p:cNvSpPr>
              <p:nvPr/>
            </p:nvSpPr>
            <p:spPr bwMode="auto">
              <a:xfrm flipV="1">
                <a:off x="3778" y="3087"/>
                <a:ext cx="7" cy="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786" name="Line 3385"/>
              <p:cNvSpPr>
                <a:spLocks noChangeShapeType="1"/>
              </p:cNvSpPr>
              <p:nvPr/>
            </p:nvSpPr>
            <p:spPr bwMode="auto">
              <a:xfrm>
                <a:off x="3780" y="3092"/>
                <a:ext cx="1" cy="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787" name="Line 3386"/>
              <p:cNvSpPr>
                <a:spLocks noChangeShapeType="1"/>
              </p:cNvSpPr>
              <p:nvPr/>
            </p:nvSpPr>
            <p:spPr bwMode="auto">
              <a:xfrm>
                <a:off x="3782" y="3081"/>
                <a:ext cx="22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788" name="Line 3387"/>
              <p:cNvSpPr>
                <a:spLocks noChangeShapeType="1"/>
              </p:cNvSpPr>
              <p:nvPr/>
            </p:nvSpPr>
            <p:spPr bwMode="auto">
              <a:xfrm>
                <a:off x="3782" y="3085"/>
                <a:ext cx="1" cy="1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789" name="Line 3388"/>
              <p:cNvSpPr>
                <a:spLocks noChangeShapeType="1"/>
              </p:cNvSpPr>
              <p:nvPr/>
            </p:nvSpPr>
            <p:spPr bwMode="auto">
              <a:xfrm flipV="1">
                <a:off x="3780" y="3096"/>
                <a:ext cx="12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790" name="Line 3389"/>
              <p:cNvSpPr>
                <a:spLocks noChangeShapeType="1"/>
              </p:cNvSpPr>
              <p:nvPr/>
            </p:nvSpPr>
            <p:spPr bwMode="auto">
              <a:xfrm>
                <a:off x="3784" y="3074"/>
                <a:ext cx="3" cy="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791" name="Line 3390"/>
              <p:cNvSpPr>
                <a:spLocks noChangeShapeType="1"/>
              </p:cNvSpPr>
              <p:nvPr/>
            </p:nvSpPr>
            <p:spPr bwMode="auto">
              <a:xfrm>
                <a:off x="3782" y="3087"/>
                <a:ext cx="20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792" name="Line 3391"/>
              <p:cNvSpPr>
                <a:spLocks noChangeShapeType="1"/>
              </p:cNvSpPr>
              <p:nvPr/>
            </p:nvSpPr>
            <p:spPr bwMode="auto">
              <a:xfrm>
                <a:off x="3784" y="3087"/>
                <a:ext cx="1" cy="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793" name="Line 3392"/>
              <p:cNvSpPr>
                <a:spLocks noChangeShapeType="1"/>
              </p:cNvSpPr>
              <p:nvPr/>
            </p:nvSpPr>
            <p:spPr bwMode="auto">
              <a:xfrm>
                <a:off x="3780" y="3096"/>
                <a:ext cx="26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794" name="Line 3393"/>
              <p:cNvSpPr>
                <a:spLocks noChangeShapeType="1"/>
              </p:cNvSpPr>
              <p:nvPr/>
            </p:nvSpPr>
            <p:spPr bwMode="auto">
              <a:xfrm flipV="1">
                <a:off x="3784" y="3096"/>
                <a:ext cx="10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795" name="Line 3394"/>
              <p:cNvSpPr>
                <a:spLocks noChangeShapeType="1"/>
              </p:cNvSpPr>
              <p:nvPr/>
            </p:nvSpPr>
            <p:spPr bwMode="auto">
              <a:xfrm>
                <a:off x="3787" y="3075"/>
                <a:ext cx="1" cy="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796" name="Line 3395"/>
              <p:cNvSpPr>
                <a:spLocks noChangeShapeType="1"/>
              </p:cNvSpPr>
              <p:nvPr/>
            </p:nvSpPr>
            <p:spPr bwMode="auto">
              <a:xfrm flipV="1">
                <a:off x="3785" y="3077"/>
                <a:ext cx="3" cy="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797" name="Line 3396"/>
              <p:cNvSpPr>
                <a:spLocks noChangeShapeType="1"/>
              </p:cNvSpPr>
              <p:nvPr/>
            </p:nvSpPr>
            <p:spPr bwMode="auto">
              <a:xfrm>
                <a:off x="3791" y="3081"/>
                <a:ext cx="1" cy="3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798" name="Line 3397"/>
              <p:cNvSpPr>
                <a:spLocks noChangeShapeType="1"/>
              </p:cNvSpPr>
              <p:nvPr/>
            </p:nvSpPr>
            <p:spPr bwMode="auto">
              <a:xfrm>
                <a:off x="3792" y="3081"/>
                <a:ext cx="1" cy="3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799" name="Line 3398"/>
              <p:cNvSpPr>
                <a:spLocks noChangeShapeType="1"/>
              </p:cNvSpPr>
              <p:nvPr/>
            </p:nvSpPr>
            <p:spPr bwMode="auto">
              <a:xfrm flipV="1">
                <a:off x="3791" y="3075"/>
                <a:ext cx="6" cy="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800" name="Freeform 3399"/>
              <p:cNvSpPr>
                <a:spLocks/>
              </p:cNvSpPr>
              <p:nvPr/>
            </p:nvSpPr>
            <p:spPr bwMode="auto">
              <a:xfrm>
                <a:off x="3795" y="3074"/>
                <a:ext cx="2" cy="3"/>
              </a:xfrm>
              <a:custGeom>
                <a:avLst/>
                <a:gdLst>
                  <a:gd name="T0" fmla="*/ 0 w 3"/>
                  <a:gd name="T1" fmla="*/ 0 h 7"/>
                  <a:gd name="T2" fmla="*/ 0 w 3"/>
                  <a:gd name="T3" fmla="*/ 0 h 7"/>
                  <a:gd name="T4" fmla="*/ 1 w 3"/>
                  <a:gd name="T5" fmla="*/ 0 h 7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7"/>
                  <a:gd name="T11" fmla="*/ 3 w 3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7">
                    <a:moveTo>
                      <a:pt x="0" y="7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801" name="Line 3400"/>
              <p:cNvSpPr>
                <a:spLocks noChangeShapeType="1"/>
              </p:cNvSpPr>
              <p:nvPr/>
            </p:nvSpPr>
            <p:spPr bwMode="auto">
              <a:xfrm>
                <a:off x="3797" y="3104"/>
                <a:ext cx="7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802" name="Line 3401"/>
              <p:cNvSpPr>
                <a:spLocks noChangeShapeType="1"/>
              </p:cNvSpPr>
              <p:nvPr/>
            </p:nvSpPr>
            <p:spPr bwMode="auto">
              <a:xfrm>
                <a:off x="3795" y="3075"/>
                <a:ext cx="4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803" name="Line 3402"/>
              <p:cNvSpPr>
                <a:spLocks noChangeShapeType="1"/>
              </p:cNvSpPr>
              <p:nvPr/>
            </p:nvSpPr>
            <p:spPr bwMode="auto">
              <a:xfrm>
                <a:off x="3801" y="3081"/>
                <a:ext cx="1" cy="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804" name="Line 3403"/>
              <p:cNvSpPr>
                <a:spLocks noChangeShapeType="1"/>
              </p:cNvSpPr>
              <p:nvPr/>
            </p:nvSpPr>
            <p:spPr bwMode="auto">
              <a:xfrm flipV="1">
                <a:off x="3801" y="3103"/>
                <a:ext cx="3" cy="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805" name="Line 3404"/>
              <p:cNvSpPr>
                <a:spLocks noChangeShapeType="1"/>
              </p:cNvSpPr>
              <p:nvPr/>
            </p:nvSpPr>
            <p:spPr bwMode="auto">
              <a:xfrm>
                <a:off x="3802" y="3078"/>
                <a:ext cx="1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806" name="Line 3405"/>
              <p:cNvSpPr>
                <a:spLocks noChangeShapeType="1"/>
              </p:cNvSpPr>
              <p:nvPr/>
            </p:nvSpPr>
            <p:spPr bwMode="auto">
              <a:xfrm>
                <a:off x="3802" y="3096"/>
                <a:ext cx="1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807" name="Line 3406"/>
              <p:cNvSpPr>
                <a:spLocks noChangeShapeType="1"/>
              </p:cNvSpPr>
              <p:nvPr/>
            </p:nvSpPr>
            <p:spPr bwMode="auto">
              <a:xfrm flipV="1">
                <a:off x="3799" y="3082"/>
                <a:ext cx="5" cy="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808" name="Line 3407"/>
              <p:cNvSpPr>
                <a:spLocks noChangeShapeType="1"/>
              </p:cNvSpPr>
              <p:nvPr/>
            </p:nvSpPr>
            <p:spPr bwMode="auto">
              <a:xfrm>
                <a:off x="3804" y="3094"/>
                <a:ext cx="1" cy="1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809" name="Line 3408"/>
              <p:cNvSpPr>
                <a:spLocks noChangeShapeType="1"/>
              </p:cNvSpPr>
              <p:nvPr/>
            </p:nvSpPr>
            <p:spPr bwMode="auto">
              <a:xfrm>
                <a:off x="3802" y="3098"/>
                <a:ext cx="4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810" name="Freeform 3409"/>
              <p:cNvSpPr>
                <a:spLocks/>
              </p:cNvSpPr>
              <p:nvPr/>
            </p:nvSpPr>
            <p:spPr bwMode="auto">
              <a:xfrm>
                <a:off x="3939" y="3059"/>
                <a:ext cx="14" cy="14"/>
              </a:xfrm>
              <a:custGeom>
                <a:avLst/>
                <a:gdLst>
                  <a:gd name="T0" fmla="*/ 4 w 26"/>
                  <a:gd name="T1" fmla="*/ 2 h 28"/>
                  <a:gd name="T2" fmla="*/ 3 w 26"/>
                  <a:gd name="T3" fmla="*/ 1 h 28"/>
                  <a:gd name="T4" fmla="*/ 2 w 26"/>
                  <a:gd name="T5" fmla="*/ 0 h 28"/>
                  <a:gd name="T6" fmla="*/ 1 w 26"/>
                  <a:gd name="T7" fmla="*/ 1 h 28"/>
                  <a:gd name="T8" fmla="*/ 0 w 26"/>
                  <a:gd name="T9" fmla="*/ 2 h 28"/>
                  <a:gd name="T10" fmla="*/ 1 w 26"/>
                  <a:gd name="T11" fmla="*/ 3 h 28"/>
                  <a:gd name="T12" fmla="*/ 2 w 26"/>
                  <a:gd name="T13" fmla="*/ 4 h 28"/>
                  <a:gd name="T14" fmla="*/ 3 w 26"/>
                  <a:gd name="T15" fmla="*/ 3 h 28"/>
                  <a:gd name="T16" fmla="*/ 4 w 26"/>
                  <a:gd name="T17" fmla="*/ 2 h 2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6"/>
                  <a:gd name="T28" fmla="*/ 0 h 28"/>
                  <a:gd name="T29" fmla="*/ 26 w 26"/>
                  <a:gd name="T30" fmla="*/ 28 h 2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6" h="28">
                    <a:moveTo>
                      <a:pt x="26" y="14"/>
                    </a:moveTo>
                    <a:lnTo>
                      <a:pt x="22" y="4"/>
                    </a:lnTo>
                    <a:lnTo>
                      <a:pt x="12" y="0"/>
                    </a:lnTo>
                    <a:lnTo>
                      <a:pt x="3" y="4"/>
                    </a:lnTo>
                    <a:lnTo>
                      <a:pt x="0" y="14"/>
                    </a:lnTo>
                    <a:lnTo>
                      <a:pt x="3" y="23"/>
                    </a:lnTo>
                    <a:lnTo>
                      <a:pt x="12" y="28"/>
                    </a:lnTo>
                    <a:lnTo>
                      <a:pt x="22" y="23"/>
                    </a:lnTo>
                    <a:lnTo>
                      <a:pt x="26" y="14"/>
                    </a:lnTo>
                    <a:close/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811" name="Line 3410"/>
              <p:cNvSpPr>
                <a:spLocks noChangeShapeType="1"/>
              </p:cNvSpPr>
              <p:nvPr/>
            </p:nvSpPr>
            <p:spPr bwMode="auto">
              <a:xfrm>
                <a:off x="4172" y="2974"/>
                <a:ext cx="1" cy="9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812" name="Line 3411"/>
              <p:cNvSpPr>
                <a:spLocks noChangeShapeType="1"/>
              </p:cNvSpPr>
              <p:nvPr/>
            </p:nvSpPr>
            <p:spPr bwMode="auto">
              <a:xfrm>
                <a:off x="3946" y="3066"/>
                <a:ext cx="226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813" name="Line 3412"/>
              <p:cNvSpPr>
                <a:spLocks noChangeShapeType="1"/>
              </p:cNvSpPr>
              <p:nvPr/>
            </p:nvSpPr>
            <p:spPr bwMode="auto">
              <a:xfrm>
                <a:off x="4107" y="3001"/>
                <a:ext cx="1" cy="12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814" name="Line 3413"/>
              <p:cNvSpPr>
                <a:spLocks noChangeShapeType="1"/>
              </p:cNvSpPr>
              <p:nvPr/>
            </p:nvSpPr>
            <p:spPr bwMode="auto">
              <a:xfrm>
                <a:off x="3946" y="3001"/>
                <a:ext cx="161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815" name="Line 3414"/>
              <p:cNvSpPr>
                <a:spLocks noChangeShapeType="1"/>
              </p:cNvSpPr>
              <p:nvPr/>
            </p:nvSpPr>
            <p:spPr bwMode="auto">
              <a:xfrm>
                <a:off x="4080" y="3001"/>
                <a:ext cx="1" cy="12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816" name="Line 3415"/>
              <p:cNvSpPr>
                <a:spLocks noChangeShapeType="1"/>
              </p:cNvSpPr>
              <p:nvPr/>
            </p:nvSpPr>
            <p:spPr bwMode="auto">
              <a:xfrm>
                <a:off x="4054" y="3001"/>
                <a:ext cx="1" cy="12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817" name="Line 3416"/>
              <p:cNvSpPr>
                <a:spLocks noChangeShapeType="1"/>
              </p:cNvSpPr>
              <p:nvPr/>
            </p:nvSpPr>
            <p:spPr bwMode="auto">
              <a:xfrm>
                <a:off x="4026" y="3001"/>
                <a:ext cx="1" cy="12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818" name="Line 3417"/>
              <p:cNvSpPr>
                <a:spLocks noChangeShapeType="1"/>
              </p:cNvSpPr>
              <p:nvPr/>
            </p:nvSpPr>
            <p:spPr bwMode="auto">
              <a:xfrm>
                <a:off x="4000" y="3001"/>
                <a:ext cx="1" cy="12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819" name="Line 3418"/>
              <p:cNvSpPr>
                <a:spLocks noChangeShapeType="1"/>
              </p:cNvSpPr>
              <p:nvPr/>
            </p:nvSpPr>
            <p:spPr bwMode="auto">
              <a:xfrm>
                <a:off x="3973" y="3001"/>
                <a:ext cx="1" cy="12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820" name="Line 3419"/>
              <p:cNvSpPr>
                <a:spLocks noChangeShapeType="1"/>
              </p:cNvSpPr>
              <p:nvPr/>
            </p:nvSpPr>
            <p:spPr bwMode="auto">
              <a:xfrm>
                <a:off x="3946" y="2995"/>
                <a:ext cx="1" cy="13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821" name="Line 3420"/>
              <p:cNvSpPr>
                <a:spLocks noChangeShapeType="1"/>
              </p:cNvSpPr>
              <p:nvPr/>
            </p:nvSpPr>
            <p:spPr bwMode="auto">
              <a:xfrm>
                <a:off x="3914" y="3146"/>
                <a:ext cx="1" cy="2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822" name="Line 3421"/>
              <p:cNvSpPr>
                <a:spLocks noChangeShapeType="1"/>
              </p:cNvSpPr>
              <p:nvPr/>
            </p:nvSpPr>
            <p:spPr bwMode="auto">
              <a:xfrm>
                <a:off x="3898" y="3130"/>
                <a:ext cx="1" cy="4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823" name="Line 3422"/>
              <p:cNvSpPr>
                <a:spLocks noChangeShapeType="1"/>
              </p:cNvSpPr>
              <p:nvPr/>
            </p:nvSpPr>
            <p:spPr bwMode="auto">
              <a:xfrm>
                <a:off x="3946" y="2995"/>
                <a:ext cx="148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824" name="Line 3423"/>
              <p:cNvSpPr>
                <a:spLocks noChangeShapeType="1"/>
              </p:cNvSpPr>
              <p:nvPr/>
            </p:nvSpPr>
            <p:spPr bwMode="auto">
              <a:xfrm>
                <a:off x="3914" y="3173"/>
                <a:ext cx="1" cy="16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825" name="Line 3424"/>
              <p:cNvSpPr>
                <a:spLocks noChangeShapeType="1"/>
              </p:cNvSpPr>
              <p:nvPr/>
            </p:nvSpPr>
            <p:spPr bwMode="auto">
              <a:xfrm>
                <a:off x="3902" y="2948"/>
                <a:ext cx="48" cy="4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826" name="Freeform 3425"/>
              <p:cNvSpPr>
                <a:spLocks/>
              </p:cNvSpPr>
              <p:nvPr/>
            </p:nvSpPr>
            <p:spPr bwMode="auto">
              <a:xfrm>
                <a:off x="3853" y="3047"/>
                <a:ext cx="22" cy="32"/>
              </a:xfrm>
              <a:custGeom>
                <a:avLst/>
                <a:gdLst>
                  <a:gd name="T0" fmla="*/ 0 w 43"/>
                  <a:gd name="T1" fmla="*/ 8 h 64"/>
                  <a:gd name="T2" fmla="*/ 0 w 43"/>
                  <a:gd name="T3" fmla="*/ 0 h 64"/>
                  <a:gd name="T4" fmla="*/ 3 w 43"/>
                  <a:gd name="T5" fmla="*/ 0 h 64"/>
                  <a:gd name="T6" fmla="*/ 4 w 43"/>
                  <a:gd name="T7" fmla="*/ 1 h 64"/>
                  <a:gd name="T8" fmla="*/ 5 w 43"/>
                  <a:gd name="T9" fmla="*/ 1 h 64"/>
                  <a:gd name="T10" fmla="*/ 5 w 43"/>
                  <a:gd name="T11" fmla="*/ 2 h 64"/>
                  <a:gd name="T12" fmla="*/ 6 w 43"/>
                  <a:gd name="T13" fmla="*/ 3 h 64"/>
                  <a:gd name="T14" fmla="*/ 6 w 43"/>
                  <a:gd name="T15" fmla="*/ 5 h 64"/>
                  <a:gd name="T16" fmla="*/ 5 w 43"/>
                  <a:gd name="T17" fmla="*/ 6 h 64"/>
                  <a:gd name="T18" fmla="*/ 5 w 43"/>
                  <a:gd name="T19" fmla="*/ 7 h 64"/>
                  <a:gd name="T20" fmla="*/ 4 w 43"/>
                  <a:gd name="T21" fmla="*/ 8 h 64"/>
                  <a:gd name="T22" fmla="*/ 3 w 43"/>
                  <a:gd name="T23" fmla="*/ 8 h 64"/>
                  <a:gd name="T24" fmla="*/ 0 w 43"/>
                  <a:gd name="T25" fmla="*/ 8 h 6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3"/>
                  <a:gd name="T40" fmla="*/ 0 h 64"/>
                  <a:gd name="T41" fmla="*/ 43 w 43"/>
                  <a:gd name="T42" fmla="*/ 64 h 6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3" h="64">
                    <a:moveTo>
                      <a:pt x="0" y="64"/>
                    </a:moveTo>
                    <a:lnTo>
                      <a:pt x="0" y="0"/>
                    </a:lnTo>
                    <a:lnTo>
                      <a:pt x="22" y="0"/>
                    </a:lnTo>
                    <a:lnTo>
                      <a:pt x="31" y="3"/>
                    </a:lnTo>
                    <a:lnTo>
                      <a:pt x="37" y="10"/>
                    </a:lnTo>
                    <a:lnTo>
                      <a:pt x="40" y="16"/>
                    </a:lnTo>
                    <a:lnTo>
                      <a:pt x="43" y="25"/>
                    </a:lnTo>
                    <a:lnTo>
                      <a:pt x="43" y="41"/>
                    </a:lnTo>
                    <a:lnTo>
                      <a:pt x="40" y="50"/>
                    </a:lnTo>
                    <a:lnTo>
                      <a:pt x="37" y="57"/>
                    </a:lnTo>
                    <a:lnTo>
                      <a:pt x="31" y="63"/>
                    </a:lnTo>
                    <a:lnTo>
                      <a:pt x="22" y="64"/>
                    </a:lnTo>
                    <a:lnTo>
                      <a:pt x="0" y="64"/>
                    </a:lnTo>
                    <a:close/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827" name="Freeform 3426"/>
              <p:cNvSpPr>
                <a:spLocks/>
              </p:cNvSpPr>
              <p:nvPr/>
            </p:nvSpPr>
            <p:spPr bwMode="auto">
              <a:xfrm>
                <a:off x="3886" y="3047"/>
                <a:ext cx="21" cy="32"/>
              </a:xfrm>
              <a:custGeom>
                <a:avLst/>
                <a:gdLst>
                  <a:gd name="T0" fmla="*/ 0 w 43"/>
                  <a:gd name="T1" fmla="*/ 8 h 64"/>
                  <a:gd name="T2" fmla="*/ 0 w 43"/>
                  <a:gd name="T3" fmla="*/ 0 h 64"/>
                  <a:gd name="T4" fmla="*/ 5 w 43"/>
                  <a:gd name="T5" fmla="*/ 8 h 64"/>
                  <a:gd name="T6" fmla="*/ 5 w 43"/>
                  <a:gd name="T7" fmla="*/ 0 h 6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3"/>
                  <a:gd name="T13" fmla="*/ 0 h 64"/>
                  <a:gd name="T14" fmla="*/ 43 w 43"/>
                  <a:gd name="T15" fmla="*/ 64 h 6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3" h="64">
                    <a:moveTo>
                      <a:pt x="0" y="64"/>
                    </a:moveTo>
                    <a:lnTo>
                      <a:pt x="0" y="0"/>
                    </a:lnTo>
                    <a:lnTo>
                      <a:pt x="43" y="64"/>
                    </a:lnTo>
                    <a:lnTo>
                      <a:pt x="43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828" name="Line 3427"/>
              <p:cNvSpPr>
                <a:spLocks noChangeShapeType="1"/>
              </p:cNvSpPr>
              <p:nvPr/>
            </p:nvSpPr>
            <p:spPr bwMode="auto">
              <a:xfrm>
                <a:off x="3898" y="3173"/>
                <a:ext cx="16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829" name="Line 3428"/>
              <p:cNvSpPr>
                <a:spLocks noChangeShapeType="1"/>
              </p:cNvSpPr>
              <p:nvPr/>
            </p:nvSpPr>
            <p:spPr bwMode="auto">
              <a:xfrm>
                <a:off x="3898" y="3335"/>
                <a:ext cx="16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20" name="Group 3429"/>
            <p:cNvGrpSpPr>
              <a:grpSpLocks/>
            </p:cNvGrpSpPr>
            <p:nvPr/>
          </p:nvGrpSpPr>
          <p:grpSpPr bwMode="auto">
            <a:xfrm>
              <a:off x="2517" y="898"/>
              <a:ext cx="2049" cy="2430"/>
              <a:chOff x="2517" y="898"/>
              <a:chExt cx="2049" cy="2430"/>
            </a:xfrm>
          </p:grpSpPr>
          <p:sp>
            <p:nvSpPr>
              <p:cNvPr id="11430" name="Line 3430"/>
              <p:cNvSpPr>
                <a:spLocks noChangeShapeType="1"/>
              </p:cNvSpPr>
              <p:nvPr/>
            </p:nvSpPr>
            <p:spPr bwMode="auto">
              <a:xfrm>
                <a:off x="4016" y="3001"/>
                <a:ext cx="3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431" name="Line 3431"/>
              <p:cNvSpPr>
                <a:spLocks noChangeShapeType="1"/>
              </p:cNvSpPr>
              <p:nvPr/>
            </p:nvSpPr>
            <p:spPr bwMode="auto">
              <a:xfrm>
                <a:off x="4016" y="3130"/>
                <a:ext cx="3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432" name="Line 3432"/>
              <p:cNvSpPr>
                <a:spLocks noChangeShapeType="1"/>
              </p:cNvSpPr>
              <p:nvPr/>
            </p:nvSpPr>
            <p:spPr bwMode="auto">
              <a:xfrm>
                <a:off x="4062" y="3001"/>
                <a:ext cx="1" cy="12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433" name="Line 3433"/>
              <p:cNvSpPr>
                <a:spLocks noChangeShapeType="1"/>
              </p:cNvSpPr>
              <p:nvPr/>
            </p:nvSpPr>
            <p:spPr bwMode="auto">
              <a:xfrm flipH="1">
                <a:off x="4058" y="3001"/>
                <a:ext cx="4" cy="1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434" name="Line 3434"/>
              <p:cNvSpPr>
                <a:spLocks noChangeShapeType="1"/>
              </p:cNvSpPr>
              <p:nvPr/>
            </p:nvSpPr>
            <p:spPr bwMode="auto">
              <a:xfrm flipH="1" flipV="1">
                <a:off x="4058" y="3118"/>
                <a:ext cx="4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435" name="Line 3435"/>
              <p:cNvSpPr>
                <a:spLocks noChangeShapeType="1"/>
              </p:cNvSpPr>
              <p:nvPr/>
            </p:nvSpPr>
            <p:spPr bwMode="auto">
              <a:xfrm flipV="1">
                <a:off x="4058" y="2938"/>
                <a:ext cx="6" cy="1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436" name="Line 3436"/>
              <p:cNvSpPr>
                <a:spLocks noChangeShapeType="1"/>
              </p:cNvSpPr>
              <p:nvPr/>
            </p:nvSpPr>
            <p:spPr bwMode="auto">
              <a:xfrm flipV="1">
                <a:off x="3902" y="2936"/>
                <a:ext cx="132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437" name="Line 3437"/>
              <p:cNvSpPr>
                <a:spLocks noChangeShapeType="1"/>
              </p:cNvSpPr>
              <p:nvPr/>
            </p:nvSpPr>
            <p:spPr bwMode="auto">
              <a:xfrm flipH="1">
                <a:off x="3928" y="3170"/>
                <a:ext cx="278" cy="15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438" name="Line 3438"/>
              <p:cNvSpPr>
                <a:spLocks noChangeShapeType="1"/>
              </p:cNvSpPr>
              <p:nvPr/>
            </p:nvSpPr>
            <p:spPr bwMode="auto">
              <a:xfrm>
                <a:off x="3928" y="3170"/>
                <a:ext cx="278" cy="15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439" name="Line 3439"/>
              <p:cNvSpPr>
                <a:spLocks noChangeShapeType="1"/>
              </p:cNvSpPr>
              <p:nvPr/>
            </p:nvSpPr>
            <p:spPr bwMode="auto">
              <a:xfrm>
                <a:off x="3928" y="3170"/>
                <a:ext cx="278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440" name="Line 3440"/>
              <p:cNvSpPr>
                <a:spLocks noChangeShapeType="1"/>
              </p:cNvSpPr>
              <p:nvPr/>
            </p:nvSpPr>
            <p:spPr bwMode="auto">
              <a:xfrm>
                <a:off x="3928" y="3327"/>
                <a:ext cx="278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441" name="Line 3441"/>
              <p:cNvSpPr>
                <a:spLocks noChangeShapeType="1"/>
              </p:cNvSpPr>
              <p:nvPr/>
            </p:nvSpPr>
            <p:spPr bwMode="auto">
              <a:xfrm>
                <a:off x="3928" y="3170"/>
                <a:ext cx="1" cy="15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442" name="Line 3442"/>
              <p:cNvSpPr>
                <a:spLocks noChangeShapeType="1"/>
              </p:cNvSpPr>
              <p:nvPr/>
            </p:nvSpPr>
            <p:spPr bwMode="auto">
              <a:xfrm>
                <a:off x="4206" y="3170"/>
                <a:ext cx="1" cy="15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443" name="Line 3443"/>
              <p:cNvSpPr>
                <a:spLocks noChangeShapeType="1"/>
              </p:cNvSpPr>
              <p:nvPr/>
            </p:nvSpPr>
            <p:spPr bwMode="auto">
              <a:xfrm>
                <a:off x="3898" y="3130"/>
                <a:ext cx="338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444" name="Line 3444"/>
              <p:cNvSpPr>
                <a:spLocks noChangeShapeType="1"/>
              </p:cNvSpPr>
              <p:nvPr/>
            </p:nvSpPr>
            <p:spPr bwMode="auto">
              <a:xfrm>
                <a:off x="3914" y="3146"/>
                <a:ext cx="322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445" name="Line 3445"/>
              <p:cNvSpPr>
                <a:spLocks noChangeShapeType="1"/>
              </p:cNvSpPr>
              <p:nvPr/>
            </p:nvSpPr>
            <p:spPr bwMode="auto">
              <a:xfrm flipH="1">
                <a:off x="3355" y="3294"/>
                <a:ext cx="11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446" name="Line 3446"/>
              <p:cNvSpPr>
                <a:spLocks noChangeShapeType="1"/>
              </p:cNvSpPr>
              <p:nvPr/>
            </p:nvSpPr>
            <p:spPr bwMode="auto">
              <a:xfrm flipH="1" flipV="1">
                <a:off x="3619" y="3017"/>
                <a:ext cx="12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447" name="Line 3447"/>
              <p:cNvSpPr>
                <a:spLocks noChangeShapeType="1"/>
              </p:cNvSpPr>
              <p:nvPr/>
            </p:nvSpPr>
            <p:spPr bwMode="auto">
              <a:xfrm flipH="1" flipV="1">
                <a:off x="3408" y="3100"/>
                <a:ext cx="11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448" name="Line 3448"/>
              <p:cNvSpPr>
                <a:spLocks noChangeShapeType="1"/>
              </p:cNvSpPr>
              <p:nvPr/>
            </p:nvSpPr>
            <p:spPr bwMode="auto">
              <a:xfrm flipH="1">
                <a:off x="3408" y="3111"/>
                <a:ext cx="11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449" name="Line 3449"/>
              <p:cNvSpPr>
                <a:spLocks noChangeShapeType="1"/>
              </p:cNvSpPr>
              <p:nvPr/>
            </p:nvSpPr>
            <p:spPr bwMode="auto">
              <a:xfrm flipH="1">
                <a:off x="3396" y="3100"/>
                <a:ext cx="12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450" name="Line 3450"/>
              <p:cNvSpPr>
                <a:spLocks noChangeShapeType="1"/>
              </p:cNvSpPr>
              <p:nvPr/>
            </p:nvSpPr>
            <p:spPr bwMode="auto">
              <a:xfrm flipH="1">
                <a:off x="3594" y="3017"/>
                <a:ext cx="25" cy="2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451" name="Line 3451"/>
              <p:cNvSpPr>
                <a:spLocks noChangeShapeType="1"/>
              </p:cNvSpPr>
              <p:nvPr/>
            </p:nvSpPr>
            <p:spPr bwMode="auto">
              <a:xfrm flipH="1">
                <a:off x="3594" y="3029"/>
                <a:ext cx="37" cy="3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452" name="Line 3452"/>
              <p:cNvSpPr>
                <a:spLocks noChangeShapeType="1"/>
              </p:cNvSpPr>
              <p:nvPr/>
            </p:nvSpPr>
            <p:spPr bwMode="auto">
              <a:xfrm flipH="1" flipV="1">
                <a:off x="3529" y="2978"/>
                <a:ext cx="65" cy="6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453" name="Line 3453"/>
              <p:cNvSpPr>
                <a:spLocks noChangeShapeType="1"/>
              </p:cNvSpPr>
              <p:nvPr/>
            </p:nvSpPr>
            <p:spPr bwMode="auto">
              <a:xfrm>
                <a:off x="3529" y="3001"/>
                <a:ext cx="65" cy="6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454" name="Line 3454"/>
              <p:cNvSpPr>
                <a:spLocks noChangeShapeType="1"/>
              </p:cNvSpPr>
              <p:nvPr/>
            </p:nvSpPr>
            <p:spPr bwMode="auto">
              <a:xfrm flipH="1">
                <a:off x="3510" y="3001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455" name="Line 3455"/>
              <p:cNvSpPr>
                <a:spLocks noChangeShapeType="1"/>
              </p:cNvSpPr>
              <p:nvPr/>
            </p:nvSpPr>
            <p:spPr bwMode="auto">
              <a:xfrm flipH="1" flipV="1">
                <a:off x="3499" y="3009"/>
                <a:ext cx="11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456" name="Line 3456"/>
              <p:cNvSpPr>
                <a:spLocks noChangeShapeType="1"/>
              </p:cNvSpPr>
              <p:nvPr/>
            </p:nvSpPr>
            <p:spPr bwMode="auto">
              <a:xfrm flipH="1">
                <a:off x="3499" y="2990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457" name="Line 3457"/>
              <p:cNvSpPr>
                <a:spLocks noChangeShapeType="1"/>
              </p:cNvSpPr>
              <p:nvPr/>
            </p:nvSpPr>
            <p:spPr bwMode="auto">
              <a:xfrm flipH="1">
                <a:off x="3518" y="2978"/>
                <a:ext cx="11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458" name="Freeform 3458"/>
              <p:cNvSpPr>
                <a:spLocks/>
              </p:cNvSpPr>
              <p:nvPr/>
            </p:nvSpPr>
            <p:spPr bwMode="auto">
              <a:xfrm>
                <a:off x="3419" y="3101"/>
                <a:ext cx="86" cy="87"/>
              </a:xfrm>
              <a:custGeom>
                <a:avLst/>
                <a:gdLst>
                  <a:gd name="T0" fmla="*/ 0 w 172"/>
                  <a:gd name="T1" fmla="*/ 1 h 174"/>
                  <a:gd name="T2" fmla="*/ 1 w 172"/>
                  <a:gd name="T3" fmla="*/ 0 h 174"/>
                  <a:gd name="T4" fmla="*/ 22 w 172"/>
                  <a:gd name="T5" fmla="*/ 21 h 174"/>
                  <a:gd name="T6" fmla="*/ 21 w 172"/>
                  <a:gd name="T7" fmla="*/ 22 h 174"/>
                  <a:gd name="T8" fmla="*/ 0 w 172"/>
                  <a:gd name="T9" fmla="*/ 1 h 1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2"/>
                  <a:gd name="T16" fmla="*/ 0 h 174"/>
                  <a:gd name="T17" fmla="*/ 172 w 172"/>
                  <a:gd name="T18" fmla="*/ 174 h 1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2" h="174">
                    <a:moveTo>
                      <a:pt x="0" y="6"/>
                    </a:moveTo>
                    <a:lnTo>
                      <a:pt x="4" y="0"/>
                    </a:lnTo>
                    <a:lnTo>
                      <a:pt x="172" y="168"/>
                    </a:lnTo>
                    <a:lnTo>
                      <a:pt x="167" y="174"/>
                    </a:lnTo>
                    <a:lnTo>
                      <a:pt x="0" y="6"/>
                    </a:lnTo>
                    <a:close/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459" name="Freeform 3459"/>
              <p:cNvSpPr>
                <a:spLocks/>
              </p:cNvSpPr>
              <p:nvPr/>
            </p:nvSpPr>
            <p:spPr bwMode="auto">
              <a:xfrm>
                <a:off x="3412" y="3100"/>
                <a:ext cx="11" cy="11"/>
              </a:xfrm>
              <a:custGeom>
                <a:avLst/>
                <a:gdLst>
                  <a:gd name="T0" fmla="*/ 2 w 22"/>
                  <a:gd name="T1" fmla="*/ 3 h 22"/>
                  <a:gd name="T2" fmla="*/ 3 w 22"/>
                  <a:gd name="T3" fmla="*/ 1 h 22"/>
                  <a:gd name="T4" fmla="*/ 1 w 22"/>
                  <a:gd name="T5" fmla="*/ 0 h 22"/>
                  <a:gd name="T6" fmla="*/ 0 w 22"/>
                  <a:gd name="T7" fmla="*/ 1 h 2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2"/>
                  <a:gd name="T13" fmla="*/ 0 h 22"/>
                  <a:gd name="T14" fmla="*/ 22 w 22"/>
                  <a:gd name="T15" fmla="*/ 22 h 2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2" h="22">
                    <a:moveTo>
                      <a:pt x="15" y="22"/>
                    </a:moveTo>
                    <a:lnTo>
                      <a:pt x="22" y="14"/>
                    </a:lnTo>
                    <a:lnTo>
                      <a:pt x="7" y="0"/>
                    </a:lnTo>
                    <a:lnTo>
                      <a:pt x="0" y="7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460" name="Freeform 3460"/>
              <p:cNvSpPr>
                <a:spLocks/>
              </p:cNvSpPr>
              <p:nvPr/>
            </p:nvSpPr>
            <p:spPr bwMode="auto">
              <a:xfrm>
                <a:off x="3358" y="3294"/>
                <a:ext cx="11" cy="11"/>
              </a:xfrm>
              <a:custGeom>
                <a:avLst/>
                <a:gdLst>
                  <a:gd name="T0" fmla="*/ 1 w 24"/>
                  <a:gd name="T1" fmla="*/ 0 h 22"/>
                  <a:gd name="T2" fmla="*/ 2 w 24"/>
                  <a:gd name="T3" fmla="*/ 1 h 22"/>
                  <a:gd name="T4" fmla="*/ 1 w 24"/>
                  <a:gd name="T5" fmla="*/ 3 h 22"/>
                  <a:gd name="T6" fmla="*/ 0 w 24"/>
                  <a:gd name="T7" fmla="*/ 1 h 2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2"/>
                  <a:gd name="T14" fmla="*/ 24 w 24"/>
                  <a:gd name="T15" fmla="*/ 22 h 2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2">
                    <a:moveTo>
                      <a:pt x="16" y="0"/>
                    </a:moveTo>
                    <a:lnTo>
                      <a:pt x="24" y="8"/>
                    </a:lnTo>
                    <a:lnTo>
                      <a:pt x="8" y="22"/>
                    </a:lnTo>
                    <a:lnTo>
                      <a:pt x="0" y="14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461" name="Freeform 3461"/>
              <p:cNvSpPr>
                <a:spLocks/>
              </p:cNvSpPr>
              <p:nvPr/>
            </p:nvSpPr>
            <p:spPr bwMode="auto">
              <a:xfrm>
                <a:off x="3505" y="3024"/>
                <a:ext cx="33" cy="161"/>
              </a:xfrm>
              <a:custGeom>
                <a:avLst/>
                <a:gdLst>
                  <a:gd name="T0" fmla="*/ 0 w 66"/>
                  <a:gd name="T1" fmla="*/ 40 h 323"/>
                  <a:gd name="T2" fmla="*/ 5 w 66"/>
                  <a:gd name="T3" fmla="*/ 33 h 323"/>
                  <a:gd name="T4" fmla="*/ 8 w 66"/>
                  <a:gd name="T5" fmla="*/ 24 h 323"/>
                  <a:gd name="T6" fmla="*/ 8 w 66"/>
                  <a:gd name="T7" fmla="*/ 15 h 323"/>
                  <a:gd name="T8" fmla="*/ 5 w 66"/>
                  <a:gd name="T9" fmla="*/ 7 h 323"/>
                  <a:gd name="T10" fmla="*/ 1 w 66"/>
                  <a:gd name="T11" fmla="*/ 0 h 3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6"/>
                  <a:gd name="T19" fmla="*/ 0 h 323"/>
                  <a:gd name="T20" fmla="*/ 66 w 66"/>
                  <a:gd name="T21" fmla="*/ 323 h 3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6" h="323">
                    <a:moveTo>
                      <a:pt x="0" y="323"/>
                    </a:moveTo>
                    <a:lnTo>
                      <a:pt x="44" y="266"/>
                    </a:lnTo>
                    <a:lnTo>
                      <a:pt x="66" y="199"/>
                    </a:lnTo>
                    <a:lnTo>
                      <a:pt x="66" y="127"/>
                    </a:lnTo>
                    <a:lnTo>
                      <a:pt x="45" y="58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462" name="Freeform 3462"/>
              <p:cNvSpPr>
                <a:spLocks/>
              </p:cNvSpPr>
              <p:nvPr/>
            </p:nvSpPr>
            <p:spPr bwMode="auto">
              <a:xfrm>
                <a:off x="3499" y="3013"/>
                <a:ext cx="11" cy="11"/>
              </a:xfrm>
              <a:custGeom>
                <a:avLst/>
                <a:gdLst>
                  <a:gd name="T0" fmla="*/ 2 w 24"/>
                  <a:gd name="T1" fmla="*/ 2 h 22"/>
                  <a:gd name="T2" fmla="*/ 1 w 24"/>
                  <a:gd name="T3" fmla="*/ 3 h 22"/>
                  <a:gd name="T4" fmla="*/ 0 w 24"/>
                  <a:gd name="T5" fmla="*/ 1 h 22"/>
                  <a:gd name="T6" fmla="*/ 1 w 24"/>
                  <a:gd name="T7" fmla="*/ 0 h 2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2"/>
                  <a:gd name="T14" fmla="*/ 24 w 24"/>
                  <a:gd name="T15" fmla="*/ 22 h 2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2">
                    <a:moveTo>
                      <a:pt x="24" y="16"/>
                    </a:moveTo>
                    <a:lnTo>
                      <a:pt x="16" y="22"/>
                    </a:lnTo>
                    <a:lnTo>
                      <a:pt x="0" y="8"/>
                    </a:lnTo>
                    <a:lnTo>
                      <a:pt x="8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463" name="Line 3463"/>
              <p:cNvSpPr>
                <a:spLocks noChangeShapeType="1"/>
              </p:cNvSpPr>
              <p:nvPr/>
            </p:nvSpPr>
            <p:spPr bwMode="auto">
              <a:xfrm>
                <a:off x="3516" y="2991"/>
                <a:ext cx="26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464" name="Line 3464"/>
              <p:cNvSpPr>
                <a:spLocks noChangeShapeType="1"/>
              </p:cNvSpPr>
              <p:nvPr/>
            </p:nvSpPr>
            <p:spPr bwMode="auto">
              <a:xfrm>
                <a:off x="3503" y="3005"/>
                <a:ext cx="22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465" name="Line 3465"/>
              <p:cNvSpPr>
                <a:spLocks noChangeShapeType="1"/>
              </p:cNvSpPr>
              <p:nvPr/>
            </p:nvSpPr>
            <p:spPr bwMode="auto">
              <a:xfrm>
                <a:off x="3533" y="3005"/>
                <a:ext cx="23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466" name="Line 3466"/>
              <p:cNvSpPr>
                <a:spLocks noChangeShapeType="1"/>
              </p:cNvSpPr>
              <p:nvPr/>
            </p:nvSpPr>
            <p:spPr bwMode="auto">
              <a:xfrm>
                <a:off x="3509" y="3018"/>
                <a:ext cx="3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467" name="Line 3467"/>
              <p:cNvSpPr>
                <a:spLocks noChangeShapeType="1"/>
              </p:cNvSpPr>
              <p:nvPr/>
            </p:nvSpPr>
            <p:spPr bwMode="auto">
              <a:xfrm>
                <a:off x="3618" y="3018"/>
                <a:ext cx="3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468" name="Line 3468"/>
              <p:cNvSpPr>
                <a:spLocks noChangeShapeType="1"/>
              </p:cNvSpPr>
              <p:nvPr/>
            </p:nvSpPr>
            <p:spPr bwMode="auto">
              <a:xfrm>
                <a:off x="3546" y="3018"/>
                <a:ext cx="23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469" name="Line 3469"/>
              <p:cNvSpPr>
                <a:spLocks noChangeShapeType="1"/>
              </p:cNvSpPr>
              <p:nvPr/>
            </p:nvSpPr>
            <p:spPr bwMode="auto">
              <a:xfrm>
                <a:off x="3560" y="3032"/>
                <a:ext cx="23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470" name="Line 3470"/>
              <p:cNvSpPr>
                <a:spLocks noChangeShapeType="1"/>
              </p:cNvSpPr>
              <p:nvPr/>
            </p:nvSpPr>
            <p:spPr bwMode="auto">
              <a:xfrm>
                <a:off x="3605" y="3032"/>
                <a:ext cx="23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471" name="Line 3471"/>
              <p:cNvSpPr>
                <a:spLocks noChangeShapeType="1"/>
              </p:cNvSpPr>
              <p:nvPr/>
            </p:nvSpPr>
            <p:spPr bwMode="auto">
              <a:xfrm>
                <a:off x="3574" y="3046"/>
                <a:ext cx="41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472" name="Line 3472"/>
              <p:cNvSpPr>
                <a:spLocks noChangeShapeType="1"/>
              </p:cNvSpPr>
              <p:nvPr/>
            </p:nvSpPr>
            <p:spPr bwMode="auto">
              <a:xfrm>
                <a:off x="3587" y="3059"/>
                <a:ext cx="14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473" name="Line 3473"/>
              <p:cNvSpPr>
                <a:spLocks noChangeShapeType="1"/>
              </p:cNvSpPr>
              <p:nvPr/>
            </p:nvSpPr>
            <p:spPr bwMode="auto">
              <a:xfrm>
                <a:off x="3398" y="3113"/>
                <a:ext cx="20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474" name="Line 3474"/>
              <p:cNvSpPr>
                <a:spLocks noChangeShapeType="1"/>
              </p:cNvSpPr>
              <p:nvPr/>
            </p:nvSpPr>
            <p:spPr bwMode="auto">
              <a:xfrm flipV="1">
                <a:off x="3398" y="3106"/>
                <a:ext cx="4" cy="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475" name="Line 3475"/>
              <p:cNvSpPr>
                <a:spLocks noChangeShapeType="1"/>
              </p:cNvSpPr>
              <p:nvPr/>
            </p:nvSpPr>
            <p:spPr bwMode="auto">
              <a:xfrm flipV="1">
                <a:off x="3408" y="3108"/>
                <a:ext cx="8" cy="1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476" name="Line 3476"/>
              <p:cNvSpPr>
                <a:spLocks noChangeShapeType="1"/>
              </p:cNvSpPr>
              <p:nvPr/>
            </p:nvSpPr>
            <p:spPr bwMode="auto">
              <a:xfrm flipV="1">
                <a:off x="3503" y="2995"/>
                <a:ext cx="9" cy="1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477" name="Line 3477"/>
              <p:cNvSpPr>
                <a:spLocks noChangeShapeType="1"/>
              </p:cNvSpPr>
              <p:nvPr/>
            </p:nvSpPr>
            <p:spPr bwMode="auto">
              <a:xfrm flipV="1">
                <a:off x="3517" y="2984"/>
                <a:ext cx="18" cy="2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478" name="Line 3478"/>
              <p:cNvSpPr>
                <a:spLocks noChangeShapeType="1"/>
              </p:cNvSpPr>
              <p:nvPr/>
            </p:nvSpPr>
            <p:spPr bwMode="auto">
              <a:xfrm flipV="1">
                <a:off x="3536" y="2993"/>
                <a:ext cx="8" cy="1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479" name="Line 3479"/>
              <p:cNvSpPr>
                <a:spLocks noChangeShapeType="1"/>
              </p:cNvSpPr>
              <p:nvPr/>
            </p:nvSpPr>
            <p:spPr bwMode="auto">
              <a:xfrm flipV="1">
                <a:off x="3546" y="3003"/>
                <a:ext cx="8" cy="1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480" name="Line 3480"/>
              <p:cNvSpPr>
                <a:spLocks noChangeShapeType="1"/>
              </p:cNvSpPr>
              <p:nvPr/>
            </p:nvSpPr>
            <p:spPr bwMode="auto">
              <a:xfrm flipV="1">
                <a:off x="3556" y="3013"/>
                <a:ext cx="8" cy="1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481" name="Line 3481"/>
              <p:cNvSpPr>
                <a:spLocks noChangeShapeType="1"/>
              </p:cNvSpPr>
              <p:nvPr/>
            </p:nvSpPr>
            <p:spPr bwMode="auto">
              <a:xfrm flipV="1">
                <a:off x="3565" y="3023"/>
                <a:ext cx="9" cy="1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482" name="Line 3482"/>
              <p:cNvSpPr>
                <a:spLocks noChangeShapeType="1"/>
              </p:cNvSpPr>
              <p:nvPr/>
            </p:nvSpPr>
            <p:spPr bwMode="auto">
              <a:xfrm flipV="1">
                <a:off x="3575" y="3033"/>
                <a:ext cx="9" cy="1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483" name="Line 3483"/>
              <p:cNvSpPr>
                <a:spLocks noChangeShapeType="1"/>
              </p:cNvSpPr>
              <p:nvPr/>
            </p:nvSpPr>
            <p:spPr bwMode="auto">
              <a:xfrm flipV="1">
                <a:off x="3585" y="3042"/>
                <a:ext cx="8" cy="1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484" name="Line 3484"/>
              <p:cNvSpPr>
                <a:spLocks noChangeShapeType="1"/>
              </p:cNvSpPr>
              <p:nvPr/>
            </p:nvSpPr>
            <p:spPr bwMode="auto">
              <a:xfrm flipV="1">
                <a:off x="3598" y="3020"/>
                <a:ext cx="24" cy="4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485" name="Line 3485"/>
              <p:cNvSpPr>
                <a:spLocks noChangeShapeType="1"/>
              </p:cNvSpPr>
              <p:nvPr/>
            </p:nvSpPr>
            <p:spPr bwMode="auto">
              <a:xfrm flipH="1" flipV="1">
                <a:off x="3397" y="3111"/>
                <a:ext cx="1" cy="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486" name="Line 3486"/>
              <p:cNvSpPr>
                <a:spLocks noChangeShapeType="1"/>
              </p:cNvSpPr>
              <p:nvPr/>
            </p:nvSpPr>
            <p:spPr bwMode="auto">
              <a:xfrm flipH="1" flipV="1">
                <a:off x="3406" y="3101"/>
                <a:ext cx="9" cy="1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487" name="Line 3487"/>
              <p:cNvSpPr>
                <a:spLocks noChangeShapeType="1"/>
              </p:cNvSpPr>
              <p:nvPr/>
            </p:nvSpPr>
            <p:spPr bwMode="auto">
              <a:xfrm flipH="1" flipV="1">
                <a:off x="3505" y="3002"/>
                <a:ext cx="9" cy="1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488" name="Line 3488"/>
              <p:cNvSpPr>
                <a:spLocks noChangeShapeType="1"/>
              </p:cNvSpPr>
              <p:nvPr/>
            </p:nvSpPr>
            <p:spPr bwMode="auto">
              <a:xfrm flipH="1" flipV="1">
                <a:off x="3515" y="2993"/>
                <a:ext cx="8" cy="1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489" name="Line 3489"/>
              <p:cNvSpPr>
                <a:spLocks noChangeShapeType="1"/>
              </p:cNvSpPr>
              <p:nvPr/>
            </p:nvSpPr>
            <p:spPr bwMode="auto">
              <a:xfrm flipH="1" flipV="1">
                <a:off x="3524" y="2983"/>
                <a:ext cx="19" cy="3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490" name="Line 3490"/>
              <p:cNvSpPr>
                <a:spLocks noChangeShapeType="1"/>
              </p:cNvSpPr>
              <p:nvPr/>
            </p:nvSpPr>
            <p:spPr bwMode="auto">
              <a:xfrm flipH="1" flipV="1">
                <a:off x="3549" y="2998"/>
                <a:ext cx="31" cy="5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491" name="Line 3491"/>
              <p:cNvSpPr>
                <a:spLocks noChangeShapeType="1"/>
              </p:cNvSpPr>
              <p:nvPr/>
            </p:nvSpPr>
            <p:spPr bwMode="auto">
              <a:xfrm flipH="1" flipV="1">
                <a:off x="3586" y="3035"/>
                <a:ext cx="14" cy="2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492" name="Line 3492"/>
              <p:cNvSpPr>
                <a:spLocks noChangeShapeType="1"/>
              </p:cNvSpPr>
              <p:nvPr/>
            </p:nvSpPr>
            <p:spPr bwMode="auto">
              <a:xfrm flipH="1" flipV="1">
                <a:off x="3601" y="3035"/>
                <a:ext cx="9" cy="1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493" name="Line 3493"/>
              <p:cNvSpPr>
                <a:spLocks noChangeShapeType="1"/>
              </p:cNvSpPr>
              <p:nvPr/>
            </p:nvSpPr>
            <p:spPr bwMode="auto">
              <a:xfrm flipH="1" flipV="1">
                <a:off x="3611" y="3025"/>
                <a:ext cx="9" cy="1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494" name="Line 3494"/>
              <p:cNvSpPr>
                <a:spLocks noChangeShapeType="1"/>
              </p:cNvSpPr>
              <p:nvPr/>
            </p:nvSpPr>
            <p:spPr bwMode="auto">
              <a:xfrm flipH="1" flipV="1">
                <a:off x="3626" y="3024"/>
                <a:ext cx="3" cy="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495" name="Line 3495"/>
              <p:cNvSpPr>
                <a:spLocks noChangeShapeType="1"/>
              </p:cNvSpPr>
              <p:nvPr/>
            </p:nvSpPr>
            <p:spPr bwMode="auto">
              <a:xfrm>
                <a:off x="3396" y="3111"/>
                <a:ext cx="76" cy="7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496" name="Line 3496"/>
              <p:cNvSpPr>
                <a:spLocks noChangeShapeType="1"/>
              </p:cNvSpPr>
              <p:nvPr/>
            </p:nvSpPr>
            <p:spPr bwMode="auto">
              <a:xfrm flipH="1">
                <a:off x="3411" y="3188"/>
                <a:ext cx="61" cy="6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497" name="Line 3497"/>
              <p:cNvSpPr>
                <a:spLocks noChangeShapeType="1"/>
              </p:cNvSpPr>
              <p:nvPr/>
            </p:nvSpPr>
            <p:spPr bwMode="auto">
              <a:xfrm flipV="1">
                <a:off x="4253" y="2716"/>
                <a:ext cx="225" cy="22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498" name="Line 3498"/>
              <p:cNvSpPr>
                <a:spLocks noChangeShapeType="1"/>
              </p:cNvSpPr>
              <p:nvPr/>
            </p:nvSpPr>
            <p:spPr bwMode="auto">
              <a:xfrm flipV="1">
                <a:off x="3631" y="2685"/>
                <a:ext cx="343" cy="34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499" name="Line 3499"/>
              <p:cNvSpPr>
                <a:spLocks noChangeShapeType="1"/>
              </p:cNvSpPr>
              <p:nvPr/>
            </p:nvSpPr>
            <p:spPr bwMode="auto">
              <a:xfrm>
                <a:off x="3974" y="2777"/>
                <a:ext cx="198" cy="19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500" name="Line 3500"/>
              <p:cNvSpPr>
                <a:spLocks noChangeShapeType="1"/>
              </p:cNvSpPr>
              <p:nvPr/>
            </p:nvSpPr>
            <p:spPr bwMode="auto">
              <a:xfrm>
                <a:off x="3883" y="2777"/>
                <a:ext cx="224" cy="22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501" name="Line 3501"/>
              <p:cNvSpPr>
                <a:spLocks noChangeShapeType="1"/>
              </p:cNvSpPr>
              <p:nvPr/>
            </p:nvSpPr>
            <p:spPr bwMode="auto">
              <a:xfrm flipH="1">
                <a:off x="3898" y="2777"/>
                <a:ext cx="167" cy="16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502" name="Line 3502"/>
              <p:cNvSpPr>
                <a:spLocks noChangeShapeType="1"/>
              </p:cNvSpPr>
              <p:nvPr/>
            </p:nvSpPr>
            <p:spPr bwMode="auto">
              <a:xfrm>
                <a:off x="3807" y="2853"/>
                <a:ext cx="95" cy="9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503" name="Line 3503"/>
              <p:cNvSpPr>
                <a:spLocks noChangeShapeType="1"/>
              </p:cNvSpPr>
              <p:nvPr/>
            </p:nvSpPr>
            <p:spPr bwMode="auto">
              <a:xfrm flipH="1">
                <a:off x="4051" y="2853"/>
                <a:ext cx="90" cy="9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504" name="Line 3504"/>
              <p:cNvSpPr>
                <a:spLocks noChangeShapeType="1"/>
              </p:cNvSpPr>
              <p:nvPr/>
            </p:nvSpPr>
            <p:spPr bwMode="auto">
              <a:xfrm flipH="1">
                <a:off x="4069" y="2872"/>
                <a:ext cx="91" cy="9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505" name="Line 3505"/>
              <p:cNvSpPr>
                <a:spLocks noChangeShapeType="1"/>
              </p:cNvSpPr>
              <p:nvPr/>
            </p:nvSpPr>
            <p:spPr bwMode="auto">
              <a:xfrm flipH="1">
                <a:off x="4088" y="2890"/>
                <a:ext cx="92" cy="9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506" name="Line 3506"/>
              <p:cNvSpPr>
                <a:spLocks noChangeShapeType="1"/>
              </p:cNvSpPr>
              <p:nvPr/>
            </p:nvSpPr>
            <p:spPr bwMode="auto">
              <a:xfrm flipH="1">
                <a:off x="3902" y="2876"/>
                <a:ext cx="72" cy="7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507" name="Line 3507"/>
              <p:cNvSpPr>
                <a:spLocks noChangeShapeType="1"/>
              </p:cNvSpPr>
              <p:nvPr/>
            </p:nvSpPr>
            <p:spPr bwMode="auto">
              <a:xfrm>
                <a:off x="3974" y="2876"/>
                <a:ext cx="120" cy="1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508" name="Line 3508"/>
              <p:cNvSpPr>
                <a:spLocks noChangeShapeType="1"/>
              </p:cNvSpPr>
              <p:nvPr/>
            </p:nvSpPr>
            <p:spPr bwMode="auto">
              <a:xfrm>
                <a:off x="3803" y="2857"/>
                <a:ext cx="143" cy="14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509" name="Line 3509"/>
              <p:cNvSpPr>
                <a:spLocks noChangeShapeType="1"/>
              </p:cNvSpPr>
              <p:nvPr/>
            </p:nvSpPr>
            <p:spPr bwMode="auto">
              <a:xfrm flipV="1">
                <a:off x="4058" y="2861"/>
                <a:ext cx="91" cy="9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510" name="Line 3510"/>
              <p:cNvSpPr>
                <a:spLocks noChangeShapeType="1"/>
              </p:cNvSpPr>
              <p:nvPr/>
            </p:nvSpPr>
            <p:spPr bwMode="auto">
              <a:xfrm>
                <a:off x="3974" y="2876"/>
                <a:ext cx="1" cy="1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511" name="Line 3511"/>
              <p:cNvSpPr>
                <a:spLocks noChangeShapeType="1"/>
              </p:cNvSpPr>
              <p:nvPr/>
            </p:nvSpPr>
            <p:spPr bwMode="auto">
              <a:xfrm>
                <a:off x="3986" y="2674"/>
                <a:ext cx="267" cy="26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512" name="Line 3512"/>
              <p:cNvSpPr>
                <a:spLocks noChangeShapeType="1"/>
              </p:cNvSpPr>
              <p:nvPr/>
            </p:nvSpPr>
            <p:spPr bwMode="auto">
              <a:xfrm>
                <a:off x="3974" y="2685"/>
                <a:ext cx="262" cy="26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513" name="Line 3513"/>
              <p:cNvSpPr>
                <a:spLocks noChangeShapeType="1"/>
              </p:cNvSpPr>
              <p:nvPr/>
            </p:nvSpPr>
            <p:spPr bwMode="auto">
              <a:xfrm flipH="1">
                <a:off x="4107" y="2910"/>
                <a:ext cx="92" cy="9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514" name="Line 3514"/>
              <p:cNvSpPr>
                <a:spLocks noChangeShapeType="1"/>
              </p:cNvSpPr>
              <p:nvPr/>
            </p:nvSpPr>
            <p:spPr bwMode="auto">
              <a:xfrm flipV="1">
                <a:off x="4234" y="2627"/>
                <a:ext cx="293" cy="29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515" name="Line 3515"/>
              <p:cNvSpPr>
                <a:spLocks noChangeShapeType="1"/>
              </p:cNvSpPr>
              <p:nvPr/>
            </p:nvSpPr>
            <p:spPr bwMode="auto">
              <a:xfrm flipV="1">
                <a:off x="4474" y="2638"/>
                <a:ext cx="58" cy="5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516" name="Line 3516"/>
              <p:cNvSpPr>
                <a:spLocks noChangeShapeType="1"/>
              </p:cNvSpPr>
              <p:nvPr/>
            </p:nvSpPr>
            <p:spPr bwMode="auto">
              <a:xfrm flipH="1" flipV="1">
                <a:off x="4474" y="2696"/>
                <a:ext cx="46" cy="4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517" name="Line 3517"/>
              <p:cNvSpPr>
                <a:spLocks noChangeShapeType="1"/>
              </p:cNvSpPr>
              <p:nvPr/>
            </p:nvSpPr>
            <p:spPr bwMode="auto">
              <a:xfrm flipH="1" flipV="1">
                <a:off x="4459" y="2696"/>
                <a:ext cx="61" cy="6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518" name="Line 3518"/>
              <p:cNvSpPr>
                <a:spLocks noChangeShapeType="1"/>
              </p:cNvSpPr>
              <p:nvPr/>
            </p:nvSpPr>
            <p:spPr bwMode="auto">
              <a:xfrm>
                <a:off x="4437" y="3209"/>
                <a:ext cx="15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519" name="Freeform 3519"/>
              <p:cNvSpPr>
                <a:spLocks/>
              </p:cNvSpPr>
              <p:nvPr/>
            </p:nvSpPr>
            <p:spPr bwMode="auto">
              <a:xfrm>
                <a:off x="4465" y="3224"/>
                <a:ext cx="26" cy="2"/>
              </a:xfrm>
              <a:custGeom>
                <a:avLst/>
                <a:gdLst>
                  <a:gd name="T0" fmla="*/ 0 w 53"/>
                  <a:gd name="T1" fmla="*/ 0 h 5"/>
                  <a:gd name="T2" fmla="*/ 3 w 53"/>
                  <a:gd name="T3" fmla="*/ 0 h 5"/>
                  <a:gd name="T4" fmla="*/ 6 w 53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53"/>
                  <a:gd name="T10" fmla="*/ 0 h 5"/>
                  <a:gd name="T11" fmla="*/ 53 w 53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3" h="5">
                    <a:moveTo>
                      <a:pt x="0" y="0"/>
                    </a:moveTo>
                    <a:lnTo>
                      <a:pt x="26" y="5"/>
                    </a:lnTo>
                    <a:lnTo>
                      <a:pt x="53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520" name="Line 3520"/>
              <p:cNvSpPr>
                <a:spLocks noChangeShapeType="1"/>
              </p:cNvSpPr>
              <p:nvPr/>
            </p:nvSpPr>
            <p:spPr bwMode="auto">
              <a:xfrm flipV="1">
                <a:off x="4504" y="3209"/>
                <a:ext cx="16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521" name="Line 3521"/>
              <p:cNvSpPr>
                <a:spLocks noChangeShapeType="1"/>
              </p:cNvSpPr>
              <p:nvPr/>
            </p:nvSpPr>
            <p:spPr bwMode="auto">
              <a:xfrm flipH="1">
                <a:off x="4444" y="3089"/>
                <a:ext cx="65" cy="6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522" name="Freeform 3522"/>
              <p:cNvSpPr>
                <a:spLocks/>
              </p:cNvSpPr>
              <p:nvPr/>
            </p:nvSpPr>
            <p:spPr bwMode="auto">
              <a:xfrm>
                <a:off x="4379" y="3064"/>
                <a:ext cx="130" cy="25"/>
              </a:xfrm>
              <a:custGeom>
                <a:avLst/>
                <a:gdLst>
                  <a:gd name="T0" fmla="*/ 33 w 260"/>
                  <a:gd name="T1" fmla="*/ 6 h 50"/>
                  <a:gd name="T2" fmla="*/ 26 w 260"/>
                  <a:gd name="T3" fmla="*/ 3 h 50"/>
                  <a:gd name="T4" fmla="*/ 19 w 260"/>
                  <a:gd name="T5" fmla="*/ 0 h 50"/>
                  <a:gd name="T6" fmla="*/ 12 w 260"/>
                  <a:gd name="T7" fmla="*/ 0 h 50"/>
                  <a:gd name="T8" fmla="*/ 6 w 260"/>
                  <a:gd name="T9" fmla="*/ 3 h 50"/>
                  <a:gd name="T10" fmla="*/ 0 w 260"/>
                  <a:gd name="T11" fmla="*/ 6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60"/>
                  <a:gd name="T19" fmla="*/ 0 h 50"/>
                  <a:gd name="T20" fmla="*/ 260 w 260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60" h="50">
                    <a:moveTo>
                      <a:pt x="260" y="50"/>
                    </a:moveTo>
                    <a:lnTo>
                      <a:pt x="213" y="17"/>
                    </a:lnTo>
                    <a:lnTo>
                      <a:pt x="158" y="0"/>
                    </a:lnTo>
                    <a:lnTo>
                      <a:pt x="102" y="0"/>
                    </a:lnTo>
                    <a:lnTo>
                      <a:pt x="47" y="17"/>
                    </a:lnTo>
                    <a:lnTo>
                      <a:pt x="0" y="5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523" name="Line 3523"/>
              <p:cNvSpPr>
                <a:spLocks noChangeShapeType="1"/>
              </p:cNvSpPr>
              <p:nvPr/>
            </p:nvSpPr>
            <p:spPr bwMode="auto">
              <a:xfrm>
                <a:off x="4475" y="3163"/>
                <a:ext cx="12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524" name="Line 3524"/>
              <p:cNvSpPr>
                <a:spLocks noChangeShapeType="1"/>
              </p:cNvSpPr>
              <p:nvPr/>
            </p:nvSpPr>
            <p:spPr bwMode="auto">
              <a:xfrm>
                <a:off x="4497" y="3185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525" name="Line 3525"/>
              <p:cNvSpPr>
                <a:spLocks noChangeShapeType="1"/>
              </p:cNvSpPr>
              <p:nvPr/>
            </p:nvSpPr>
            <p:spPr bwMode="auto">
              <a:xfrm>
                <a:off x="4525" y="3214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526" name="Line 3526"/>
              <p:cNvSpPr>
                <a:spLocks noChangeShapeType="1"/>
              </p:cNvSpPr>
              <p:nvPr/>
            </p:nvSpPr>
            <p:spPr bwMode="auto">
              <a:xfrm>
                <a:off x="4553" y="3242"/>
                <a:ext cx="13" cy="1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527" name="Freeform 3527"/>
              <p:cNvSpPr>
                <a:spLocks/>
              </p:cNvSpPr>
              <p:nvPr/>
            </p:nvSpPr>
            <p:spPr bwMode="auto">
              <a:xfrm>
                <a:off x="3283" y="1195"/>
                <a:ext cx="25" cy="37"/>
              </a:xfrm>
              <a:custGeom>
                <a:avLst/>
                <a:gdLst>
                  <a:gd name="T0" fmla="*/ 0 w 50"/>
                  <a:gd name="T1" fmla="*/ 0 h 75"/>
                  <a:gd name="T2" fmla="*/ 0 w 50"/>
                  <a:gd name="T3" fmla="*/ 6 h 75"/>
                  <a:gd name="T4" fmla="*/ 1 w 50"/>
                  <a:gd name="T5" fmla="*/ 8 h 75"/>
                  <a:gd name="T6" fmla="*/ 2 w 50"/>
                  <a:gd name="T7" fmla="*/ 8 h 75"/>
                  <a:gd name="T8" fmla="*/ 3 w 50"/>
                  <a:gd name="T9" fmla="*/ 9 h 75"/>
                  <a:gd name="T10" fmla="*/ 3 w 50"/>
                  <a:gd name="T11" fmla="*/ 9 h 75"/>
                  <a:gd name="T12" fmla="*/ 5 w 50"/>
                  <a:gd name="T13" fmla="*/ 8 h 75"/>
                  <a:gd name="T14" fmla="*/ 6 w 50"/>
                  <a:gd name="T15" fmla="*/ 8 h 75"/>
                  <a:gd name="T16" fmla="*/ 6 w 50"/>
                  <a:gd name="T17" fmla="*/ 6 h 75"/>
                  <a:gd name="T18" fmla="*/ 6 w 50"/>
                  <a:gd name="T19" fmla="*/ 0 h 7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0"/>
                  <a:gd name="T31" fmla="*/ 0 h 75"/>
                  <a:gd name="T32" fmla="*/ 50 w 50"/>
                  <a:gd name="T33" fmla="*/ 75 h 7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0" h="75">
                    <a:moveTo>
                      <a:pt x="0" y="0"/>
                    </a:moveTo>
                    <a:lnTo>
                      <a:pt x="0" y="53"/>
                    </a:lnTo>
                    <a:lnTo>
                      <a:pt x="3" y="64"/>
                    </a:lnTo>
                    <a:lnTo>
                      <a:pt x="11" y="70"/>
                    </a:lnTo>
                    <a:lnTo>
                      <a:pt x="22" y="75"/>
                    </a:lnTo>
                    <a:lnTo>
                      <a:pt x="28" y="75"/>
                    </a:lnTo>
                    <a:lnTo>
                      <a:pt x="39" y="70"/>
                    </a:lnTo>
                    <a:lnTo>
                      <a:pt x="47" y="64"/>
                    </a:lnTo>
                    <a:lnTo>
                      <a:pt x="50" y="53"/>
                    </a:lnTo>
                    <a:lnTo>
                      <a:pt x="5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528" name="Freeform 3528"/>
              <p:cNvSpPr>
                <a:spLocks/>
              </p:cNvSpPr>
              <p:nvPr/>
            </p:nvSpPr>
            <p:spPr bwMode="auto">
              <a:xfrm>
                <a:off x="3322" y="1195"/>
                <a:ext cx="26" cy="37"/>
              </a:xfrm>
              <a:custGeom>
                <a:avLst/>
                <a:gdLst>
                  <a:gd name="T0" fmla="*/ 0 w 50"/>
                  <a:gd name="T1" fmla="*/ 9 h 75"/>
                  <a:gd name="T2" fmla="*/ 0 w 50"/>
                  <a:gd name="T3" fmla="*/ 0 h 75"/>
                  <a:gd name="T4" fmla="*/ 5 w 50"/>
                  <a:gd name="T5" fmla="*/ 0 h 75"/>
                  <a:gd name="T6" fmla="*/ 6 w 50"/>
                  <a:gd name="T7" fmla="*/ 0 h 75"/>
                  <a:gd name="T8" fmla="*/ 6 w 50"/>
                  <a:gd name="T9" fmla="*/ 0 h 75"/>
                  <a:gd name="T10" fmla="*/ 7 w 50"/>
                  <a:gd name="T11" fmla="*/ 1 h 75"/>
                  <a:gd name="T12" fmla="*/ 7 w 50"/>
                  <a:gd name="T13" fmla="*/ 3 h 75"/>
                  <a:gd name="T14" fmla="*/ 6 w 50"/>
                  <a:gd name="T15" fmla="*/ 3 h 75"/>
                  <a:gd name="T16" fmla="*/ 6 w 50"/>
                  <a:gd name="T17" fmla="*/ 4 h 75"/>
                  <a:gd name="T18" fmla="*/ 5 w 50"/>
                  <a:gd name="T19" fmla="*/ 4 h 75"/>
                  <a:gd name="T20" fmla="*/ 0 w 50"/>
                  <a:gd name="T21" fmla="*/ 4 h 7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0"/>
                  <a:gd name="T34" fmla="*/ 0 h 75"/>
                  <a:gd name="T35" fmla="*/ 50 w 50"/>
                  <a:gd name="T36" fmla="*/ 75 h 7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0" h="75">
                    <a:moveTo>
                      <a:pt x="0" y="75"/>
                    </a:moveTo>
                    <a:lnTo>
                      <a:pt x="0" y="0"/>
                    </a:lnTo>
                    <a:lnTo>
                      <a:pt x="33" y="0"/>
                    </a:lnTo>
                    <a:lnTo>
                      <a:pt x="44" y="3"/>
                    </a:lnTo>
                    <a:lnTo>
                      <a:pt x="47" y="6"/>
                    </a:lnTo>
                    <a:lnTo>
                      <a:pt x="50" y="14"/>
                    </a:lnTo>
                    <a:lnTo>
                      <a:pt x="50" y="25"/>
                    </a:lnTo>
                    <a:lnTo>
                      <a:pt x="47" y="31"/>
                    </a:lnTo>
                    <a:lnTo>
                      <a:pt x="44" y="34"/>
                    </a:lnTo>
                    <a:lnTo>
                      <a:pt x="33" y="39"/>
                    </a:lnTo>
                    <a:lnTo>
                      <a:pt x="0" y="39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529" name="Line 3529"/>
              <p:cNvSpPr>
                <a:spLocks noChangeShapeType="1"/>
              </p:cNvSpPr>
              <p:nvPr/>
            </p:nvSpPr>
            <p:spPr bwMode="auto">
              <a:xfrm flipH="1">
                <a:off x="3340" y="1441"/>
                <a:ext cx="120" cy="12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530" name="Line 3530"/>
              <p:cNvSpPr>
                <a:spLocks noChangeShapeType="1"/>
              </p:cNvSpPr>
              <p:nvPr/>
            </p:nvSpPr>
            <p:spPr bwMode="auto">
              <a:xfrm flipV="1">
                <a:off x="3315" y="1414"/>
                <a:ext cx="142" cy="14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531" name="Line 3531"/>
              <p:cNvSpPr>
                <a:spLocks noChangeShapeType="1"/>
              </p:cNvSpPr>
              <p:nvPr/>
            </p:nvSpPr>
            <p:spPr bwMode="auto">
              <a:xfrm flipH="1" flipV="1">
                <a:off x="3267" y="1383"/>
                <a:ext cx="95" cy="9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532" name="Freeform 3532"/>
              <p:cNvSpPr>
                <a:spLocks/>
              </p:cNvSpPr>
              <p:nvPr/>
            </p:nvSpPr>
            <p:spPr bwMode="auto">
              <a:xfrm>
                <a:off x="3198" y="1201"/>
                <a:ext cx="183" cy="38"/>
              </a:xfrm>
              <a:custGeom>
                <a:avLst/>
                <a:gdLst>
                  <a:gd name="T0" fmla="*/ 46 w 366"/>
                  <a:gd name="T1" fmla="*/ 9 h 77"/>
                  <a:gd name="T2" fmla="*/ 39 w 366"/>
                  <a:gd name="T3" fmla="*/ 4 h 77"/>
                  <a:gd name="T4" fmla="*/ 31 w 366"/>
                  <a:gd name="T5" fmla="*/ 1 h 77"/>
                  <a:gd name="T6" fmla="*/ 23 w 366"/>
                  <a:gd name="T7" fmla="*/ 0 h 77"/>
                  <a:gd name="T8" fmla="*/ 14 w 366"/>
                  <a:gd name="T9" fmla="*/ 1 h 77"/>
                  <a:gd name="T10" fmla="*/ 7 w 366"/>
                  <a:gd name="T11" fmla="*/ 4 h 77"/>
                  <a:gd name="T12" fmla="*/ 0 w 366"/>
                  <a:gd name="T13" fmla="*/ 9 h 7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66"/>
                  <a:gd name="T22" fmla="*/ 0 h 77"/>
                  <a:gd name="T23" fmla="*/ 366 w 366"/>
                  <a:gd name="T24" fmla="*/ 77 h 7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66" h="77">
                    <a:moveTo>
                      <a:pt x="366" y="77"/>
                    </a:moveTo>
                    <a:lnTo>
                      <a:pt x="312" y="35"/>
                    </a:lnTo>
                    <a:lnTo>
                      <a:pt x="251" y="10"/>
                    </a:lnTo>
                    <a:lnTo>
                      <a:pt x="183" y="0"/>
                    </a:lnTo>
                    <a:lnTo>
                      <a:pt x="116" y="10"/>
                    </a:lnTo>
                    <a:lnTo>
                      <a:pt x="55" y="35"/>
                    </a:lnTo>
                    <a:lnTo>
                      <a:pt x="0" y="77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533" name="Line 3533"/>
              <p:cNvSpPr>
                <a:spLocks noChangeShapeType="1"/>
              </p:cNvSpPr>
              <p:nvPr/>
            </p:nvSpPr>
            <p:spPr bwMode="auto">
              <a:xfrm flipV="1">
                <a:off x="3307" y="1706"/>
                <a:ext cx="110" cy="11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534" name="Line 3534"/>
              <p:cNvSpPr>
                <a:spLocks noChangeShapeType="1"/>
              </p:cNvSpPr>
              <p:nvPr/>
            </p:nvSpPr>
            <p:spPr bwMode="auto">
              <a:xfrm flipV="1">
                <a:off x="3335" y="1734"/>
                <a:ext cx="68" cy="6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535" name="Line 3535"/>
              <p:cNvSpPr>
                <a:spLocks noChangeShapeType="1"/>
              </p:cNvSpPr>
              <p:nvPr/>
            </p:nvSpPr>
            <p:spPr bwMode="auto">
              <a:xfrm flipV="1">
                <a:off x="3211" y="1706"/>
                <a:ext cx="206" cy="1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536" name="Line 3536"/>
              <p:cNvSpPr>
                <a:spLocks noChangeShapeType="1"/>
              </p:cNvSpPr>
              <p:nvPr/>
            </p:nvSpPr>
            <p:spPr bwMode="auto">
              <a:xfrm>
                <a:off x="3315" y="1556"/>
                <a:ext cx="134" cy="13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537" name="Line 3537"/>
              <p:cNvSpPr>
                <a:spLocks noChangeShapeType="1"/>
              </p:cNvSpPr>
              <p:nvPr/>
            </p:nvSpPr>
            <p:spPr bwMode="auto">
              <a:xfrm flipV="1">
                <a:off x="3138" y="1387"/>
                <a:ext cx="315" cy="31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538" name="Line 3538"/>
              <p:cNvSpPr>
                <a:spLocks noChangeShapeType="1"/>
              </p:cNvSpPr>
              <p:nvPr/>
            </p:nvSpPr>
            <p:spPr bwMode="auto">
              <a:xfrm flipH="1" flipV="1">
                <a:off x="3322" y="1611"/>
                <a:ext cx="95" cy="9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539" name="Line 3539"/>
              <p:cNvSpPr>
                <a:spLocks noChangeShapeType="1"/>
              </p:cNvSpPr>
              <p:nvPr/>
            </p:nvSpPr>
            <p:spPr bwMode="auto">
              <a:xfrm>
                <a:off x="3306" y="1565"/>
                <a:ext cx="133" cy="13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540" name="Line 3540"/>
              <p:cNvSpPr>
                <a:spLocks noChangeShapeType="1"/>
              </p:cNvSpPr>
              <p:nvPr/>
            </p:nvSpPr>
            <p:spPr bwMode="auto">
              <a:xfrm flipH="1" flipV="1">
                <a:off x="3343" y="1095"/>
                <a:ext cx="127" cy="12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541" name="Freeform 3541"/>
              <p:cNvSpPr>
                <a:spLocks/>
              </p:cNvSpPr>
              <p:nvPr/>
            </p:nvSpPr>
            <p:spPr bwMode="auto">
              <a:xfrm>
                <a:off x="2517" y="929"/>
                <a:ext cx="18" cy="1"/>
              </a:xfrm>
              <a:custGeom>
                <a:avLst/>
                <a:gdLst>
                  <a:gd name="T0" fmla="*/ 0 w 36"/>
                  <a:gd name="T1" fmla="*/ 0 h 1"/>
                  <a:gd name="T2" fmla="*/ 3 w 36"/>
                  <a:gd name="T3" fmla="*/ 0 h 1"/>
                  <a:gd name="T4" fmla="*/ 5 w 3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6"/>
                  <a:gd name="T10" fmla="*/ 0 h 1"/>
                  <a:gd name="T11" fmla="*/ 36 w 3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" h="1">
                    <a:moveTo>
                      <a:pt x="0" y="0"/>
                    </a:moveTo>
                    <a:lnTo>
                      <a:pt x="26" y="0"/>
                    </a:lnTo>
                    <a:lnTo>
                      <a:pt x="36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542" name="Freeform 3542"/>
              <p:cNvSpPr>
                <a:spLocks/>
              </p:cNvSpPr>
              <p:nvPr/>
            </p:nvSpPr>
            <p:spPr bwMode="auto">
              <a:xfrm>
                <a:off x="2534" y="924"/>
                <a:ext cx="20" cy="1"/>
              </a:xfrm>
              <a:custGeom>
                <a:avLst/>
                <a:gdLst>
                  <a:gd name="T0" fmla="*/ 0 w 39"/>
                  <a:gd name="T1" fmla="*/ 0 h 1"/>
                  <a:gd name="T2" fmla="*/ 4 w 39"/>
                  <a:gd name="T3" fmla="*/ 0 h 1"/>
                  <a:gd name="T4" fmla="*/ 5 w 39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9"/>
                  <a:gd name="T10" fmla="*/ 0 h 1"/>
                  <a:gd name="T11" fmla="*/ 39 w 39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9" h="1">
                    <a:moveTo>
                      <a:pt x="0" y="0"/>
                    </a:moveTo>
                    <a:lnTo>
                      <a:pt x="25" y="0"/>
                    </a:lnTo>
                    <a:lnTo>
                      <a:pt x="39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543" name="Freeform 3543"/>
              <p:cNvSpPr>
                <a:spLocks/>
              </p:cNvSpPr>
              <p:nvPr/>
            </p:nvSpPr>
            <p:spPr bwMode="auto">
              <a:xfrm>
                <a:off x="2536" y="914"/>
                <a:ext cx="14" cy="1"/>
              </a:xfrm>
              <a:custGeom>
                <a:avLst/>
                <a:gdLst>
                  <a:gd name="T0" fmla="*/ 4 w 28"/>
                  <a:gd name="T1" fmla="*/ 0 h 1"/>
                  <a:gd name="T2" fmla="*/ 4 w 28"/>
                  <a:gd name="T3" fmla="*/ 0 h 1"/>
                  <a:gd name="T4" fmla="*/ 0 w 28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8"/>
                  <a:gd name="T10" fmla="*/ 0 h 1"/>
                  <a:gd name="T11" fmla="*/ 28 w 28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" h="1">
                    <a:moveTo>
                      <a:pt x="28" y="0"/>
                    </a:moveTo>
                    <a:lnTo>
                      <a:pt x="25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544" name="Line 3544"/>
              <p:cNvSpPr>
                <a:spLocks noChangeShapeType="1"/>
              </p:cNvSpPr>
              <p:nvPr/>
            </p:nvSpPr>
            <p:spPr bwMode="auto">
              <a:xfrm flipV="1">
                <a:off x="2535" y="900"/>
                <a:ext cx="10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545" name="Line 3545"/>
              <p:cNvSpPr>
                <a:spLocks noChangeShapeType="1"/>
              </p:cNvSpPr>
              <p:nvPr/>
            </p:nvSpPr>
            <p:spPr bwMode="auto">
              <a:xfrm>
                <a:off x="2544" y="900"/>
                <a:ext cx="10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546" name="Freeform 3546"/>
              <p:cNvSpPr>
                <a:spLocks/>
              </p:cNvSpPr>
              <p:nvPr/>
            </p:nvSpPr>
            <p:spPr bwMode="auto">
              <a:xfrm>
                <a:off x="2543" y="914"/>
                <a:ext cx="1" cy="23"/>
              </a:xfrm>
              <a:custGeom>
                <a:avLst/>
                <a:gdLst>
                  <a:gd name="T0" fmla="*/ 0 w 1"/>
                  <a:gd name="T1" fmla="*/ 0 h 47"/>
                  <a:gd name="T2" fmla="*/ 0 w 1"/>
                  <a:gd name="T3" fmla="*/ 3 h 47"/>
                  <a:gd name="T4" fmla="*/ 0 w 1"/>
                  <a:gd name="T5" fmla="*/ 5 h 47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47"/>
                  <a:gd name="T11" fmla="*/ 1 w 1"/>
                  <a:gd name="T12" fmla="*/ 47 h 4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47">
                    <a:moveTo>
                      <a:pt x="0" y="0"/>
                    </a:moveTo>
                    <a:lnTo>
                      <a:pt x="0" y="25"/>
                    </a:lnTo>
                    <a:lnTo>
                      <a:pt x="0" y="47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547" name="Freeform 3547"/>
              <p:cNvSpPr>
                <a:spLocks/>
              </p:cNvSpPr>
              <p:nvPr/>
            </p:nvSpPr>
            <p:spPr bwMode="auto">
              <a:xfrm>
                <a:off x="2525" y="922"/>
                <a:ext cx="1" cy="15"/>
              </a:xfrm>
              <a:custGeom>
                <a:avLst/>
                <a:gdLst>
                  <a:gd name="T0" fmla="*/ 0 w 1"/>
                  <a:gd name="T1" fmla="*/ 4 h 30"/>
                  <a:gd name="T2" fmla="*/ 0 w 1"/>
                  <a:gd name="T3" fmla="*/ 4 h 30"/>
                  <a:gd name="T4" fmla="*/ 0 w 1"/>
                  <a:gd name="T5" fmla="*/ 0 h 30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30"/>
                  <a:gd name="T11" fmla="*/ 1 w 1"/>
                  <a:gd name="T12" fmla="*/ 30 h 3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30">
                    <a:moveTo>
                      <a:pt x="0" y="30"/>
                    </a:moveTo>
                    <a:lnTo>
                      <a:pt x="0" y="25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548" name="Line 3548"/>
              <p:cNvSpPr>
                <a:spLocks noChangeShapeType="1"/>
              </p:cNvSpPr>
              <p:nvPr/>
            </p:nvSpPr>
            <p:spPr bwMode="auto">
              <a:xfrm flipV="1">
                <a:off x="2520" y="910"/>
                <a:ext cx="1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549" name="Line 3549"/>
              <p:cNvSpPr>
                <a:spLocks noChangeShapeType="1"/>
              </p:cNvSpPr>
              <p:nvPr/>
            </p:nvSpPr>
            <p:spPr bwMode="auto">
              <a:xfrm>
                <a:off x="2520" y="911"/>
                <a:ext cx="12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550" name="Freeform 3550"/>
              <p:cNvSpPr>
                <a:spLocks/>
              </p:cNvSpPr>
              <p:nvPr/>
            </p:nvSpPr>
            <p:spPr bwMode="auto">
              <a:xfrm>
                <a:off x="2532" y="910"/>
                <a:ext cx="1" cy="13"/>
              </a:xfrm>
              <a:custGeom>
                <a:avLst/>
                <a:gdLst>
                  <a:gd name="T0" fmla="*/ 0 w 1"/>
                  <a:gd name="T1" fmla="*/ 0 h 26"/>
                  <a:gd name="T2" fmla="*/ 0 w 1"/>
                  <a:gd name="T3" fmla="*/ 3 h 26"/>
                  <a:gd name="T4" fmla="*/ 0 w 1"/>
                  <a:gd name="T5" fmla="*/ 3 h 2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6"/>
                  <a:gd name="T11" fmla="*/ 1 w 1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6">
                    <a:moveTo>
                      <a:pt x="0" y="0"/>
                    </a:moveTo>
                    <a:lnTo>
                      <a:pt x="0" y="25"/>
                    </a:lnTo>
                    <a:lnTo>
                      <a:pt x="0" y="26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551" name="Freeform 3551"/>
              <p:cNvSpPr>
                <a:spLocks/>
              </p:cNvSpPr>
              <p:nvPr/>
            </p:nvSpPr>
            <p:spPr bwMode="auto">
              <a:xfrm>
                <a:off x="2520" y="922"/>
                <a:ext cx="12" cy="1"/>
              </a:xfrm>
              <a:custGeom>
                <a:avLst/>
                <a:gdLst>
                  <a:gd name="T0" fmla="*/ 3 w 23"/>
                  <a:gd name="T1" fmla="*/ 0 h 1"/>
                  <a:gd name="T2" fmla="*/ 0 w 23"/>
                  <a:gd name="T3" fmla="*/ 0 h 1"/>
                  <a:gd name="T4" fmla="*/ 0 w 23"/>
                  <a:gd name="T5" fmla="*/ 1 h 1"/>
                  <a:gd name="T6" fmla="*/ 0 60000 65536"/>
                  <a:gd name="T7" fmla="*/ 0 60000 65536"/>
                  <a:gd name="T8" fmla="*/ 0 60000 65536"/>
                  <a:gd name="T9" fmla="*/ 0 w 23"/>
                  <a:gd name="T10" fmla="*/ 0 h 1"/>
                  <a:gd name="T11" fmla="*/ 23 w 23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3" h="1">
                    <a:moveTo>
                      <a:pt x="23" y="0"/>
                    </a:moveTo>
                    <a:lnTo>
                      <a:pt x="0" y="0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552" name="Line 3552"/>
              <p:cNvSpPr>
                <a:spLocks noChangeShapeType="1"/>
              </p:cNvSpPr>
              <p:nvPr/>
            </p:nvSpPr>
            <p:spPr bwMode="auto">
              <a:xfrm>
                <a:off x="2520" y="917"/>
                <a:ext cx="12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553" name="Line 3553"/>
              <p:cNvSpPr>
                <a:spLocks noChangeShapeType="1"/>
              </p:cNvSpPr>
              <p:nvPr/>
            </p:nvSpPr>
            <p:spPr bwMode="auto">
              <a:xfrm flipV="1">
                <a:off x="2525" y="899"/>
                <a:ext cx="1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554" name="Freeform 3554"/>
              <p:cNvSpPr>
                <a:spLocks/>
              </p:cNvSpPr>
              <p:nvPr/>
            </p:nvSpPr>
            <p:spPr bwMode="auto">
              <a:xfrm>
                <a:off x="2518" y="904"/>
                <a:ext cx="16" cy="1"/>
              </a:xfrm>
              <a:custGeom>
                <a:avLst/>
                <a:gdLst>
                  <a:gd name="T0" fmla="*/ 0 w 31"/>
                  <a:gd name="T1" fmla="*/ 0 h 1"/>
                  <a:gd name="T2" fmla="*/ 4 w 31"/>
                  <a:gd name="T3" fmla="*/ 0 h 1"/>
                  <a:gd name="T4" fmla="*/ 4 w 3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1"/>
                  <a:gd name="T10" fmla="*/ 0 h 1"/>
                  <a:gd name="T11" fmla="*/ 31 w 3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" h="1">
                    <a:moveTo>
                      <a:pt x="0" y="0"/>
                    </a:moveTo>
                    <a:lnTo>
                      <a:pt x="25" y="0"/>
                    </a:lnTo>
                    <a:lnTo>
                      <a:pt x="31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555" name="Line 3555"/>
              <p:cNvSpPr>
                <a:spLocks noChangeShapeType="1"/>
              </p:cNvSpPr>
              <p:nvPr/>
            </p:nvSpPr>
            <p:spPr bwMode="auto">
              <a:xfrm flipV="1">
                <a:off x="2558" y="929"/>
                <a:ext cx="2" cy="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556" name="Line 3556"/>
              <p:cNvSpPr>
                <a:spLocks noChangeShapeType="1"/>
              </p:cNvSpPr>
              <p:nvPr/>
            </p:nvSpPr>
            <p:spPr bwMode="auto">
              <a:xfrm flipV="1">
                <a:off x="2559" y="908"/>
                <a:ext cx="12" cy="1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557" name="Freeform 3557"/>
              <p:cNvSpPr>
                <a:spLocks/>
              </p:cNvSpPr>
              <p:nvPr/>
            </p:nvSpPr>
            <p:spPr bwMode="auto">
              <a:xfrm>
                <a:off x="2575" y="904"/>
                <a:ext cx="19" cy="1"/>
              </a:xfrm>
              <a:custGeom>
                <a:avLst/>
                <a:gdLst>
                  <a:gd name="T0" fmla="*/ 0 w 39"/>
                  <a:gd name="T1" fmla="*/ 0 h 1"/>
                  <a:gd name="T2" fmla="*/ 3 w 39"/>
                  <a:gd name="T3" fmla="*/ 0 h 1"/>
                  <a:gd name="T4" fmla="*/ 4 w 39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9"/>
                  <a:gd name="T10" fmla="*/ 0 h 1"/>
                  <a:gd name="T11" fmla="*/ 39 w 39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9" h="1">
                    <a:moveTo>
                      <a:pt x="0" y="0"/>
                    </a:moveTo>
                    <a:lnTo>
                      <a:pt x="26" y="0"/>
                    </a:lnTo>
                    <a:lnTo>
                      <a:pt x="39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558" name="Freeform 3558"/>
              <p:cNvSpPr>
                <a:spLocks/>
              </p:cNvSpPr>
              <p:nvPr/>
            </p:nvSpPr>
            <p:spPr bwMode="auto">
              <a:xfrm>
                <a:off x="2594" y="902"/>
                <a:ext cx="1" cy="32"/>
              </a:xfrm>
              <a:custGeom>
                <a:avLst/>
                <a:gdLst>
                  <a:gd name="T0" fmla="*/ 0 w 1"/>
                  <a:gd name="T1" fmla="*/ 0 h 64"/>
                  <a:gd name="T2" fmla="*/ 0 w 1"/>
                  <a:gd name="T3" fmla="*/ 3 h 64"/>
                  <a:gd name="T4" fmla="*/ 0 w 1"/>
                  <a:gd name="T5" fmla="*/ 6 h 64"/>
                  <a:gd name="T6" fmla="*/ 0 w 1"/>
                  <a:gd name="T7" fmla="*/ 8 h 6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64"/>
                  <a:gd name="T14" fmla="*/ 1 w 1"/>
                  <a:gd name="T15" fmla="*/ 64 h 6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64">
                    <a:moveTo>
                      <a:pt x="0" y="0"/>
                    </a:moveTo>
                    <a:lnTo>
                      <a:pt x="0" y="25"/>
                    </a:lnTo>
                    <a:lnTo>
                      <a:pt x="0" y="50"/>
                    </a:lnTo>
                    <a:lnTo>
                      <a:pt x="0" y="64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559" name="Freeform 3559"/>
              <p:cNvSpPr>
                <a:spLocks/>
              </p:cNvSpPr>
              <p:nvPr/>
            </p:nvSpPr>
            <p:spPr bwMode="auto">
              <a:xfrm>
                <a:off x="2575" y="933"/>
                <a:ext cx="19" cy="1"/>
              </a:xfrm>
              <a:custGeom>
                <a:avLst/>
                <a:gdLst>
                  <a:gd name="T0" fmla="*/ 4 w 39"/>
                  <a:gd name="T1" fmla="*/ 0 h 1"/>
                  <a:gd name="T2" fmla="*/ 3 w 39"/>
                  <a:gd name="T3" fmla="*/ 0 h 1"/>
                  <a:gd name="T4" fmla="*/ 0 w 39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9"/>
                  <a:gd name="T10" fmla="*/ 0 h 1"/>
                  <a:gd name="T11" fmla="*/ 39 w 39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9" h="1">
                    <a:moveTo>
                      <a:pt x="39" y="0"/>
                    </a:moveTo>
                    <a:lnTo>
                      <a:pt x="26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560" name="Freeform 3560"/>
              <p:cNvSpPr>
                <a:spLocks/>
              </p:cNvSpPr>
              <p:nvPr/>
            </p:nvSpPr>
            <p:spPr bwMode="auto">
              <a:xfrm>
                <a:off x="2575" y="902"/>
                <a:ext cx="1" cy="32"/>
              </a:xfrm>
              <a:custGeom>
                <a:avLst/>
                <a:gdLst>
                  <a:gd name="T0" fmla="*/ 0 w 1"/>
                  <a:gd name="T1" fmla="*/ 8 h 64"/>
                  <a:gd name="T2" fmla="*/ 0 w 1"/>
                  <a:gd name="T3" fmla="*/ 6 h 64"/>
                  <a:gd name="T4" fmla="*/ 0 w 1"/>
                  <a:gd name="T5" fmla="*/ 3 h 64"/>
                  <a:gd name="T6" fmla="*/ 0 w 1"/>
                  <a:gd name="T7" fmla="*/ 0 h 6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64"/>
                  <a:gd name="T14" fmla="*/ 1 w 1"/>
                  <a:gd name="T15" fmla="*/ 64 h 6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64">
                    <a:moveTo>
                      <a:pt x="0" y="64"/>
                    </a:moveTo>
                    <a:lnTo>
                      <a:pt x="0" y="50"/>
                    </a:lnTo>
                    <a:lnTo>
                      <a:pt x="0" y="25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561" name="Line 3561"/>
              <p:cNvSpPr>
                <a:spLocks noChangeShapeType="1"/>
              </p:cNvSpPr>
              <p:nvPr/>
            </p:nvSpPr>
            <p:spPr bwMode="auto">
              <a:xfrm flipV="1">
                <a:off x="2560" y="900"/>
                <a:ext cx="7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562" name="Line 3562"/>
              <p:cNvSpPr>
                <a:spLocks noChangeShapeType="1"/>
              </p:cNvSpPr>
              <p:nvPr/>
            </p:nvSpPr>
            <p:spPr bwMode="auto">
              <a:xfrm>
                <a:off x="2558" y="910"/>
                <a:ext cx="8" cy="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563" name="Line 3563"/>
              <p:cNvSpPr>
                <a:spLocks noChangeShapeType="1"/>
              </p:cNvSpPr>
              <p:nvPr/>
            </p:nvSpPr>
            <p:spPr bwMode="auto">
              <a:xfrm flipH="1" flipV="1">
                <a:off x="2569" y="919"/>
                <a:ext cx="3" cy="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564" name="Line 3564"/>
              <p:cNvSpPr>
                <a:spLocks noChangeShapeType="1"/>
              </p:cNvSpPr>
              <p:nvPr/>
            </p:nvSpPr>
            <p:spPr bwMode="auto">
              <a:xfrm flipH="1">
                <a:off x="2558" y="922"/>
                <a:ext cx="14" cy="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565" name="Line 3565"/>
              <p:cNvSpPr>
                <a:spLocks noChangeShapeType="1"/>
              </p:cNvSpPr>
              <p:nvPr/>
            </p:nvSpPr>
            <p:spPr bwMode="auto">
              <a:xfrm flipH="1" flipV="1">
                <a:off x="2565" y="927"/>
                <a:ext cx="1" cy="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566" name="Line 3566"/>
              <p:cNvSpPr>
                <a:spLocks noChangeShapeType="1"/>
              </p:cNvSpPr>
              <p:nvPr/>
            </p:nvSpPr>
            <p:spPr bwMode="auto">
              <a:xfrm flipH="1" flipV="1">
                <a:off x="2568" y="926"/>
                <a:ext cx="4" cy="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567" name="Freeform 3567"/>
              <p:cNvSpPr>
                <a:spLocks/>
              </p:cNvSpPr>
              <p:nvPr/>
            </p:nvSpPr>
            <p:spPr bwMode="auto">
              <a:xfrm>
                <a:off x="2575" y="918"/>
                <a:ext cx="19" cy="1"/>
              </a:xfrm>
              <a:custGeom>
                <a:avLst/>
                <a:gdLst>
                  <a:gd name="T0" fmla="*/ 0 w 39"/>
                  <a:gd name="T1" fmla="*/ 0 h 1"/>
                  <a:gd name="T2" fmla="*/ 3 w 39"/>
                  <a:gd name="T3" fmla="*/ 0 h 1"/>
                  <a:gd name="T4" fmla="*/ 4 w 39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9"/>
                  <a:gd name="T10" fmla="*/ 0 h 1"/>
                  <a:gd name="T11" fmla="*/ 39 w 39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9" h="1">
                    <a:moveTo>
                      <a:pt x="0" y="0"/>
                    </a:moveTo>
                    <a:lnTo>
                      <a:pt x="26" y="0"/>
                    </a:lnTo>
                    <a:lnTo>
                      <a:pt x="39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568" name="Freeform 3568"/>
              <p:cNvSpPr>
                <a:spLocks/>
              </p:cNvSpPr>
              <p:nvPr/>
            </p:nvSpPr>
            <p:spPr bwMode="auto">
              <a:xfrm>
                <a:off x="2584" y="904"/>
                <a:ext cx="1" cy="29"/>
              </a:xfrm>
              <a:custGeom>
                <a:avLst/>
                <a:gdLst>
                  <a:gd name="T0" fmla="*/ 0 w 1"/>
                  <a:gd name="T1" fmla="*/ 0 h 60"/>
                  <a:gd name="T2" fmla="*/ 0 w 1"/>
                  <a:gd name="T3" fmla="*/ 3 h 60"/>
                  <a:gd name="T4" fmla="*/ 0 w 1"/>
                  <a:gd name="T5" fmla="*/ 6 h 60"/>
                  <a:gd name="T6" fmla="*/ 0 w 1"/>
                  <a:gd name="T7" fmla="*/ 7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60"/>
                  <a:gd name="T14" fmla="*/ 1 w 1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60">
                    <a:moveTo>
                      <a:pt x="0" y="0"/>
                    </a:moveTo>
                    <a:lnTo>
                      <a:pt x="0" y="27"/>
                    </a:lnTo>
                    <a:lnTo>
                      <a:pt x="0" y="52"/>
                    </a:lnTo>
                    <a:lnTo>
                      <a:pt x="0" y="6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569" name="Freeform 3569"/>
              <p:cNvSpPr>
                <a:spLocks/>
              </p:cNvSpPr>
              <p:nvPr/>
            </p:nvSpPr>
            <p:spPr bwMode="auto">
              <a:xfrm>
                <a:off x="2596" y="901"/>
                <a:ext cx="4" cy="36"/>
              </a:xfrm>
              <a:custGeom>
                <a:avLst/>
                <a:gdLst>
                  <a:gd name="T0" fmla="*/ 0 w 8"/>
                  <a:gd name="T1" fmla="*/ 9 h 73"/>
                  <a:gd name="T2" fmla="*/ 1 w 8"/>
                  <a:gd name="T3" fmla="*/ 5 h 73"/>
                  <a:gd name="T4" fmla="*/ 1 w 8"/>
                  <a:gd name="T5" fmla="*/ 3 h 73"/>
                  <a:gd name="T6" fmla="*/ 1 w 8"/>
                  <a:gd name="T7" fmla="*/ 0 h 7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"/>
                  <a:gd name="T13" fmla="*/ 0 h 73"/>
                  <a:gd name="T14" fmla="*/ 8 w 8"/>
                  <a:gd name="T15" fmla="*/ 73 h 7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" h="73">
                    <a:moveTo>
                      <a:pt x="0" y="73"/>
                    </a:moveTo>
                    <a:lnTo>
                      <a:pt x="8" y="46"/>
                    </a:lnTo>
                    <a:lnTo>
                      <a:pt x="8" y="26"/>
                    </a:lnTo>
                    <a:lnTo>
                      <a:pt x="8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570" name="Line 3570"/>
              <p:cNvSpPr>
                <a:spLocks noChangeShapeType="1"/>
              </p:cNvSpPr>
              <p:nvPr/>
            </p:nvSpPr>
            <p:spPr bwMode="auto">
              <a:xfrm>
                <a:off x="2600" y="903"/>
                <a:ext cx="10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571" name="Freeform 3571"/>
              <p:cNvSpPr>
                <a:spLocks/>
              </p:cNvSpPr>
              <p:nvPr/>
            </p:nvSpPr>
            <p:spPr bwMode="auto">
              <a:xfrm>
                <a:off x="2605" y="901"/>
                <a:ext cx="5" cy="37"/>
              </a:xfrm>
              <a:custGeom>
                <a:avLst/>
                <a:gdLst>
                  <a:gd name="T0" fmla="*/ 1 w 11"/>
                  <a:gd name="T1" fmla="*/ 0 h 74"/>
                  <a:gd name="T2" fmla="*/ 1 w 11"/>
                  <a:gd name="T3" fmla="*/ 3 h 74"/>
                  <a:gd name="T4" fmla="*/ 1 w 11"/>
                  <a:gd name="T5" fmla="*/ 6 h 74"/>
                  <a:gd name="T6" fmla="*/ 1 w 11"/>
                  <a:gd name="T7" fmla="*/ 9 h 74"/>
                  <a:gd name="T8" fmla="*/ 0 w 11"/>
                  <a:gd name="T9" fmla="*/ 9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"/>
                  <a:gd name="T16" fmla="*/ 0 h 74"/>
                  <a:gd name="T17" fmla="*/ 11 w 11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" h="74">
                    <a:moveTo>
                      <a:pt x="11" y="0"/>
                    </a:moveTo>
                    <a:lnTo>
                      <a:pt x="11" y="26"/>
                    </a:lnTo>
                    <a:lnTo>
                      <a:pt x="11" y="51"/>
                    </a:lnTo>
                    <a:lnTo>
                      <a:pt x="11" y="74"/>
                    </a:lnTo>
                    <a:lnTo>
                      <a:pt x="0" y="68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572" name="Freeform 3572"/>
              <p:cNvSpPr>
                <a:spLocks/>
              </p:cNvSpPr>
              <p:nvPr/>
            </p:nvSpPr>
            <p:spPr bwMode="auto">
              <a:xfrm>
                <a:off x="2615" y="912"/>
                <a:ext cx="1" cy="21"/>
              </a:xfrm>
              <a:custGeom>
                <a:avLst/>
                <a:gdLst>
                  <a:gd name="T0" fmla="*/ 0 w 1"/>
                  <a:gd name="T1" fmla="*/ 5 h 43"/>
                  <a:gd name="T2" fmla="*/ 0 w 1"/>
                  <a:gd name="T3" fmla="*/ 3 h 43"/>
                  <a:gd name="T4" fmla="*/ 0 w 1"/>
                  <a:gd name="T5" fmla="*/ 0 h 43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43"/>
                  <a:gd name="T11" fmla="*/ 1 w 1"/>
                  <a:gd name="T12" fmla="*/ 43 h 4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43">
                    <a:moveTo>
                      <a:pt x="0" y="43"/>
                    </a:moveTo>
                    <a:lnTo>
                      <a:pt x="0" y="25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573" name="Line 3573"/>
              <p:cNvSpPr>
                <a:spLocks noChangeShapeType="1"/>
              </p:cNvSpPr>
              <p:nvPr/>
            </p:nvSpPr>
            <p:spPr bwMode="auto">
              <a:xfrm>
                <a:off x="2616" y="913"/>
                <a:ext cx="11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574" name="Freeform 3574"/>
              <p:cNvSpPr>
                <a:spLocks/>
              </p:cNvSpPr>
              <p:nvPr/>
            </p:nvSpPr>
            <p:spPr bwMode="auto">
              <a:xfrm>
                <a:off x="2615" y="912"/>
                <a:ext cx="12" cy="10"/>
              </a:xfrm>
              <a:custGeom>
                <a:avLst/>
                <a:gdLst>
                  <a:gd name="T0" fmla="*/ 3 w 23"/>
                  <a:gd name="T1" fmla="*/ 0 h 21"/>
                  <a:gd name="T2" fmla="*/ 3 w 23"/>
                  <a:gd name="T3" fmla="*/ 2 h 21"/>
                  <a:gd name="T4" fmla="*/ 0 w 23"/>
                  <a:gd name="T5" fmla="*/ 2 h 21"/>
                  <a:gd name="T6" fmla="*/ 0 60000 65536"/>
                  <a:gd name="T7" fmla="*/ 0 60000 65536"/>
                  <a:gd name="T8" fmla="*/ 0 60000 65536"/>
                  <a:gd name="T9" fmla="*/ 0 w 23"/>
                  <a:gd name="T10" fmla="*/ 0 h 21"/>
                  <a:gd name="T11" fmla="*/ 23 w 23"/>
                  <a:gd name="T12" fmla="*/ 21 h 2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3" h="21">
                    <a:moveTo>
                      <a:pt x="23" y="0"/>
                    </a:moveTo>
                    <a:lnTo>
                      <a:pt x="23" y="21"/>
                    </a:lnTo>
                    <a:lnTo>
                      <a:pt x="0" y="21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575" name="Line 3575"/>
              <p:cNvSpPr>
                <a:spLocks noChangeShapeType="1"/>
              </p:cNvSpPr>
              <p:nvPr/>
            </p:nvSpPr>
            <p:spPr bwMode="auto">
              <a:xfrm flipH="1">
                <a:off x="2601" y="921"/>
                <a:ext cx="7" cy="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576" name="Line 3576"/>
              <p:cNvSpPr>
                <a:spLocks noChangeShapeType="1"/>
              </p:cNvSpPr>
              <p:nvPr/>
            </p:nvSpPr>
            <p:spPr bwMode="auto">
              <a:xfrm>
                <a:off x="2601" y="911"/>
                <a:ext cx="6" cy="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577" name="Line 3577"/>
              <p:cNvSpPr>
                <a:spLocks noChangeShapeType="1"/>
              </p:cNvSpPr>
              <p:nvPr/>
            </p:nvSpPr>
            <p:spPr bwMode="auto">
              <a:xfrm flipV="1">
                <a:off x="2612" y="898"/>
                <a:ext cx="7" cy="1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578" name="Freeform 3578"/>
              <p:cNvSpPr>
                <a:spLocks/>
              </p:cNvSpPr>
              <p:nvPr/>
            </p:nvSpPr>
            <p:spPr bwMode="auto">
              <a:xfrm>
                <a:off x="2617" y="908"/>
                <a:ext cx="16" cy="1"/>
              </a:xfrm>
              <a:custGeom>
                <a:avLst/>
                <a:gdLst>
                  <a:gd name="T0" fmla="*/ 0 w 33"/>
                  <a:gd name="T1" fmla="*/ 0 h 1"/>
                  <a:gd name="T2" fmla="*/ 3 w 33"/>
                  <a:gd name="T3" fmla="*/ 0 h 1"/>
                  <a:gd name="T4" fmla="*/ 4 w 33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3"/>
                  <a:gd name="T10" fmla="*/ 0 h 1"/>
                  <a:gd name="T11" fmla="*/ 33 w 33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3" h="1">
                    <a:moveTo>
                      <a:pt x="0" y="0"/>
                    </a:moveTo>
                    <a:lnTo>
                      <a:pt x="25" y="0"/>
                    </a:lnTo>
                    <a:lnTo>
                      <a:pt x="33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579" name="Freeform 3579"/>
              <p:cNvSpPr>
                <a:spLocks/>
              </p:cNvSpPr>
              <p:nvPr/>
            </p:nvSpPr>
            <p:spPr bwMode="auto">
              <a:xfrm>
                <a:off x="2627" y="907"/>
                <a:ext cx="7" cy="20"/>
              </a:xfrm>
              <a:custGeom>
                <a:avLst/>
                <a:gdLst>
                  <a:gd name="T0" fmla="*/ 1 w 15"/>
                  <a:gd name="T1" fmla="*/ 0 h 41"/>
                  <a:gd name="T2" fmla="*/ 1 w 15"/>
                  <a:gd name="T3" fmla="*/ 3 h 41"/>
                  <a:gd name="T4" fmla="*/ 1 w 15"/>
                  <a:gd name="T5" fmla="*/ 5 h 41"/>
                  <a:gd name="T6" fmla="*/ 0 w 15"/>
                  <a:gd name="T7" fmla="*/ 4 h 4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"/>
                  <a:gd name="T13" fmla="*/ 0 h 41"/>
                  <a:gd name="T14" fmla="*/ 15 w 15"/>
                  <a:gd name="T15" fmla="*/ 41 h 4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" h="41">
                    <a:moveTo>
                      <a:pt x="15" y="0"/>
                    </a:moveTo>
                    <a:lnTo>
                      <a:pt x="15" y="25"/>
                    </a:lnTo>
                    <a:lnTo>
                      <a:pt x="15" y="41"/>
                    </a:lnTo>
                    <a:lnTo>
                      <a:pt x="0" y="36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580" name="Freeform 3580"/>
              <p:cNvSpPr>
                <a:spLocks/>
              </p:cNvSpPr>
              <p:nvPr/>
            </p:nvSpPr>
            <p:spPr bwMode="auto">
              <a:xfrm>
                <a:off x="2619" y="933"/>
                <a:ext cx="18" cy="4"/>
              </a:xfrm>
              <a:custGeom>
                <a:avLst/>
                <a:gdLst>
                  <a:gd name="T0" fmla="*/ 5 w 34"/>
                  <a:gd name="T1" fmla="*/ 0 h 10"/>
                  <a:gd name="T2" fmla="*/ 5 w 34"/>
                  <a:gd name="T3" fmla="*/ 1 h 10"/>
                  <a:gd name="T4" fmla="*/ 4 w 34"/>
                  <a:gd name="T5" fmla="*/ 1 h 10"/>
                  <a:gd name="T6" fmla="*/ 0 w 34"/>
                  <a:gd name="T7" fmla="*/ 1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4"/>
                  <a:gd name="T13" fmla="*/ 0 h 10"/>
                  <a:gd name="T14" fmla="*/ 34 w 3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4" h="10">
                    <a:moveTo>
                      <a:pt x="34" y="0"/>
                    </a:moveTo>
                    <a:lnTo>
                      <a:pt x="34" y="10"/>
                    </a:lnTo>
                    <a:lnTo>
                      <a:pt x="25" y="10"/>
                    </a:lnTo>
                    <a:lnTo>
                      <a:pt x="0" y="1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581" name="Freeform 3581"/>
              <p:cNvSpPr>
                <a:spLocks/>
              </p:cNvSpPr>
              <p:nvPr/>
            </p:nvSpPr>
            <p:spPr bwMode="auto">
              <a:xfrm>
                <a:off x="2615" y="933"/>
                <a:ext cx="4" cy="4"/>
              </a:xfrm>
              <a:custGeom>
                <a:avLst/>
                <a:gdLst>
                  <a:gd name="T0" fmla="*/ 0 w 8"/>
                  <a:gd name="T1" fmla="*/ 0 h 8"/>
                  <a:gd name="T2" fmla="*/ 1 w 8"/>
                  <a:gd name="T3" fmla="*/ 1 h 8"/>
                  <a:gd name="T4" fmla="*/ 1 w 8"/>
                  <a:gd name="T5" fmla="*/ 1 h 8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8"/>
                  <a:gd name="T11" fmla="*/ 8 w 8"/>
                  <a:gd name="T12" fmla="*/ 8 h 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8">
                    <a:moveTo>
                      <a:pt x="0" y="0"/>
                    </a:moveTo>
                    <a:lnTo>
                      <a:pt x="3" y="6"/>
                    </a:lnTo>
                    <a:lnTo>
                      <a:pt x="8" y="8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582" name="Line 3582"/>
              <p:cNvSpPr>
                <a:spLocks noChangeShapeType="1"/>
              </p:cNvSpPr>
              <p:nvPr/>
            </p:nvSpPr>
            <p:spPr bwMode="auto">
              <a:xfrm flipV="1">
                <a:off x="2641" y="932"/>
                <a:ext cx="10" cy="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583" name="Freeform 3583"/>
              <p:cNvSpPr>
                <a:spLocks/>
              </p:cNvSpPr>
              <p:nvPr/>
            </p:nvSpPr>
            <p:spPr bwMode="auto">
              <a:xfrm>
                <a:off x="2645" y="919"/>
                <a:ext cx="23" cy="13"/>
              </a:xfrm>
              <a:custGeom>
                <a:avLst/>
                <a:gdLst>
                  <a:gd name="T0" fmla="*/ 3 w 46"/>
                  <a:gd name="T1" fmla="*/ 3 h 26"/>
                  <a:gd name="T2" fmla="*/ 6 w 46"/>
                  <a:gd name="T3" fmla="*/ 3 h 26"/>
                  <a:gd name="T4" fmla="*/ 6 w 46"/>
                  <a:gd name="T5" fmla="*/ 0 h 26"/>
                  <a:gd name="T6" fmla="*/ 3 w 46"/>
                  <a:gd name="T7" fmla="*/ 0 h 26"/>
                  <a:gd name="T8" fmla="*/ 0 w 46"/>
                  <a:gd name="T9" fmla="*/ 0 h 26"/>
                  <a:gd name="T10" fmla="*/ 0 w 46"/>
                  <a:gd name="T11" fmla="*/ 3 h 26"/>
                  <a:gd name="T12" fmla="*/ 3 w 46"/>
                  <a:gd name="T13" fmla="*/ 3 h 2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6"/>
                  <a:gd name="T22" fmla="*/ 0 h 26"/>
                  <a:gd name="T23" fmla="*/ 46 w 46"/>
                  <a:gd name="T24" fmla="*/ 26 h 2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6" h="26">
                    <a:moveTo>
                      <a:pt x="19" y="26"/>
                    </a:moveTo>
                    <a:lnTo>
                      <a:pt x="46" y="26"/>
                    </a:lnTo>
                    <a:lnTo>
                      <a:pt x="46" y="0"/>
                    </a:lnTo>
                    <a:lnTo>
                      <a:pt x="26" y="0"/>
                    </a:lnTo>
                    <a:lnTo>
                      <a:pt x="0" y="0"/>
                    </a:lnTo>
                    <a:lnTo>
                      <a:pt x="0" y="26"/>
                    </a:lnTo>
                    <a:lnTo>
                      <a:pt x="19" y="26"/>
                    </a:lnTo>
                    <a:close/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584" name="Line 3584"/>
              <p:cNvSpPr>
                <a:spLocks noChangeShapeType="1"/>
              </p:cNvSpPr>
              <p:nvPr/>
            </p:nvSpPr>
            <p:spPr bwMode="auto">
              <a:xfrm flipH="1">
                <a:off x="2645" y="927"/>
                <a:ext cx="13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585" name="Freeform 3585"/>
              <p:cNvSpPr>
                <a:spLocks/>
              </p:cNvSpPr>
              <p:nvPr/>
            </p:nvSpPr>
            <p:spPr bwMode="auto">
              <a:xfrm>
                <a:off x="2645" y="924"/>
                <a:ext cx="23" cy="1"/>
              </a:xfrm>
              <a:custGeom>
                <a:avLst/>
                <a:gdLst>
                  <a:gd name="T0" fmla="*/ 0 w 46"/>
                  <a:gd name="T1" fmla="*/ 0 h 1"/>
                  <a:gd name="T2" fmla="*/ 3 w 46"/>
                  <a:gd name="T3" fmla="*/ 0 h 1"/>
                  <a:gd name="T4" fmla="*/ 6 w 4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46"/>
                  <a:gd name="T10" fmla="*/ 0 h 1"/>
                  <a:gd name="T11" fmla="*/ 46 w 4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6" h="1">
                    <a:moveTo>
                      <a:pt x="0" y="0"/>
                    </a:moveTo>
                    <a:lnTo>
                      <a:pt x="26" y="0"/>
                    </a:lnTo>
                    <a:lnTo>
                      <a:pt x="46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586" name="Line 3586"/>
              <p:cNvSpPr>
                <a:spLocks noChangeShapeType="1"/>
              </p:cNvSpPr>
              <p:nvPr/>
            </p:nvSpPr>
            <p:spPr bwMode="auto">
              <a:xfrm flipH="1">
                <a:off x="2658" y="927"/>
                <a:ext cx="10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587" name="Line 3587"/>
              <p:cNvSpPr>
                <a:spLocks noChangeShapeType="1"/>
              </p:cNvSpPr>
              <p:nvPr/>
            </p:nvSpPr>
            <p:spPr bwMode="auto">
              <a:xfrm>
                <a:off x="2661" y="933"/>
                <a:ext cx="9" cy="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588" name="Freeform 3588"/>
              <p:cNvSpPr>
                <a:spLocks/>
              </p:cNvSpPr>
              <p:nvPr/>
            </p:nvSpPr>
            <p:spPr bwMode="auto">
              <a:xfrm>
                <a:off x="2646" y="907"/>
                <a:ext cx="21" cy="8"/>
              </a:xfrm>
              <a:custGeom>
                <a:avLst/>
                <a:gdLst>
                  <a:gd name="T0" fmla="*/ 5 w 42"/>
                  <a:gd name="T1" fmla="*/ 2 h 18"/>
                  <a:gd name="T2" fmla="*/ 3 w 42"/>
                  <a:gd name="T3" fmla="*/ 2 h 18"/>
                  <a:gd name="T4" fmla="*/ 0 w 42"/>
                  <a:gd name="T5" fmla="*/ 2 h 18"/>
                  <a:gd name="T6" fmla="*/ 1 w 42"/>
                  <a:gd name="T7" fmla="*/ 0 h 18"/>
                  <a:gd name="T8" fmla="*/ 2 w 42"/>
                  <a:gd name="T9" fmla="*/ 0 h 18"/>
                  <a:gd name="T10" fmla="*/ 5 w 42"/>
                  <a:gd name="T11" fmla="*/ 0 h 18"/>
                  <a:gd name="T12" fmla="*/ 5 w 42"/>
                  <a:gd name="T13" fmla="*/ 2 h 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2"/>
                  <a:gd name="T22" fmla="*/ 0 h 18"/>
                  <a:gd name="T23" fmla="*/ 42 w 42"/>
                  <a:gd name="T24" fmla="*/ 18 h 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2" h="18">
                    <a:moveTo>
                      <a:pt x="38" y="18"/>
                    </a:moveTo>
                    <a:lnTo>
                      <a:pt x="25" y="18"/>
                    </a:lnTo>
                    <a:lnTo>
                      <a:pt x="0" y="18"/>
                    </a:lnTo>
                    <a:lnTo>
                      <a:pt x="5" y="0"/>
                    </a:lnTo>
                    <a:lnTo>
                      <a:pt x="16" y="0"/>
                    </a:lnTo>
                    <a:lnTo>
                      <a:pt x="42" y="0"/>
                    </a:lnTo>
                    <a:lnTo>
                      <a:pt x="38" y="18"/>
                    </a:lnTo>
                    <a:close/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589" name="Freeform 3589"/>
              <p:cNvSpPr>
                <a:spLocks/>
              </p:cNvSpPr>
              <p:nvPr/>
            </p:nvSpPr>
            <p:spPr bwMode="auto">
              <a:xfrm>
                <a:off x="2638" y="911"/>
                <a:ext cx="25" cy="1"/>
              </a:xfrm>
              <a:custGeom>
                <a:avLst/>
                <a:gdLst>
                  <a:gd name="T0" fmla="*/ 6 w 50"/>
                  <a:gd name="T1" fmla="*/ 0 h 1"/>
                  <a:gd name="T2" fmla="*/ 3 w 50"/>
                  <a:gd name="T3" fmla="*/ 0 h 1"/>
                  <a:gd name="T4" fmla="*/ 0 w 5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50"/>
                  <a:gd name="T10" fmla="*/ 0 h 1"/>
                  <a:gd name="T11" fmla="*/ 50 w 5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0" h="1">
                    <a:moveTo>
                      <a:pt x="50" y="0"/>
                    </a:moveTo>
                    <a:lnTo>
                      <a:pt x="25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590" name="Line 3590"/>
              <p:cNvSpPr>
                <a:spLocks noChangeShapeType="1"/>
              </p:cNvSpPr>
              <p:nvPr/>
            </p:nvSpPr>
            <p:spPr bwMode="auto">
              <a:xfrm flipV="1">
                <a:off x="2638" y="901"/>
                <a:ext cx="4" cy="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591" name="Freeform 3591"/>
              <p:cNvSpPr>
                <a:spLocks/>
              </p:cNvSpPr>
              <p:nvPr/>
            </p:nvSpPr>
            <p:spPr bwMode="auto">
              <a:xfrm>
                <a:off x="2641" y="904"/>
                <a:ext cx="32" cy="1"/>
              </a:xfrm>
              <a:custGeom>
                <a:avLst/>
                <a:gdLst>
                  <a:gd name="T0" fmla="*/ 0 w 64"/>
                  <a:gd name="T1" fmla="*/ 0 h 1"/>
                  <a:gd name="T2" fmla="*/ 3 w 64"/>
                  <a:gd name="T3" fmla="*/ 0 h 1"/>
                  <a:gd name="T4" fmla="*/ 6 w 64"/>
                  <a:gd name="T5" fmla="*/ 0 h 1"/>
                  <a:gd name="T6" fmla="*/ 8 w 6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4"/>
                  <a:gd name="T13" fmla="*/ 0 h 1"/>
                  <a:gd name="T14" fmla="*/ 64 w 6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4" h="1">
                    <a:moveTo>
                      <a:pt x="0" y="0"/>
                    </a:moveTo>
                    <a:lnTo>
                      <a:pt x="25" y="0"/>
                    </a:lnTo>
                    <a:lnTo>
                      <a:pt x="51" y="0"/>
                    </a:lnTo>
                    <a:lnTo>
                      <a:pt x="64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592" name="Line 3592"/>
              <p:cNvSpPr>
                <a:spLocks noChangeShapeType="1"/>
              </p:cNvSpPr>
              <p:nvPr/>
            </p:nvSpPr>
            <p:spPr bwMode="auto">
              <a:xfrm flipH="1">
                <a:off x="2671" y="901"/>
                <a:ext cx="4" cy="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593" name="Line 3593"/>
              <p:cNvSpPr>
                <a:spLocks noChangeShapeType="1"/>
              </p:cNvSpPr>
              <p:nvPr/>
            </p:nvSpPr>
            <p:spPr bwMode="auto">
              <a:xfrm flipH="1">
                <a:off x="2663" y="911"/>
                <a:ext cx="11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594" name="Line 3594"/>
              <p:cNvSpPr>
                <a:spLocks noChangeShapeType="1"/>
              </p:cNvSpPr>
              <p:nvPr/>
            </p:nvSpPr>
            <p:spPr bwMode="auto">
              <a:xfrm flipH="1" flipV="1">
                <a:off x="2654" y="908"/>
                <a:ext cx="3" cy="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595" name="Line 3595"/>
              <p:cNvSpPr>
                <a:spLocks noChangeShapeType="1"/>
              </p:cNvSpPr>
              <p:nvPr/>
            </p:nvSpPr>
            <p:spPr bwMode="auto">
              <a:xfrm flipV="1">
                <a:off x="2657" y="899"/>
                <a:ext cx="1" cy="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596" name="Line 3596"/>
              <p:cNvSpPr>
                <a:spLocks noChangeShapeType="1"/>
              </p:cNvSpPr>
              <p:nvPr/>
            </p:nvSpPr>
            <p:spPr bwMode="auto">
              <a:xfrm flipV="1">
                <a:off x="2677" y="927"/>
                <a:ext cx="2" cy="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597" name="Line 3597"/>
              <p:cNvSpPr>
                <a:spLocks noChangeShapeType="1"/>
              </p:cNvSpPr>
              <p:nvPr/>
            </p:nvSpPr>
            <p:spPr bwMode="auto">
              <a:xfrm>
                <a:off x="2681" y="926"/>
                <a:ext cx="1" cy="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598" name="Freeform 3598"/>
              <p:cNvSpPr>
                <a:spLocks/>
              </p:cNvSpPr>
              <p:nvPr/>
            </p:nvSpPr>
            <p:spPr bwMode="auto">
              <a:xfrm>
                <a:off x="2684" y="920"/>
                <a:ext cx="9" cy="16"/>
              </a:xfrm>
              <a:custGeom>
                <a:avLst/>
                <a:gdLst>
                  <a:gd name="T0" fmla="*/ 0 w 17"/>
                  <a:gd name="T1" fmla="*/ 3 h 33"/>
                  <a:gd name="T2" fmla="*/ 1 w 17"/>
                  <a:gd name="T3" fmla="*/ 4 h 33"/>
                  <a:gd name="T4" fmla="*/ 3 w 17"/>
                  <a:gd name="T5" fmla="*/ 0 h 33"/>
                  <a:gd name="T6" fmla="*/ 0 60000 65536"/>
                  <a:gd name="T7" fmla="*/ 0 60000 65536"/>
                  <a:gd name="T8" fmla="*/ 0 60000 65536"/>
                  <a:gd name="T9" fmla="*/ 0 w 17"/>
                  <a:gd name="T10" fmla="*/ 0 h 33"/>
                  <a:gd name="T11" fmla="*/ 17 w 17"/>
                  <a:gd name="T12" fmla="*/ 33 h 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" h="33">
                    <a:moveTo>
                      <a:pt x="0" y="28"/>
                    </a:moveTo>
                    <a:lnTo>
                      <a:pt x="8" y="33"/>
                    </a:lnTo>
                    <a:lnTo>
                      <a:pt x="17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599" name="Freeform 3599"/>
              <p:cNvSpPr>
                <a:spLocks/>
              </p:cNvSpPr>
              <p:nvPr/>
            </p:nvSpPr>
            <p:spPr bwMode="auto">
              <a:xfrm>
                <a:off x="2680" y="900"/>
                <a:ext cx="13" cy="22"/>
              </a:xfrm>
              <a:custGeom>
                <a:avLst/>
                <a:gdLst>
                  <a:gd name="T0" fmla="*/ 4 w 25"/>
                  <a:gd name="T1" fmla="*/ 6 h 44"/>
                  <a:gd name="T2" fmla="*/ 0 w 25"/>
                  <a:gd name="T3" fmla="*/ 6 h 44"/>
                  <a:gd name="T4" fmla="*/ 0 w 25"/>
                  <a:gd name="T5" fmla="*/ 3 h 44"/>
                  <a:gd name="T6" fmla="*/ 0 w 25"/>
                  <a:gd name="T7" fmla="*/ 0 h 4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5"/>
                  <a:gd name="T13" fmla="*/ 0 h 44"/>
                  <a:gd name="T14" fmla="*/ 25 w 25"/>
                  <a:gd name="T15" fmla="*/ 44 h 4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5" h="44">
                    <a:moveTo>
                      <a:pt x="25" y="44"/>
                    </a:moveTo>
                    <a:lnTo>
                      <a:pt x="0" y="44"/>
                    </a:lnTo>
                    <a:lnTo>
                      <a:pt x="0" y="25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600" name="Freeform 3600"/>
              <p:cNvSpPr>
                <a:spLocks/>
              </p:cNvSpPr>
              <p:nvPr/>
            </p:nvSpPr>
            <p:spPr bwMode="auto">
              <a:xfrm>
                <a:off x="2680" y="902"/>
                <a:ext cx="14" cy="1"/>
              </a:xfrm>
              <a:custGeom>
                <a:avLst/>
                <a:gdLst>
                  <a:gd name="T0" fmla="*/ 0 w 27"/>
                  <a:gd name="T1" fmla="*/ 0 h 1"/>
                  <a:gd name="T2" fmla="*/ 4 w 27"/>
                  <a:gd name="T3" fmla="*/ 0 h 1"/>
                  <a:gd name="T4" fmla="*/ 4 w 2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7"/>
                  <a:gd name="T10" fmla="*/ 0 h 1"/>
                  <a:gd name="T11" fmla="*/ 27 w 2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7" h="1">
                    <a:moveTo>
                      <a:pt x="0" y="0"/>
                    </a:moveTo>
                    <a:lnTo>
                      <a:pt x="25" y="0"/>
                    </a:lnTo>
                    <a:lnTo>
                      <a:pt x="27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601" name="Freeform 3601"/>
              <p:cNvSpPr>
                <a:spLocks/>
              </p:cNvSpPr>
              <p:nvPr/>
            </p:nvSpPr>
            <p:spPr bwMode="auto">
              <a:xfrm>
                <a:off x="2688" y="902"/>
                <a:ext cx="1" cy="20"/>
              </a:xfrm>
              <a:custGeom>
                <a:avLst/>
                <a:gdLst>
                  <a:gd name="T0" fmla="*/ 0 w 1"/>
                  <a:gd name="T1" fmla="*/ 0 h 39"/>
                  <a:gd name="T2" fmla="*/ 0 w 1"/>
                  <a:gd name="T3" fmla="*/ 4 h 39"/>
                  <a:gd name="T4" fmla="*/ 0 w 1"/>
                  <a:gd name="T5" fmla="*/ 5 h 39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39"/>
                  <a:gd name="T11" fmla="*/ 1 w 1"/>
                  <a:gd name="T12" fmla="*/ 39 h 3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39">
                    <a:moveTo>
                      <a:pt x="0" y="0"/>
                    </a:moveTo>
                    <a:lnTo>
                      <a:pt x="0" y="25"/>
                    </a:lnTo>
                    <a:lnTo>
                      <a:pt x="0" y="39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602" name="Line 3602"/>
              <p:cNvSpPr>
                <a:spLocks noChangeShapeType="1"/>
              </p:cNvSpPr>
              <p:nvPr/>
            </p:nvSpPr>
            <p:spPr bwMode="auto">
              <a:xfrm>
                <a:off x="2687" y="924"/>
                <a:ext cx="1" cy="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603" name="Line 3603"/>
              <p:cNvSpPr>
                <a:spLocks noChangeShapeType="1"/>
              </p:cNvSpPr>
              <p:nvPr/>
            </p:nvSpPr>
            <p:spPr bwMode="auto">
              <a:xfrm flipH="1" flipV="1">
                <a:off x="2684" y="926"/>
                <a:ext cx="1" cy="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604" name="Line 3604"/>
              <p:cNvSpPr>
                <a:spLocks noChangeShapeType="1"/>
              </p:cNvSpPr>
              <p:nvPr/>
            </p:nvSpPr>
            <p:spPr bwMode="auto">
              <a:xfrm>
                <a:off x="2680" y="915"/>
                <a:ext cx="13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605" name="Line 3605"/>
              <p:cNvSpPr>
                <a:spLocks noChangeShapeType="1"/>
              </p:cNvSpPr>
              <p:nvPr/>
            </p:nvSpPr>
            <p:spPr bwMode="auto">
              <a:xfrm flipV="1">
                <a:off x="2694" y="899"/>
                <a:ext cx="12" cy="1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606" name="Line 3606"/>
              <p:cNvSpPr>
                <a:spLocks noChangeShapeType="1"/>
              </p:cNvSpPr>
              <p:nvPr/>
            </p:nvSpPr>
            <p:spPr bwMode="auto">
              <a:xfrm>
                <a:off x="2706" y="902"/>
                <a:ext cx="10" cy="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607" name="Freeform 3607"/>
              <p:cNvSpPr>
                <a:spLocks/>
              </p:cNvSpPr>
              <p:nvPr/>
            </p:nvSpPr>
            <p:spPr bwMode="auto">
              <a:xfrm>
                <a:off x="2698" y="911"/>
                <a:ext cx="13" cy="1"/>
              </a:xfrm>
              <a:custGeom>
                <a:avLst/>
                <a:gdLst>
                  <a:gd name="T0" fmla="*/ 3 w 27"/>
                  <a:gd name="T1" fmla="*/ 0 h 1"/>
                  <a:gd name="T2" fmla="*/ 3 w 27"/>
                  <a:gd name="T3" fmla="*/ 0 h 1"/>
                  <a:gd name="T4" fmla="*/ 0 w 2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7"/>
                  <a:gd name="T10" fmla="*/ 0 h 1"/>
                  <a:gd name="T11" fmla="*/ 27 w 2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7" h="1">
                    <a:moveTo>
                      <a:pt x="27" y="0"/>
                    </a:moveTo>
                    <a:lnTo>
                      <a:pt x="25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608" name="Rectangle 3608"/>
              <p:cNvSpPr>
                <a:spLocks noChangeArrowheads="1"/>
              </p:cNvSpPr>
              <p:nvPr/>
            </p:nvSpPr>
            <p:spPr bwMode="auto">
              <a:xfrm>
                <a:off x="2696" y="915"/>
                <a:ext cx="7" cy="8"/>
              </a:xfrm>
              <a:prstGeom prst="rect">
                <a:avLst/>
              </a:prstGeom>
              <a:noFill/>
              <a:ln w="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609" name="Rectangle 3609"/>
              <p:cNvSpPr>
                <a:spLocks noChangeArrowheads="1"/>
              </p:cNvSpPr>
              <p:nvPr/>
            </p:nvSpPr>
            <p:spPr bwMode="auto">
              <a:xfrm>
                <a:off x="2707" y="915"/>
                <a:ext cx="8" cy="8"/>
              </a:xfrm>
              <a:prstGeom prst="rect">
                <a:avLst/>
              </a:prstGeom>
              <a:noFill/>
              <a:ln w="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610" name="Line 3610"/>
              <p:cNvSpPr>
                <a:spLocks noChangeShapeType="1"/>
              </p:cNvSpPr>
              <p:nvPr/>
            </p:nvSpPr>
            <p:spPr bwMode="auto">
              <a:xfrm flipV="1">
                <a:off x="2704" y="924"/>
                <a:ext cx="6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611" name="Line 3611"/>
              <p:cNvSpPr>
                <a:spLocks noChangeShapeType="1"/>
              </p:cNvSpPr>
              <p:nvPr/>
            </p:nvSpPr>
            <p:spPr bwMode="auto">
              <a:xfrm flipH="1" flipV="1">
                <a:off x="2699" y="930"/>
                <a:ext cx="6" cy="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612" name="Line 3612"/>
              <p:cNvSpPr>
                <a:spLocks noChangeShapeType="1"/>
              </p:cNvSpPr>
              <p:nvPr/>
            </p:nvSpPr>
            <p:spPr bwMode="auto">
              <a:xfrm flipV="1">
                <a:off x="2694" y="924"/>
                <a:ext cx="5" cy="1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613" name="Line 3613"/>
              <p:cNvSpPr>
                <a:spLocks noChangeShapeType="1"/>
              </p:cNvSpPr>
              <p:nvPr/>
            </p:nvSpPr>
            <p:spPr bwMode="auto">
              <a:xfrm flipH="1" flipV="1">
                <a:off x="2709" y="930"/>
                <a:ext cx="7" cy="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614" name="Line 3614"/>
              <p:cNvSpPr>
                <a:spLocks noChangeShapeType="1"/>
              </p:cNvSpPr>
              <p:nvPr/>
            </p:nvSpPr>
            <p:spPr bwMode="auto">
              <a:xfrm flipH="1">
                <a:off x="2680" y="908"/>
                <a:ext cx="13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615" name="Freeform 3615"/>
              <p:cNvSpPr>
                <a:spLocks/>
              </p:cNvSpPr>
              <p:nvPr/>
            </p:nvSpPr>
            <p:spPr bwMode="auto">
              <a:xfrm>
                <a:off x="2720" y="936"/>
                <a:ext cx="34" cy="1"/>
              </a:xfrm>
              <a:custGeom>
                <a:avLst/>
                <a:gdLst>
                  <a:gd name="T0" fmla="*/ 0 w 67"/>
                  <a:gd name="T1" fmla="*/ 0 h 1"/>
                  <a:gd name="T2" fmla="*/ 4 w 67"/>
                  <a:gd name="T3" fmla="*/ 0 h 1"/>
                  <a:gd name="T4" fmla="*/ 7 w 67"/>
                  <a:gd name="T5" fmla="*/ 0 h 1"/>
                  <a:gd name="T6" fmla="*/ 9 w 67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7"/>
                  <a:gd name="T13" fmla="*/ 0 h 1"/>
                  <a:gd name="T14" fmla="*/ 67 w 67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7" h="1">
                    <a:moveTo>
                      <a:pt x="0" y="0"/>
                    </a:moveTo>
                    <a:lnTo>
                      <a:pt x="25" y="0"/>
                    </a:lnTo>
                    <a:lnTo>
                      <a:pt x="50" y="0"/>
                    </a:lnTo>
                    <a:lnTo>
                      <a:pt x="67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616" name="Freeform 3616"/>
              <p:cNvSpPr>
                <a:spLocks/>
              </p:cNvSpPr>
              <p:nvPr/>
            </p:nvSpPr>
            <p:spPr bwMode="auto">
              <a:xfrm>
                <a:off x="2724" y="929"/>
                <a:ext cx="27" cy="1"/>
              </a:xfrm>
              <a:custGeom>
                <a:avLst/>
                <a:gdLst>
                  <a:gd name="T0" fmla="*/ 6 w 55"/>
                  <a:gd name="T1" fmla="*/ 0 h 1"/>
                  <a:gd name="T2" fmla="*/ 6 w 55"/>
                  <a:gd name="T3" fmla="*/ 0 h 1"/>
                  <a:gd name="T4" fmla="*/ 3 w 55"/>
                  <a:gd name="T5" fmla="*/ 0 h 1"/>
                  <a:gd name="T6" fmla="*/ 0 w 55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5"/>
                  <a:gd name="T13" fmla="*/ 0 h 1"/>
                  <a:gd name="T14" fmla="*/ 55 w 55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5" h="1">
                    <a:moveTo>
                      <a:pt x="55" y="0"/>
                    </a:moveTo>
                    <a:lnTo>
                      <a:pt x="52" y="0"/>
                    </a:lnTo>
                    <a:lnTo>
                      <a:pt x="27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617" name="Line 3617"/>
              <p:cNvSpPr>
                <a:spLocks noChangeShapeType="1"/>
              </p:cNvSpPr>
              <p:nvPr/>
            </p:nvSpPr>
            <p:spPr bwMode="auto">
              <a:xfrm flipV="1">
                <a:off x="2723" y="918"/>
                <a:ext cx="23" cy="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618" name="Line 3618"/>
              <p:cNvSpPr>
                <a:spLocks noChangeShapeType="1"/>
              </p:cNvSpPr>
              <p:nvPr/>
            </p:nvSpPr>
            <p:spPr bwMode="auto">
              <a:xfrm>
                <a:off x="2743" y="914"/>
                <a:ext cx="8" cy="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619" name="Freeform 3619"/>
              <p:cNvSpPr>
                <a:spLocks/>
              </p:cNvSpPr>
              <p:nvPr/>
            </p:nvSpPr>
            <p:spPr bwMode="auto">
              <a:xfrm>
                <a:off x="2725" y="911"/>
                <a:ext cx="24" cy="1"/>
              </a:xfrm>
              <a:custGeom>
                <a:avLst/>
                <a:gdLst>
                  <a:gd name="T0" fmla="*/ 6 w 49"/>
                  <a:gd name="T1" fmla="*/ 0 h 1"/>
                  <a:gd name="T2" fmla="*/ 3 w 49"/>
                  <a:gd name="T3" fmla="*/ 0 h 1"/>
                  <a:gd name="T4" fmla="*/ 0 w 49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49"/>
                  <a:gd name="T10" fmla="*/ 0 h 1"/>
                  <a:gd name="T11" fmla="*/ 49 w 49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9" h="1">
                    <a:moveTo>
                      <a:pt x="49" y="0"/>
                    </a:moveTo>
                    <a:lnTo>
                      <a:pt x="25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620" name="Line 3620"/>
              <p:cNvSpPr>
                <a:spLocks noChangeShapeType="1"/>
              </p:cNvSpPr>
              <p:nvPr/>
            </p:nvSpPr>
            <p:spPr bwMode="auto">
              <a:xfrm flipV="1">
                <a:off x="2719" y="902"/>
                <a:ext cx="4" cy="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621" name="Freeform 3621"/>
              <p:cNvSpPr>
                <a:spLocks/>
              </p:cNvSpPr>
              <p:nvPr/>
            </p:nvSpPr>
            <p:spPr bwMode="auto">
              <a:xfrm>
                <a:off x="2722" y="906"/>
                <a:ext cx="32" cy="1"/>
              </a:xfrm>
              <a:custGeom>
                <a:avLst/>
                <a:gdLst>
                  <a:gd name="T0" fmla="*/ 0 w 64"/>
                  <a:gd name="T1" fmla="*/ 0 h 1"/>
                  <a:gd name="T2" fmla="*/ 3 w 64"/>
                  <a:gd name="T3" fmla="*/ 0 h 1"/>
                  <a:gd name="T4" fmla="*/ 6 w 64"/>
                  <a:gd name="T5" fmla="*/ 0 h 1"/>
                  <a:gd name="T6" fmla="*/ 8 w 6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4"/>
                  <a:gd name="T13" fmla="*/ 0 h 1"/>
                  <a:gd name="T14" fmla="*/ 64 w 6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4" h="1">
                    <a:moveTo>
                      <a:pt x="0" y="0"/>
                    </a:moveTo>
                    <a:lnTo>
                      <a:pt x="25" y="0"/>
                    </a:lnTo>
                    <a:lnTo>
                      <a:pt x="52" y="0"/>
                    </a:lnTo>
                    <a:lnTo>
                      <a:pt x="64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622" name="Line 3622"/>
              <p:cNvSpPr>
                <a:spLocks noChangeShapeType="1"/>
              </p:cNvSpPr>
              <p:nvPr/>
            </p:nvSpPr>
            <p:spPr bwMode="auto">
              <a:xfrm flipH="1">
                <a:off x="2752" y="903"/>
                <a:ext cx="4" cy="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623" name="Line 3623"/>
              <p:cNvSpPr>
                <a:spLocks noChangeShapeType="1"/>
              </p:cNvSpPr>
              <p:nvPr/>
            </p:nvSpPr>
            <p:spPr bwMode="auto">
              <a:xfrm flipH="1">
                <a:off x="2727" y="911"/>
                <a:ext cx="7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624" name="Freeform 3624"/>
              <p:cNvSpPr>
                <a:spLocks/>
              </p:cNvSpPr>
              <p:nvPr/>
            </p:nvSpPr>
            <p:spPr bwMode="auto">
              <a:xfrm>
                <a:off x="2737" y="920"/>
                <a:ext cx="1" cy="16"/>
              </a:xfrm>
              <a:custGeom>
                <a:avLst/>
                <a:gdLst>
                  <a:gd name="T0" fmla="*/ 0 w 1"/>
                  <a:gd name="T1" fmla="*/ 0 h 31"/>
                  <a:gd name="T2" fmla="*/ 0 w 1"/>
                  <a:gd name="T3" fmla="*/ 4 h 31"/>
                  <a:gd name="T4" fmla="*/ 0 w 1"/>
                  <a:gd name="T5" fmla="*/ 4 h 3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31"/>
                  <a:gd name="T11" fmla="*/ 1 w 1"/>
                  <a:gd name="T12" fmla="*/ 31 h 3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31">
                    <a:moveTo>
                      <a:pt x="0" y="0"/>
                    </a:moveTo>
                    <a:lnTo>
                      <a:pt x="0" y="25"/>
                    </a:lnTo>
                    <a:lnTo>
                      <a:pt x="0" y="31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625" name="Line 3625"/>
              <p:cNvSpPr>
                <a:spLocks noChangeShapeType="1"/>
              </p:cNvSpPr>
              <p:nvPr/>
            </p:nvSpPr>
            <p:spPr bwMode="auto">
              <a:xfrm flipV="1">
                <a:off x="2738" y="900"/>
                <a:ext cx="1" cy="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626" name="Freeform 3626"/>
              <p:cNvSpPr>
                <a:spLocks/>
              </p:cNvSpPr>
              <p:nvPr/>
            </p:nvSpPr>
            <p:spPr bwMode="auto">
              <a:xfrm>
                <a:off x="2652" y="972"/>
                <a:ext cx="5" cy="27"/>
              </a:xfrm>
              <a:custGeom>
                <a:avLst/>
                <a:gdLst>
                  <a:gd name="T0" fmla="*/ 0 w 9"/>
                  <a:gd name="T1" fmla="*/ 2 h 53"/>
                  <a:gd name="T2" fmla="*/ 1 w 9"/>
                  <a:gd name="T3" fmla="*/ 1 h 53"/>
                  <a:gd name="T4" fmla="*/ 2 w 9"/>
                  <a:gd name="T5" fmla="*/ 0 h 53"/>
                  <a:gd name="T6" fmla="*/ 2 w 9"/>
                  <a:gd name="T7" fmla="*/ 7 h 5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53"/>
                  <a:gd name="T14" fmla="*/ 9 w 9"/>
                  <a:gd name="T15" fmla="*/ 53 h 5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53">
                    <a:moveTo>
                      <a:pt x="0" y="9"/>
                    </a:moveTo>
                    <a:lnTo>
                      <a:pt x="3" y="8"/>
                    </a:lnTo>
                    <a:lnTo>
                      <a:pt x="9" y="0"/>
                    </a:lnTo>
                    <a:lnTo>
                      <a:pt x="9" y="53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627" name="Freeform 3627"/>
              <p:cNvSpPr>
                <a:spLocks/>
              </p:cNvSpPr>
              <p:nvPr/>
            </p:nvSpPr>
            <p:spPr bwMode="auto">
              <a:xfrm>
                <a:off x="2673" y="972"/>
                <a:ext cx="5" cy="27"/>
              </a:xfrm>
              <a:custGeom>
                <a:avLst/>
                <a:gdLst>
                  <a:gd name="T0" fmla="*/ 0 w 11"/>
                  <a:gd name="T1" fmla="*/ 2 h 53"/>
                  <a:gd name="T2" fmla="*/ 0 w 11"/>
                  <a:gd name="T3" fmla="*/ 1 h 53"/>
                  <a:gd name="T4" fmla="*/ 1 w 11"/>
                  <a:gd name="T5" fmla="*/ 0 h 53"/>
                  <a:gd name="T6" fmla="*/ 1 w 11"/>
                  <a:gd name="T7" fmla="*/ 7 h 5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"/>
                  <a:gd name="T13" fmla="*/ 0 h 53"/>
                  <a:gd name="T14" fmla="*/ 11 w 11"/>
                  <a:gd name="T15" fmla="*/ 53 h 5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" h="53">
                    <a:moveTo>
                      <a:pt x="0" y="9"/>
                    </a:moveTo>
                    <a:lnTo>
                      <a:pt x="5" y="8"/>
                    </a:lnTo>
                    <a:lnTo>
                      <a:pt x="11" y="0"/>
                    </a:lnTo>
                    <a:lnTo>
                      <a:pt x="11" y="53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628" name="Freeform 3628"/>
              <p:cNvSpPr>
                <a:spLocks/>
              </p:cNvSpPr>
              <p:nvPr/>
            </p:nvSpPr>
            <p:spPr bwMode="auto">
              <a:xfrm>
                <a:off x="2690" y="972"/>
                <a:ext cx="15" cy="27"/>
              </a:xfrm>
              <a:custGeom>
                <a:avLst/>
                <a:gdLst>
                  <a:gd name="T0" fmla="*/ 4 w 29"/>
                  <a:gd name="T1" fmla="*/ 0 h 53"/>
                  <a:gd name="T2" fmla="*/ 1 w 29"/>
                  <a:gd name="T3" fmla="*/ 0 h 53"/>
                  <a:gd name="T4" fmla="*/ 1 w 29"/>
                  <a:gd name="T5" fmla="*/ 3 h 53"/>
                  <a:gd name="T6" fmla="*/ 1 w 29"/>
                  <a:gd name="T7" fmla="*/ 3 h 53"/>
                  <a:gd name="T8" fmla="*/ 2 w 29"/>
                  <a:gd name="T9" fmla="*/ 3 h 53"/>
                  <a:gd name="T10" fmla="*/ 3 w 29"/>
                  <a:gd name="T11" fmla="*/ 3 h 53"/>
                  <a:gd name="T12" fmla="*/ 3 w 29"/>
                  <a:gd name="T13" fmla="*/ 3 h 53"/>
                  <a:gd name="T14" fmla="*/ 4 w 29"/>
                  <a:gd name="T15" fmla="*/ 4 h 53"/>
                  <a:gd name="T16" fmla="*/ 4 w 29"/>
                  <a:gd name="T17" fmla="*/ 5 h 53"/>
                  <a:gd name="T18" fmla="*/ 4 w 29"/>
                  <a:gd name="T19" fmla="*/ 5 h 53"/>
                  <a:gd name="T20" fmla="*/ 4 w 29"/>
                  <a:gd name="T21" fmla="*/ 6 h 53"/>
                  <a:gd name="T22" fmla="*/ 3 w 29"/>
                  <a:gd name="T23" fmla="*/ 7 h 53"/>
                  <a:gd name="T24" fmla="*/ 3 w 29"/>
                  <a:gd name="T25" fmla="*/ 7 h 53"/>
                  <a:gd name="T26" fmla="*/ 2 w 29"/>
                  <a:gd name="T27" fmla="*/ 7 h 53"/>
                  <a:gd name="T28" fmla="*/ 1 w 29"/>
                  <a:gd name="T29" fmla="*/ 7 h 53"/>
                  <a:gd name="T30" fmla="*/ 1 w 29"/>
                  <a:gd name="T31" fmla="*/ 6 h 53"/>
                  <a:gd name="T32" fmla="*/ 0 w 29"/>
                  <a:gd name="T33" fmla="*/ 6 h 5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9"/>
                  <a:gd name="T52" fmla="*/ 0 h 53"/>
                  <a:gd name="T53" fmla="*/ 29 w 29"/>
                  <a:gd name="T54" fmla="*/ 53 h 5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9" h="53">
                    <a:moveTo>
                      <a:pt x="25" y="0"/>
                    </a:moveTo>
                    <a:lnTo>
                      <a:pt x="4" y="0"/>
                    </a:lnTo>
                    <a:lnTo>
                      <a:pt x="3" y="22"/>
                    </a:lnTo>
                    <a:lnTo>
                      <a:pt x="4" y="20"/>
                    </a:lnTo>
                    <a:lnTo>
                      <a:pt x="11" y="17"/>
                    </a:lnTo>
                    <a:lnTo>
                      <a:pt x="17" y="17"/>
                    </a:lnTo>
                    <a:lnTo>
                      <a:pt x="23" y="20"/>
                    </a:lnTo>
                    <a:lnTo>
                      <a:pt x="26" y="25"/>
                    </a:lnTo>
                    <a:lnTo>
                      <a:pt x="29" y="33"/>
                    </a:lnTo>
                    <a:lnTo>
                      <a:pt x="29" y="38"/>
                    </a:lnTo>
                    <a:lnTo>
                      <a:pt x="26" y="45"/>
                    </a:lnTo>
                    <a:lnTo>
                      <a:pt x="23" y="50"/>
                    </a:lnTo>
                    <a:lnTo>
                      <a:pt x="17" y="53"/>
                    </a:lnTo>
                    <a:lnTo>
                      <a:pt x="11" y="53"/>
                    </a:lnTo>
                    <a:lnTo>
                      <a:pt x="4" y="50"/>
                    </a:lnTo>
                    <a:lnTo>
                      <a:pt x="3" y="48"/>
                    </a:lnTo>
                    <a:lnTo>
                      <a:pt x="0" y="44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629" name="Rectangle 3629"/>
              <p:cNvSpPr>
                <a:spLocks noChangeArrowheads="1"/>
              </p:cNvSpPr>
              <p:nvPr/>
            </p:nvSpPr>
            <p:spPr bwMode="auto">
              <a:xfrm>
                <a:off x="2635" y="959"/>
                <a:ext cx="86" cy="53"/>
              </a:xfrm>
              <a:prstGeom prst="rect">
                <a:avLst/>
              </a:prstGeom>
              <a:noFill/>
              <a:ln w="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21" name="Group 3630"/>
            <p:cNvGrpSpPr>
              <a:grpSpLocks/>
            </p:cNvGrpSpPr>
            <p:nvPr/>
          </p:nvGrpSpPr>
          <p:grpSpPr bwMode="auto">
            <a:xfrm>
              <a:off x="2467" y="726"/>
              <a:ext cx="876" cy="1244"/>
              <a:chOff x="2467" y="726"/>
              <a:chExt cx="876" cy="1244"/>
            </a:xfrm>
          </p:grpSpPr>
          <p:sp>
            <p:nvSpPr>
              <p:cNvPr id="11230" name="Freeform 3631"/>
              <p:cNvSpPr>
                <a:spLocks/>
              </p:cNvSpPr>
              <p:nvPr/>
            </p:nvSpPr>
            <p:spPr bwMode="auto">
              <a:xfrm>
                <a:off x="2875" y="1188"/>
                <a:ext cx="162" cy="33"/>
              </a:xfrm>
              <a:custGeom>
                <a:avLst/>
                <a:gdLst>
                  <a:gd name="T0" fmla="*/ 0 w 322"/>
                  <a:gd name="T1" fmla="*/ 1 h 65"/>
                  <a:gd name="T2" fmla="*/ 8 w 322"/>
                  <a:gd name="T3" fmla="*/ 6 h 65"/>
                  <a:gd name="T4" fmla="*/ 16 w 322"/>
                  <a:gd name="T5" fmla="*/ 9 h 65"/>
                  <a:gd name="T6" fmla="*/ 25 w 322"/>
                  <a:gd name="T7" fmla="*/ 9 h 65"/>
                  <a:gd name="T8" fmla="*/ 34 w 322"/>
                  <a:gd name="T9" fmla="*/ 6 h 65"/>
                  <a:gd name="T10" fmla="*/ 41 w 322"/>
                  <a:gd name="T11" fmla="*/ 0 h 6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22"/>
                  <a:gd name="T19" fmla="*/ 0 h 65"/>
                  <a:gd name="T20" fmla="*/ 322 w 322"/>
                  <a:gd name="T21" fmla="*/ 65 h 6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22" h="65">
                    <a:moveTo>
                      <a:pt x="0" y="1"/>
                    </a:moveTo>
                    <a:lnTo>
                      <a:pt x="58" y="43"/>
                    </a:lnTo>
                    <a:lnTo>
                      <a:pt x="127" y="65"/>
                    </a:lnTo>
                    <a:lnTo>
                      <a:pt x="197" y="65"/>
                    </a:lnTo>
                    <a:lnTo>
                      <a:pt x="266" y="42"/>
                    </a:lnTo>
                    <a:lnTo>
                      <a:pt x="322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231" name="Freeform 3632"/>
              <p:cNvSpPr>
                <a:spLocks/>
              </p:cNvSpPr>
              <p:nvPr/>
            </p:nvSpPr>
            <p:spPr bwMode="auto">
              <a:xfrm>
                <a:off x="2864" y="1182"/>
                <a:ext cx="11" cy="10"/>
              </a:xfrm>
              <a:custGeom>
                <a:avLst/>
                <a:gdLst>
                  <a:gd name="T0" fmla="*/ 2 w 22"/>
                  <a:gd name="T1" fmla="*/ 2 h 22"/>
                  <a:gd name="T2" fmla="*/ 3 w 22"/>
                  <a:gd name="T3" fmla="*/ 1 h 22"/>
                  <a:gd name="T4" fmla="*/ 1 w 22"/>
                  <a:gd name="T5" fmla="*/ 0 h 22"/>
                  <a:gd name="T6" fmla="*/ 0 w 22"/>
                  <a:gd name="T7" fmla="*/ 1 h 2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2"/>
                  <a:gd name="T13" fmla="*/ 0 h 22"/>
                  <a:gd name="T14" fmla="*/ 22 w 22"/>
                  <a:gd name="T15" fmla="*/ 22 h 2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2" h="22">
                    <a:moveTo>
                      <a:pt x="16" y="22"/>
                    </a:moveTo>
                    <a:lnTo>
                      <a:pt x="22" y="14"/>
                    </a:lnTo>
                    <a:lnTo>
                      <a:pt x="8" y="0"/>
                    </a:lnTo>
                    <a:lnTo>
                      <a:pt x="0" y="8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232" name="Freeform 3633"/>
              <p:cNvSpPr>
                <a:spLocks/>
              </p:cNvSpPr>
              <p:nvPr/>
            </p:nvSpPr>
            <p:spPr bwMode="auto">
              <a:xfrm>
                <a:off x="2953" y="1102"/>
                <a:ext cx="86" cy="86"/>
              </a:xfrm>
              <a:custGeom>
                <a:avLst/>
                <a:gdLst>
                  <a:gd name="T0" fmla="*/ 1 w 172"/>
                  <a:gd name="T1" fmla="*/ 0 h 173"/>
                  <a:gd name="T2" fmla="*/ 0 w 172"/>
                  <a:gd name="T3" fmla="*/ 0 h 173"/>
                  <a:gd name="T4" fmla="*/ 21 w 172"/>
                  <a:gd name="T5" fmla="*/ 21 h 173"/>
                  <a:gd name="T6" fmla="*/ 22 w 172"/>
                  <a:gd name="T7" fmla="*/ 21 h 173"/>
                  <a:gd name="T8" fmla="*/ 1 w 172"/>
                  <a:gd name="T9" fmla="*/ 0 h 1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2"/>
                  <a:gd name="T16" fmla="*/ 0 h 173"/>
                  <a:gd name="T17" fmla="*/ 172 w 172"/>
                  <a:gd name="T18" fmla="*/ 173 h 1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2" h="173">
                    <a:moveTo>
                      <a:pt x="5" y="0"/>
                    </a:moveTo>
                    <a:lnTo>
                      <a:pt x="0" y="5"/>
                    </a:lnTo>
                    <a:lnTo>
                      <a:pt x="167" y="173"/>
                    </a:lnTo>
                    <a:lnTo>
                      <a:pt x="172" y="168"/>
                    </a:lnTo>
                    <a:lnTo>
                      <a:pt x="5" y="0"/>
                    </a:lnTo>
                    <a:close/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233" name="Freeform 3634"/>
              <p:cNvSpPr>
                <a:spLocks/>
              </p:cNvSpPr>
              <p:nvPr/>
            </p:nvSpPr>
            <p:spPr bwMode="auto">
              <a:xfrm>
                <a:off x="2952" y="1094"/>
                <a:ext cx="11" cy="11"/>
              </a:xfrm>
              <a:custGeom>
                <a:avLst/>
                <a:gdLst>
                  <a:gd name="T0" fmla="*/ 3 w 22"/>
                  <a:gd name="T1" fmla="*/ 2 h 22"/>
                  <a:gd name="T2" fmla="*/ 1 w 22"/>
                  <a:gd name="T3" fmla="*/ 3 h 22"/>
                  <a:gd name="T4" fmla="*/ 0 w 22"/>
                  <a:gd name="T5" fmla="*/ 1 h 22"/>
                  <a:gd name="T6" fmla="*/ 1 w 22"/>
                  <a:gd name="T7" fmla="*/ 0 h 2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2"/>
                  <a:gd name="T13" fmla="*/ 0 h 22"/>
                  <a:gd name="T14" fmla="*/ 22 w 22"/>
                  <a:gd name="T15" fmla="*/ 22 h 2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2" h="22">
                    <a:moveTo>
                      <a:pt x="22" y="15"/>
                    </a:moveTo>
                    <a:lnTo>
                      <a:pt x="14" y="22"/>
                    </a:lnTo>
                    <a:lnTo>
                      <a:pt x="0" y="7"/>
                    </a:lnTo>
                    <a:lnTo>
                      <a:pt x="7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234" name="Line 3635"/>
              <p:cNvSpPr>
                <a:spLocks noChangeShapeType="1"/>
              </p:cNvSpPr>
              <p:nvPr/>
            </p:nvSpPr>
            <p:spPr bwMode="auto">
              <a:xfrm flipH="1" flipV="1">
                <a:off x="2954" y="1092"/>
                <a:ext cx="9" cy="1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235" name="Line 3636"/>
              <p:cNvSpPr>
                <a:spLocks noChangeShapeType="1"/>
              </p:cNvSpPr>
              <p:nvPr/>
            </p:nvSpPr>
            <p:spPr bwMode="auto">
              <a:xfrm flipH="1" flipV="1">
                <a:off x="2863" y="1184"/>
                <a:ext cx="9" cy="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236" name="Line 3637"/>
              <p:cNvSpPr>
                <a:spLocks noChangeShapeType="1"/>
              </p:cNvSpPr>
              <p:nvPr/>
            </p:nvSpPr>
            <p:spPr bwMode="auto">
              <a:xfrm flipV="1">
                <a:off x="2793" y="1184"/>
                <a:ext cx="70" cy="6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237" name="Line 3638"/>
              <p:cNvSpPr>
                <a:spLocks noChangeShapeType="1"/>
              </p:cNvSpPr>
              <p:nvPr/>
            </p:nvSpPr>
            <p:spPr bwMode="auto">
              <a:xfrm flipV="1">
                <a:off x="2803" y="1192"/>
                <a:ext cx="69" cy="7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238" name="Line 3639"/>
              <p:cNvSpPr>
                <a:spLocks noChangeShapeType="1"/>
              </p:cNvSpPr>
              <p:nvPr/>
            </p:nvSpPr>
            <p:spPr bwMode="auto">
              <a:xfrm flipV="1">
                <a:off x="2954" y="987"/>
                <a:ext cx="105" cy="10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239" name="Line 3640"/>
              <p:cNvSpPr>
                <a:spLocks noChangeShapeType="1"/>
              </p:cNvSpPr>
              <p:nvPr/>
            </p:nvSpPr>
            <p:spPr bwMode="auto">
              <a:xfrm flipV="1">
                <a:off x="2963" y="997"/>
                <a:ext cx="105" cy="10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240" name="Line 3641"/>
              <p:cNvSpPr>
                <a:spLocks noChangeShapeType="1"/>
              </p:cNvSpPr>
              <p:nvPr/>
            </p:nvSpPr>
            <p:spPr bwMode="auto">
              <a:xfrm>
                <a:off x="2954" y="1092"/>
                <a:ext cx="9" cy="1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241" name="Line 3642"/>
              <p:cNvSpPr>
                <a:spLocks noChangeShapeType="1"/>
              </p:cNvSpPr>
              <p:nvPr/>
            </p:nvSpPr>
            <p:spPr bwMode="auto">
              <a:xfrm>
                <a:off x="3087" y="997"/>
                <a:ext cx="60" cy="6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242" name="Line 3643"/>
              <p:cNvSpPr>
                <a:spLocks noChangeShapeType="1"/>
              </p:cNvSpPr>
              <p:nvPr/>
            </p:nvSpPr>
            <p:spPr bwMode="auto">
              <a:xfrm flipH="1">
                <a:off x="3138" y="1058"/>
                <a:ext cx="9" cy="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243" name="Line 3644"/>
              <p:cNvSpPr>
                <a:spLocks noChangeShapeType="1"/>
              </p:cNvSpPr>
              <p:nvPr/>
            </p:nvSpPr>
            <p:spPr bwMode="auto">
              <a:xfrm>
                <a:off x="3077" y="1006"/>
                <a:ext cx="61" cy="6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244" name="Freeform 3645"/>
              <p:cNvSpPr>
                <a:spLocks/>
              </p:cNvSpPr>
              <p:nvPr/>
            </p:nvSpPr>
            <p:spPr bwMode="auto">
              <a:xfrm>
                <a:off x="3138" y="1059"/>
                <a:ext cx="11" cy="12"/>
              </a:xfrm>
              <a:custGeom>
                <a:avLst/>
                <a:gdLst>
                  <a:gd name="T0" fmla="*/ 0 w 22"/>
                  <a:gd name="T1" fmla="*/ 2 h 23"/>
                  <a:gd name="T2" fmla="*/ 1 w 22"/>
                  <a:gd name="T3" fmla="*/ 3 h 23"/>
                  <a:gd name="T4" fmla="*/ 3 w 22"/>
                  <a:gd name="T5" fmla="*/ 1 h 23"/>
                  <a:gd name="T6" fmla="*/ 2 w 22"/>
                  <a:gd name="T7" fmla="*/ 0 h 2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2"/>
                  <a:gd name="T13" fmla="*/ 0 h 23"/>
                  <a:gd name="T14" fmla="*/ 22 w 22"/>
                  <a:gd name="T15" fmla="*/ 23 h 2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2" h="23">
                    <a:moveTo>
                      <a:pt x="0" y="15"/>
                    </a:moveTo>
                    <a:lnTo>
                      <a:pt x="8" y="23"/>
                    </a:lnTo>
                    <a:lnTo>
                      <a:pt x="22" y="8"/>
                    </a:lnTo>
                    <a:lnTo>
                      <a:pt x="16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245" name="Line 3646"/>
              <p:cNvSpPr>
                <a:spLocks noChangeShapeType="1"/>
              </p:cNvSpPr>
              <p:nvPr/>
            </p:nvSpPr>
            <p:spPr bwMode="auto">
              <a:xfrm flipH="1" flipV="1">
                <a:off x="2951" y="1088"/>
                <a:ext cx="3" cy="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246" name="Line 3647"/>
              <p:cNvSpPr>
                <a:spLocks noChangeShapeType="1"/>
              </p:cNvSpPr>
              <p:nvPr/>
            </p:nvSpPr>
            <p:spPr bwMode="auto">
              <a:xfrm flipV="1">
                <a:off x="2954" y="987"/>
                <a:ext cx="105" cy="10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247" name="Line 3648"/>
              <p:cNvSpPr>
                <a:spLocks noChangeShapeType="1"/>
              </p:cNvSpPr>
              <p:nvPr/>
            </p:nvSpPr>
            <p:spPr bwMode="auto">
              <a:xfrm flipV="1">
                <a:off x="2951" y="987"/>
                <a:ext cx="101" cy="10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248" name="Line 3649"/>
              <p:cNvSpPr>
                <a:spLocks noChangeShapeType="1"/>
              </p:cNvSpPr>
              <p:nvPr/>
            </p:nvSpPr>
            <p:spPr bwMode="auto">
              <a:xfrm>
                <a:off x="2467" y="731"/>
                <a:ext cx="3" cy="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249" name="Line 3650"/>
              <p:cNvSpPr>
                <a:spLocks noChangeShapeType="1"/>
              </p:cNvSpPr>
              <p:nvPr/>
            </p:nvSpPr>
            <p:spPr bwMode="auto">
              <a:xfrm>
                <a:off x="2471" y="726"/>
                <a:ext cx="4" cy="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250" name="Line 3651"/>
              <p:cNvSpPr>
                <a:spLocks noChangeShapeType="1"/>
              </p:cNvSpPr>
              <p:nvPr/>
            </p:nvSpPr>
            <p:spPr bwMode="auto">
              <a:xfrm flipV="1">
                <a:off x="3077" y="997"/>
                <a:ext cx="10" cy="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251" name="Freeform 3652"/>
              <p:cNvSpPr>
                <a:spLocks/>
              </p:cNvSpPr>
              <p:nvPr/>
            </p:nvSpPr>
            <p:spPr bwMode="auto">
              <a:xfrm>
                <a:off x="3143" y="1148"/>
                <a:ext cx="86" cy="87"/>
              </a:xfrm>
              <a:custGeom>
                <a:avLst/>
                <a:gdLst>
                  <a:gd name="T0" fmla="*/ 21 w 173"/>
                  <a:gd name="T1" fmla="*/ 1 h 173"/>
                  <a:gd name="T2" fmla="*/ 21 w 173"/>
                  <a:gd name="T3" fmla="*/ 0 h 173"/>
                  <a:gd name="T4" fmla="*/ 0 w 173"/>
                  <a:gd name="T5" fmla="*/ 21 h 173"/>
                  <a:gd name="T6" fmla="*/ 0 w 173"/>
                  <a:gd name="T7" fmla="*/ 22 h 173"/>
                  <a:gd name="T8" fmla="*/ 21 w 173"/>
                  <a:gd name="T9" fmla="*/ 1 h 1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3"/>
                  <a:gd name="T16" fmla="*/ 0 h 173"/>
                  <a:gd name="T17" fmla="*/ 173 w 173"/>
                  <a:gd name="T18" fmla="*/ 173 h 1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3" h="173">
                    <a:moveTo>
                      <a:pt x="173" y="6"/>
                    </a:moveTo>
                    <a:lnTo>
                      <a:pt x="168" y="0"/>
                    </a:lnTo>
                    <a:lnTo>
                      <a:pt x="0" y="167"/>
                    </a:lnTo>
                    <a:lnTo>
                      <a:pt x="7" y="173"/>
                    </a:lnTo>
                    <a:lnTo>
                      <a:pt x="173" y="6"/>
                    </a:lnTo>
                    <a:close/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252" name="Line 3653"/>
              <p:cNvSpPr>
                <a:spLocks noChangeShapeType="1"/>
              </p:cNvSpPr>
              <p:nvPr/>
            </p:nvSpPr>
            <p:spPr bwMode="auto">
              <a:xfrm>
                <a:off x="2690" y="1195"/>
                <a:ext cx="77" cy="7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253" name="Line 3654"/>
              <p:cNvSpPr>
                <a:spLocks noChangeShapeType="1"/>
              </p:cNvSpPr>
              <p:nvPr/>
            </p:nvSpPr>
            <p:spPr bwMode="auto">
              <a:xfrm flipH="1">
                <a:off x="2686" y="1195"/>
                <a:ext cx="4" cy="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254" name="Line 3655"/>
              <p:cNvSpPr>
                <a:spLocks noChangeShapeType="1"/>
              </p:cNvSpPr>
              <p:nvPr/>
            </p:nvSpPr>
            <p:spPr bwMode="auto">
              <a:xfrm flipV="1">
                <a:off x="2767" y="1180"/>
                <a:ext cx="92" cy="9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255" name="Line 3656"/>
              <p:cNvSpPr>
                <a:spLocks noChangeShapeType="1"/>
              </p:cNvSpPr>
              <p:nvPr/>
            </p:nvSpPr>
            <p:spPr bwMode="auto">
              <a:xfrm flipV="1">
                <a:off x="2793" y="1184"/>
                <a:ext cx="70" cy="6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256" name="Freeform 3657"/>
              <p:cNvSpPr>
                <a:spLocks/>
              </p:cNvSpPr>
              <p:nvPr/>
            </p:nvSpPr>
            <p:spPr bwMode="auto">
              <a:xfrm>
                <a:off x="2767" y="1253"/>
                <a:ext cx="36" cy="36"/>
              </a:xfrm>
              <a:custGeom>
                <a:avLst/>
                <a:gdLst>
                  <a:gd name="T0" fmla="*/ 10 w 70"/>
                  <a:gd name="T1" fmla="*/ 2 h 73"/>
                  <a:gd name="T2" fmla="*/ 7 w 70"/>
                  <a:gd name="T3" fmla="*/ 0 h 73"/>
                  <a:gd name="T4" fmla="*/ 0 w 70"/>
                  <a:gd name="T5" fmla="*/ 6 h 73"/>
                  <a:gd name="T6" fmla="*/ 3 w 70"/>
                  <a:gd name="T7" fmla="*/ 9 h 73"/>
                  <a:gd name="T8" fmla="*/ 10 w 70"/>
                  <a:gd name="T9" fmla="*/ 2 h 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"/>
                  <a:gd name="T16" fmla="*/ 0 h 73"/>
                  <a:gd name="T17" fmla="*/ 70 w 70"/>
                  <a:gd name="T18" fmla="*/ 73 h 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" h="73">
                    <a:moveTo>
                      <a:pt x="70" y="19"/>
                    </a:moveTo>
                    <a:lnTo>
                      <a:pt x="51" y="0"/>
                    </a:lnTo>
                    <a:lnTo>
                      <a:pt x="0" y="54"/>
                    </a:lnTo>
                    <a:lnTo>
                      <a:pt x="17" y="73"/>
                    </a:lnTo>
                    <a:lnTo>
                      <a:pt x="70" y="19"/>
                    </a:lnTo>
                    <a:close/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257" name="Line 3658"/>
              <p:cNvSpPr>
                <a:spLocks noChangeShapeType="1"/>
              </p:cNvSpPr>
              <p:nvPr/>
            </p:nvSpPr>
            <p:spPr bwMode="auto">
              <a:xfrm>
                <a:off x="2767" y="1279"/>
                <a:ext cx="9" cy="1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258" name="Line 3659"/>
              <p:cNvSpPr>
                <a:spLocks noChangeShapeType="1"/>
              </p:cNvSpPr>
              <p:nvPr/>
            </p:nvSpPr>
            <p:spPr bwMode="auto">
              <a:xfrm>
                <a:off x="2638" y="1731"/>
                <a:ext cx="13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259" name="Line 3660"/>
              <p:cNvSpPr>
                <a:spLocks noChangeShapeType="1"/>
              </p:cNvSpPr>
              <p:nvPr/>
            </p:nvSpPr>
            <p:spPr bwMode="auto">
              <a:xfrm>
                <a:off x="2625" y="1744"/>
                <a:ext cx="18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260" name="Line 3661"/>
              <p:cNvSpPr>
                <a:spLocks noChangeShapeType="1"/>
              </p:cNvSpPr>
              <p:nvPr/>
            </p:nvSpPr>
            <p:spPr bwMode="auto">
              <a:xfrm>
                <a:off x="2612" y="1758"/>
                <a:ext cx="18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261" name="Line 3662"/>
              <p:cNvSpPr>
                <a:spLocks noChangeShapeType="1"/>
              </p:cNvSpPr>
              <p:nvPr/>
            </p:nvSpPr>
            <p:spPr bwMode="auto">
              <a:xfrm>
                <a:off x="2597" y="1772"/>
                <a:ext cx="19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262" name="Line 3663"/>
              <p:cNvSpPr>
                <a:spLocks noChangeShapeType="1"/>
              </p:cNvSpPr>
              <p:nvPr/>
            </p:nvSpPr>
            <p:spPr bwMode="auto">
              <a:xfrm>
                <a:off x="2584" y="1785"/>
                <a:ext cx="18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263" name="Line 3664"/>
              <p:cNvSpPr>
                <a:spLocks noChangeShapeType="1"/>
              </p:cNvSpPr>
              <p:nvPr/>
            </p:nvSpPr>
            <p:spPr bwMode="auto">
              <a:xfrm flipV="1">
                <a:off x="2587" y="1772"/>
                <a:ext cx="10" cy="1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264" name="Line 3665"/>
              <p:cNvSpPr>
                <a:spLocks noChangeShapeType="1"/>
              </p:cNvSpPr>
              <p:nvPr/>
            </p:nvSpPr>
            <p:spPr bwMode="auto">
              <a:xfrm flipV="1">
                <a:off x="2609" y="1735"/>
                <a:ext cx="25" cy="4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265" name="Line 3666"/>
              <p:cNvSpPr>
                <a:spLocks noChangeShapeType="1"/>
              </p:cNvSpPr>
              <p:nvPr/>
            </p:nvSpPr>
            <p:spPr bwMode="auto">
              <a:xfrm flipV="1">
                <a:off x="2646" y="1731"/>
                <a:ext cx="6" cy="1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266" name="Line 3667"/>
              <p:cNvSpPr>
                <a:spLocks noChangeShapeType="1"/>
              </p:cNvSpPr>
              <p:nvPr/>
            </p:nvSpPr>
            <p:spPr bwMode="auto">
              <a:xfrm flipH="1" flipV="1">
                <a:off x="2588" y="1781"/>
                <a:ext cx="6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267" name="Line 3668"/>
              <p:cNvSpPr>
                <a:spLocks noChangeShapeType="1"/>
              </p:cNvSpPr>
              <p:nvPr/>
            </p:nvSpPr>
            <p:spPr bwMode="auto">
              <a:xfrm flipH="1" flipV="1">
                <a:off x="2597" y="1772"/>
                <a:ext cx="8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268" name="Line 3669"/>
              <p:cNvSpPr>
                <a:spLocks noChangeShapeType="1"/>
              </p:cNvSpPr>
              <p:nvPr/>
            </p:nvSpPr>
            <p:spPr bwMode="auto">
              <a:xfrm flipH="1" flipV="1">
                <a:off x="2608" y="1762"/>
                <a:ext cx="6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269" name="Line 3670"/>
              <p:cNvSpPr>
                <a:spLocks noChangeShapeType="1"/>
              </p:cNvSpPr>
              <p:nvPr/>
            </p:nvSpPr>
            <p:spPr bwMode="auto">
              <a:xfrm flipH="1" flipV="1">
                <a:off x="2617" y="1752"/>
                <a:ext cx="7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270" name="Line 3671"/>
              <p:cNvSpPr>
                <a:spLocks noChangeShapeType="1"/>
              </p:cNvSpPr>
              <p:nvPr/>
            </p:nvSpPr>
            <p:spPr bwMode="auto">
              <a:xfrm flipH="1" flipV="1">
                <a:off x="2627" y="1742"/>
                <a:ext cx="7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271" name="Line 3672"/>
              <p:cNvSpPr>
                <a:spLocks noChangeShapeType="1"/>
              </p:cNvSpPr>
              <p:nvPr/>
            </p:nvSpPr>
            <p:spPr bwMode="auto">
              <a:xfrm flipH="1" flipV="1">
                <a:off x="2637" y="1732"/>
                <a:ext cx="7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272" name="Line 3673"/>
              <p:cNvSpPr>
                <a:spLocks noChangeShapeType="1"/>
              </p:cNvSpPr>
              <p:nvPr/>
            </p:nvSpPr>
            <p:spPr bwMode="auto">
              <a:xfrm flipH="1" flipV="1">
                <a:off x="2652" y="1732"/>
                <a:ext cx="2" cy="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273" name="Line 3674"/>
              <p:cNvSpPr>
                <a:spLocks noChangeShapeType="1"/>
              </p:cNvSpPr>
              <p:nvPr/>
            </p:nvSpPr>
            <p:spPr bwMode="auto">
              <a:xfrm flipH="1">
                <a:off x="2580" y="1794"/>
                <a:ext cx="14" cy="1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274" name="Line 3675"/>
              <p:cNvSpPr>
                <a:spLocks noChangeShapeType="1"/>
              </p:cNvSpPr>
              <p:nvPr/>
            </p:nvSpPr>
            <p:spPr bwMode="auto">
              <a:xfrm flipV="1">
                <a:off x="2571" y="1785"/>
                <a:ext cx="13" cy="1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275" name="Line 3676"/>
              <p:cNvSpPr>
                <a:spLocks noChangeShapeType="1"/>
              </p:cNvSpPr>
              <p:nvPr/>
            </p:nvSpPr>
            <p:spPr bwMode="auto">
              <a:xfrm flipV="1">
                <a:off x="2654" y="1598"/>
                <a:ext cx="135" cy="13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276" name="Freeform 3677"/>
              <p:cNvSpPr>
                <a:spLocks/>
              </p:cNvSpPr>
              <p:nvPr/>
            </p:nvSpPr>
            <p:spPr bwMode="auto">
              <a:xfrm>
                <a:off x="2584" y="1724"/>
                <a:ext cx="70" cy="70"/>
              </a:xfrm>
              <a:custGeom>
                <a:avLst/>
                <a:gdLst>
                  <a:gd name="T0" fmla="*/ 18 w 140"/>
                  <a:gd name="T1" fmla="*/ 2 h 141"/>
                  <a:gd name="T2" fmla="*/ 15 w 140"/>
                  <a:gd name="T3" fmla="*/ 0 h 141"/>
                  <a:gd name="T4" fmla="*/ 0 w 140"/>
                  <a:gd name="T5" fmla="*/ 15 h 141"/>
                  <a:gd name="T6" fmla="*/ 2 w 140"/>
                  <a:gd name="T7" fmla="*/ 17 h 141"/>
                  <a:gd name="T8" fmla="*/ 18 w 140"/>
                  <a:gd name="T9" fmla="*/ 2 h 1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0"/>
                  <a:gd name="T16" fmla="*/ 0 h 141"/>
                  <a:gd name="T17" fmla="*/ 140 w 140"/>
                  <a:gd name="T18" fmla="*/ 141 h 1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0" h="141">
                    <a:moveTo>
                      <a:pt x="140" y="19"/>
                    </a:moveTo>
                    <a:lnTo>
                      <a:pt x="122" y="0"/>
                    </a:lnTo>
                    <a:lnTo>
                      <a:pt x="0" y="122"/>
                    </a:lnTo>
                    <a:lnTo>
                      <a:pt x="19" y="141"/>
                    </a:lnTo>
                    <a:lnTo>
                      <a:pt x="140" y="19"/>
                    </a:lnTo>
                    <a:close/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277" name="Line 3678"/>
              <p:cNvSpPr>
                <a:spLocks noChangeShapeType="1"/>
              </p:cNvSpPr>
              <p:nvPr/>
            </p:nvSpPr>
            <p:spPr bwMode="auto">
              <a:xfrm>
                <a:off x="2645" y="1724"/>
                <a:ext cx="9" cy="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278" name="Line 3679"/>
              <p:cNvSpPr>
                <a:spLocks noChangeShapeType="1"/>
              </p:cNvSpPr>
              <p:nvPr/>
            </p:nvSpPr>
            <p:spPr bwMode="auto">
              <a:xfrm flipV="1">
                <a:off x="2645" y="1589"/>
                <a:ext cx="135" cy="13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279" name="Line 3680"/>
              <p:cNvSpPr>
                <a:spLocks noChangeShapeType="1"/>
              </p:cNvSpPr>
              <p:nvPr/>
            </p:nvSpPr>
            <p:spPr bwMode="auto">
              <a:xfrm>
                <a:off x="2584" y="1785"/>
                <a:ext cx="10" cy="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280" name="Line 3681"/>
              <p:cNvSpPr>
                <a:spLocks noChangeShapeType="1"/>
              </p:cNvSpPr>
              <p:nvPr/>
            </p:nvSpPr>
            <p:spPr bwMode="auto">
              <a:xfrm>
                <a:off x="2686" y="1198"/>
                <a:ext cx="81" cy="8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281" name="Line 3682"/>
              <p:cNvSpPr>
                <a:spLocks noChangeShapeType="1"/>
              </p:cNvSpPr>
              <p:nvPr/>
            </p:nvSpPr>
            <p:spPr bwMode="auto">
              <a:xfrm flipH="1">
                <a:off x="2689" y="1373"/>
                <a:ext cx="3" cy="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282" name="Freeform 3683"/>
              <p:cNvSpPr>
                <a:spLocks/>
              </p:cNvSpPr>
              <p:nvPr/>
            </p:nvSpPr>
            <p:spPr bwMode="auto">
              <a:xfrm>
                <a:off x="2591" y="1281"/>
                <a:ext cx="16" cy="24"/>
              </a:xfrm>
              <a:custGeom>
                <a:avLst/>
                <a:gdLst>
                  <a:gd name="T0" fmla="*/ 0 w 32"/>
                  <a:gd name="T1" fmla="*/ 6 h 48"/>
                  <a:gd name="T2" fmla="*/ 2 w 32"/>
                  <a:gd name="T3" fmla="*/ 0 h 48"/>
                  <a:gd name="T4" fmla="*/ 4 w 32"/>
                  <a:gd name="T5" fmla="*/ 6 h 48"/>
                  <a:gd name="T6" fmla="*/ 0 60000 65536"/>
                  <a:gd name="T7" fmla="*/ 0 60000 65536"/>
                  <a:gd name="T8" fmla="*/ 0 60000 65536"/>
                  <a:gd name="T9" fmla="*/ 0 w 32"/>
                  <a:gd name="T10" fmla="*/ 0 h 48"/>
                  <a:gd name="T11" fmla="*/ 32 w 32"/>
                  <a:gd name="T12" fmla="*/ 48 h 4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2" h="48">
                    <a:moveTo>
                      <a:pt x="0" y="48"/>
                    </a:moveTo>
                    <a:lnTo>
                      <a:pt x="16" y="0"/>
                    </a:lnTo>
                    <a:lnTo>
                      <a:pt x="32" y="48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283" name="Line 3684"/>
              <p:cNvSpPr>
                <a:spLocks noChangeShapeType="1"/>
              </p:cNvSpPr>
              <p:nvPr/>
            </p:nvSpPr>
            <p:spPr bwMode="auto">
              <a:xfrm>
                <a:off x="2599" y="1285"/>
                <a:ext cx="7" cy="2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284" name="Line 3685"/>
              <p:cNvSpPr>
                <a:spLocks noChangeShapeType="1"/>
              </p:cNvSpPr>
              <p:nvPr/>
            </p:nvSpPr>
            <p:spPr bwMode="auto">
              <a:xfrm>
                <a:off x="2594" y="1298"/>
                <a:ext cx="10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285" name="Line 3686"/>
              <p:cNvSpPr>
                <a:spLocks noChangeShapeType="1"/>
              </p:cNvSpPr>
              <p:nvPr/>
            </p:nvSpPr>
            <p:spPr bwMode="auto">
              <a:xfrm>
                <a:off x="2589" y="1305"/>
                <a:ext cx="7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286" name="Line 3687"/>
              <p:cNvSpPr>
                <a:spLocks noChangeShapeType="1"/>
              </p:cNvSpPr>
              <p:nvPr/>
            </p:nvSpPr>
            <p:spPr bwMode="auto">
              <a:xfrm>
                <a:off x="2602" y="1305"/>
                <a:ext cx="7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287" name="Freeform 3688"/>
              <p:cNvSpPr>
                <a:spLocks/>
              </p:cNvSpPr>
              <p:nvPr/>
            </p:nvSpPr>
            <p:spPr bwMode="auto">
              <a:xfrm>
                <a:off x="2615" y="1281"/>
                <a:ext cx="2" cy="2"/>
              </a:xfrm>
              <a:custGeom>
                <a:avLst/>
                <a:gdLst>
                  <a:gd name="T0" fmla="*/ 1 w 3"/>
                  <a:gd name="T1" fmla="*/ 0 h 5"/>
                  <a:gd name="T2" fmla="*/ 0 w 3"/>
                  <a:gd name="T3" fmla="*/ 0 h 5"/>
                  <a:gd name="T4" fmla="*/ 1 w 3"/>
                  <a:gd name="T5" fmla="*/ 0 h 5"/>
                  <a:gd name="T6" fmla="*/ 1 w 3"/>
                  <a:gd name="T7" fmla="*/ 0 h 5"/>
                  <a:gd name="T8" fmla="*/ 1 w 3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5"/>
                  <a:gd name="T17" fmla="*/ 3 w 3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5">
                    <a:moveTo>
                      <a:pt x="2" y="0"/>
                    </a:moveTo>
                    <a:lnTo>
                      <a:pt x="0" y="3"/>
                    </a:lnTo>
                    <a:lnTo>
                      <a:pt x="2" y="5"/>
                    </a:lnTo>
                    <a:lnTo>
                      <a:pt x="3" y="3"/>
                    </a:lnTo>
                    <a:lnTo>
                      <a:pt x="2" y="0"/>
                    </a:lnTo>
                    <a:close/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288" name="Line 3689"/>
              <p:cNvSpPr>
                <a:spLocks noChangeShapeType="1"/>
              </p:cNvSpPr>
              <p:nvPr/>
            </p:nvSpPr>
            <p:spPr bwMode="auto">
              <a:xfrm>
                <a:off x="2616" y="1290"/>
                <a:ext cx="1" cy="1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289" name="Freeform 3690"/>
              <p:cNvSpPr>
                <a:spLocks/>
              </p:cNvSpPr>
              <p:nvPr/>
            </p:nvSpPr>
            <p:spPr bwMode="auto">
              <a:xfrm>
                <a:off x="2613" y="1290"/>
                <a:ext cx="4" cy="15"/>
              </a:xfrm>
              <a:custGeom>
                <a:avLst/>
                <a:gdLst>
                  <a:gd name="T0" fmla="*/ 1 w 8"/>
                  <a:gd name="T1" fmla="*/ 3 h 31"/>
                  <a:gd name="T2" fmla="*/ 1 w 8"/>
                  <a:gd name="T3" fmla="*/ 0 h 31"/>
                  <a:gd name="T4" fmla="*/ 0 w 8"/>
                  <a:gd name="T5" fmla="*/ 0 h 31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31"/>
                  <a:gd name="T11" fmla="*/ 8 w 8"/>
                  <a:gd name="T12" fmla="*/ 31 h 3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31">
                    <a:moveTo>
                      <a:pt x="8" y="31"/>
                    </a:moveTo>
                    <a:lnTo>
                      <a:pt x="8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290" name="Line 3691"/>
              <p:cNvSpPr>
                <a:spLocks noChangeShapeType="1"/>
              </p:cNvSpPr>
              <p:nvPr/>
            </p:nvSpPr>
            <p:spPr bwMode="auto">
              <a:xfrm>
                <a:off x="2613" y="1305"/>
                <a:ext cx="8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291" name="Line 3692"/>
              <p:cNvSpPr>
                <a:spLocks noChangeShapeType="1"/>
              </p:cNvSpPr>
              <p:nvPr/>
            </p:nvSpPr>
            <p:spPr bwMode="auto">
              <a:xfrm>
                <a:off x="2629" y="1290"/>
                <a:ext cx="1" cy="1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292" name="Line 3693"/>
              <p:cNvSpPr>
                <a:spLocks noChangeShapeType="1"/>
              </p:cNvSpPr>
              <p:nvPr/>
            </p:nvSpPr>
            <p:spPr bwMode="auto">
              <a:xfrm>
                <a:off x="2630" y="1290"/>
                <a:ext cx="1" cy="1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293" name="Freeform 3694"/>
              <p:cNvSpPr>
                <a:spLocks/>
              </p:cNvSpPr>
              <p:nvPr/>
            </p:nvSpPr>
            <p:spPr bwMode="auto">
              <a:xfrm>
                <a:off x="2630" y="1290"/>
                <a:ext cx="11" cy="7"/>
              </a:xfrm>
              <a:custGeom>
                <a:avLst/>
                <a:gdLst>
                  <a:gd name="T0" fmla="*/ 0 w 20"/>
                  <a:gd name="T1" fmla="*/ 2 h 14"/>
                  <a:gd name="T2" fmla="*/ 1 w 20"/>
                  <a:gd name="T3" fmla="*/ 1 h 14"/>
                  <a:gd name="T4" fmla="*/ 1 w 20"/>
                  <a:gd name="T5" fmla="*/ 1 h 14"/>
                  <a:gd name="T6" fmla="*/ 2 w 20"/>
                  <a:gd name="T7" fmla="*/ 0 h 14"/>
                  <a:gd name="T8" fmla="*/ 3 w 20"/>
                  <a:gd name="T9" fmla="*/ 0 h 14"/>
                  <a:gd name="T10" fmla="*/ 3 w 20"/>
                  <a:gd name="T11" fmla="*/ 1 h 14"/>
                  <a:gd name="T12" fmla="*/ 3 w 20"/>
                  <a:gd name="T13" fmla="*/ 1 h 14"/>
                  <a:gd name="T14" fmla="*/ 3 w 20"/>
                  <a:gd name="T15" fmla="*/ 1 h 14"/>
                  <a:gd name="T16" fmla="*/ 2 w 20"/>
                  <a:gd name="T17" fmla="*/ 1 h 14"/>
                  <a:gd name="T18" fmla="*/ 3 w 20"/>
                  <a:gd name="T19" fmla="*/ 1 h 1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0"/>
                  <a:gd name="T31" fmla="*/ 0 h 14"/>
                  <a:gd name="T32" fmla="*/ 20 w 20"/>
                  <a:gd name="T33" fmla="*/ 14 h 1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0" h="14">
                    <a:moveTo>
                      <a:pt x="0" y="14"/>
                    </a:moveTo>
                    <a:lnTo>
                      <a:pt x="1" y="6"/>
                    </a:lnTo>
                    <a:lnTo>
                      <a:pt x="6" y="2"/>
                    </a:lnTo>
                    <a:lnTo>
                      <a:pt x="11" y="0"/>
                    </a:lnTo>
                    <a:lnTo>
                      <a:pt x="17" y="0"/>
                    </a:lnTo>
                    <a:lnTo>
                      <a:pt x="20" y="2"/>
                    </a:lnTo>
                    <a:lnTo>
                      <a:pt x="20" y="5"/>
                    </a:lnTo>
                    <a:lnTo>
                      <a:pt x="17" y="6"/>
                    </a:lnTo>
                    <a:lnTo>
                      <a:pt x="15" y="5"/>
                    </a:lnTo>
                    <a:lnTo>
                      <a:pt x="17" y="2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294" name="Line 3695"/>
              <p:cNvSpPr>
                <a:spLocks noChangeShapeType="1"/>
              </p:cNvSpPr>
              <p:nvPr/>
            </p:nvSpPr>
            <p:spPr bwMode="auto">
              <a:xfrm>
                <a:off x="2626" y="1290"/>
                <a:ext cx="4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295" name="Line 3696"/>
              <p:cNvSpPr>
                <a:spLocks noChangeShapeType="1"/>
              </p:cNvSpPr>
              <p:nvPr/>
            </p:nvSpPr>
            <p:spPr bwMode="auto">
              <a:xfrm>
                <a:off x="2626" y="1305"/>
                <a:ext cx="7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296" name="Line 3697"/>
              <p:cNvSpPr>
                <a:spLocks noChangeShapeType="1"/>
              </p:cNvSpPr>
              <p:nvPr/>
            </p:nvSpPr>
            <p:spPr bwMode="auto">
              <a:xfrm>
                <a:off x="2645" y="1295"/>
                <a:ext cx="21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297" name="Freeform 3698"/>
              <p:cNvSpPr>
                <a:spLocks/>
              </p:cNvSpPr>
              <p:nvPr/>
            </p:nvSpPr>
            <p:spPr bwMode="auto">
              <a:xfrm>
                <a:off x="2675" y="1290"/>
                <a:ext cx="13" cy="11"/>
              </a:xfrm>
              <a:custGeom>
                <a:avLst/>
                <a:gdLst>
                  <a:gd name="T0" fmla="*/ 3 w 25"/>
                  <a:gd name="T1" fmla="*/ 1 h 22"/>
                  <a:gd name="T2" fmla="*/ 4 w 25"/>
                  <a:gd name="T3" fmla="*/ 0 h 22"/>
                  <a:gd name="T4" fmla="*/ 4 w 25"/>
                  <a:gd name="T5" fmla="*/ 1 h 22"/>
                  <a:gd name="T6" fmla="*/ 3 w 25"/>
                  <a:gd name="T7" fmla="*/ 1 h 22"/>
                  <a:gd name="T8" fmla="*/ 3 w 25"/>
                  <a:gd name="T9" fmla="*/ 1 h 22"/>
                  <a:gd name="T10" fmla="*/ 2 w 25"/>
                  <a:gd name="T11" fmla="*/ 0 h 22"/>
                  <a:gd name="T12" fmla="*/ 1 w 25"/>
                  <a:gd name="T13" fmla="*/ 0 h 22"/>
                  <a:gd name="T14" fmla="*/ 1 w 25"/>
                  <a:gd name="T15" fmla="*/ 1 h 22"/>
                  <a:gd name="T16" fmla="*/ 0 w 25"/>
                  <a:gd name="T17" fmla="*/ 1 h 22"/>
                  <a:gd name="T18" fmla="*/ 0 w 25"/>
                  <a:gd name="T19" fmla="*/ 1 h 22"/>
                  <a:gd name="T20" fmla="*/ 1 w 25"/>
                  <a:gd name="T21" fmla="*/ 1 h 22"/>
                  <a:gd name="T22" fmla="*/ 1 w 25"/>
                  <a:gd name="T23" fmla="*/ 1 h 22"/>
                  <a:gd name="T24" fmla="*/ 3 w 25"/>
                  <a:gd name="T25" fmla="*/ 3 h 22"/>
                  <a:gd name="T26" fmla="*/ 3 w 25"/>
                  <a:gd name="T27" fmla="*/ 3 h 22"/>
                  <a:gd name="T28" fmla="*/ 4 w 25"/>
                  <a:gd name="T29" fmla="*/ 3 h 2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5"/>
                  <a:gd name="T46" fmla="*/ 0 h 22"/>
                  <a:gd name="T47" fmla="*/ 25 w 25"/>
                  <a:gd name="T48" fmla="*/ 22 h 2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5" h="22">
                    <a:moveTo>
                      <a:pt x="23" y="5"/>
                    </a:moveTo>
                    <a:lnTo>
                      <a:pt x="25" y="0"/>
                    </a:lnTo>
                    <a:lnTo>
                      <a:pt x="25" y="9"/>
                    </a:lnTo>
                    <a:lnTo>
                      <a:pt x="23" y="5"/>
                    </a:lnTo>
                    <a:lnTo>
                      <a:pt x="20" y="2"/>
                    </a:lnTo>
                    <a:lnTo>
                      <a:pt x="16" y="0"/>
                    </a:lnTo>
                    <a:lnTo>
                      <a:pt x="8" y="0"/>
                    </a:lnTo>
                    <a:lnTo>
                      <a:pt x="3" y="2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3" y="11"/>
                    </a:lnTo>
                    <a:lnTo>
                      <a:pt x="8" y="14"/>
                    </a:lnTo>
                    <a:lnTo>
                      <a:pt x="19" y="17"/>
                    </a:lnTo>
                    <a:lnTo>
                      <a:pt x="23" y="20"/>
                    </a:lnTo>
                    <a:lnTo>
                      <a:pt x="25" y="22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298" name="Freeform 3699"/>
              <p:cNvSpPr>
                <a:spLocks/>
              </p:cNvSpPr>
              <p:nvPr/>
            </p:nvSpPr>
            <p:spPr bwMode="auto">
              <a:xfrm>
                <a:off x="2675" y="1293"/>
                <a:ext cx="13" cy="12"/>
              </a:xfrm>
              <a:custGeom>
                <a:avLst/>
                <a:gdLst>
                  <a:gd name="T0" fmla="*/ 0 w 25"/>
                  <a:gd name="T1" fmla="*/ 0 h 25"/>
                  <a:gd name="T2" fmla="*/ 1 w 25"/>
                  <a:gd name="T3" fmla="*/ 0 h 25"/>
                  <a:gd name="T4" fmla="*/ 1 w 25"/>
                  <a:gd name="T5" fmla="*/ 0 h 25"/>
                  <a:gd name="T6" fmla="*/ 3 w 25"/>
                  <a:gd name="T7" fmla="*/ 1 h 25"/>
                  <a:gd name="T8" fmla="*/ 3 w 25"/>
                  <a:gd name="T9" fmla="*/ 1 h 25"/>
                  <a:gd name="T10" fmla="*/ 4 w 25"/>
                  <a:gd name="T11" fmla="*/ 1 h 25"/>
                  <a:gd name="T12" fmla="*/ 4 w 25"/>
                  <a:gd name="T13" fmla="*/ 2 h 25"/>
                  <a:gd name="T14" fmla="*/ 3 w 25"/>
                  <a:gd name="T15" fmla="*/ 3 h 25"/>
                  <a:gd name="T16" fmla="*/ 3 w 25"/>
                  <a:gd name="T17" fmla="*/ 3 h 25"/>
                  <a:gd name="T18" fmla="*/ 2 w 25"/>
                  <a:gd name="T19" fmla="*/ 3 h 25"/>
                  <a:gd name="T20" fmla="*/ 1 w 25"/>
                  <a:gd name="T21" fmla="*/ 3 h 25"/>
                  <a:gd name="T22" fmla="*/ 1 w 25"/>
                  <a:gd name="T23" fmla="*/ 2 h 25"/>
                  <a:gd name="T24" fmla="*/ 0 w 25"/>
                  <a:gd name="T25" fmla="*/ 2 h 25"/>
                  <a:gd name="T26" fmla="*/ 0 w 25"/>
                  <a:gd name="T27" fmla="*/ 3 h 25"/>
                  <a:gd name="T28" fmla="*/ 1 w 25"/>
                  <a:gd name="T29" fmla="*/ 2 h 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5"/>
                  <a:gd name="T46" fmla="*/ 0 h 25"/>
                  <a:gd name="T47" fmla="*/ 25 w 25"/>
                  <a:gd name="T48" fmla="*/ 25 h 2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5" h="25">
                    <a:moveTo>
                      <a:pt x="0" y="0"/>
                    </a:moveTo>
                    <a:lnTo>
                      <a:pt x="3" y="3"/>
                    </a:lnTo>
                    <a:lnTo>
                      <a:pt x="8" y="5"/>
                    </a:lnTo>
                    <a:lnTo>
                      <a:pt x="19" y="10"/>
                    </a:lnTo>
                    <a:lnTo>
                      <a:pt x="23" y="11"/>
                    </a:lnTo>
                    <a:lnTo>
                      <a:pt x="25" y="14"/>
                    </a:lnTo>
                    <a:lnTo>
                      <a:pt x="25" y="21"/>
                    </a:lnTo>
                    <a:lnTo>
                      <a:pt x="23" y="24"/>
                    </a:lnTo>
                    <a:lnTo>
                      <a:pt x="19" y="25"/>
                    </a:lnTo>
                    <a:lnTo>
                      <a:pt x="9" y="25"/>
                    </a:lnTo>
                    <a:lnTo>
                      <a:pt x="5" y="24"/>
                    </a:lnTo>
                    <a:lnTo>
                      <a:pt x="3" y="21"/>
                    </a:lnTo>
                    <a:lnTo>
                      <a:pt x="0" y="16"/>
                    </a:lnTo>
                    <a:lnTo>
                      <a:pt x="0" y="25"/>
                    </a:lnTo>
                    <a:lnTo>
                      <a:pt x="3" y="21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299" name="Line 3700"/>
              <p:cNvSpPr>
                <a:spLocks noChangeShapeType="1"/>
              </p:cNvSpPr>
              <p:nvPr/>
            </p:nvSpPr>
            <p:spPr bwMode="auto">
              <a:xfrm flipV="1">
                <a:off x="2698" y="1281"/>
                <a:ext cx="1" cy="2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300" name="Line 3701"/>
              <p:cNvSpPr>
                <a:spLocks noChangeShapeType="1"/>
              </p:cNvSpPr>
              <p:nvPr/>
            </p:nvSpPr>
            <p:spPr bwMode="auto">
              <a:xfrm>
                <a:off x="2699" y="1281"/>
                <a:ext cx="1" cy="2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301" name="Freeform 3702"/>
              <p:cNvSpPr>
                <a:spLocks/>
              </p:cNvSpPr>
              <p:nvPr/>
            </p:nvSpPr>
            <p:spPr bwMode="auto">
              <a:xfrm>
                <a:off x="2699" y="1290"/>
                <a:ext cx="13" cy="15"/>
              </a:xfrm>
              <a:custGeom>
                <a:avLst/>
                <a:gdLst>
                  <a:gd name="T0" fmla="*/ 0 w 25"/>
                  <a:gd name="T1" fmla="*/ 0 h 31"/>
                  <a:gd name="T2" fmla="*/ 1 w 25"/>
                  <a:gd name="T3" fmla="*/ 0 h 31"/>
                  <a:gd name="T4" fmla="*/ 2 w 25"/>
                  <a:gd name="T5" fmla="*/ 0 h 31"/>
                  <a:gd name="T6" fmla="*/ 2 w 25"/>
                  <a:gd name="T7" fmla="*/ 0 h 31"/>
                  <a:gd name="T8" fmla="*/ 3 w 25"/>
                  <a:gd name="T9" fmla="*/ 0 h 31"/>
                  <a:gd name="T10" fmla="*/ 4 w 25"/>
                  <a:gd name="T11" fmla="*/ 0 h 31"/>
                  <a:gd name="T12" fmla="*/ 4 w 25"/>
                  <a:gd name="T13" fmla="*/ 3 h 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5"/>
                  <a:gd name="T22" fmla="*/ 0 h 31"/>
                  <a:gd name="T23" fmla="*/ 25 w 25"/>
                  <a:gd name="T24" fmla="*/ 31 h 3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5" h="31">
                    <a:moveTo>
                      <a:pt x="0" y="6"/>
                    </a:moveTo>
                    <a:lnTo>
                      <a:pt x="4" y="2"/>
                    </a:lnTo>
                    <a:lnTo>
                      <a:pt x="10" y="0"/>
                    </a:lnTo>
                    <a:lnTo>
                      <a:pt x="15" y="0"/>
                    </a:lnTo>
                    <a:lnTo>
                      <a:pt x="23" y="2"/>
                    </a:lnTo>
                    <a:lnTo>
                      <a:pt x="25" y="6"/>
                    </a:lnTo>
                    <a:lnTo>
                      <a:pt x="25" y="31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302" name="Freeform 3703"/>
              <p:cNvSpPr>
                <a:spLocks/>
              </p:cNvSpPr>
              <p:nvPr/>
            </p:nvSpPr>
            <p:spPr bwMode="auto">
              <a:xfrm>
                <a:off x="2707" y="1290"/>
                <a:ext cx="4" cy="15"/>
              </a:xfrm>
              <a:custGeom>
                <a:avLst/>
                <a:gdLst>
                  <a:gd name="T0" fmla="*/ 0 w 8"/>
                  <a:gd name="T1" fmla="*/ 0 h 31"/>
                  <a:gd name="T2" fmla="*/ 1 w 8"/>
                  <a:gd name="T3" fmla="*/ 0 h 31"/>
                  <a:gd name="T4" fmla="*/ 1 w 8"/>
                  <a:gd name="T5" fmla="*/ 0 h 31"/>
                  <a:gd name="T6" fmla="*/ 1 w 8"/>
                  <a:gd name="T7" fmla="*/ 3 h 3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"/>
                  <a:gd name="T13" fmla="*/ 0 h 31"/>
                  <a:gd name="T14" fmla="*/ 8 w 8"/>
                  <a:gd name="T15" fmla="*/ 31 h 3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" h="31">
                    <a:moveTo>
                      <a:pt x="0" y="0"/>
                    </a:moveTo>
                    <a:lnTo>
                      <a:pt x="5" y="2"/>
                    </a:lnTo>
                    <a:lnTo>
                      <a:pt x="8" y="6"/>
                    </a:lnTo>
                    <a:lnTo>
                      <a:pt x="8" y="31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303" name="Line 3704"/>
              <p:cNvSpPr>
                <a:spLocks noChangeShapeType="1"/>
              </p:cNvSpPr>
              <p:nvPr/>
            </p:nvSpPr>
            <p:spPr bwMode="auto">
              <a:xfrm>
                <a:off x="2695" y="1281"/>
                <a:ext cx="4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304" name="Line 3705"/>
              <p:cNvSpPr>
                <a:spLocks noChangeShapeType="1"/>
              </p:cNvSpPr>
              <p:nvPr/>
            </p:nvSpPr>
            <p:spPr bwMode="auto">
              <a:xfrm>
                <a:off x="2695" y="1305"/>
                <a:ext cx="7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305" name="Line 3706"/>
              <p:cNvSpPr>
                <a:spLocks noChangeShapeType="1"/>
              </p:cNvSpPr>
              <p:nvPr/>
            </p:nvSpPr>
            <p:spPr bwMode="auto">
              <a:xfrm>
                <a:off x="2707" y="1305"/>
                <a:ext cx="9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306" name="Freeform 3707"/>
              <p:cNvSpPr>
                <a:spLocks/>
              </p:cNvSpPr>
              <p:nvPr/>
            </p:nvSpPr>
            <p:spPr bwMode="auto">
              <a:xfrm>
                <a:off x="2720" y="1290"/>
                <a:ext cx="16" cy="15"/>
              </a:xfrm>
              <a:custGeom>
                <a:avLst/>
                <a:gdLst>
                  <a:gd name="T0" fmla="*/ 2 w 31"/>
                  <a:gd name="T1" fmla="*/ 0 h 31"/>
                  <a:gd name="T2" fmla="*/ 1 w 31"/>
                  <a:gd name="T3" fmla="*/ 0 h 31"/>
                  <a:gd name="T4" fmla="*/ 1 w 31"/>
                  <a:gd name="T5" fmla="*/ 0 h 31"/>
                  <a:gd name="T6" fmla="*/ 0 w 31"/>
                  <a:gd name="T7" fmla="*/ 1 h 31"/>
                  <a:gd name="T8" fmla="*/ 0 w 31"/>
                  <a:gd name="T9" fmla="*/ 2 h 31"/>
                  <a:gd name="T10" fmla="*/ 1 w 31"/>
                  <a:gd name="T11" fmla="*/ 3 h 31"/>
                  <a:gd name="T12" fmla="*/ 1 w 31"/>
                  <a:gd name="T13" fmla="*/ 3 h 31"/>
                  <a:gd name="T14" fmla="*/ 2 w 31"/>
                  <a:gd name="T15" fmla="*/ 3 h 31"/>
                  <a:gd name="T16" fmla="*/ 3 w 31"/>
                  <a:gd name="T17" fmla="*/ 3 h 31"/>
                  <a:gd name="T18" fmla="*/ 4 w 31"/>
                  <a:gd name="T19" fmla="*/ 3 h 31"/>
                  <a:gd name="T20" fmla="*/ 4 w 31"/>
                  <a:gd name="T21" fmla="*/ 3 h 31"/>
                  <a:gd name="T22" fmla="*/ 4 w 31"/>
                  <a:gd name="T23" fmla="*/ 2 h 31"/>
                  <a:gd name="T24" fmla="*/ 4 w 31"/>
                  <a:gd name="T25" fmla="*/ 1 h 31"/>
                  <a:gd name="T26" fmla="*/ 4 w 31"/>
                  <a:gd name="T27" fmla="*/ 0 h 31"/>
                  <a:gd name="T28" fmla="*/ 4 w 31"/>
                  <a:gd name="T29" fmla="*/ 0 h 31"/>
                  <a:gd name="T30" fmla="*/ 3 w 31"/>
                  <a:gd name="T31" fmla="*/ 0 h 31"/>
                  <a:gd name="T32" fmla="*/ 2 w 31"/>
                  <a:gd name="T33" fmla="*/ 0 h 31"/>
                  <a:gd name="T34" fmla="*/ 1 w 31"/>
                  <a:gd name="T35" fmla="*/ 0 h 31"/>
                  <a:gd name="T36" fmla="*/ 1 w 31"/>
                  <a:gd name="T37" fmla="*/ 0 h 31"/>
                  <a:gd name="T38" fmla="*/ 1 w 31"/>
                  <a:gd name="T39" fmla="*/ 1 h 31"/>
                  <a:gd name="T40" fmla="*/ 1 w 31"/>
                  <a:gd name="T41" fmla="*/ 2 h 31"/>
                  <a:gd name="T42" fmla="*/ 1 w 31"/>
                  <a:gd name="T43" fmla="*/ 3 h 31"/>
                  <a:gd name="T44" fmla="*/ 1 w 31"/>
                  <a:gd name="T45" fmla="*/ 3 h 31"/>
                  <a:gd name="T46" fmla="*/ 2 w 31"/>
                  <a:gd name="T47" fmla="*/ 3 h 3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31"/>
                  <a:gd name="T73" fmla="*/ 0 h 31"/>
                  <a:gd name="T74" fmla="*/ 31 w 31"/>
                  <a:gd name="T75" fmla="*/ 31 h 31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31" h="31">
                    <a:moveTo>
                      <a:pt x="12" y="0"/>
                    </a:moveTo>
                    <a:lnTo>
                      <a:pt x="6" y="2"/>
                    </a:lnTo>
                    <a:lnTo>
                      <a:pt x="1" y="6"/>
                    </a:lnTo>
                    <a:lnTo>
                      <a:pt x="0" y="14"/>
                    </a:lnTo>
                    <a:lnTo>
                      <a:pt x="0" y="17"/>
                    </a:lnTo>
                    <a:lnTo>
                      <a:pt x="1" y="25"/>
                    </a:lnTo>
                    <a:lnTo>
                      <a:pt x="6" y="30"/>
                    </a:lnTo>
                    <a:lnTo>
                      <a:pt x="12" y="31"/>
                    </a:lnTo>
                    <a:lnTo>
                      <a:pt x="17" y="31"/>
                    </a:lnTo>
                    <a:lnTo>
                      <a:pt x="25" y="30"/>
                    </a:lnTo>
                    <a:lnTo>
                      <a:pt x="30" y="25"/>
                    </a:lnTo>
                    <a:lnTo>
                      <a:pt x="31" y="17"/>
                    </a:lnTo>
                    <a:lnTo>
                      <a:pt x="31" y="14"/>
                    </a:lnTo>
                    <a:lnTo>
                      <a:pt x="30" y="6"/>
                    </a:lnTo>
                    <a:lnTo>
                      <a:pt x="25" y="2"/>
                    </a:lnTo>
                    <a:lnTo>
                      <a:pt x="17" y="0"/>
                    </a:lnTo>
                    <a:lnTo>
                      <a:pt x="12" y="0"/>
                    </a:lnTo>
                    <a:lnTo>
                      <a:pt x="8" y="2"/>
                    </a:lnTo>
                    <a:lnTo>
                      <a:pt x="3" y="6"/>
                    </a:lnTo>
                    <a:lnTo>
                      <a:pt x="1" y="14"/>
                    </a:lnTo>
                    <a:lnTo>
                      <a:pt x="1" y="17"/>
                    </a:lnTo>
                    <a:lnTo>
                      <a:pt x="3" y="25"/>
                    </a:lnTo>
                    <a:lnTo>
                      <a:pt x="8" y="30"/>
                    </a:lnTo>
                    <a:lnTo>
                      <a:pt x="12" y="31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307" name="Freeform 3708"/>
              <p:cNvSpPr>
                <a:spLocks/>
              </p:cNvSpPr>
              <p:nvPr/>
            </p:nvSpPr>
            <p:spPr bwMode="auto">
              <a:xfrm>
                <a:off x="2729" y="1290"/>
                <a:ext cx="6" cy="15"/>
              </a:xfrm>
              <a:custGeom>
                <a:avLst/>
                <a:gdLst>
                  <a:gd name="T0" fmla="*/ 0 w 13"/>
                  <a:gd name="T1" fmla="*/ 3 h 31"/>
                  <a:gd name="T2" fmla="*/ 0 w 13"/>
                  <a:gd name="T3" fmla="*/ 3 h 31"/>
                  <a:gd name="T4" fmla="*/ 1 w 13"/>
                  <a:gd name="T5" fmla="*/ 3 h 31"/>
                  <a:gd name="T6" fmla="*/ 1 w 13"/>
                  <a:gd name="T7" fmla="*/ 2 h 31"/>
                  <a:gd name="T8" fmla="*/ 1 w 13"/>
                  <a:gd name="T9" fmla="*/ 1 h 31"/>
                  <a:gd name="T10" fmla="*/ 1 w 13"/>
                  <a:gd name="T11" fmla="*/ 0 h 31"/>
                  <a:gd name="T12" fmla="*/ 0 w 13"/>
                  <a:gd name="T13" fmla="*/ 0 h 31"/>
                  <a:gd name="T14" fmla="*/ 0 w 13"/>
                  <a:gd name="T15" fmla="*/ 0 h 3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3"/>
                  <a:gd name="T25" fmla="*/ 0 h 31"/>
                  <a:gd name="T26" fmla="*/ 13 w 13"/>
                  <a:gd name="T27" fmla="*/ 31 h 3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3" h="31">
                    <a:moveTo>
                      <a:pt x="0" y="31"/>
                    </a:moveTo>
                    <a:lnTo>
                      <a:pt x="5" y="30"/>
                    </a:lnTo>
                    <a:lnTo>
                      <a:pt x="9" y="25"/>
                    </a:lnTo>
                    <a:lnTo>
                      <a:pt x="13" y="17"/>
                    </a:lnTo>
                    <a:lnTo>
                      <a:pt x="13" y="14"/>
                    </a:lnTo>
                    <a:lnTo>
                      <a:pt x="9" y="6"/>
                    </a:lnTo>
                    <a:lnTo>
                      <a:pt x="5" y="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308" name="Line 3709"/>
              <p:cNvSpPr>
                <a:spLocks noChangeShapeType="1"/>
              </p:cNvSpPr>
              <p:nvPr/>
            </p:nvSpPr>
            <p:spPr bwMode="auto">
              <a:xfrm>
                <a:off x="2745" y="1290"/>
                <a:ext cx="5" cy="1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309" name="Line 3710"/>
              <p:cNvSpPr>
                <a:spLocks noChangeShapeType="1"/>
              </p:cNvSpPr>
              <p:nvPr/>
            </p:nvSpPr>
            <p:spPr bwMode="auto">
              <a:xfrm>
                <a:off x="2746" y="1290"/>
                <a:ext cx="4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310" name="Freeform 3711"/>
              <p:cNvSpPr>
                <a:spLocks/>
              </p:cNvSpPr>
              <p:nvPr/>
            </p:nvSpPr>
            <p:spPr bwMode="auto">
              <a:xfrm>
                <a:off x="2750" y="1290"/>
                <a:ext cx="10" cy="15"/>
              </a:xfrm>
              <a:custGeom>
                <a:avLst/>
                <a:gdLst>
                  <a:gd name="T0" fmla="*/ 0 w 19"/>
                  <a:gd name="T1" fmla="*/ 3 h 31"/>
                  <a:gd name="T2" fmla="*/ 2 w 19"/>
                  <a:gd name="T3" fmla="*/ 0 h 31"/>
                  <a:gd name="T4" fmla="*/ 3 w 19"/>
                  <a:gd name="T5" fmla="*/ 3 h 31"/>
                  <a:gd name="T6" fmla="*/ 0 60000 65536"/>
                  <a:gd name="T7" fmla="*/ 0 60000 65536"/>
                  <a:gd name="T8" fmla="*/ 0 60000 65536"/>
                  <a:gd name="T9" fmla="*/ 0 w 19"/>
                  <a:gd name="T10" fmla="*/ 0 h 31"/>
                  <a:gd name="T11" fmla="*/ 19 w 19"/>
                  <a:gd name="T12" fmla="*/ 31 h 3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" h="31">
                    <a:moveTo>
                      <a:pt x="0" y="31"/>
                    </a:moveTo>
                    <a:lnTo>
                      <a:pt x="10" y="0"/>
                    </a:lnTo>
                    <a:lnTo>
                      <a:pt x="19" y="31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311" name="Line 3712"/>
              <p:cNvSpPr>
                <a:spLocks noChangeShapeType="1"/>
              </p:cNvSpPr>
              <p:nvPr/>
            </p:nvSpPr>
            <p:spPr bwMode="auto">
              <a:xfrm>
                <a:off x="2756" y="1290"/>
                <a:ext cx="4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312" name="Line 3713"/>
              <p:cNvSpPr>
                <a:spLocks noChangeShapeType="1"/>
              </p:cNvSpPr>
              <p:nvPr/>
            </p:nvSpPr>
            <p:spPr bwMode="auto">
              <a:xfrm flipH="1">
                <a:off x="2760" y="1290"/>
                <a:ext cx="3" cy="1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313" name="Line 3714"/>
              <p:cNvSpPr>
                <a:spLocks noChangeShapeType="1"/>
              </p:cNvSpPr>
              <p:nvPr/>
            </p:nvSpPr>
            <p:spPr bwMode="auto">
              <a:xfrm>
                <a:off x="2742" y="1290"/>
                <a:ext cx="8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314" name="Line 3715"/>
              <p:cNvSpPr>
                <a:spLocks noChangeShapeType="1"/>
              </p:cNvSpPr>
              <p:nvPr/>
            </p:nvSpPr>
            <p:spPr bwMode="auto">
              <a:xfrm>
                <a:off x="2760" y="1290"/>
                <a:ext cx="7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315" name="Freeform 3716"/>
              <p:cNvSpPr>
                <a:spLocks/>
              </p:cNvSpPr>
              <p:nvPr/>
            </p:nvSpPr>
            <p:spPr bwMode="auto">
              <a:xfrm>
                <a:off x="2770" y="1290"/>
                <a:ext cx="15" cy="15"/>
              </a:xfrm>
              <a:custGeom>
                <a:avLst/>
                <a:gdLst>
                  <a:gd name="T0" fmla="*/ 1 w 30"/>
                  <a:gd name="T1" fmla="*/ 1 h 31"/>
                  <a:gd name="T2" fmla="*/ 4 w 30"/>
                  <a:gd name="T3" fmla="*/ 1 h 31"/>
                  <a:gd name="T4" fmla="*/ 4 w 30"/>
                  <a:gd name="T5" fmla="*/ 1 h 31"/>
                  <a:gd name="T6" fmla="*/ 4 w 30"/>
                  <a:gd name="T7" fmla="*/ 0 h 31"/>
                  <a:gd name="T8" fmla="*/ 4 w 30"/>
                  <a:gd name="T9" fmla="*/ 0 h 31"/>
                  <a:gd name="T10" fmla="*/ 3 w 30"/>
                  <a:gd name="T11" fmla="*/ 0 h 31"/>
                  <a:gd name="T12" fmla="*/ 2 w 30"/>
                  <a:gd name="T13" fmla="*/ 0 h 31"/>
                  <a:gd name="T14" fmla="*/ 1 w 30"/>
                  <a:gd name="T15" fmla="*/ 0 h 31"/>
                  <a:gd name="T16" fmla="*/ 1 w 30"/>
                  <a:gd name="T17" fmla="*/ 0 h 31"/>
                  <a:gd name="T18" fmla="*/ 0 w 30"/>
                  <a:gd name="T19" fmla="*/ 1 h 31"/>
                  <a:gd name="T20" fmla="*/ 0 w 30"/>
                  <a:gd name="T21" fmla="*/ 2 h 31"/>
                  <a:gd name="T22" fmla="*/ 1 w 30"/>
                  <a:gd name="T23" fmla="*/ 3 h 31"/>
                  <a:gd name="T24" fmla="*/ 1 w 30"/>
                  <a:gd name="T25" fmla="*/ 3 h 31"/>
                  <a:gd name="T26" fmla="*/ 2 w 30"/>
                  <a:gd name="T27" fmla="*/ 3 h 31"/>
                  <a:gd name="T28" fmla="*/ 3 w 30"/>
                  <a:gd name="T29" fmla="*/ 3 h 31"/>
                  <a:gd name="T30" fmla="*/ 4 w 30"/>
                  <a:gd name="T31" fmla="*/ 3 h 31"/>
                  <a:gd name="T32" fmla="*/ 4 w 30"/>
                  <a:gd name="T33" fmla="*/ 3 h 3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0"/>
                  <a:gd name="T52" fmla="*/ 0 h 31"/>
                  <a:gd name="T53" fmla="*/ 30 w 30"/>
                  <a:gd name="T54" fmla="*/ 31 h 3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0" h="31">
                    <a:moveTo>
                      <a:pt x="2" y="14"/>
                    </a:moveTo>
                    <a:lnTo>
                      <a:pt x="30" y="14"/>
                    </a:lnTo>
                    <a:lnTo>
                      <a:pt x="30" y="9"/>
                    </a:lnTo>
                    <a:lnTo>
                      <a:pt x="27" y="5"/>
                    </a:lnTo>
                    <a:lnTo>
                      <a:pt x="25" y="2"/>
                    </a:lnTo>
                    <a:lnTo>
                      <a:pt x="21" y="0"/>
                    </a:lnTo>
                    <a:lnTo>
                      <a:pt x="15" y="0"/>
                    </a:lnTo>
                    <a:lnTo>
                      <a:pt x="7" y="2"/>
                    </a:lnTo>
                    <a:lnTo>
                      <a:pt x="2" y="6"/>
                    </a:lnTo>
                    <a:lnTo>
                      <a:pt x="0" y="14"/>
                    </a:lnTo>
                    <a:lnTo>
                      <a:pt x="0" y="17"/>
                    </a:lnTo>
                    <a:lnTo>
                      <a:pt x="2" y="25"/>
                    </a:lnTo>
                    <a:lnTo>
                      <a:pt x="7" y="30"/>
                    </a:lnTo>
                    <a:lnTo>
                      <a:pt x="15" y="31"/>
                    </a:lnTo>
                    <a:lnTo>
                      <a:pt x="19" y="31"/>
                    </a:lnTo>
                    <a:lnTo>
                      <a:pt x="25" y="30"/>
                    </a:lnTo>
                    <a:lnTo>
                      <a:pt x="30" y="25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316" name="Freeform 3717"/>
              <p:cNvSpPr>
                <a:spLocks/>
              </p:cNvSpPr>
              <p:nvPr/>
            </p:nvSpPr>
            <p:spPr bwMode="auto">
              <a:xfrm>
                <a:off x="2782" y="1290"/>
                <a:ext cx="1" cy="7"/>
              </a:xfrm>
              <a:custGeom>
                <a:avLst/>
                <a:gdLst>
                  <a:gd name="T0" fmla="*/ 1 w 2"/>
                  <a:gd name="T1" fmla="*/ 2 h 12"/>
                  <a:gd name="T2" fmla="*/ 1 w 2"/>
                  <a:gd name="T3" fmla="*/ 1 h 12"/>
                  <a:gd name="T4" fmla="*/ 0 w 2"/>
                  <a:gd name="T5" fmla="*/ 0 h 12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12"/>
                  <a:gd name="T11" fmla="*/ 2 w 2"/>
                  <a:gd name="T12" fmla="*/ 12 h 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12">
                    <a:moveTo>
                      <a:pt x="2" y="12"/>
                    </a:moveTo>
                    <a:lnTo>
                      <a:pt x="2" y="4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317" name="Freeform 3718"/>
              <p:cNvSpPr>
                <a:spLocks/>
              </p:cNvSpPr>
              <p:nvPr/>
            </p:nvSpPr>
            <p:spPr bwMode="auto">
              <a:xfrm>
                <a:off x="2770" y="1290"/>
                <a:ext cx="7" cy="15"/>
              </a:xfrm>
              <a:custGeom>
                <a:avLst/>
                <a:gdLst>
                  <a:gd name="T0" fmla="*/ 2 w 13"/>
                  <a:gd name="T1" fmla="*/ 0 h 31"/>
                  <a:gd name="T2" fmla="*/ 1 w 13"/>
                  <a:gd name="T3" fmla="*/ 0 h 31"/>
                  <a:gd name="T4" fmla="*/ 1 w 13"/>
                  <a:gd name="T5" fmla="*/ 0 h 31"/>
                  <a:gd name="T6" fmla="*/ 0 w 13"/>
                  <a:gd name="T7" fmla="*/ 1 h 31"/>
                  <a:gd name="T8" fmla="*/ 0 w 13"/>
                  <a:gd name="T9" fmla="*/ 2 h 31"/>
                  <a:gd name="T10" fmla="*/ 1 w 13"/>
                  <a:gd name="T11" fmla="*/ 3 h 31"/>
                  <a:gd name="T12" fmla="*/ 1 w 13"/>
                  <a:gd name="T13" fmla="*/ 3 h 31"/>
                  <a:gd name="T14" fmla="*/ 2 w 13"/>
                  <a:gd name="T15" fmla="*/ 3 h 3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3"/>
                  <a:gd name="T25" fmla="*/ 0 h 31"/>
                  <a:gd name="T26" fmla="*/ 13 w 13"/>
                  <a:gd name="T27" fmla="*/ 31 h 3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3" h="31">
                    <a:moveTo>
                      <a:pt x="13" y="0"/>
                    </a:moveTo>
                    <a:lnTo>
                      <a:pt x="8" y="2"/>
                    </a:lnTo>
                    <a:lnTo>
                      <a:pt x="3" y="6"/>
                    </a:lnTo>
                    <a:lnTo>
                      <a:pt x="0" y="14"/>
                    </a:lnTo>
                    <a:lnTo>
                      <a:pt x="0" y="17"/>
                    </a:lnTo>
                    <a:lnTo>
                      <a:pt x="3" y="25"/>
                    </a:lnTo>
                    <a:lnTo>
                      <a:pt x="8" y="30"/>
                    </a:lnTo>
                    <a:lnTo>
                      <a:pt x="13" y="31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318" name="Line 3719"/>
              <p:cNvSpPr>
                <a:spLocks noChangeShapeType="1"/>
              </p:cNvSpPr>
              <p:nvPr/>
            </p:nvSpPr>
            <p:spPr bwMode="auto">
              <a:xfrm>
                <a:off x="2795" y="1290"/>
                <a:ext cx="1" cy="1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319" name="Line 3720"/>
              <p:cNvSpPr>
                <a:spLocks noChangeShapeType="1"/>
              </p:cNvSpPr>
              <p:nvPr/>
            </p:nvSpPr>
            <p:spPr bwMode="auto">
              <a:xfrm>
                <a:off x="2796" y="1290"/>
                <a:ext cx="1" cy="1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320" name="Freeform 3721"/>
              <p:cNvSpPr>
                <a:spLocks/>
              </p:cNvSpPr>
              <p:nvPr/>
            </p:nvSpPr>
            <p:spPr bwMode="auto">
              <a:xfrm>
                <a:off x="2796" y="1290"/>
                <a:ext cx="11" cy="7"/>
              </a:xfrm>
              <a:custGeom>
                <a:avLst/>
                <a:gdLst>
                  <a:gd name="T0" fmla="*/ 0 w 20"/>
                  <a:gd name="T1" fmla="*/ 2 h 14"/>
                  <a:gd name="T2" fmla="*/ 1 w 20"/>
                  <a:gd name="T3" fmla="*/ 1 h 14"/>
                  <a:gd name="T4" fmla="*/ 1 w 20"/>
                  <a:gd name="T5" fmla="*/ 1 h 14"/>
                  <a:gd name="T6" fmla="*/ 2 w 20"/>
                  <a:gd name="T7" fmla="*/ 0 h 14"/>
                  <a:gd name="T8" fmla="*/ 3 w 20"/>
                  <a:gd name="T9" fmla="*/ 0 h 14"/>
                  <a:gd name="T10" fmla="*/ 3 w 20"/>
                  <a:gd name="T11" fmla="*/ 1 h 14"/>
                  <a:gd name="T12" fmla="*/ 3 w 20"/>
                  <a:gd name="T13" fmla="*/ 1 h 14"/>
                  <a:gd name="T14" fmla="*/ 3 w 20"/>
                  <a:gd name="T15" fmla="*/ 1 h 14"/>
                  <a:gd name="T16" fmla="*/ 2 w 20"/>
                  <a:gd name="T17" fmla="*/ 1 h 14"/>
                  <a:gd name="T18" fmla="*/ 3 w 20"/>
                  <a:gd name="T19" fmla="*/ 1 h 1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0"/>
                  <a:gd name="T31" fmla="*/ 0 h 14"/>
                  <a:gd name="T32" fmla="*/ 20 w 20"/>
                  <a:gd name="T33" fmla="*/ 14 h 1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0" h="14">
                    <a:moveTo>
                      <a:pt x="0" y="14"/>
                    </a:moveTo>
                    <a:lnTo>
                      <a:pt x="1" y="6"/>
                    </a:lnTo>
                    <a:lnTo>
                      <a:pt x="6" y="2"/>
                    </a:lnTo>
                    <a:lnTo>
                      <a:pt x="11" y="0"/>
                    </a:lnTo>
                    <a:lnTo>
                      <a:pt x="17" y="0"/>
                    </a:lnTo>
                    <a:lnTo>
                      <a:pt x="20" y="2"/>
                    </a:lnTo>
                    <a:lnTo>
                      <a:pt x="20" y="5"/>
                    </a:lnTo>
                    <a:lnTo>
                      <a:pt x="17" y="6"/>
                    </a:lnTo>
                    <a:lnTo>
                      <a:pt x="15" y="5"/>
                    </a:lnTo>
                    <a:lnTo>
                      <a:pt x="17" y="2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321" name="Line 3722"/>
              <p:cNvSpPr>
                <a:spLocks noChangeShapeType="1"/>
              </p:cNvSpPr>
              <p:nvPr/>
            </p:nvSpPr>
            <p:spPr bwMode="auto">
              <a:xfrm>
                <a:off x="2792" y="1290"/>
                <a:ext cx="4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322" name="Line 3723"/>
              <p:cNvSpPr>
                <a:spLocks noChangeShapeType="1"/>
              </p:cNvSpPr>
              <p:nvPr/>
            </p:nvSpPr>
            <p:spPr bwMode="auto">
              <a:xfrm>
                <a:off x="2792" y="1305"/>
                <a:ext cx="7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323" name="Line 3724"/>
              <p:cNvSpPr>
                <a:spLocks noChangeShapeType="1"/>
              </p:cNvSpPr>
              <p:nvPr/>
            </p:nvSpPr>
            <p:spPr bwMode="auto">
              <a:xfrm flipH="1" flipV="1">
                <a:off x="3286" y="1609"/>
                <a:ext cx="8" cy="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324" name="Freeform 3725"/>
              <p:cNvSpPr>
                <a:spLocks/>
              </p:cNvSpPr>
              <p:nvPr/>
            </p:nvSpPr>
            <p:spPr bwMode="auto">
              <a:xfrm>
                <a:off x="3275" y="1243"/>
                <a:ext cx="14" cy="14"/>
              </a:xfrm>
              <a:custGeom>
                <a:avLst/>
                <a:gdLst>
                  <a:gd name="T0" fmla="*/ 4 w 27"/>
                  <a:gd name="T1" fmla="*/ 2 h 28"/>
                  <a:gd name="T2" fmla="*/ 3 w 27"/>
                  <a:gd name="T3" fmla="*/ 1 h 28"/>
                  <a:gd name="T4" fmla="*/ 2 w 27"/>
                  <a:gd name="T5" fmla="*/ 0 h 28"/>
                  <a:gd name="T6" fmla="*/ 1 w 27"/>
                  <a:gd name="T7" fmla="*/ 1 h 28"/>
                  <a:gd name="T8" fmla="*/ 0 w 27"/>
                  <a:gd name="T9" fmla="*/ 2 h 28"/>
                  <a:gd name="T10" fmla="*/ 1 w 27"/>
                  <a:gd name="T11" fmla="*/ 3 h 28"/>
                  <a:gd name="T12" fmla="*/ 2 w 27"/>
                  <a:gd name="T13" fmla="*/ 4 h 28"/>
                  <a:gd name="T14" fmla="*/ 3 w 27"/>
                  <a:gd name="T15" fmla="*/ 3 h 28"/>
                  <a:gd name="T16" fmla="*/ 4 w 27"/>
                  <a:gd name="T17" fmla="*/ 2 h 2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7"/>
                  <a:gd name="T28" fmla="*/ 0 h 28"/>
                  <a:gd name="T29" fmla="*/ 27 w 27"/>
                  <a:gd name="T30" fmla="*/ 28 h 2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7" h="28">
                    <a:moveTo>
                      <a:pt x="27" y="14"/>
                    </a:moveTo>
                    <a:lnTo>
                      <a:pt x="23" y="5"/>
                    </a:lnTo>
                    <a:lnTo>
                      <a:pt x="13" y="0"/>
                    </a:lnTo>
                    <a:lnTo>
                      <a:pt x="3" y="5"/>
                    </a:lnTo>
                    <a:lnTo>
                      <a:pt x="0" y="14"/>
                    </a:lnTo>
                    <a:lnTo>
                      <a:pt x="3" y="24"/>
                    </a:lnTo>
                    <a:lnTo>
                      <a:pt x="13" y="28"/>
                    </a:lnTo>
                    <a:lnTo>
                      <a:pt x="23" y="24"/>
                    </a:lnTo>
                    <a:lnTo>
                      <a:pt x="27" y="14"/>
                    </a:lnTo>
                    <a:close/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325" name="Freeform 3726"/>
              <p:cNvSpPr>
                <a:spLocks/>
              </p:cNvSpPr>
              <p:nvPr/>
            </p:nvSpPr>
            <p:spPr bwMode="auto">
              <a:xfrm>
                <a:off x="3307" y="1424"/>
                <a:ext cx="14" cy="14"/>
              </a:xfrm>
              <a:custGeom>
                <a:avLst/>
                <a:gdLst>
                  <a:gd name="T0" fmla="*/ 4 w 28"/>
                  <a:gd name="T1" fmla="*/ 2 h 27"/>
                  <a:gd name="T2" fmla="*/ 3 w 28"/>
                  <a:gd name="T3" fmla="*/ 1 h 27"/>
                  <a:gd name="T4" fmla="*/ 2 w 28"/>
                  <a:gd name="T5" fmla="*/ 0 h 27"/>
                  <a:gd name="T6" fmla="*/ 1 w 28"/>
                  <a:gd name="T7" fmla="*/ 1 h 27"/>
                  <a:gd name="T8" fmla="*/ 0 w 28"/>
                  <a:gd name="T9" fmla="*/ 2 h 27"/>
                  <a:gd name="T10" fmla="*/ 1 w 28"/>
                  <a:gd name="T11" fmla="*/ 3 h 27"/>
                  <a:gd name="T12" fmla="*/ 2 w 28"/>
                  <a:gd name="T13" fmla="*/ 4 h 27"/>
                  <a:gd name="T14" fmla="*/ 3 w 28"/>
                  <a:gd name="T15" fmla="*/ 3 h 27"/>
                  <a:gd name="T16" fmla="*/ 4 w 28"/>
                  <a:gd name="T17" fmla="*/ 2 h 2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"/>
                  <a:gd name="T28" fmla="*/ 0 h 27"/>
                  <a:gd name="T29" fmla="*/ 28 w 28"/>
                  <a:gd name="T30" fmla="*/ 27 h 2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" h="27">
                    <a:moveTo>
                      <a:pt x="28" y="14"/>
                    </a:moveTo>
                    <a:lnTo>
                      <a:pt x="23" y="4"/>
                    </a:lnTo>
                    <a:lnTo>
                      <a:pt x="14" y="0"/>
                    </a:lnTo>
                    <a:lnTo>
                      <a:pt x="4" y="4"/>
                    </a:lnTo>
                    <a:lnTo>
                      <a:pt x="0" y="14"/>
                    </a:lnTo>
                    <a:lnTo>
                      <a:pt x="4" y="24"/>
                    </a:lnTo>
                    <a:lnTo>
                      <a:pt x="14" y="27"/>
                    </a:lnTo>
                    <a:lnTo>
                      <a:pt x="23" y="24"/>
                    </a:lnTo>
                    <a:lnTo>
                      <a:pt x="28" y="14"/>
                    </a:lnTo>
                    <a:close/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326" name="Line 3727"/>
              <p:cNvSpPr>
                <a:spLocks noChangeShapeType="1"/>
              </p:cNvSpPr>
              <p:nvPr/>
            </p:nvSpPr>
            <p:spPr bwMode="auto">
              <a:xfrm flipH="1" flipV="1">
                <a:off x="3301" y="1518"/>
                <a:ext cx="7" cy="1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327" name="Line 3728"/>
              <p:cNvSpPr>
                <a:spLocks noChangeShapeType="1"/>
              </p:cNvSpPr>
              <p:nvPr/>
            </p:nvSpPr>
            <p:spPr bwMode="auto">
              <a:xfrm>
                <a:off x="3330" y="1297"/>
                <a:ext cx="11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328" name="Line 3729"/>
              <p:cNvSpPr>
                <a:spLocks noChangeShapeType="1"/>
              </p:cNvSpPr>
              <p:nvPr/>
            </p:nvSpPr>
            <p:spPr bwMode="auto">
              <a:xfrm flipH="1" flipV="1">
                <a:off x="3160" y="1277"/>
                <a:ext cx="95" cy="9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329" name="Line 3730"/>
              <p:cNvSpPr>
                <a:spLocks noChangeShapeType="1"/>
              </p:cNvSpPr>
              <p:nvPr/>
            </p:nvSpPr>
            <p:spPr bwMode="auto">
              <a:xfrm flipV="1">
                <a:off x="2780" y="1528"/>
                <a:ext cx="61" cy="6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330" name="Line 3731"/>
              <p:cNvSpPr>
                <a:spLocks noChangeShapeType="1"/>
              </p:cNvSpPr>
              <p:nvPr/>
            </p:nvSpPr>
            <p:spPr bwMode="auto">
              <a:xfrm flipH="1" flipV="1">
                <a:off x="2780" y="1589"/>
                <a:ext cx="76" cy="7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331" name="Line 3732"/>
              <p:cNvSpPr>
                <a:spLocks noChangeShapeType="1"/>
              </p:cNvSpPr>
              <p:nvPr/>
            </p:nvSpPr>
            <p:spPr bwMode="auto">
              <a:xfrm>
                <a:off x="2793" y="1253"/>
                <a:ext cx="10" cy="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332" name="Line 3733"/>
              <p:cNvSpPr>
                <a:spLocks noChangeShapeType="1"/>
              </p:cNvSpPr>
              <p:nvPr/>
            </p:nvSpPr>
            <p:spPr bwMode="auto">
              <a:xfrm flipH="1" flipV="1">
                <a:off x="2780" y="1589"/>
                <a:ext cx="76" cy="7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333" name="Line 3734"/>
              <p:cNvSpPr>
                <a:spLocks noChangeShapeType="1"/>
              </p:cNvSpPr>
              <p:nvPr/>
            </p:nvSpPr>
            <p:spPr bwMode="auto">
              <a:xfrm flipV="1">
                <a:off x="2780" y="1528"/>
                <a:ext cx="61" cy="6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334" name="Line 3735"/>
              <p:cNvSpPr>
                <a:spLocks noChangeShapeType="1"/>
              </p:cNvSpPr>
              <p:nvPr/>
            </p:nvSpPr>
            <p:spPr bwMode="auto">
              <a:xfrm>
                <a:off x="2639" y="1319"/>
                <a:ext cx="53" cy="5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335" name="Line 3736"/>
              <p:cNvSpPr>
                <a:spLocks noChangeShapeType="1"/>
              </p:cNvSpPr>
              <p:nvPr/>
            </p:nvSpPr>
            <p:spPr bwMode="auto">
              <a:xfrm flipV="1">
                <a:off x="2576" y="1376"/>
                <a:ext cx="94" cy="9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336" name="Freeform 3737"/>
              <p:cNvSpPr>
                <a:spLocks/>
              </p:cNvSpPr>
              <p:nvPr/>
            </p:nvSpPr>
            <p:spPr bwMode="auto">
              <a:xfrm>
                <a:off x="2951" y="1448"/>
                <a:ext cx="38" cy="183"/>
              </a:xfrm>
              <a:custGeom>
                <a:avLst/>
                <a:gdLst>
                  <a:gd name="T0" fmla="*/ 10 w 75"/>
                  <a:gd name="T1" fmla="*/ 0 h 365"/>
                  <a:gd name="T2" fmla="*/ 5 w 75"/>
                  <a:gd name="T3" fmla="*/ 7 h 365"/>
                  <a:gd name="T4" fmla="*/ 2 w 75"/>
                  <a:gd name="T5" fmla="*/ 15 h 365"/>
                  <a:gd name="T6" fmla="*/ 0 w 75"/>
                  <a:gd name="T7" fmla="*/ 23 h 365"/>
                  <a:gd name="T8" fmla="*/ 2 w 75"/>
                  <a:gd name="T9" fmla="*/ 32 h 365"/>
                  <a:gd name="T10" fmla="*/ 5 w 75"/>
                  <a:gd name="T11" fmla="*/ 39 h 365"/>
                  <a:gd name="T12" fmla="*/ 10 w 75"/>
                  <a:gd name="T13" fmla="*/ 46 h 36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5"/>
                  <a:gd name="T22" fmla="*/ 0 h 365"/>
                  <a:gd name="T23" fmla="*/ 75 w 75"/>
                  <a:gd name="T24" fmla="*/ 365 h 36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5" h="365">
                    <a:moveTo>
                      <a:pt x="75" y="0"/>
                    </a:moveTo>
                    <a:lnTo>
                      <a:pt x="34" y="53"/>
                    </a:lnTo>
                    <a:lnTo>
                      <a:pt x="9" y="116"/>
                    </a:lnTo>
                    <a:lnTo>
                      <a:pt x="0" y="183"/>
                    </a:lnTo>
                    <a:lnTo>
                      <a:pt x="9" y="249"/>
                    </a:lnTo>
                    <a:lnTo>
                      <a:pt x="34" y="312"/>
                    </a:lnTo>
                    <a:lnTo>
                      <a:pt x="75" y="365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337" name="Line 3738"/>
              <p:cNvSpPr>
                <a:spLocks noChangeShapeType="1"/>
              </p:cNvSpPr>
              <p:nvPr/>
            </p:nvSpPr>
            <p:spPr bwMode="auto">
              <a:xfrm flipH="1" flipV="1">
                <a:off x="3095" y="1555"/>
                <a:ext cx="96" cy="9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338" name="Line 3739"/>
              <p:cNvSpPr>
                <a:spLocks noChangeShapeType="1"/>
              </p:cNvSpPr>
              <p:nvPr/>
            </p:nvSpPr>
            <p:spPr bwMode="auto">
              <a:xfrm flipH="1" flipV="1">
                <a:off x="3115" y="1536"/>
                <a:ext cx="95" cy="9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339" name="Line 3740"/>
              <p:cNvSpPr>
                <a:spLocks noChangeShapeType="1"/>
              </p:cNvSpPr>
              <p:nvPr/>
            </p:nvSpPr>
            <p:spPr bwMode="auto">
              <a:xfrm flipH="1" flipV="1">
                <a:off x="3134" y="1517"/>
                <a:ext cx="95" cy="9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340" name="Line 3741"/>
              <p:cNvSpPr>
                <a:spLocks noChangeShapeType="1"/>
              </p:cNvSpPr>
              <p:nvPr/>
            </p:nvSpPr>
            <p:spPr bwMode="auto">
              <a:xfrm flipH="1" flipV="1">
                <a:off x="3153" y="1498"/>
                <a:ext cx="95" cy="9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341" name="Line 3742"/>
              <p:cNvSpPr>
                <a:spLocks noChangeShapeType="1"/>
              </p:cNvSpPr>
              <p:nvPr/>
            </p:nvSpPr>
            <p:spPr bwMode="auto">
              <a:xfrm flipV="1">
                <a:off x="3105" y="1526"/>
                <a:ext cx="114" cy="11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342" name="Line 3743"/>
              <p:cNvSpPr>
                <a:spLocks noChangeShapeType="1"/>
              </p:cNvSpPr>
              <p:nvPr/>
            </p:nvSpPr>
            <p:spPr bwMode="auto">
              <a:xfrm>
                <a:off x="2989" y="1631"/>
                <a:ext cx="20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343" name="Line 3744"/>
              <p:cNvSpPr>
                <a:spLocks noChangeShapeType="1"/>
              </p:cNvSpPr>
              <p:nvPr/>
            </p:nvSpPr>
            <p:spPr bwMode="auto">
              <a:xfrm flipV="1">
                <a:off x="2856" y="1650"/>
                <a:ext cx="15" cy="1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344" name="Line 3745"/>
              <p:cNvSpPr>
                <a:spLocks noChangeShapeType="1"/>
              </p:cNvSpPr>
              <p:nvPr/>
            </p:nvSpPr>
            <p:spPr bwMode="auto">
              <a:xfrm flipH="1" flipV="1">
                <a:off x="2841" y="1528"/>
                <a:ext cx="76" cy="7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345" name="Freeform 3746"/>
              <p:cNvSpPr>
                <a:spLocks/>
              </p:cNvSpPr>
              <p:nvPr/>
            </p:nvSpPr>
            <p:spPr bwMode="auto">
              <a:xfrm>
                <a:off x="3098" y="1633"/>
                <a:ext cx="14" cy="14"/>
              </a:xfrm>
              <a:custGeom>
                <a:avLst/>
                <a:gdLst>
                  <a:gd name="T0" fmla="*/ 4 w 28"/>
                  <a:gd name="T1" fmla="*/ 1 h 29"/>
                  <a:gd name="T2" fmla="*/ 3 w 28"/>
                  <a:gd name="T3" fmla="*/ 0 h 29"/>
                  <a:gd name="T4" fmla="*/ 2 w 28"/>
                  <a:gd name="T5" fmla="*/ 0 h 29"/>
                  <a:gd name="T6" fmla="*/ 1 w 28"/>
                  <a:gd name="T7" fmla="*/ 0 h 29"/>
                  <a:gd name="T8" fmla="*/ 0 w 28"/>
                  <a:gd name="T9" fmla="*/ 1 h 29"/>
                  <a:gd name="T10" fmla="*/ 1 w 28"/>
                  <a:gd name="T11" fmla="*/ 3 h 29"/>
                  <a:gd name="T12" fmla="*/ 2 w 28"/>
                  <a:gd name="T13" fmla="*/ 3 h 29"/>
                  <a:gd name="T14" fmla="*/ 3 w 28"/>
                  <a:gd name="T15" fmla="*/ 3 h 29"/>
                  <a:gd name="T16" fmla="*/ 4 w 28"/>
                  <a:gd name="T17" fmla="*/ 1 h 2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"/>
                  <a:gd name="T28" fmla="*/ 0 h 29"/>
                  <a:gd name="T29" fmla="*/ 28 w 28"/>
                  <a:gd name="T30" fmla="*/ 29 h 2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" h="29">
                    <a:moveTo>
                      <a:pt x="28" y="15"/>
                    </a:moveTo>
                    <a:lnTo>
                      <a:pt x="23" y="5"/>
                    </a:lnTo>
                    <a:lnTo>
                      <a:pt x="14" y="0"/>
                    </a:lnTo>
                    <a:lnTo>
                      <a:pt x="4" y="5"/>
                    </a:lnTo>
                    <a:lnTo>
                      <a:pt x="0" y="15"/>
                    </a:lnTo>
                    <a:lnTo>
                      <a:pt x="4" y="24"/>
                    </a:lnTo>
                    <a:lnTo>
                      <a:pt x="14" y="29"/>
                    </a:lnTo>
                    <a:lnTo>
                      <a:pt x="23" y="24"/>
                    </a:lnTo>
                    <a:lnTo>
                      <a:pt x="28" y="15"/>
                    </a:lnTo>
                    <a:close/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346" name="Line 3747"/>
              <p:cNvSpPr>
                <a:spLocks noChangeShapeType="1"/>
              </p:cNvSpPr>
              <p:nvPr/>
            </p:nvSpPr>
            <p:spPr bwMode="auto">
              <a:xfrm flipH="1" flipV="1">
                <a:off x="3046" y="1582"/>
                <a:ext cx="12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347" name="Line 3748"/>
              <p:cNvSpPr>
                <a:spLocks noChangeShapeType="1"/>
              </p:cNvSpPr>
              <p:nvPr/>
            </p:nvSpPr>
            <p:spPr bwMode="auto">
              <a:xfrm flipV="1">
                <a:off x="2856" y="1604"/>
                <a:ext cx="61" cy="6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348" name="Line 3749"/>
              <p:cNvSpPr>
                <a:spLocks noChangeShapeType="1"/>
              </p:cNvSpPr>
              <p:nvPr/>
            </p:nvSpPr>
            <p:spPr bwMode="auto">
              <a:xfrm flipH="1" flipV="1">
                <a:off x="3077" y="1574"/>
                <a:ext cx="94" cy="9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349" name="Line 3750"/>
              <p:cNvSpPr>
                <a:spLocks noChangeShapeType="1"/>
              </p:cNvSpPr>
              <p:nvPr/>
            </p:nvSpPr>
            <p:spPr bwMode="auto">
              <a:xfrm flipH="1" flipV="1">
                <a:off x="3142" y="1296"/>
                <a:ext cx="94" cy="9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350" name="Line 3751"/>
              <p:cNvSpPr>
                <a:spLocks noChangeShapeType="1"/>
              </p:cNvSpPr>
              <p:nvPr/>
            </p:nvSpPr>
            <p:spPr bwMode="auto">
              <a:xfrm flipH="1" flipV="1">
                <a:off x="3122" y="1315"/>
                <a:ext cx="96" cy="9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351" name="Line 3752"/>
              <p:cNvSpPr>
                <a:spLocks noChangeShapeType="1"/>
              </p:cNvSpPr>
              <p:nvPr/>
            </p:nvSpPr>
            <p:spPr bwMode="auto">
              <a:xfrm flipH="1" flipV="1">
                <a:off x="3150" y="1381"/>
                <a:ext cx="48" cy="4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352" name="Line 3753"/>
              <p:cNvSpPr>
                <a:spLocks noChangeShapeType="1"/>
              </p:cNvSpPr>
              <p:nvPr/>
            </p:nvSpPr>
            <p:spPr bwMode="auto">
              <a:xfrm flipH="1" flipV="1">
                <a:off x="3084" y="1353"/>
                <a:ext cx="95" cy="9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353" name="Line 3754"/>
              <p:cNvSpPr>
                <a:spLocks noChangeShapeType="1"/>
              </p:cNvSpPr>
              <p:nvPr/>
            </p:nvSpPr>
            <p:spPr bwMode="auto">
              <a:xfrm flipH="1" flipV="1">
                <a:off x="3065" y="1373"/>
                <a:ext cx="95" cy="9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354" name="Line 3755"/>
              <p:cNvSpPr>
                <a:spLocks noChangeShapeType="1"/>
              </p:cNvSpPr>
              <p:nvPr/>
            </p:nvSpPr>
            <p:spPr bwMode="auto">
              <a:xfrm flipH="1" flipV="1">
                <a:off x="3046" y="1391"/>
                <a:ext cx="96" cy="9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355" name="Line 3756"/>
              <p:cNvSpPr>
                <a:spLocks noChangeShapeType="1"/>
              </p:cNvSpPr>
              <p:nvPr/>
            </p:nvSpPr>
            <p:spPr bwMode="auto">
              <a:xfrm flipH="1" flipV="1">
                <a:off x="3027" y="1410"/>
                <a:ext cx="95" cy="9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356" name="Line 3757"/>
              <p:cNvSpPr>
                <a:spLocks noChangeShapeType="1"/>
              </p:cNvSpPr>
              <p:nvPr/>
            </p:nvSpPr>
            <p:spPr bwMode="auto">
              <a:xfrm flipH="1" flipV="1">
                <a:off x="3103" y="1334"/>
                <a:ext cx="37" cy="3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357" name="Line 3758"/>
              <p:cNvSpPr>
                <a:spLocks noChangeShapeType="1"/>
              </p:cNvSpPr>
              <p:nvPr/>
            </p:nvSpPr>
            <p:spPr bwMode="auto">
              <a:xfrm flipH="1" flipV="1">
                <a:off x="3191" y="1459"/>
                <a:ext cx="9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358" name="Line 3759"/>
              <p:cNvSpPr>
                <a:spLocks noChangeShapeType="1"/>
              </p:cNvSpPr>
              <p:nvPr/>
            </p:nvSpPr>
            <p:spPr bwMode="auto">
              <a:xfrm flipV="1">
                <a:off x="3074" y="1401"/>
                <a:ext cx="57" cy="5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359" name="Line 3760"/>
              <p:cNvSpPr>
                <a:spLocks noChangeShapeType="1"/>
              </p:cNvSpPr>
              <p:nvPr/>
            </p:nvSpPr>
            <p:spPr bwMode="auto">
              <a:xfrm flipV="1">
                <a:off x="3170" y="1343"/>
                <a:ext cx="1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360" name="Line 3761"/>
              <p:cNvSpPr>
                <a:spLocks noChangeShapeType="1"/>
              </p:cNvSpPr>
              <p:nvPr/>
            </p:nvSpPr>
            <p:spPr bwMode="auto">
              <a:xfrm>
                <a:off x="3170" y="1362"/>
                <a:ext cx="20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361" name="Line 3762"/>
              <p:cNvSpPr>
                <a:spLocks noChangeShapeType="1"/>
              </p:cNvSpPr>
              <p:nvPr/>
            </p:nvSpPr>
            <p:spPr bwMode="auto">
              <a:xfrm flipV="1">
                <a:off x="3238" y="1488"/>
                <a:ext cx="1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362" name="Line 3763"/>
              <p:cNvSpPr>
                <a:spLocks noChangeShapeType="1"/>
              </p:cNvSpPr>
              <p:nvPr/>
            </p:nvSpPr>
            <p:spPr bwMode="auto">
              <a:xfrm flipH="1">
                <a:off x="3112" y="1401"/>
                <a:ext cx="19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363" name="Line 3764"/>
              <p:cNvSpPr>
                <a:spLocks noChangeShapeType="1"/>
              </p:cNvSpPr>
              <p:nvPr/>
            </p:nvSpPr>
            <p:spPr bwMode="auto">
              <a:xfrm>
                <a:off x="3131" y="1401"/>
                <a:ext cx="1" cy="1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364" name="Line 3765"/>
              <p:cNvSpPr>
                <a:spLocks noChangeShapeType="1"/>
              </p:cNvSpPr>
              <p:nvPr/>
            </p:nvSpPr>
            <p:spPr bwMode="auto">
              <a:xfrm flipH="1">
                <a:off x="3199" y="1527"/>
                <a:ext cx="19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365" name="Line 3766"/>
              <p:cNvSpPr>
                <a:spLocks noChangeShapeType="1"/>
              </p:cNvSpPr>
              <p:nvPr/>
            </p:nvSpPr>
            <p:spPr bwMode="auto">
              <a:xfrm>
                <a:off x="3218" y="1527"/>
                <a:ext cx="1" cy="1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366" name="Freeform 3767"/>
              <p:cNvSpPr>
                <a:spLocks/>
              </p:cNvSpPr>
              <p:nvPr/>
            </p:nvSpPr>
            <p:spPr bwMode="auto">
              <a:xfrm>
                <a:off x="3067" y="1451"/>
                <a:ext cx="14" cy="14"/>
              </a:xfrm>
              <a:custGeom>
                <a:avLst/>
                <a:gdLst>
                  <a:gd name="T0" fmla="*/ 4 w 27"/>
                  <a:gd name="T1" fmla="*/ 2 h 28"/>
                  <a:gd name="T2" fmla="*/ 3 w 27"/>
                  <a:gd name="T3" fmla="*/ 1 h 28"/>
                  <a:gd name="T4" fmla="*/ 2 w 27"/>
                  <a:gd name="T5" fmla="*/ 0 h 28"/>
                  <a:gd name="T6" fmla="*/ 1 w 27"/>
                  <a:gd name="T7" fmla="*/ 1 h 28"/>
                  <a:gd name="T8" fmla="*/ 0 w 27"/>
                  <a:gd name="T9" fmla="*/ 2 h 28"/>
                  <a:gd name="T10" fmla="*/ 1 w 27"/>
                  <a:gd name="T11" fmla="*/ 3 h 28"/>
                  <a:gd name="T12" fmla="*/ 2 w 27"/>
                  <a:gd name="T13" fmla="*/ 4 h 28"/>
                  <a:gd name="T14" fmla="*/ 3 w 27"/>
                  <a:gd name="T15" fmla="*/ 3 h 28"/>
                  <a:gd name="T16" fmla="*/ 4 w 27"/>
                  <a:gd name="T17" fmla="*/ 2 h 2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7"/>
                  <a:gd name="T28" fmla="*/ 0 h 28"/>
                  <a:gd name="T29" fmla="*/ 27 w 27"/>
                  <a:gd name="T30" fmla="*/ 28 h 2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7" h="28">
                    <a:moveTo>
                      <a:pt x="27" y="14"/>
                    </a:moveTo>
                    <a:lnTo>
                      <a:pt x="24" y="4"/>
                    </a:lnTo>
                    <a:lnTo>
                      <a:pt x="15" y="0"/>
                    </a:lnTo>
                    <a:lnTo>
                      <a:pt x="4" y="4"/>
                    </a:lnTo>
                    <a:lnTo>
                      <a:pt x="0" y="14"/>
                    </a:lnTo>
                    <a:lnTo>
                      <a:pt x="4" y="23"/>
                    </a:lnTo>
                    <a:lnTo>
                      <a:pt x="15" y="28"/>
                    </a:lnTo>
                    <a:lnTo>
                      <a:pt x="24" y="23"/>
                    </a:lnTo>
                    <a:lnTo>
                      <a:pt x="27" y="14"/>
                    </a:lnTo>
                    <a:close/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367" name="Line 3768"/>
              <p:cNvSpPr>
                <a:spLocks noChangeShapeType="1"/>
              </p:cNvSpPr>
              <p:nvPr/>
            </p:nvSpPr>
            <p:spPr bwMode="auto">
              <a:xfrm flipH="1">
                <a:off x="3175" y="1441"/>
                <a:ext cx="12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368" name="Line 3769"/>
              <p:cNvSpPr>
                <a:spLocks noChangeShapeType="1"/>
              </p:cNvSpPr>
              <p:nvPr/>
            </p:nvSpPr>
            <p:spPr bwMode="auto">
              <a:xfrm>
                <a:off x="3050" y="1387"/>
                <a:ext cx="96" cy="9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369" name="Line 3770"/>
              <p:cNvSpPr>
                <a:spLocks noChangeShapeType="1"/>
              </p:cNvSpPr>
              <p:nvPr/>
            </p:nvSpPr>
            <p:spPr bwMode="auto">
              <a:xfrm flipH="1" flipV="1">
                <a:off x="3139" y="1467"/>
                <a:ext cx="7" cy="1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370" name="Line 3771"/>
              <p:cNvSpPr>
                <a:spLocks noChangeShapeType="1"/>
              </p:cNvSpPr>
              <p:nvPr/>
            </p:nvSpPr>
            <p:spPr bwMode="auto">
              <a:xfrm>
                <a:off x="3050" y="1387"/>
                <a:ext cx="13" cy="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371" name="Line 3772"/>
              <p:cNvSpPr>
                <a:spLocks noChangeShapeType="1"/>
              </p:cNvSpPr>
              <p:nvPr/>
            </p:nvSpPr>
            <p:spPr bwMode="auto">
              <a:xfrm>
                <a:off x="3212" y="1438"/>
                <a:ext cx="13" cy="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372" name="Freeform 3773"/>
              <p:cNvSpPr>
                <a:spLocks/>
              </p:cNvSpPr>
              <p:nvPr/>
            </p:nvSpPr>
            <p:spPr bwMode="auto">
              <a:xfrm>
                <a:off x="2976" y="1500"/>
                <a:ext cx="25" cy="38"/>
              </a:xfrm>
              <a:custGeom>
                <a:avLst/>
                <a:gdLst>
                  <a:gd name="T0" fmla="*/ 0 w 50"/>
                  <a:gd name="T1" fmla="*/ 10 h 75"/>
                  <a:gd name="T2" fmla="*/ 0 w 50"/>
                  <a:gd name="T3" fmla="*/ 0 h 75"/>
                  <a:gd name="T4" fmla="*/ 3 w 50"/>
                  <a:gd name="T5" fmla="*/ 0 h 75"/>
                  <a:gd name="T6" fmla="*/ 5 w 50"/>
                  <a:gd name="T7" fmla="*/ 1 h 75"/>
                  <a:gd name="T8" fmla="*/ 6 w 50"/>
                  <a:gd name="T9" fmla="*/ 2 h 75"/>
                  <a:gd name="T10" fmla="*/ 6 w 50"/>
                  <a:gd name="T11" fmla="*/ 3 h 75"/>
                  <a:gd name="T12" fmla="*/ 6 w 50"/>
                  <a:gd name="T13" fmla="*/ 4 h 75"/>
                  <a:gd name="T14" fmla="*/ 6 w 50"/>
                  <a:gd name="T15" fmla="*/ 6 h 75"/>
                  <a:gd name="T16" fmla="*/ 6 w 50"/>
                  <a:gd name="T17" fmla="*/ 8 h 75"/>
                  <a:gd name="T18" fmla="*/ 6 w 50"/>
                  <a:gd name="T19" fmla="*/ 8 h 75"/>
                  <a:gd name="T20" fmla="*/ 5 w 50"/>
                  <a:gd name="T21" fmla="*/ 9 h 75"/>
                  <a:gd name="T22" fmla="*/ 3 w 50"/>
                  <a:gd name="T23" fmla="*/ 10 h 75"/>
                  <a:gd name="T24" fmla="*/ 0 w 50"/>
                  <a:gd name="T25" fmla="*/ 10 h 7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0"/>
                  <a:gd name="T40" fmla="*/ 0 h 75"/>
                  <a:gd name="T41" fmla="*/ 50 w 50"/>
                  <a:gd name="T42" fmla="*/ 75 h 7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0" h="75">
                    <a:moveTo>
                      <a:pt x="0" y="75"/>
                    </a:moveTo>
                    <a:lnTo>
                      <a:pt x="0" y="0"/>
                    </a:lnTo>
                    <a:lnTo>
                      <a:pt x="25" y="0"/>
                    </a:lnTo>
                    <a:lnTo>
                      <a:pt x="36" y="3"/>
                    </a:lnTo>
                    <a:lnTo>
                      <a:pt x="43" y="11"/>
                    </a:lnTo>
                    <a:lnTo>
                      <a:pt x="47" y="17"/>
                    </a:lnTo>
                    <a:lnTo>
                      <a:pt x="50" y="28"/>
                    </a:lnTo>
                    <a:lnTo>
                      <a:pt x="50" y="47"/>
                    </a:lnTo>
                    <a:lnTo>
                      <a:pt x="47" y="58"/>
                    </a:lnTo>
                    <a:lnTo>
                      <a:pt x="43" y="64"/>
                    </a:lnTo>
                    <a:lnTo>
                      <a:pt x="36" y="72"/>
                    </a:lnTo>
                    <a:lnTo>
                      <a:pt x="25" y="75"/>
                    </a:lnTo>
                    <a:lnTo>
                      <a:pt x="0" y="75"/>
                    </a:lnTo>
                    <a:close/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373" name="Freeform 3774"/>
              <p:cNvSpPr>
                <a:spLocks/>
              </p:cNvSpPr>
              <p:nvPr/>
            </p:nvSpPr>
            <p:spPr bwMode="auto">
              <a:xfrm>
                <a:off x="3013" y="1500"/>
                <a:ext cx="25" cy="38"/>
              </a:xfrm>
              <a:custGeom>
                <a:avLst/>
                <a:gdLst>
                  <a:gd name="T0" fmla="*/ 0 w 51"/>
                  <a:gd name="T1" fmla="*/ 10 h 75"/>
                  <a:gd name="T2" fmla="*/ 0 w 51"/>
                  <a:gd name="T3" fmla="*/ 0 h 75"/>
                  <a:gd name="T4" fmla="*/ 6 w 51"/>
                  <a:gd name="T5" fmla="*/ 10 h 75"/>
                  <a:gd name="T6" fmla="*/ 6 w 51"/>
                  <a:gd name="T7" fmla="*/ 0 h 7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1"/>
                  <a:gd name="T13" fmla="*/ 0 h 75"/>
                  <a:gd name="T14" fmla="*/ 51 w 51"/>
                  <a:gd name="T15" fmla="*/ 75 h 7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1" h="75">
                    <a:moveTo>
                      <a:pt x="0" y="75"/>
                    </a:moveTo>
                    <a:lnTo>
                      <a:pt x="0" y="0"/>
                    </a:lnTo>
                    <a:lnTo>
                      <a:pt x="51" y="75"/>
                    </a:lnTo>
                    <a:lnTo>
                      <a:pt x="51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374" name="Line 3775"/>
              <p:cNvSpPr>
                <a:spLocks noChangeShapeType="1"/>
              </p:cNvSpPr>
              <p:nvPr/>
            </p:nvSpPr>
            <p:spPr bwMode="auto">
              <a:xfrm flipV="1">
                <a:off x="3223" y="1525"/>
                <a:ext cx="6" cy="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375" name="Line 3776"/>
              <p:cNvSpPr>
                <a:spLocks noChangeShapeType="1"/>
              </p:cNvSpPr>
              <p:nvPr/>
            </p:nvSpPr>
            <p:spPr bwMode="auto">
              <a:xfrm flipH="1">
                <a:off x="3223" y="1506"/>
                <a:ext cx="9" cy="2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376" name="Line 3777"/>
              <p:cNvSpPr>
                <a:spLocks noChangeShapeType="1"/>
              </p:cNvSpPr>
              <p:nvPr/>
            </p:nvSpPr>
            <p:spPr bwMode="auto">
              <a:xfrm>
                <a:off x="3191" y="1450"/>
                <a:ext cx="35" cy="7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377" name="Line 3778"/>
              <p:cNvSpPr>
                <a:spLocks noChangeShapeType="1"/>
              </p:cNvSpPr>
              <p:nvPr/>
            </p:nvSpPr>
            <p:spPr bwMode="auto">
              <a:xfrm flipV="1">
                <a:off x="3226" y="1506"/>
                <a:ext cx="6" cy="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378" name="Line 3779"/>
              <p:cNvSpPr>
                <a:spLocks noChangeShapeType="1"/>
              </p:cNvSpPr>
              <p:nvPr/>
            </p:nvSpPr>
            <p:spPr bwMode="auto">
              <a:xfrm>
                <a:off x="3196" y="1449"/>
                <a:ext cx="30" cy="5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379" name="Line 3780"/>
              <p:cNvSpPr>
                <a:spLocks noChangeShapeType="1"/>
              </p:cNvSpPr>
              <p:nvPr/>
            </p:nvSpPr>
            <p:spPr bwMode="auto">
              <a:xfrm flipH="1" flipV="1">
                <a:off x="3171" y="1479"/>
                <a:ext cx="68" cy="6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380" name="Line 3781"/>
              <p:cNvSpPr>
                <a:spLocks noChangeShapeType="1"/>
              </p:cNvSpPr>
              <p:nvPr/>
            </p:nvSpPr>
            <p:spPr bwMode="auto">
              <a:xfrm>
                <a:off x="3151" y="1380"/>
                <a:ext cx="35" cy="7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381" name="Line 3782"/>
              <p:cNvSpPr>
                <a:spLocks noChangeShapeType="1"/>
              </p:cNvSpPr>
              <p:nvPr/>
            </p:nvSpPr>
            <p:spPr bwMode="auto">
              <a:xfrm>
                <a:off x="3150" y="1392"/>
                <a:ext cx="31" cy="6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382" name="Line 3783"/>
              <p:cNvSpPr>
                <a:spLocks noChangeShapeType="1"/>
              </p:cNvSpPr>
              <p:nvPr/>
            </p:nvSpPr>
            <p:spPr bwMode="auto">
              <a:xfrm flipV="1">
                <a:off x="3145" y="1392"/>
                <a:ext cx="5" cy="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383" name="Line 3784"/>
              <p:cNvSpPr>
                <a:spLocks noChangeShapeType="1"/>
              </p:cNvSpPr>
              <p:nvPr/>
            </p:nvSpPr>
            <p:spPr bwMode="auto">
              <a:xfrm flipH="1">
                <a:off x="3145" y="1373"/>
                <a:ext cx="8" cy="2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384" name="Line 3785"/>
              <p:cNvSpPr>
                <a:spLocks noChangeShapeType="1"/>
              </p:cNvSpPr>
              <p:nvPr/>
            </p:nvSpPr>
            <p:spPr bwMode="auto">
              <a:xfrm>
                <a:off x="3113" y="1317"/>
                <a:ext cx="35" cy="7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385" name="Line 3786"/>
              <p:cNvSpPr>
                <a:spLocks noChangeShapeType="1"/>
              </p:cNvSpPr>
              <p:nvPr/>
            </p:nvSpPr>
            <p:spPr bwMode="auto">
              <a:xfrm flipV="1">
                <a:off x="3148" y="1373"/>
                <a:ext cx="5" cy="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386" name="Line 3787"/>
              <p:cNvSpPr>
                <a:spLocks noChangeShapeType="1"/>
              </p:cNvSpPr>
              <p:nvPr/>
            </p:nvSpPr>
            <p:spPr bwMode="auto">
              <a:xfrm>
                <a:off x="3118" y="1316"/>
                <a:ext cx="30" cy="5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387" name="Line 3788"/>
              <p:cNvSpPr>
                <a:spLocks noChangeShapeType="1"/>
              </p:cNvSpPr>
              <p:nvPr/>
            </p:nvSpPr>
            <p:spPr bwMode="auto">
              <a:xfrm>
                <a:off x="2612" y="1452"/>
                <a:ext cx="153" cy="15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388" name="Line 3789"/>
              <p:cNvSpPr>
                <a:spLocks noChangeShapeType="1"/>
              </p:cNvSpPr>
              <p:nvPr/>
            </p:nvSpPr>
            <p:spPr bwMode="auto">
              <a:xfrm flipV="1">
                <a:off x="3058" y="1309"/>
                <a:ext cx="283" cy="28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389" name="Line 3790"/>
              <p:cNvSpPr>
                <a:spLocks noChangeShapeType="1"/>
              </p:cNvSpPr>
              <p:nvPr/>
            </p:nvSpPr>
            <p:spPr bwMode="auto">
              <a:xfrm flipV="1">
                <a:off x="3046" y="1297"/>
                <a:ext cx="284" cy="28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390" name="Line 3791"/>
              <p:cNvSpPr>
                <a:spLocks noChangeShapeType="1"/>
              </p:cNvSpPr>
              <p:nvPr/>
            </p:nvSpPr>
            <p:spPr bwMode="auto">
              <a:xfrm flipH="1" flipV="1">
                <a:off x="3252" y="1559"/>
                <a:ext cx="15" cy="1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391" name="Line 3792"/>
              <p:cNvSpPr>
                <a:spLocks noChangeShapeType="1"/>
              </p:cNvSpPr>
              <p:nvPr/>
            </p:nvSpPr>
            <p:spPr bwMode="auto">
              <a:xfrm>
                <a:off x="3229" y="1513"/>
                <a:ext cx="35" cy="7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392" name="Line 3793"/>
              <p:cNvSpPr>
                <a:spLocks noChangeShapeType="1"/>
              </p:cNvSpPr>
              <p:nvPr/>
            </p:nvSpPr>
            <p:spPr bwMode="auto">
              <a:xfrm>
                <a:off x="3229" y="1525"/>
                <a:ext cx="30" cy="6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393" name="Line 3794"/>
              <p:cNvSpPr>
                <a:spLocks noChangeShapeType="1"/>
              </p:cNvSpPr>
              <p:nvPr/>
            </p:nvSpPr>
            <p:spPr bwMode="auto">
              <a:xfrm flipH="1" flipV="1">
                <a:off x="3198" y="1239"/>
                <a:ext cx="96" cy="9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394" name="Line 3795"/>
              <p:cNvSpPr>
                <a:spLocks noChangeShapeType="1"/>
              </p:cNvSpPr>
              <p:nvPr/>
            </p:nvSpPr>
            <p:spPr bwMode="auto">
              <a:xfrm flipH="1" flipV="1">
                <a:off x="3179" y="1258"/>
                <a:ext cx="96" cy="9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395" name="Line 3796"/>
              <p:cNvSpPr>
                <a:spLocks noChangeShapeType="1"/>
              </p:cNvSpPr>
              <p:nvPr/>
            </p:nvSpPr>
            <p:spPr bwMode="auto">
              <a:xfrm flipH="1" flipV="1">
                <a:off x="3213" y="1482"/>
                <a:ext cx="73" cy="7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396" name="Line 3797"/>
              <p:cNvSpPr>
                <a:spLocks noChangeShapeType="1"/>
              </p:cNvSpPr>
              <p:nvPr/>
            </p:nvSpPr>
            <p:spPr bwMode="auto">
              <a:xfrm flipH="1" flipV="1">
                <a:off x="3210" y="1441"/>
                <a:ext cx="94" cy="9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397" name="Line 3798"/>
              <p:cNvSpPr>
                <a:spLocks noChangeShapeType="1"/>
              </p:cNvSpPr>
              <p:nvPr/>
            </p:nvSpPr>
            <p:spPr bwMode="auto">
              <a:xfrm flipH="1" flipV="1">
                <a:off x="3229" y="1422"/>
                <a:ext cx="95" cy="9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398" name="Line 3799"/>
              <p:cNvSpPr>
                <a:spLocks noChangeShapeType="1"/>
              </p:cNvSpPr>
              <p:nvPr/>
            </p:nvSpPr>
            <p:spPr bwMode="auto">
              <a:xfrm flipH="1" flipV="1">
                <a:off x="3248" y="1403"/>
                <a:ext cx="95" cy="9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399" name="Line 3800"/>
              <p:cNvSpPr>
                <a:spLocks noChangeShapeType="1"/>
              </p:cNvSpPr>
              <p:nvPr/>
            </p:nvSpPr>
            <p:spPr bwMode="auto">
              <a:xfrm flipV="1">
                <a:off x="3238" y="1431"/>
                <a:ext cx="76" cy="7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400" name="Line 3801"/>
              <p:cNvSpPr>
                <a:spLocks noChangeShapeType="1"/>
              </p:cNvSpPr>
              <p:nvPr/>
            </p:nvSpPr>
            <p:spPr bwMode="auto">
              <a:xfrm flipV="1">
                <a:off x="3170" y="1250"/>
                <a:ext cx="112" cy="1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401" name="Line 3802"/>
              <p:cNvSpPr>
                <a:spLocks noChangeShapeType="1"/>
              </p:cNvSpPr>
              <p:nvPr/>
            </p:nvSpPr>
            <p:spPr bwMode="auto">
              <a:xfrm>
                <a:off x="3238" y="1507"/>
                <a:ext cx="21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402" name="Line 3803"/>
              <p:cNvSpPr>
                <a:spLocks noChangeShapeType="1"/>
              </p:cNvSpPr>
              <p:nvPr/>
            </p:nvSpPr>
            <p:spPr bwMode="auto">
              <a:xfrm>
                <a:off x="3212" y="1438"/>
                <a:ext cx="96" cy="9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403" name="Line 3804"/>
              <p:cNvSpPr>
                <a:spLocks noChangeShapeType="1"/>
              </p:cNvSpPr>
              <p:nvPr/>
            </p:nvSpPr>
            <p:spPr bwMode="auto">
              <a:xfrm flipH="1" flipV="1">
                <a:off x="3217" y="1221"/>
                <a:ext cx="95" cy="9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404" name="Line 3805"/>
              <p:cNvSpPr>
                <a:spLocks noChangeShapeType="1"/>
              </p:cNvSpPr>
              <p:nvPr/>
            </p:nvSpPr>
            <p:spPr bwMode="auto">
              <a:xfrm flipH="1" flipV="1">
                <a:off x="3235" y="1203"/>
                <a:ext cx="95" cy="9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405" name="Line 3806"/>
              <p:cNvSpPr>
                <a:spLocks noChangeShapeType="1"/>
              </p:cNvSpPr>
              <p:nvPr/>
            </p:nvSpPr>
            <p:spPr bwMode="auto">
              <a:xfrm>
                <a:off x="3335" y="1802"/>
                <a:ext cx="8" cy="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406" name="Line 3807"/>
              <p:cNvSpPr>
                <a:spLocks noChangeShapeType="1"/>
              </p:cNvSpPr>
              <p:nvPr/>
            </p:nvSpPr>
            <p:spPr bwMode="auto">
              <a:xfrm flipV="1">
                <a:off x="3297" y="1802"/>
                <a:ext cx="38" cy="3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407" name="Line 3808"/>
              <p:cNvSpPr>
                <a:spLocks noChangeShapeType="1"/>
              </p:cNvSpPr>
              <p:nvPr/>
            </p:nvSpPr>
            <p:spPr bwMode="auto">
              <a:xfrm flipV="1">
                <a:off x="3294" y="1810"/>
                <a:ext cx="49" cy="4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408" name="Line 3809"/>
              <p:cNvSpPr>
                <a:spLocks noChangeShapeType="1"/>
              </p:cNvSpPr>
              <p:nvPr/>
            </p:nvSpPr>
            <p:spPr bwMode="auto">
              <a:xfrm>
                <a:off x="3294" y="1859"/>
                <a:ext cx="18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409" name="Line 3810"/>
              <p:cNvSpPr>
                <a:spLocks noChangeShapeType="1"/>
              </p:cNvSpPr>
              <p:nvPr/>
            </p:nvSpPr>
            <p:spPr bwMode="auto">
              <a:xfrm flipH="1" flipV="1">
                <a:off x="3210" y="1685"/>
                <a:ext cx="7" cy="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410" name="Line 3811"/>
              <p:cNvSpPr>
                <a:spLocks noChangeShapeType="1"/>
              </p:cNvSpPr>
              <p:nvPr/>
            </p:nvSpPr>
            <p:spPr bwMode="auto">
              <a:xfrm flipH="1" flipV="1">
                <a:off x="3211" y="1721"/>
                <a:ext cx="96" cy="9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411" name="Line 3812"/>
              <p:cNvSpPr>
                <a:spLocks noChangeShapeType="1"/>
              </p:cNvSpPr>
              <p:nvPr/>
            </p:nvSpPr>
            <p:spPr bwMode="auto">
              <a:xfrm flipH="1" flipV="1">
                <a:off x="3164" y="1707"/>
                <a:ext cx="133" cy="13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412" name="Line 3813"/>
              <p:cNvSpPr>
                <a:spLocks noChangeShapeType="1"/>
              </p:cNvSpPr>
              <p:nvPr/>
            </p:nvSpPr>
            <p:spPr bwMode="auto">
              <a:xfrm flipH="1" flipV="1">
                <a:off x="3138" y="1704"/>
                <a:ext cx="156" cy="15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413" name="Line 3814"/>
              <p:cNvSpPr>
                <a:spLocks noChangeShapeType="1"/>
              </p:cNvSpPr>
              <p:nvPr/>
            </p:nvSpPr>
            <p:spPr bwMode="auto">
              <a:xfrm flipH="1">
                <a:off x="3202" y="1859"/>
                <a:ext cx="92" cy="9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414" name="Line 3815"/>
              <p:cNvSpPr>
                <a:spLocks noChangeShapeType="1"/>
              </p:cNvSpPr>
              <p:nvPr/>
            </p:nvSpPr>
            <p:spPr bwMode="auto">
              <a:xfrm flipH="1">
                <a:off x="3221" y="1878"/>
                <a:ext cx="91" cy="9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415" name="Line 3816"/>
              <p:cNvSpPr>
                <a:spLocks noChangeShapeType="1"/>
              </p:cNvSpPr>
              <p:nvPr/>
            </p:nvSpPr>
            <p:spPr bwMode="auto">
              <a:xfrm flipV="1">
                <a:off x="3217" y="1616"/>
                <a:ext cx="77" cy="7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416" name="Line 3817"/>
              <p:cNvSpPr>
                <a:spLocks noChangeShapeType="1"/>
              </p:cNvSpPr>
              <p:nvPr/>
            </p:nvSpPr>
            <p:spPr bwMode="auto">
              <a:xfrm flipV="1">
                <a:off x="3210" y="1609"/>
                <a:ext cx="76" cy="7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417" name="Line 3818"/>
              <p:cNvSpPr>
                <a:spLocks noChangeShapeType="1"/>
              </p:cNvSpPr>
              <p:nvPr/>
            </p:nvSpPr>
            <p:spPr bwMode="auto">
              <a:xfrm flipV="1">
                <a:off x="3192" y="1591"/>
                <a:ext cx="119" cy="1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418" name="Line 3819"/>
              <p:cNvSpPr>
                <a:spLocks noChangeShapeType="1"/>
              </p:cNvSpPr>
              <p:nvPr/>
            </p:nvSpPr>
            <p:spPr bwMode="auto">
              <a:xfrm flipH="1">
                <a:off x="3307" y="1611"/>
                <a:ext cx="15" cy="20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419" name="Line 3820"/>
              <p:cNvSpPr>
                <a:spLocks noChangeShapeType="1"/>
              </p:cNvSpPr>
              <p:nvPr/>
            </p:nvSpPr>
            <p:spPr bwMode="auto">
              <a:xfrm flipV="1">
                <a:off x="3211" y="1611"/>
                <a:ext cx="111" cy="11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420" name="Freeform 3821"/>
              <p:cNvSpPr>
                <a:spLocks/>
              </p:cNvSpPr>
              <p:nvPr/>
            </p:nvSpPr>
            <p:spPr bwMode="auto">
              <a:xfrm>
                <a:off x="3009" y="1650"/>
                <a:ext cx="182" cy="38"/>
              </a:xfrm>
              <a:custGeom>
                <a:avLst/>
                <a:gdLst>
                  <a:gd name="T0" fmla="*/ 0 w 365"/>
                  <a:gd name="T1" fmla="*/ 0 h 75"/>
                  <a:gd name="T2" fmla="*/ 6 w 365"/>
                  <a:gd name="T3" fmla="*/ 6 h 75"/>
                  <a:gd name="T4" fmla="*/ 14 w 365"/>
                  <a:gd name="T5" fmla="*/ 9 h 75"/>
                  <a:gd name="T6" fmla="*/ 22 w 365"/>
                  <a:gd name="T7" fmla="*/ 10 h 75"/>
                  <a:gd name="T8" fmla="*/ 31 w 365"/>
                  <a:gd name="T9" fmla="*/ 9 h 75"/>
                  <a:gd name="T10" fmla="*/ 39 w 365"/>
                  <a:gd name="T11" fmla="*/ 6 h 75"/>
                  <a:gd name="T12" fmla="*/ 45 w 365"/>
                  <a:gd name="T13" fmla="*/ 0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65"/>
                  <a:gd name="T22" fmla="*/ 0 h 75"/>
                  <a:gd name="T23" fmla="*/ 365 w 365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65" h="75">
                    <a:moveTo>
                      <a:pt x="0" y="0"/>
                    </a:moveTo>
                    <a:lnTo>
                      <a:pt x="53" y="41"/>
                    </a:lnTo>
                    <a:lnTo>
                      <a:pt x="114" y="66"/>
                    </a:lnTo>
                    <a:lnTo>
                      <a:pt x="182" y="75"/>
                    </a:lnTo>
                    <a:lnTo>
                      <a:pt x="249" y="66"/>
                    </a:lnTo>
                    <a:lnTo>
                      <a:pt x="312" y="41"/>
                    </a:lnTo>
                    <a:lnTo>
                      <a:pt x="365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421" name="Line 3822"/>
              <p:cNvSpPr>
                <a:spLocks noChangeShapeType="1"/>
              </p:cNvSpPr>
              <p:nvPr/>
            </p:nvSpPr>
            <p:spPr bwMode="auto">
              <a:xfrm flipV="1">
                <a:off x="3164" y="1565"/>
                <a:ext cx="142" cy="14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422" name="Freeform 3823"/>
              <p:cNvSpPr>
                <a:spLocks/>
              </p:cNvSpPr>
              <p:nvPr/>
            </p:nvSpPr>
            <p:spPr bwMode="auto">
              <a:xfrm>
                <a:off x="3041" y="1654"/>
                <a:ext cx="25" cy="37"/>
              </a:xfrm>
              <a:custGeom>
                <a:avLst/>
                <a:gdLst>
                  <a:gd name="T0" fmla="*/ 0 w 50"/>
                  <a:gd name="T1" fmla="*/ 0 h 75"/>
                  <a:gd name="T2" fmla="*/ 0 w 50"/>
                  <a:gd name="T3" fmla="*/ 6 h 75"/>
                  <a:gd name="T4" fmla="*/ 1 w 50"/>
                  <a:gd name="T5" fmla="*/ 8 h 75"/>
                  <a:gd name="T6" fmla="*/ 2 w 50"/>
                  <a:gd name="T7" fmla="*/ 8 h 75"/>
                  <a:gd name="T8" fmla="*/ 3 w 50"/>
                  <a:gd name="T9" fmla="*/ 9 h 75"/>
                  <a:gd name="T10" fmla="*/ 3 w 50"/>
                  <a:gd name="T11" fmla="*/ 9 h 75"/>
                  <a:gd name="T12" fmla="*/ 6 w 50"/>
                  <a:gd name="T13" fmla="*/ 8 h 75"/>
                  <a:gd name="T14" fmla="*/ 6 w 50"/>
                  <a:gd name="T15" fmla="*/ 8 h 75"/>
                  <a:gd name="T16" fmla="*/ 6 w 50"/>
                  <a:gd name="T17" fmla="*/ 6 h 75"/>
                  <a:gd name="T18" fmla="*/ 6 w 50"/>
                  <a:gd name="T19" fmla="*/ 0 h 7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0"/>
                  <a:gd name="T31" fmla="*/ 0 h 75"/>
                  <a:gd name="T32" fmla="*/ 50 w 50"/>
                  <a:gd name="T33" fmla="*/ 75 h 7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0" h="75">
                    <a:moveTo>
                      <a:pt x="0" y="0"/>
                    </a:moveTo>
                    <a:lnTo>
                      <a:pt x="0" y="53"/>
                    </a:lnTo>
                    <a:lnTo>
                      <a:pt x="5" y="64"/>
                    </a:lnTo>
                    <a:lnTo>
                      <a:pt x="11" y="71"/>
                    </a:lnTo>
                    <a:lnTo>
                      <a:pt x="22" y="75"/>
                    </a:lnTo>
                    <a:lnTo>
                      <a:pt x="30" y="75"/>
                    </a:lnTo>
                    <a:lnTo>
                      <a:pt x="41" y="71"/>
                    </a:lnTo>
                    <a:lnTo>
                      <a:pt x="47" y="64"/>
                    </a:lnTo>
                    <a:lnTo>
                      <a:pt x="50" y="53"/>
                    </a:lnTo>
                    <a:lnTo>
                      <a:pt x="5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423" name="Freeform 3824"/>
              <p:cNvSpPr>
                <a:spLocks/>
              </p:cNvSpPr>
              <p:nvPr/>
            </p:nvSpPr>
            <p:spPr bwMode="auto">
              <a:xfrm>
                <a:off x="3081" y="1654"/>
                <a:ext cx="25" cy="37"/>
              </a:xfrm>
              <a:custGeom>
                <a:avLst/>
                <a:gdLst>
                  <a:gd name="T0" fmla="*/ 0 w 50"/>
                  <a:gd name="T1" fmla="*/ 9 h 75"/>
                  <a:gd name="T2" fmla="*/ 0 w 50"/>
                  <a:gd name="T3" fmla="*/ 0 h 75"/>
                  <a:gd name="T4" fmla="*/ 4 w 50"/>
                  <a:gd name="T5" fmla="*/ 0 h 75"/>
                  <a:gd name="T6" fmla="*/ 6 w 50"/>
                  <a:gd name="T7" fmla="*/ 0 h 75"/>
                  <a:gd name="T8" fmla="*/ 6 w 50"/>
                  <a:gd name="T9" fmla="*/ 0 h 75"/>
                  <a:gd name="T10" fmla="*/ 6 w 50"/>
                  <a:gd name="T11" fmla="*/ 1 h 75"/>
                  <a:gd name="T12" fmla="*/ 6 w 50"/>
                  <a:gd name="T13" fmla="*/ 3 h 75"/>
                  <a:gd name="T14" fmla="*/ 6 w 50"/>
                  <a:gd name="T15" fmla="*/ 3 h 75"/>
                  <a:gd name="T16" fmla="*/ 6 w 50"/>
                  <a:gd name="T17" fmla="*/ 4 h 75"/>
                  <a:gd name="T18" fmla="*/ 4 w 50"/>
                  <a:gd name="T19" fmla="*/ 4 h 75"/>
                  <a:gd name="T20" fmla="*/ 0 w 50"/>
                  <a:gd name="T21" fmla="*/ 4 h 7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0"/>
                  <a:gd name="T34" fmla="*/ 0 h 75"/>
                  <a:gd name="T35" fmla="*/ 50 w 50"/>
                  <a:gd name="T36" fmla="*/ 75 h 7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0" h="75">
                    <a:moveTo>
                      <a:pt x="0" y="75"/>
                    </a:moveTo>
                    <a:lnTo>
                      <a:pt x="0" y="0"/>
                    </a:lnTo>
                    <a:lnTo>
                      <a:pt x="31" y="0"/>
                    </a:lnTo>
                    <a:lnTo>
                      <a:pt x="42" y="3"/>
                    </a:lnTo>
                    <a:lnTo>
                      <a:pt x="47" y="6"/>
                    </a:lnTo>
                    <a:lnTo>
                      <a:pt x="50" y="14"/>
                    </a:lnTo>
                    <a:lnTo>
                      <a:pt x="50" y="25"/>
                    </a:lnTo>
                    <a:lnTo>
                      <a:pt x="47" y="31"/>
                    </a:lnTo>
                    <a:lnTo>
                      <a:pt x="42" y="35"/>
                    </a:lnTo>
                    <a:lnTo>
                      <a:pt x="31" y="39"/>
                    </a:lnTo>
                    <a:lnTo>
                      <a:pt x="0" y="39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424" name="Line 3825"/>
              <p:cNvSpPr>
                <a:spLocks noChangeShapeType="1"/>
              </p:cNvSpPr>
              <p:nvPr/>
            </p:nvSpPr>
            <p:spPr bwMode="auto">
              <a:xfrm flipH="1" flipV="1">
                <a:off x="3058" y="1593"/>
                <a:ext cx="95" cy="9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425" name="Line 3826"/>
              <p:cNvSpPr>
                <a:spLocks noChangeShapeType="1"/>
              </p:cNvSpPr>
              <p:nvPr/>
            </p:nvSpPr>
            <p:spPr bwMode="auto">
              <a:xfrm>
                <a:off x="2863" y="1184"/>
                <a:ext cx="9" cy="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426" name="Freeform 3827"/>
              <p:cNvSpPr>
                <a:spLocks/>
              </p:cNvSpPr>
              <p:nvPr/>
            </p:nvSpPr>
            <p:spPr bwMode="auto">
              <a:xfrm>
                <a:off x="3226" y="1147"/>
                <a:ext cx="11" cy="11"/>
              </a:xfrm>
              <a:custGeom>
                <a:avLst/>
                <a:gdLst>
                  <a:gd name="T0" fmla="*/ 1 w 22"/>
                  <a:gd name="T1" fmla="*/ 3 h 22"/>
                  <a:gd name="T2" fmla="*/ 0 w 22"/>
                  <a:gd name="T3" fmla="*/ 1 h 22"/>
                  <a:gd name="T4" fmla="*/ 1 w 22"/>
                  <a:gd name="T5" fmla="*/ 0 h 22"/>
                  <a:gd name="T6" fmla="*/ 3 w 22"/>
                  <a:gd name="T7" fmla="*/ 1 h 2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2"/>
                  <a:gd name="T13" fmla="*/ 0 h 22"/>
                  <a:gd name="T14" fmla="*/ 22 w 22"/>
                  <a:gd name="T15" fmla="*/ 22 h 2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2" h="22">
                    <a:moveTo>
                      <a:pt x="7" y="22"/>
                    </a:moveTo>
                    <a:lnTo>
                      <a:pt x="0" y="14"/>
                    </a:lnTo>
                    <a:lnTo>
                      <a:pt x="14" y="0"/>
                    </a:lnTo>
                    <a:lnTo>
                      <a:pt x="22" y="8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427" name="Line 3828"/>
              <p:cNvSpPr>
                <a:spLocks noChangeShapeType="1"/>
              </p:cNvSpPr>
              <p:nvPr/>
            </p:nvSpPr>
            <p:spPr bwMode="auto">
              <a:xfrm flipH="1" flipV="1">
                <a:off x="2859" y="1180"/>
                <a:ext cx="4" cy="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428" name="Line 3829"/>
              <p:cNvSpPr>
                <a:spLocks noChangeShapeType="1"/>
              </p:cNvSpPr>
              <p:nvPr/>
            </p:nvSpPr>
            <p:spPr bwMode="auto">
              <a:xfrm>
                <a:off x="3239" y="1149"/>
                <a:ext cx="9" cy="1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429" name="Line 3830"/>
              <p:cNvSpPr>
                <a:spLocks noChangeShapeType="1"/>
              </p:cNvSpPr>
              <p:nvPr/>
            </p:nvSpPr>
            <p:spPr bwMode="auto">
              <a:xfrm flipV="1">
                <a:off x="3229" y="1149"/>
                <a:ext cx="10" cy="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22" name="Group 3831"/>
            <p:cNvGrpSpPr>
              <a:grpSpLocks/>
            </p:cNvGrpSpPr>
            <p:nvPr/>
          </p:nvGrpSpPr>
          <p:grpSpPr bwMode="auto">
            <a:xfrm>
              <a:off x="2008" y="702"/>
              <a:ext cx="1911" cy="1321"/>
              <a:chOff x="2008" y="702"/>
              <a:chExt cx="1911" cy="1321"/>
            </a:xfrm>
          </p:grpSpPr>
          <p:sp>
            <p:nvSpPr>
              <p:cNvPr id="11030" name="Line 3832"/>
              <p:cNvSpPr>
                <a:spLocks noChangeShapeType="1"/>
              </p:cNvSpPr>
              <p:nvPr/>
            </p:nvSpPr>
            <p:spPr bwMode="auto">
              <a:xfrm>
                <a:off x="3229" y="1158"/>
                <a:ext cx="10" cy="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031" name="Line 3833"/>
              <p:cNvSpPr>
                <a:spLocks noChangeShapeType="1"/>
              </p:cNvSpPr>
              <p:nvPr/>
            </p:nvSpPr>
            <p:spPr bwMode="auto">
              <a:xfrm flipH="1">
                <a:off x="2675" y="1198"/>
                <a:ext cx="11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032" name="Line 3834"/>
              <p:cNvSpPr>
                <a:spLocks noChangeShapeType="1"/>
              </p:cNvSpPr>
              <p:nvPr/>
            </p:nvSpPr>
            <p:spPr bwMode="auto">
              <a:xfrm flipH="1">
                <a:off x="2661" y="1214"/>
                <a:ext cx="9" cy="1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033" name="Line 3835"/>
              <p:cNvSpPr>
                <a:spLocks noChangeShapeType="1"/>
              </p:cNvSpPr>
              <p:nvPr/>
            </p:nvSpPr>
            <p:spPr bwMode="auto">
              <a:xfrm flipH="1">
                <a:off x="2647" y="1228"/>
                <a:ext cx="9" cy="1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034" name="Line 3836"/>
              <p:cNvSpPr>
                <a:spLocks noChangeShapeType="1"/>
              </p:cNvSpPr>
              <p:nvPr/>
            </p:nvSpPr>
            <p:spPr bwMode="auto">
              <a:xfrm flipH="1">
                <a:off x="2633" y="1243"/>
                <a:ext cx="9" cy="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035" name="Line 3837"/>
              <p:cNvSpPr>
                <a:spLocks noChangeShapeType="1"/>
              </p:cNvSpPr>
              <p:nvPr/>
            </p:nvSpPr>
            <p:spPr bwMode="auto">
              <a:xfrm flipH="1">
                <a:off x="2618" y="1257"/>
                <a:ext cx="9" cy="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036" name="Line 3838"/>
              <p:cNvSpPr>
                <a:spLocks noChangeShapeType="1"/>
              </p:cNvSpPr>
              <p:nvPr/>
            </p:nvSpPr>
            <p:spPr bwMode="auto">
              <a:xfrm flipH="1">
                <a:off x="2602" y="1271"/>
                <a:ext cx="11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037" name="Line 3839"/>
              <p:cNvSpPr>
                <a:spLocks noChangeShapeType="1"/>
              </p:cNvSpPr>
              <p:nvPr/>
            </p:nvSpPr>
            <p:spPr bwMode="auto">
              <a:xfrm flipH="1">
                <a:off x="2765" y="1289"/>
                <a:ext cx="11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038" name="Line 3840"/>
              <p:cNvSpPr>
                <a:spLocks noChangeShapeType="1"/>
              </p:cNvSpPr>
              <p:nvPr/>
            </p:nvSpPr>
            <p:spPr bwMode="auto">
              <a:xfrm flipH="1">
                <a:off x="2751" y="1304"/>
                <a:ext cx="9" cy="1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039" name="Line 3841"/>
              <p:cNvSpPr>
                <a:spLocks noChangeShapeType="1"/>
              </p:cNvSpPr>
              <p:nvPr/>
            </p:nvSpPr>
            <p:spPr bwMode="auto">
              <a:xfrm flipH="1">
                <a:off x="2737" y="1319"/>
                <a:ext cx="9" cy="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040" name="Line 3842"/>
              <p:cNvSpPr>
                <a:spLocks noChangeShapeType="1"/>
              </p:cNvSpPr>
              <p:nvPr/>
            </p:nvSpPr>
            <p:spPr bwMode="auto">
              <a:xfrm flipH="1">
                <a:off x="2723" y="1333"/>
                <a:ext cx="9" cy="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041" name="Line 3843"/>
              <p:cNvSpPr>
                <a:spLocks noChangeShapeType="1"/>
              </p:cNvSpPr>
              <p:nvPr/>
            </p:nvSpPr>
            <p:spPr bwMode="auto">
              <a:xfrm flipH="1">
                <a:off x="2708" y="1347"/>
                <a:ext cx="10" cy="1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042" name="Line 3844"/>
              <p:cNvSpPr>
                <a:spLocks noChangeShapeType="1"/>
              </p:cNvSpPr>
              <p:nvPr/>
            </p:nvSpPr>
            <p:spPr bwMode="auto">
              <a:xfrm flipH="1">
                <a:off x="2692" y="1362"/>
                <a:ext cx="11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043" name="Line 3845"/>
              <p:cNvSpPr>
                <a:spLocks noChangeShapeType="1"/>
              </p:cNvSpPr>
              <p:nvPr/>
            </p:nvSpPr>
            <p:spPr bwMode="auto">
              <a:xfrm>
                <a:off x="2686" y="1198"/>
                <a:ext cx="1" cy="1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044" name="Line 3846"/>
              <p:cNvSpPr>
                <a:spLocks noChangeShapeType="1"/>
              </p:cNvSpPr>
              <p:nvPr/>
            </p:nvSpPr>
            <p:spPr bwMode="auto">
              <a:xfrm>
                <a:off x="2687" y="1218"/>
                <a:ext cx="1" cy="1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045" name="Line 3847"/>
              <p:cNvSpPr>
                <a:spLocks noChangeShapeType="1"/>
              </p:cNvSpPr>
              <p:nvPr/>
            </p:nvSpPr>
            <p:spPr bwMode="auto">
              <a:xfrm>
                <a:off x="2688" y="1238"/>
                <a:ext cx="1" cy="1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046" name="Line 3848"/>
              <p:cNvSpPr>
                <a:spLocks noChangeShapeType="1"/>
              </p:cNvSpPr>
              <p:nvPr/>
            </p:nvSpPr>
            <p:spPr bwMode="auto">
              <a:xfrm>
                <a:off x="2688" y="1258"/>
                <a:ext cx="1" cy="1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047" name="Line 3849"/>
              <p:cNvSpPr>
                <a:spLocks noChangeShapeType="1"/>
              </p:cNvSpPr>
              <p:nvPr/>
            </p:nvSpPr>
            <p:spPr bwMode="auto">
              <a:xfrm>
                <a:off x="2689" y="1279"/>
                <a:ext cx="1" cy="1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048" name="Line 3850"/>
              <p:cNvSpPr>
                <a:spLocks noChangeShapeType="1"/>
              </p:cNvSpPr>
              <p:nvPr/>
            </p:nvSpPr>
            <p:spPr bwMode="auto">
              <a:xfrm>
                <a:off x="2690" y="1299"/>
                <a:ext cx="1" cy="1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049" name="Line 3851"/>
              <p:cNvSpPr>
                <a:spLocks noChangeShapeType="1"/>
              </p:cNvSpPr>
              <p:nvPr/>
            </p:nvSpPr>
            <p:spPr bwMode="auto">
              <a:xfrm>
                <a:off x="2691" y="1319"/>
                <a:ext cx="1" cy="1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050" name="Line 3852"/>
              <p:cNvSpPr>
                <a:spLocks noChangeShapeType="1"/>
              </p:cNvSpPr>
              <p:nvPr/>
            </p:nvSpPr>
            <p:spPr bwMode="auto">
              <a:xfrm>
                <a:off x="2691" y="1339"/>
                <a:ext cx="1" cy="1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051" name="Line 3853"/>
              <p:cNvSpPr>
                <a:spLocks noChangeShapeType="1"/>
              </p:cNvSpPr>
              <p:nvPr/>
            </p:nvSpPr>
            <p:spPr bwMode="auto">
              <a:xfrm>
                <a:off x="2692" y="1359"/>
                <a:ext cx="1" cy="1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052" name="Line 3854"/>
              <p:cNvSpPr>
                <a:spLocks noChangeShapeType="1"/>
              </p:cNvSpPr>
              <p:nvPr/>
            </p:nvSpPr>
            <p:spPr bwMode="auto">
              <a:xfrm flipH="1" flipV="1">
                <a:off x="2763" y="1288"/>
                <a:ext cx="13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053" name="Line 3855"/>
              <p:cNvSpPr>
                <a:spLocks noChangeShapeType="1"/>
              </p:cNvSpPr>
              <p:nvPr/>
            </p:nvSpPr>
            <p:spPr bwMode="auto">
              <a:xfrm flipH="1" flipV="1">
                <a:off x="2743" y="1287"/>
                <a:ext cx="13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054" name="Line 3856"/>
              <p:cNvSpPr>
                <a:spLocks noChangeShapeType="1"/>
              </p:cNvSpPr>
              <p:nvPr/>
            </p:nvSpPr>
            <p:spPr bwMode="auto">
              <a:xfrm flipH="1" flipV="1">
                <a:off x="2723" y="1286"/>
                <a:ext cx="13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055" name="Line 3857"/>
              <p:cNvSpPr>
                <a:spLocks noChangeShapeType="1"/>
              </p:cNvSpPr>
              <p:nvPr/>
            </p:nvSpPr>
            <p:spPr bwMode="auto">
              <a:xfrm flipH="1" flipV="1">
                <a:off x="2702" y="1286"/>
                <a:ext cx="14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056" name="Line 3858"/>
              <p:cNvSpPr>
                <a:spLocks noChangeShapeType="1"/>
              </p:cNvSpPr>
              <p:nvPr/>
            </p:nvSpPr>
            <p:spPr bwMode="auto">
              <a:xfrm flipH="1" flipV="1">
                <a:off x="2683" y="1285"/>
                <a:ext cx="13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057" name="Line 3859"/>
              <p:cNvSpPr>
                <a:spLocks noChangeShapeType="1"/>
              </p:cNvSpPr>
              <p:nvPr/>
            </p:nvSpPr>
            <p:spPr bwMode="auto">
              <a:xfrm flipH="1" flipV="1">
                <a:off x="2662" y="1284"/>
                <a:ext cx="14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058" name="Line 3860"/>
              <p:cNvSpPr>
                <a:spLocks noChangeShapeType="1"/>
              </p:cNvSpPr>
              <p:nvPr/>
            </p:nvSpPr>
            <p:spPr bwMode="auto">
              <a:xfrm flipH="1" flipV="1">
                <a:off x="2642" y="1283"/>
                <a:ext cx="13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059" name="Line 3861"/>
              <p:cNvSpPr>
                <a:spLocks noChangeShapeType="1"/>
              </p:cNvSpPr>
              <p:nvPr/>
            </p:nvSpPr>
            <p:spPr bwMode="auto">
              <a:xfrm flipH="1" flipV="1">
                <a:off x="2622" y="1282"/>
                <a:ext cx="14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060" name="Line 3862"/>
              <p:cNvSpPr>
                <a:spLocks noChangeShapeType="1"/>
              </p:cNvSpPr>
              <p:nvPr/>
            </p:nvSpPr>
            <p:spPr bwMode="auto">
              <a:xfrm flipH="1" flipV="1">
                <a:off x="2602" y="1282"/>
                <a:ext cx="13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061" name="Line 3863"/>
              <p:cNvSpPr>
                <a:spLocks noChangeShapeType="1"/>
              </p:cNvSpPr>
              <p:nvPr/>
            </p:nvSpPr>
            <p:spPr bwMode="auto">
              <a:xfrm>
                <a:off x="3079" y="1005"/>
                <a:ext cx="16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062" name="Line 3864"/>
              <p:cNvSpPr>
                <a:spLocks noChangeShapeType="1"/>
              </p:cNvSpPr>
              <p:nvPr/>
            </p:nvSpPr>
            <p:spPr bwMode="auto">
              <a:xfrm>
                <a:off x="3089" y="1018"/>
                <a:ext cx="19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063" name="Line 3865"/>
              <p:cNvSpPr>
                <a:spLocks noChangeShapeType="1"/>
              </p:cNvSpPr>
              <p:nvPr/>
            </p:nvSpPr>
            <p:spPr bwMode="auto">
              <a:xfrm>
                <a:off x="3103" y="1031"/>
                <a:ext cx="18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064" name="Line 3866"/>
              <p:cNvSpPr>
                <a:spLocks noChangeShapeType="1"/>
              </p:cNvSpPr>
              <p:nvPr/>
            </p:nvSpPr>
            <p:spPr bwMode="auto">
              <a:xfrm>
                <a:off x="3117" y="1045"/>
                <a:ext cx="18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065" name="Line 3867"/>
              <p:cNvSpPr>
                <a:spLocks noChangeShapeType="1"/>
              </p:cNvSpPr>
              <p:nvPr/>
            </p:nvSpPr>
            <p:spPr bwMode="auto">
              <a:xfrm>
                <a:off x="3130" y="1059"/>
                <a:ext cx="17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066" name="Line 3868"/>
              <p:cNvSpPr>
                <a:spLocks noChangeShapeType="1"/>
              </p:cNvSpPr>
              <p:nvPr/>
            </p:nvSpPr>
            <p:spPr bwMode="auto">
              <a:xfrm>
                <a:off x="2786" y="1261"/>
                <a:ext cx="14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067" name="Line 3869"/>
              <p:cNvSpPr>
                <a:spLocks noChangeShapeType="1"/>
              </p:cNvSpPr>
              <p:nvPr/>
            </p:nvSpPr>
            <p:spPr bwMode="auto">
              <a:xfrm>
                <a:off x="2773" y="1274"/>
                <a:ext cx="18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068" name="Line 3870"/>
              <p:cNvSpPr>
                <a:spLocks noChangeShapeType="1"/>
              </p:cNvSpPr>
              <p:nvPr/>
            </p:nvSpPr>
            <p:spPr bwMode="auto">
              <a:xfrm>
                <a:off x="2775" y="1287"/>
                <a:ext cx="3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069" name="Line 3871"/>
              <p:cNvSpPr>
                <a:spLocks noChangeShapeType="1"/>
              </p:cNvSpPr>
              <p:nvPr/>
            </p:nvSpPr>
            <p:spPr bwMode="auto">
              <a:xfrm flipV="1">
                <a:off x="2770" y="1265"/>
                <a:ext cx="11" cy="1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070" name="Line 3872"/>
              <p:cNvSpPr>
                <a:spLocks noChangeShapeType="1"/>
              </p:cNvSpPr>
              <p:nvPr/>
            </p:nvSpPr>
            <p:spPr bwMode="auto">
              <a:xfrm flipV="1">
                <a:off x="2792" y="1260"/>
                <a:ext cx="7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071" name="Line 3873"/>
              <p:cNvSpPr>
                <a:spLocks noChangeShapeType="1"/>
              </p:cNvSpPr>
              <p:nvPr/>
            </p:nvSpPr>
            <p:spPr bwMode="auto">
              <a:xfrm flipV="1">
                <a:off x="3083" y="1000"/>
                <a:ext cx="6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072" name="Line 3874"/>
              <p:cNvSpPr>
                <a:spLocks noChangeShapeType="1"/>
              </p:cNvSpPr>
              <p:nvPr/>
            </p:nvSpPr>
            <p:spPr bwMode="auto">
              <a:xfrm flipV="1">
                <a:off x="3092" y="1009"/>
                <a:ext cx="7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073" name="Line 3875"/>
              <p:cNvSpPr>
                <a:spLocks noChangeShapeType="1"/>
              </p:cNvSpPr>
              <p:nvPr/>
            </p:nvSpPr>
            <p:spPr bwMode="auto">
              <a:xfrm flipV="1">
                <a:off x="3102" y="1019"/>
                <a:ext cx="8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074" name="Line 3876"/>
              <p:cNvSpPr>
                <a:spLocks noChangeShapeType="1"/>
              </p:cNvSpPr>
              <p:nvPr/>
            </p:nvSpPr>
            <p:spPr bwMode="auto">
              <a:xfrm flipV="1">
                <a:off x="3113" y="1030"/>
                <a:ext cx="6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075" name="Line 3877"/>
              <p:cNvSpPr>
                <a:spLocks noChangeShapeType="1"/>
              </p:cNvSpPr>
              <p:nvPr/>
            </p:nvSpPr>
            <p:spPr bwMode="auto">
              <a:xfrm flipV="1">
                <a:off x="3122" y="1039"/>
                <a:ext cx="7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076" name="Line 3878"/>
              <p:cNvSpPr>
                <a:spLocks noChangeShapeType="1"/>
              </p:cNvSpPr>
              <p:nvPr/>
            </p:nvSpPr>
            <p:spPr bwMode="auto">
              <a:xfrm flipV="1">
                <a:off x="3132" y="1049"/>
                <a:ext cx="6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077" name="Line 3879"/>
              <p:cNvSpPr>
                <a:spLocks noChangeShapeType="1"/>
              </p:cNvSpPr>
              <p:nvPr/>
            </p:nvSpPr>
            <p:spPr bwMode="auto">
              <a:xfrm flipH="1" flipV="1">
                <a:off x="2775" y="1272"/>
                <a:ext cx="6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078" name="Line 3880"/>
              <p:cNvSpPr>
                <a:spLocks noChangeShapeType="1"/>
              </p:cNvSpPr>
              <p:nvPr/>
            </p:nvSpPr>
            <p:spPr bwMode="auto">
              <a:xfrm flipH="1" flipV="1">
                <a:off x="2785" y="1261"/>
                <a:ext cx="7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079" name="Line 3881"/>
              <p:cNvSpPr>
                <a:spLocks noChangeShapeType="1"/>
              </p:cNvSpPr>
              <p:nvPr/>
            </p:nvSpPr>
            <p:spPr bwMode="auto">
              <a:xfrm flipH="1" flipV="1">
                <a:off x="2798" y="1258"/>
                <a:ext cx="3" cy="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080" name="Line 3882"/>
              <p:cNvSpPr>
                <a:spLocks noChangeShapeType="1"/>
              </p:cNvSpPr>
              <p:nvPr/>
            </p:nvSpPr>
            <p:spPr bwMode="auto">
              <a:xfrm flipH="1" flipV="1">
                <a:off x="3084" y="1000"/>
                <a:ext cx="18" cy="3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081" name="Line 3883"/>
              <p:cNvSpPr>
                <a:spLocks noChangeShapeType="1"/>
              </p:cNvSpPr>
              <p:nvPr/>
            </p:nvSpPr>
            <p:spPr bwMode="auto">
              <a:xfrm flipH="1" flipV="1">
                <a:off x="3113" y="1023"/>
                <a:ext cx="25" cy="4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082" name="Freeform 3884"/>
              <p:cNvSpPr>
                <a:spLocks/>
              </p:cNvSpPr>
              <p:nvPr/>
            </p:nvSpPr>
            <p:spPr bwMode="auto">
              <a:xfrm>
                <a:off x="3110" y="1071"/>
                <a:ext cx="33" cy="161"/>
              </a:xfrm>
              <a:custGeom>
                <a:avLst/>
                <a:gdLst>
                  <a:gd name="T0" fmla="*/ 8 w 65"/>
                  <a:gd name="T1" fmla="*/ 0 h 321"/>
                  <a:gd name="T2" fmla="*/ 3 w 65"/>
                  <a:gd name="T3" fmla="*/ 8 h 321"/>
                  <a:gd name="T4" fmla="*/ 0 w 65"/>
                  <a:gd name="T5" fmla="*/ 16 h 321"/>
                  <a:gd name="T6" fmla="*/ 1 w 65"/>
                  <a:gd name="T7" fmla="*/ 25 h 321"/>
                  <a:gd name="T8" fmla="*/ 3 w 65"/>
                  <a:gd name="T9" fmla="*/ 34 h 321"/>
                  <a:gd name="T10" fmla="*/ 9 w 65"/>
                  <a:gd name="T11" fmla="*/ 41 h 32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5"/>
                  <a:gd name="T19" fmla="*/ 0 h 321"/>
                  <a:gd name="T20" fmla="*/ 65 w 65"/>
                  <a:gd name="T21" fmla="*/ 321 h 32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5" h="321">
                    <a:moveTo>
                      <a:pt x="64" y="0"/>
                    </a:moveTo>
                    <a:lnTo>
                      <a:pt x="22" y="57"/>
                    </a:lnTo>
                    <a:lnTo>
                      <a:pt x="0" y="126"/>
                    </a:lnTo>
                    <a:lnTo>
                      <a:pt x="1" y="198"/>
                    </a:lnTo>
                    <a:lnTo>
                      <a:pt x="23" y="265"/>
                    </a:lnTo>
                    <a:lnTo>
                      <a:pt x="65" y="321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083" name="Line 3885"/>
              <p:cNvSpPr>
                <a:spLocks noChangeShapeType="1"/>
              </p:cNvSpPr>
              <p:nvPr/>
            </p:nvSpPr>
            <p:spPr bwMode="auto">
              <a:xfrm flipV="1">
                <a:off x="2875" y="1095"/>
                <a:ext cx="468" cy="46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084" name="Line 3886"/>
              <p:cNvSpPr>
                <a:spLocks noChangeShapeType="1"/>
              </p:cNvSpPr>
              <p:nvPr/>
            </p:nvSpPr>
            <p:spPr bwMode="auto">
              <a:xfrm>
                <a:off x="2266" y="909"/>
                <a:ext cx="11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085" name="Line 3887"/>
              <p:cNvSpPr>
                <a:spLocks noChangeShapeType="1"/>
              </p:cNvSpPr>
              <p:nvPr/>
            </p:nvSpPr>
            <p:spPr bwMode="auto">
              <a:xfrm>
                <a:off x="2274" y="908"/>
                <a:ext cx="8" cy="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086" name="Line 3888"/>
              <p:cNvSpPr>
                <a:spLocks noChangeShapeType="1"/>
              </p:cNvSpPr>
              <p:nvPr/>
            </p:nvSpPr>
            <p:spPr bwMode="auto">
              <a:xfrm>
                <a:off x="2411" y="771"/>
                <a:ext cx="8" cy="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087" name="Line 3889"/>
              <p:cNvSpPr>
                <a:spLocks noChangeShapeType="1"/>
              </p:cNvSpPr>
              <p:nvPr/>
            </p:nvSpPr>
            <p:spPr bwMode="auto">
              <a:xfrm flipV="1">
                <a:off x="2276" y="836"/>
                <a:ext cx="75" cy="7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088" name="Line 3890"/>
              <p:cNvSpPr>
                <a:spLocks noChangeShapeType="1"/>
              </p:cNvSpPr>
              <p:nvPr/>
            </p:nvSpPr>
            <p:spPr bwMode="auto">
              <a:xfrm flipH="1">
                <a:off x="2340" y="776"/>
                <a:ext cx="77" cy="7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089" name="Line 3891"/>
              <p:cNvSpPr>
                <a:spLocks noChangeShapeType="1"/>
              </p:cNvSpPr>
              <p:nvPr/>
            </p:nvSpPr>
            <p:spPr bwMode="auto">
              <a:xfrm>
                <a:off x="2337" y="836"/>
                <a:ext cx="16" cy="1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090" name="Line 3892"/>
              <p:cNvSpPr>
                <a:spLocks noChangeShapeType="1"/>
              </p:cNvSpPr>
              <p:nvPr/>
            </p:nvSpPr>
            <p:spPr bwMode="auto">
              <a:xfrm>
                <a:off x="2416" y="766"/>
                <a:ext cx="8" cy="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091" name="Line 3893"/>
              <p:cNvSpPr>
                <a:spLocks noChangeShapeType="1"/>
              </p:cNvSpPr>
              <p:nvPr/>
            </p:nvSpPr>
            <p:spPr bwMode="auto">
              <a:xfrm flipV="1">
                <a:off x="2262" y="924"/>
                <a:ext cx="19" cy="1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092" name="Line 3894"/>
              <p:cNvSpPr>
                <a:spLocks noChangeShapeType="1"/>
              </p:cNvSpPr>
              <p:nvPr/>
            </p:nvSpPr>
            <p:spPr bwMode="auto">
              <a:xfrm flipV="1">
                <a:off x="2255" y="920"/>
                <a:ext cx="22" cy="2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093" name="Line 3895"/>
              <p:cNvSpPr>
                <a:spLocks noChangeShapeType="1"/>
              </p:cNvSpPr>
              <p:nvPr/>
            </p:nvSpPr>
            <p:spPr bwMode="auto">
              <a:xfrm flipH="1" flipV="1">
                <a:off x="2277" y="920"/>
                <a:ext cx="4" cy="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094" name="Line 3896"/>
              <p:cNvSpPr>
                <a:spLocks noChangeShapeType="1"/>
              </p:cNvSpPr>
              <p:nvPr/>
            </p:nvSpPr>
            <p:spPr bwMode="auto">
              <a:xfrm>
                <a:off x="2282" y="915"/>
                <a:ext cx="4" cy="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095" name="Line 3897"/>
              <p:cNvSpPr>
                <a:spLocks noChangeShapeType="1"/>
              </p:cNvSpPr>
              <p:nvPr/>
            </p:nvSpPr>
            <p:spPr bwMode="auto">
              <a:xfrm>
                <a:off x="2371" y="825"/>
                <a:ext cx="4" cy="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096" name="Line 3898"/>
              <p:cNvSpPr>
                <a:spLocks noChangeShapeType="1"/>
              </p:cNvSpPr>
              <p:nvPr/>
            </p:nvSpPr>
            <p:spPr bwMode="auto">
              <a:xfrm flipV="1">
                <a:off x="2283" y="827"/>
                <a:ext cx="90" cy="9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097" name="Line 3899"/>
              <p:cNvSpPr>
                <a:spLocks noChangeShapeType="1"/>
              </p:cNvSpPr>
              <p:nvPr/>
            </p:nvSpPr>
            <p:spPr bwMode="auto">
              <a:xfrm flipH="1">
                <a:off x="2284" y="828"/>
                <a:ext cx="90" cy="9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098" name="Line 3900"/>
              <p:cNvSpPr>
                <a:spLocks noChangeShapeType="1"/>
              </p:cNvSpPr>
              <p:nvPr/>
            </p:nvSpPr>
            <p:spPr bwMode="auto">
              <a:xfrm>
                <a:off x="2376" y="821"/>
                <a:ext cx="4" cy="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099" name="Line 3901"/>
              <p:cNvSpPr>
                <a:spLocks noChangeShapeType="1"/>
              </p:cNvSpPr>
              <p:nvPr/>
            </p:nvSpPr>
            <p:spPr bwMode="auto">
              <a:xfrm flipH="1">
                <a:off x="2255" y="920"/>
                <a:ext cx="22" cy="2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100" name="Line 3902"/>
              <p:cNvSpPr>
                <a:spLocks noChangeShapeType="1"/>
              </p:cNvSpPr>
              <p:nvPr/>
            </p:nvSpPr>
            <p:spPr bwMode="auto">
              <a:xfrm flipH="1">
                <a:off x="2244" y="909"/>
                <a:ext cx="22" cy="2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101" name="Line 3903"/>
              <p:cNvSpPr>
                <a:spLocks noChangeShapeType="1"/>
              </p:cNvSpPr>
              <p:nvPr/>
            </p:nvSpPr>
            <p:spPr bwMode="auto">
              <a:xfrm flipV="1">
                <a:off x="2229" y="976"/>
                <a:ext cx="60" cy="6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102" name="Line 3904"/>
              <p:cNvSpPr>
                <a:spLocks noChangeShapeType="1"/>
              </p:cNvSpPr>
              <p:nvPr/>
            </p:nvSpPr>
            <p:spPr bwMode="auto">
              <a:xfrm>
                <a:off x="2282" y="969"/>
                <a:ext cx="7" cy="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103" name="Line 3905"/>
              <p:cNvSpPr>
                <a:spLocks noChangeShapeType="1"/>
              </p:cNvSpPr>
              <p:nvPr/>
            </p:nvSpPr>
            <p:spPr bwMode="auto">
              <a:xfrm flipH="1" flipV="1">
                <a:off x="2244" y="931"/>
                <a:ext cx="38" cy="3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104" name="Line 3906"/>
              <p:cNvSpPr>
                <a:spLocks noChangeShapeType="1"/>
              </p:cNvSpPr>
              <p:nvPr/>
            </p:nvSpPr>
            <p:spPr bwMode="auto">
              <a:xfrm>
                <a:off x="2221" y="1030"/>
                <a:ext cx="8" cy="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105" name="Line 3907"/>
              <p:cNvSpPr>
                <a:spLocks noChangeShapeType="1"/>
              </p:cNvSpPr>
              <p:nvPr/>
            </p:nvSpPr>
            <p:spPr bwMode="auto">
              <a:xfrm flipH="1">
                <a:off x="2346" y="1946"/>
                <a:ext cx="78" cy="7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106" name="Line 3908"/>
              <p:cNvSpPr>
                <a:spLocks noChangeShapeType="1"/>
              </p:cNvSpPr>
              <p:nvPr/>
            </p:nvSpPr>
            <p:spPr bwMode="auto">
              <a:xfrm>
                <a:off x="2268" y="1780"/>
                <a:ext cx="8" cy="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107" name="Line 3909"/>
              <p:cNvSpPr>
                <a:spLocks noChangeShapeType="1"/>
              </p:cNvSpPr>
              <p:nvPr/>
            </p:nvSpPr>
            <p:spPr bwMode="auto">
              <a:xfrm>
                <a:off x="2219" y="1739"/>
                <a:ext cx="54" cy="5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108" name="Freeform 3910"/>
              <p:cNvSpPr>
                <a:spLocks/>
              </p:cNvSpPr>
              <p:nvPr/>
            </p:nvSpPr>
            <p:spPr bwMode="auto">
              <a:xfrm>
                <a:off x="2197" y="1739"/>
                <a:ext cx="22" cy="106"/>
              </a:xfrm>
              <a:custGeom>
                <a:avLst/>
                <a:gdLst>
                  <a:gd name="T0" fmla="*/ 6 w 44"/>
                  <a:gd name="T1" fmla="*/ 0 h 213"/>
                  <a:gd name="T2" fmla="*/ 1 w 44"/>
                  <a:gd name="T3" fmla="*/ 6 h 213"/>
                  <a:gd name="T4" fmla="*/ 0 w 44"/>
                  <a:gd name="T5" fmla="*/ 13 h 213"/>
                  <a:gd name="T6" fmla="*/ 1 w 44"/>
                  <a:gd name="T7" fmla="*/ 20 h 213"/>
                  <a:gd name="T8" fmla="*/ 6 w 44"/>
                  <a:gd name="T9" fmla="*/ 26 h 2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"/>
                  <a:gd name="T16" fmla="*/ 0 h 213"/>
                  <a:gd name="T17" fmla="*/ 44 w 44"/>
                  <a:gd name="T18" fmla="*/ 213 h 2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" h="213">
                    <a:moveTo>
                      <a:pt x="44" y="0"/>
                    </a:moveTo>
                    <a:lnTo>
                      <a:pt x="11" y="48"/>
                    </a:lnTo>
                    <a:lnTo>
                      <a:pt x="0" y="106"/>
                    </a:lnTo>
                    <a:lnTo>
                      <a:pt x="11" y="164"/>
                    </a:lnTo>
                    <a:lnTo>
                      <a:pt x="44" y="213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109" name="Line 3911"/>
              <p:cNvSpPr>
                <a:spLocks noChangeShapeType="1"/>
              </p:cNvSpPr>
              <p:nvPr/>
            </p:nvSpPr>
            <p:spPr bwMode="auto">
              <a:xfrm>
                <a:off x="2262" y="942"/>
                <a:ext cx="430" cy="43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110" name="Line 3912"/>
              <p:cNvSpPr>
                <a:spLocks noChangeShapeType="1"/>
              </p:cNvSpPr>
              <p:nvPr/>
            </p:nvSpPr>
            <p:spPr bwMode="auto">
              <a:xfrm>
                <a:off x="2255" y="942"/>
                <a:ext cx="434" cy="43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111" name="Line 3913"/>
              <p:cNvSpPr>
                <a:spLocks noChangeShapeType="1"/>
              </p:cNvSpPr>
              <p:nvPr/>
            </p:nvSpPr>
            <p:spPr bwMode="auto">
              <a:xfrm>
                <a:off x="2289" y="976"/>
                <a:ext cx="399" cy="40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112" name="Line 3914"/>
              <p:cNvSpPr>
                <a:spLocks noChangeShapeType="1"/>
              </p:cNvSpPr>
              <p:nvPr/>
            </p:nvSpPr>
            <p:spPr bwMode="auto">
              <a:xfrm>
                <a:off x="2280" y="986"/>
                <a:ext cx="390" cy="39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113" name="Line 3915"/>
              <p:cNvSpPr>
                <a:spLocks noChangeShapeType="1"/>
              </p:cNvSpPr>
              <p:nvPr/>
            </p:nvSpPr>
            <p:spPr bwMode="auto">
              <a:xfrm>
                <a:off x="2571" y="1798"/>
                <a:ext cx="1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114" name="Line 3916"/>
              <p:cNvSpPr>
                <a:spLocks noChangeShapeType="1"/>
              </p:cNvSpPr>
              <p:nvPr/>
            </p:nvSpPr>
            <p:spPr bwMode="auto">
              <a:xfrm>
                <a:off x="2558" y="1812"/>
                <a:ext cx="18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115" name="Line 3917"/>
              <p:cNvSpPr>
                <a:spLocks noChangeShapeType="1"/>
              </p:cNvSpPr>
              <p:nvPr/>
            </p:nvSpPr>
            <p:spPr bwMode="auto">
              <a:xfrm>
                <a:off x="2544" y="1825"/>
                <a:ext cx="18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116" name="Line 3918"/>
              <p:cNvSpPr>
                <a:spLocks noChangeShapeType="1"/>
              </p:cNvSpPr>
              <p:nvPr/>
            </p:nvSpPr>
            <p:spPr bwMode="auto">
              <a:xfrm>
                <a:off x="2530" y="1839"/>
                <a:ext cx="19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117" name="Line 3919"/>
              <p:cNvSpPr>
                <a:spLocks noChangeShapeType="1"/>
              </p:cNvSpPr>
              <p:nvPr/>
            </p:nvSpPr>
            <p:spPr bwMode="auto">
              <a:xfrm>
                <a:off x="2517" y="1852"/>
                <a:ext cx="19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118" name="Line 3920"/>
              <p:cNvSpPr>
                <a:spLocks noChangeShapeType="1"/>
              </p:cNvSpPr>
              <p:nvPr/>
            </p:nvSpPr>
            <p:spPr bwMode="auto">
              <a:xfrm>
                <a:off x="2504" y="1866"/>
                <a:ext cx="18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119" name="Line 3921"/>
              <p:cNvSpPr>
                <a:spLocks noChangeShapeType="1"/>
              </p:cNvSpPr>
              <p:nvPr/>
            </p:nvSpPr>
            <p:spPr bwMode="auto">
              <a:xfrm>
                <a:off x="2490" y="1879"/>
                <a:ext cx="18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120" name="Line 3922"/>
              <p:cNvSpPr>
                <a:spLocks noChangeShapeType="1"/>
              </p:cNvSpPr>
              <p:nvPr/>
            </p:nvSpPr>
            <p:spPr bwMode="auto">
              <a:xfrm>
                <a:off x="2477" y="1892"/>
                <a:ext cx="18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121" name="Line 3923"/>
              <p:cNvSpPr>
                <a:spLocks noChangeShapeType="1"/>
              </p:cNvSpPr>
              <p:nvPr/>
            </p:nvSpPr>
            <p:spPr bwMode="auto">
              <a:xfrm>
                <a:off x="2464" y="1906"/>
                <a:ext cx="18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122" name="Line 3924"/>
              <p:cNvSpPr>
                <a:spLocks noChangeShapeType="1"/>
              </p:cNvSpPr>
              <p:nvPr/>
            </p:nvSpPr>
            <p:spPr bwMode="auto">
              <a:xfrm>
                <a:off x="2449" y="1920"/>
                <a:ext cx="19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123" name="Line 3925"/>
              <p:cNvSpPr>
                <a:spLocks noChangeShapeType="1"/>
              </p:cNvSpPr>
              <p:nvPr/>
            </p:nvSpPr>
            <p:spPr bwMode="auto">
              <a:xfrm>
                <a:off x="2436" y="1933"/>
                <a:ext cx="19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124" name="Line 3926"/>
              <p:cNvSpPr>
                <a:spLocks noChangeShapeType="1"/>
              </p:cNvSpPr>
              <p:nvPr/>
            </p:nvSpPr>
            <p:spPr bwMode="auto">
              <a:xfrm>
                <a:off x="2425" y="1946"/>
                <a:ext cx="16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125" name="Freeform 3927"/>
              <p:cNvSpPr>
                <a:spLocks/>
              </p:cNvSpPr>
              <p:nvPr/>
            </p:nvSpPr>
            <p:spPr bwMode="auto">
              <a:xfrm>
                <a:off x="2431" y="1919"/>
                <a:ext cx="19" cy="34"/>
              </a:xfrm>
              <a:custGeom>
                <a:avLst/>
                <a:gdLst>
                  <a:gd name="T0" fmla="*/ 0 w 40"/>
                  <a:gd name="T1" fmla="*/ 9 h 67"/>
                  <a:gd name="T2" fmla="*/ 4 w 40"/>
                  <a:gd name="T3" fmla="*/ 1 h 67"/>
                  <a:gd name="T4" fmla="*/ 4 w 40"/>
                  <a:gd name="T5" fmla="*/ 0 h 67"/>
                  <a:gd name="T6" fmla="*/ 0 60000 65536"/>
                  <a:gd name="T7" fmla="*/ 0 60000 65536"/>
                  <a:gd name="T8" fmla="*/ 0 60000 65536"/>
                  <a:gd name="T9" fmla="*/ 0 w 40"/>
                  <a:gd name="T10" fmla="*/ 0 h 67"/>
                  <a:gd name="T11" fmla="*/ 40 w 40"/>
                  <a:gd name="T12" fmla="*/ 67 h 6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0" h="67">
                    <a:moveTo>
                      <a:pt x="0" y="67"/>
                    </a:moveTo>
                    <a:lnTo>
                      <a:pt x="35" y="8"/>
                    </a:lnTo>
                    <a:lnTo>
                      <a:pt x="4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126" name="Line 3928"/>
              <p:cNvSpPr>
                <a:spLocks noChangeShapeType="1"/>
              </p:cNvSpPr>
              <p:nvPr/>
            </p:nvSpPr>
            <p:spPr bwMode="auto">
              <a:xfrm flipV="1">
                <a:off x="2462" y="1882"/>
                <a:ext cx="25" cy="4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127" name="Line 3929"/>
              <p:cNvSpPr>
                <a:spLocks noChangeShapeType="1"/>
              </p:cNvSpPr>
              <p:nvPr/>
            </p:nvSpPr>
            <p:spPr bwMode="auto">
              <a:xfrm flipV="1">
                <a:off x="2499" y="1845"/>
                <a:ext cx="25" cy="4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128" name="Line 3930"/>
              <p:cNvSpPr>
                <a:spLocks noChangeShapeType="1"/>
              </p:cNvSpPr>
              <p:nvPr/>
            </p:nvSpPr>
            <p:spPr bwMode="auto">
              <a:xfrm flipV="1">
                <a:off x="2536" y="1809"/>
                <a:ext cx="25" cy="4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129" name="Line 3931"/>
              <p:cNvSpPr>
                <a:spLocks noChangeShapeType="1"/>
              </p:cNvSpPr>
              <p:nvPr/>
            </p:nvSpPr>
            <p:spPr bwMode="auto">
              <a:xfrm flipV="1">
                <a:off x="2572" y="1805"/>
                <a:ext cx="6" cy="1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130" name="Line 3932"/>
              <p:cNvSpPr>
                <a:spLocks noChangeShapeType="1"/>
              </p:cNvSpPr>
              <p:nvPr/>
            </p:nvSpPr>
            <p:spPr bwMode="auto">
              <a:xfrm flipH="1" flipV="1">
                <a:off x="2431" y="1939"/>
                <a:ext cx="6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131" name="Line 3933"/>
              <p:cNvSpPr>
                <a:spLocks noChangeShapeType="1"/>
              </p:cNvSpPr>
              <p:nvPr/>
            </p:nvSpPr>
            <p:spPr bwMode="auto">
              <a:xfrm flipH="1" flipV="1">
                <a:off x="2440" y="1929"/>
                <a:ext cx="7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132" name="Line 3934"/>
              <p:cNvSpPr>
                <a:spLocks noChangeShapeType="1"/>
              </p:cNvSpPr>
              <p:nvPr/>
            </p:nvSpPr>
            <p:spPr bwMode="auto">
              <a:xfrm flipH="1" flipV="1">
                <a:off x="2450" y="1919"/>
                <a:ext cx="7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133" name="Line 3935"/>
              <p:cNvSpPr>
                <a:spLocks noChangeShapeType="1"/>
              </p:cNvSpPr>
              <p:nvPr/>
            </p:nvSpPr>
            <p:spPr bwMode="auto">
              <a:xfrm flipH="1" flipV="1">
                <a:off x="2460" y="1910"/>
                <a:ext cx="7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134" name="Line 3936"/>
              <p:cNvSpPr>
                <a:spLocks noChangeShapeType="1"/>
              </p:cNvSpPr>
              <p:nvPr/>
            </p:nvSpPr>
            <p:spPr bwMode="auto">
              <a:xfrm flipH="1" flipV="1">
                <a:off x="2470" y="1899"/>
                <a:ext cx="6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135" name="Line 3937"/>
              <p:cNvSpPr>
                <a:spLocks noChangeShapeType="1"/>
              </p:cNvSpPr>
              <p:nvPr/>
            </p:nvSpPr>
            <p:spPr bwMode="auto">
              <a:xfrm flipH="1" flipV="1">
                <a:off x="2479" y="1890"/>
                <a:ext cx="7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136" name="Line 3938"/>
              <p:cNvSpPr>
                <a:spLocks noChangeShapeType="1"/>
              </p:cNvSpPr>
              <p:nvPr/>
            </p:nvSpPr>
            <p:spPr bwMode="auto">
              <a:xfrm flipH="1" flipV="1">
                <a:off x="2489" y="1880"/>
                <a:ext cx="7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137" name="Line 3939"/>
              <p:cNvSpPr>
                <a:spLocks noChangeShapeType="1"/>
              </p:cNvSpPr>
              <p:nvPr/>
            </p:nvSpPr>
            <p:spPr bwMode="auto">
              <a:xfrm flipH="1" flipV="1">
                <a:off x="2500" y="1870"/>
                <a:ext cx="6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138" name="Line 3940"/>
              <p:cNvSpPr>
                <a:spLocks noChangeShapeType="1"/>
              </p:cNvSpPr>
              <p:nvPr/>
            </p:nvSpPr>
            <p:spPr bwMode="auto">
              <a:xfrm flipH="1" flipV="1">
                <a:off x="2509" y="1860"/>
                <a:ext cx="7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139" name="Line 3941"/>
              <p:cNvSpPr>
                <a:spLocks noChangeShapeType="1"/>
              </p:cNvSpPr>
              <p:nvPr/>
            </p:nvSpPr>
            <p:spPr bwMode="auto">
              <a:xfrm flipH="1" flipV="1">
                <a:off x="2519" y="1850"/>
                <a:ext cx="6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140" name="Line 3942"/>
              <p:cNvSpPr>
                <a:spLocks noChangeShapeType="1"/>
              </p:cNvSpPr>
              <p:nvPr/>
            </p:nvSpPr>
            <p:spPr bwMode="auto">
              <a:xfrm flipH="1" flipV="1">
                <a:off x="2529" y="1841"/>
                <a:ext cx="7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141" name="Line 3943"/>
              <p:cNvSpPr>
                <a:spLocks noChangeShapeType="1"/>
              </p:cNvSpPr>
              <p:nvPr/>
            </p:nvSpPr>
            <p:spPr bwMode="auto">
              <a:xfrm flipH="1" flipV="1">
                <a:off x="2539" y="1830"/>
                <a:ext cx="6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142" name="Line 3944"/>
              <p:cNvSpPr>
                <a:spLocks noChangeShapeType="1"/>
              </p:cNvSpPr>
              <p:nvPr/>
            </p:nvSpPr>
            <p:spPr bwMode="auto">
              <a:xfrm flipH="1" flipV="1">
                <a:off x="2548" y="1821"/>
                <a:ext cx="7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143" name="Line 3945"/>
              <p:cNvSpPr>
                <a:spLocks noChangeShapeType="1"/>
              </p:cNvSpPr>
              <p:nvPr/>
            </p:nvSpPr>
            <p:spPr bwMode="auto">
              <a:xfrm flipH="1" flipV="1">
                <a:off x="2558" y="1811"/>
                <a:ext cx="7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144" name="Line 3946"/>
              <p:cNvSpPr>
                <a:spLocks noChangeShapeType="1"/>
              </p:cNvSpPr>
              <p:nvPr/>
            </p:nvSpPr>
            <p:spPr bwMode="auto">
              <a:xfrm flipH="1" flipV="1">
                <a:off x="2568" y="1802"/>
                <a:ext cx="7" cy="1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145" name="Freeform 3947"/>
              <p:cNvSpPr>
                <a:spLocks/>
              </p:cNvSpPr>
              <p:nvPr/>
            </p:nvSpPr>
            <p:spPr bwMode="auto">
              <a:xfrm>
                <a:off x="2424" y="1798"/>
                <a:ext cx="156" cy="156"/>
              </a:xfrm>
              <a:custGeom>
                <a:avLst/>
                <a:gdLst>
                  <a:gd name="T0" fmla="*/ 39 w 313"/>
                  <a:gd name="T1" fmla="*/ 3 h 311"/>
                  <a:gd name="T2" fmla="*/ 36 w 313"/>
                  <a:gd name="T3" fmla="*/ 0 h 311"/>
                  <a:gd name="T4" fmla="*/ 0 w 313"/>
                  <a:gd name="T5" fmla="*/ 37 h 311"/>
                  <a:gd name="T6" fmla="*/ 2 w 313"/>
                  <a:gd name="T7" fmla="*/ 39 h 311"/>
                  <a:gd name="T8" fmla="*/ 39 w 313"/>
                  <a:gd name="T9" fmla="*/ 3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3"/>
                  <a:gd name="T16" fmla="*/ 0 h 311"/>
                  <a:gd name="T17" fmla="*/ 313 w 313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3" h="311">
                    <a:moveTo>
                      <a:pt x="313" y="17"/>
                    </a:moveTo>
                    <a:lnTo>
                      <a:pt x="295" y="0"/>
                    </a:lnTo>
                    <a:lnTo>
                      <a:pt x="0" y="294"/>
                    </a:lnTo>
                    <a:lnTo>
                      <a:pt x="19" y="311"/>
                    </a:lnTo>
                    <a:lnTo>
                      <a:pt x="313" y="17"/>
                    </a:lnTo>
                    <a:close/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146" name="Line 3948"/>
              <p:cNvSpPr>
                <a:spLocks noChangeShapeType="1"/>
              </p:cNvSpPr>
              <p:nvPr/>
            </p:nvSpPr>
            <p:spPr bwMode="auto">
              <a:xfrm flipV="1">
                <a:off x="2276" y="1376"/>
                <a:ext cx="412" cy="4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147" name="Line 3949"/>
              <p:cNvSpPr>
                <a:spLocks noChangeShapeType="1"/>
              </p:cNvSpPr>
              <p:nvPr/>
            </p:nvSpPr>
            <p:spPr bwMode="auto">
              <a:xfrm flipV="1">
                <a:off x="2268" y="1376"/>
                <a:ext cx="402" cy="40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148" name="Line 3950"/>
              <p:cNvSpPr>
                <a:spLocks noChangeShapeType="1"/>
              </p:cNvSpPr>
              <p:nvPr/>
            </p:nvSpPr>
            <p:spPr bwMode="auto">
              <a:xfrm flipV="1">
                <a:off x="2377" y="732"/>
                <a:ext cx="90" cy="9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149" name="Line 3951"/>
              <p:cNvSpPr>
                <a:spLocks noChangeShapeType="1"/>
              </p:cNvSpPr>
              <p:nvPr/>
            </p:nvSpPr>
            <p:spPr bwMode="auto">
              <a:xfrm flipH="1">
                <a:off x="2379" y="733"/>
                <a:ext cx="90" cy="9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150" name="Line 3952"/>
              <p:cNvSpPr>
                <a:spLocks noChangeShapeType="1"/>
              </p:cNvSpPr>
              <p:nvPr/>
            </p:nvSpPr>
            <p:spPr bwMode="auto">
              <a:xfrm>
                <a:off x="2174" y="867"/>
                <a:ext cx="1" cy="3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151" name="Line 3953"/>
              <p:cNvSpPr>
                <a:spLocks noChangeShapeType="1"/>
              </p:cNvSpPr>
              <p:nvPr/>
            </p:nvSpPr>
            <p:spPr bwMode="auto">
              <a:xfrm>
                <a:off x="2174" y="910"/>
                <a:ext cx="1" cy="2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152" name="Line 3954"/>
              <p:cNvSpPr>
                <a:spLocks noChangeShapeType="1"/>
              </p:cNvSpPr>
              <p:nvPr/>
            </p:nvSpPr>
            <p:spPr bwMode="auto">
              <a:xfrm>
                <a:off x="2174" y="951"/>
                <a:ext cx="1" cy="2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153" name="Line 3955"/>
              <p:cNvSpPr>
                <a:spLocks noChangeShapeType="1"/>
              </p:cNvSpPr>
              <p:nvPr/>
            </p:nvSpPr>
            <p:spPr bwMode="auto">
              <a:xfrm flipH="1" flipV="1">
                <a:off x="2165" y="971"/>
                <a:ext cx="11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154" name="Line 3956"/>
              <p:cNvSpPr>
                <a:spLocks noChangeShapeType="1"/>
              </p:cNvSpPr>
              <p:nvPr/>
            </p:nvSpPr>
            <p:spPr bwMode="auto">
              <a:xfrm flipH="1" flipV="1">
                <a:off x="2136" y="942"/>
                <a:ext cx="20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155" name="Line 3957"/>
              <p:cNvSpPr>
                <a:spLocks noChangeShapeType="1"/>
              </p:cNvSpPr>
              <p:nvPr/>
            </p:nvSpPr>
            <p:spPr bwMode="auto">
              <a:xfrm flipH="1" flipV="1">
                <a:off x="2116" y="921"/>
                <a:ext cx="11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156" name="Line 3958"/>
              <p:cNvSpPr>
                <a:spLocks noChangeShapeType="1"/>
              </p:cNvSpPr>
              <p:nvPr/>
            </p:nvSpPr>
            <p:spPr bwMode="auto">
              <a:xfrm flipV="1">
                <a:off x="2116" y="915"/>
                <a:ext cx="11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157" name="Line 3959"/>
              <p:cNvSpPr>
                <a:spLocks noChangeShapeType="1"/>
              </p:cNvSpPr>
              <p:nvPr/>
            </p:nvSpPr>
            <p:spPr bwMode="auto">
              <a:xfrm flipV="1">
                <a:off x="2136" y="886"/>
                <a:ext cx="20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158" name="Line 3960"/>
              <p:cNvSpPr>
                <a:spLocks noChangeShapeType="1"/>
              </p:cNvSpPr>
              <p:nvPr/>
            </p:nvSpPr>
            <p:spPr bwMode="auto">
              <a:xfrm flipV="1">
                <a:off x="2165" y="864"/>
                <a:ext cx="11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159" name="Line 3961"/>
              <p:cNvSpPr>
                <a:spLocks noChangeShapeType="1"/>
              </p:cNvSpPr>
              <p:nvPr/>
            </p:nvSpPr>
            <p:spPr bwMode="auto">
              <a:xfrm flipH="1" flipV="1">
                <a:off x="2163" y="973"/>
                <a:ext cx="11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160" name="Line 3962"/>
              <p:cNvSpPr>
                <a:spLocks noChangeShapeType="1"/>
              </p:cNvSpPr>
              <p:nvPr/>
            </p:nvSpPr>
            <p:spPr bwMode="auto">
              <a:xfrm flipH="1" flipV="1">
                <a:off x="2134" y="944"/>
                <a:ext cx="20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161" name="Line 3963"/>
              <p:cNvSpPr>
                <a:spLocks noChangeShapeType="1"/>
              </p:cNvSpPr>
              <p:nvPr/>
            </p:nvSpPr>
            <p:spPr bwMode="auto">
              <a:xfrm flipH="1" flipV="1">
                <a:off x="2114" y="923"/>
                <a:ext cx="11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162" name="Line 3964"/>
              <p:cNvSpPr>
                <a:spLocks noChangeShapeType="1"/>
              </p:cNvSpPr>
              <p:nvPr/>
            </p:nvSpPr>
            <p:spPr bwMode="auto">
              <a:xfrm flipV="1">
                <a:off x="2114" y="912"/>
                <a:ext cx="11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163" name="Line 3965"/>
              <p:cNvSpPr>
                <a:spLocks noChangeShapeType="1"/>
              </p:cNvSpPr>
              <p:nvPr/>
            </p:nvSpPr>
            <p:spPr bwMode="auto">
              <a:xfrm flipV="1">
                <a:off x="2134" y="883"/>
                <a:ext cx="20" cy="2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164" name="Line 3966"/>
              <p:cNvSpPr>
                <a:spLocks noChangeShapeType="1"/>
              </p:cNvSpPr>
              <p:nvPr/>
            </p:nvSpPr>
            <p:spPr bwMode="auto">
              <a:xfrm flipV="1">
                <a:off x="2163" y="863"/>
                <a:ext cx="11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165" name="Line 3967"/>
              <p:cNvSpPr>
                <a:spLocks noChangeShapeType="1"/>
              </p:cNvSpPr>
              <p:nvPr/>
            </p:nvSpPr>
            <p:spPr bwMode="auto">
              <a:xfrm flipV="1">
                <a:off x="2098" y="847"/>
                <a:ext cx="76" cy="7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166" name="Line 3968"/>
              <p:cNvSpPr>
                <a:spLocks noChangeShapeType="1"/>
              </p:cNvSpPr>
              <p:nvPr/>
            </p:nvSpPr>
            <p:spPr bwMode="auto">
              <a:xfrm flipH="1" flipV="1">
                <a:off x="2098" y="923"/>
                <a:ext cx="76" cy="7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167" name="Line 3969"/>
              <p:cNvSpPr>
                <a:spLocks noChangeShapeType="1"/>
              </p:cNvSpPr>
              <p:nvPr/>
            </p:nvSpPr>
            <p:spPr bwMode="auto">
              <a:xfrm flipH="1">
                <a:off x="2168" y="992"/>
                <a:ext cx="15" cy="1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168" name="Line 3970"/>
              <p:cNvSpPr>
                <a:spLocks noChangeShapeType="1"/>
              </p:cNvSpPr>
              <p:nvPr/>
            </p:nvSpPr>
            <p:spPr bwMode="auto">
              <a:xfrm>
                <a:off x="2164" y="1011"/>
                <a:ext cx="11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169" name="Line 3971"/>
              <p:cNvSpPr>
                <a:spLocks noChangeShapeType="1"/>
              </p:cNvSpPr>
              <p:nvPr/>
            </p:nvSpPr>
            <p:spPr bwMode="auto">
              <a:xfrm>
                <a:off x="2168" y="1007"/>
                <a:ext cx="11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170" name="Line 3972"/>
              <p:cNvSpPr>
                <a:spLocks noChangeShapeType="1"/>
              </p:cNvSpPr>
              <p:nvPr/>
            </p:nvSpPr>
            <p:spPr bwMode="auto">
              <a:xfrm flipV="1">
                <a:off x="2078" y="1893"/>
                <a:ext cx="76" cy="7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171" name="Line 3973"/>
              <p:cNvSpPr>
                <a:spLocks noChangeShapeType="1"/>
              </p:cNvSpPr>
              <p:nvPr/>
            </p:nvSpPr>
            <p:spPr bwMode="auto">
              <a:xfrm>
                <a:off x="2113" y="1845"/>
                <a:ext cx="53" cy="5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172" name="Line 3974"/>
              <p:cNvSpPr>
                <a:spLocks noChangeShapeType="1"/>
              </p:cNvSpPr>
              <p:nvPr/>
            </p:nvSpPr>
            <p:spPr bwMode="auto">
              <a:xfrm>
                <a:off x="2154" y="1893"/>
                <a:ext cx="8" cy="1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173" name="Line 3975"/>
              <p:cNvSpPr>
                <a:spLocks noChangeShapeType="1"/>
              </p:cNvSpPr>
              <p:nvPr/>
            </p:nvSpPr>
            <p:spPr bwMode="auto">
              <a:xfrm flipH="1">
                <a:off x="2020" y="1172"/>
                <a:ext cx="5" cy="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174" name="Line 3976"/>
              <p:cNvSpPr>
                <a:spLocks noChangeShapeType="1"/>
              </p:cNvSpPr>
              <p:nvPr/>
            </p:nvSpPr>
            <p:spPr bwMode="auto">
              <a:xfrm flipH="1">
                <a:off x="2008" y="1152"/>
                <a:ext cx="16" cy="1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175" name="Line 3977"/>
              <p:cNvSpPr>
                <a:spLocks noChangeShapeType="1"/>
              </p:cNvSpPr>
              <p:nvPr/>
            </p:nvSpPr>
            <p:spPr bwMode="auto">
              <a:xfrm>
                <a:off x="2027" y="1148"/>
                <a:ext cx="11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176" name="Line 3978"/>
              <p:cNvSpPr>
                <a:spLocks noChangeShapeType="1"/>
              </p:cNvSpPr>
              <p:nvPr/>
            </p:nvSpPr>
            <p:spPr bwMode="auto">
              <a:xfrm>
                <a:off x="2024" y="1152"/>
                <a:ext cx="11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177" name="Line 3979"/>
              <p:cNvSpPr>
                <a:spLocks noChangeShapeType="1"/>
              </p:cNvSpPr>
              <p:nvPr/>
            </p:nvSpPr>
            <p:spPr bwMode="auto">
              <a:xfrm flipV="1">
                <a:off x="2033" y="1016"/>
                <a:ext cx="136" cy="13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178" name="Line 3980"/>
              <p:cNvSpPr>
                <a:spLocks noChangeShapeType="1"/>
              </p:cNvSpPr>
              <p:nvPr/>
            </p:nvSpPr>
            <p:spPr bwMode="auto">
              <a:xfrm flipV="1">
                <a:off x="2024" y="1007"/>
                <a:ext cx="144" cy="14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179" name="Line 3981"/>
              <p:cNvSpPr>
                <a:spLocks noChangeShapeType="1"/>
              </p:cNvSpPr>
              <p:nvPr/>
            </p:nvSpPr>
            <p:spPr bwMode="auto">
              <a:xfrm flipV="1">
                <a:off x="2035" y="1019"/>
                <a:ext cx="144" cy="14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180" name="Line 3982"/>
              <p:cNvSpPr>
                <a:spLocks noChangeShapeType="1"/>
              </p:cNvSpPr>
              <p:nvPr/>
            </p:nvSpPr>
            <p:spPr bwMode="auto">
              <a:xfrm>
                <a:off x="2118" y="923"/>
                <a:ext cx="29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181" name="Line 3983"/>
              <p:cNvSpPr>
                <a:spLocks noChangeShapeType="1"/>
              </p:cNvSpPr>
              <p:nvPr/>
            </p:nvSpPr>
            <p:spPr bwMode="auto">
              <a:xfrm>
                <a:off x="2161" y="923"/>
                <a:ext cx="27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182" name="Line 3984"/>
              <p:cNvSpPr>
                <a:spLocks noChangeShapeType="1"/>
              </p:cNvSpPr>
              <p:nvPr/>
            </p:nvSpPr>
            <p:spPr bwMode="auto">
              <a:xfrm>
                <a:off x="2201" y="923"/>
                <a:ext cx="29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183" name="Line 3985"/>
              <p:cNvSpPr>
                <a:spLocks noChangeShapeType="1"/>
              </p:cNvSpPr>
              <p:nvPr/>
            </p:nvSpPr>
            <p:spPr bwMode="auto">
              <a:xfrm>
                <a:off x="2172" y="864"/>
                <a:ext cx="11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184" name="Line 3986"/>
              <p:cNvSpPr>
                <a:spLocks noChangeShapeType="1"/>
              </p:cNvSpPr>
              <p:nvPr/>
            </p:nvSpPr>
            <p:spPr bwMode="auto">
              <a:xfrm>
                <a:off x="2193" y="886"/>
                <a:ext cx="18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185" name="Line 3987"/>
              <p:cNvSpPr>
                <a:spLocks noChangeShapeType="1"/>
              </p:cNvSpPr>
              <p:nvPr/>
            </p:nvSpPr>
            <p:spPr bwMode="auto">
              <a:xfrm>
                <a:off x="2222" y="915"/>
                <a:ext cx="11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186" name="Line 3988"/>
              <p:cNvSpPr>
                <a:spLocks noChangeShapeType="1"/>
              </p:cNvSpPr>
              <p:nvPr/>
            </p:nvSpPr>
            <p:spPr bwMode="auto">
              <a:xfrm flipH="1">
                <a:off x="2222" y="921"/>
                <a:ext cx="11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187" name="Line 3989"/>
              <p:cNvSpPr>
                <a:spLocks noChangeShapeType="1"/>
              </p:cNvSpPr>
              <p:nvPr/>
            </p:nvSpPr>
            <p:spPr bwMode="auto">
              <a:xfrm flipH="1">
                <a:off x="2193" y="942"/>
                <a:ext cx="18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188" name="Line 3990"/>
              <p:cNvSpPr>
                <a:spLocks noChangeShapeType="1"/>
              </p:cNvSpPr>
              <p:nvPr/>
            </p:nvSpPr>
            <p:spPr bwMode="auto">
              <a:xfrm flipH="1">
                <a:off x="2172" y="971"/>
                <a:ext cx="11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189" name="Line 3991"/>
              <p:cNvSpPr>
                <a:spLocks noChangeShapeType="1"/>
              </p:cNvSpPr>
              <p:nvPr/>
            </p:nvSpPr>
            <p:spPr bwMode="auto">
              <a:xfrm>
                <a:off x="2174" y="863"/>
                <a:ext cx="12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190" name="Line 3992"/>
              <p:cNvSpPr>
                <a:spLocks noChangeShapeType="1"/>
              </p:cNvSpPr>
              <p:nvPr/>
            </p:nvSpPr>
            <p:spPr bwMode="auto">
              <a:xfrm>
                <a:off x="2195" y="883"/>
                <a:ext cx="19" cy="2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191" name="Line 3993"/>
              <p:cNvSpPr>
                <a:spLocks noChangeShapeType="1"/>
              </p:cNvSpPr>
              <p:nvPr/>
            </p:nvSpPr>
            <p:spPr bwMode="auto">
              <a:xfrm>
                <a:off x="2224" y="912"/>
                <a:ext cx="11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192" name="Line 3994"/>
              <p:cNvSpPr>
                <a:spLocks noChangeShapeType="1"/>
              </p:cNvSpPr>
              <p:nvPr/>
            </p:nvSpPr>
            <p:spPr bwMode="auto">
              <a:xfrm flipH="1">
                <a:off x="2224" y="923"/>
                <a:ext cx="11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193" name="Line 3995"/>
              <p:cNvSpPr>
                <a:spLocks noChangeShapeType="1"/>
              </p:cNvSpPr>
              <p:nvPr/>
            </p:nvSpPr>
            <p:spPr bwMode="auto">
              <a:xfrm flipH="1">
                <a:off x="2195" y="944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194" name="Line 3996"/>
              <p:cNvSpPr>
                <a:spLocks noChangeShapeType="1"/>
              </p:cNvSpPr>
              <p:nvPr/>
            </p:nvSpPr>
            <p:spPr bwMode="auto">
              <a:xfrm flipH="1">
                <a:off x="2174" y="973"/>
                <a:ext cx="12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195" name="Line 3997"/>
              <p:cNvSpPr>
                <a:spLocks noChangeShapeType="1"/>
              </p:cNvSpPr>
              <p:nvPr/>
            </p:nvSpPr>
            <p:spPr bwMode="auto">
              <a:xfrm>
                <a:off x="2174" y="847"/>
                <a:ext cx="77" cy="7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196" name="Line 3998"/>
              <p:cNvSpPr>
                <a:spLocks noChangeShapeType="1"/>
              </p:cNvSpPr>
              <p:nvPr/>
            </p:nvSpPr>
            <p:spPr bwMode="auto">
              <a:xfrm flipV="1">
                <a:off x="2183" y="931"/>
                <a:ext cx="61" cy="6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197" name="Line 3999"/>
              <p:cNvSpPr>
                <a:spLocks noChangeShapeType="1"/>
              </p:cNvSpPr>
              <p:nvPr/>
            </p:nvSpPr>
            <p:spPr bwMode="auto">
              <a:xfrm flipH="1" flipV="1">
                <a:off x="2183" y="992"/>
                <a:ext cx="38" cy="3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198" name="Line 4000"/>
              <p:cNvSpPr>
                <a:spLocks noChangeShapeType="1"/>
              </p:cNvSpPr>
              <p:nvPr/>
            </p:nvSpPr>
            <p:spPr bwMode="auto">
              <a:xfrm flipV="1">
                <a:off x="2179" y="1003"/>
                <a:ext cx="15" cy="1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199" name="Rectangle 4001"/>
              <p:cNvSpPr>
                <a:spLocks noChangeArrowheads="1"/>
              </p:cNvSpPr>
              <p:nvPr/>
            </p:nvSpPr>
            <p:spPr bwMode="auto">
              <a:xfrm>
                <a:off x="2167" y="1499"/>
                <a:ext cx="86" cy="54"/>
              </a:xfrm>
              <a:prstGeom prst="rect">
                <a:avLst/>
              </a:prstGeom>
              <a:noFill/>
              <a:ln w="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200" name="Freeform 4002"/>
              <p:cNvSpPr>
                <a:spLocks/>
              </p:cNvSpPr>
              <p:nvPr/>
            </p:nvSpPr>
            <p:spPr bwMode="auto">
              <a:xfrm>
                <a:off x="2183" y="1512"/>
                <a:ext cx="5" cy="26"/>
              </a:xfrm>
              <a:custGeom>
                <a:avLst/>
                <a:gdLst>
                  <a:gd name="T0" fmla="*/ 0 w 9"/>
                  <a:gd name="T1" fmla="*/ 1 h 53"/>
                  <a:gd name="T2" fmla="*/ 1 w 9"/>
                  <a:gd name="T3" fmla="*/ 1 h 53"/>
                  <a:gd name="T4" fmla="*/ 2 w 9"/>
                  <a:gd name="T5" fmla="*/ 0 h 53"/>
                  <a:gd name="T6" fmla="*/ 2 w 9"/>
                  <a:gd name="T7" fmla="*/ 6 h 5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53"/>
                  <a:gd name="T14" fmla="*/ 9 w 9"/>
                  <a:gd name="T15" fmla="*/ 53 h 5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53">
                    <a:moveTo>
                      <a:pt x="0" y="11"/>
                    </a:moveTo>
                    <a:lnTo>
                      <a:pt x="3" y="8"/>
                    </a:lnTo>
                    <a:lnTo>
                      <a:pt x="9" y="0"/>
                    </a:lnTo>
                    <a:lnTo>
                      <a:pt x="9" y="53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201" name="Freeform 4003"/>
              <p:cNvSpPr>
                <a:spLocks/>
              </p:cNvSpPr>
              <p:nvPr/>
            </p:nvSpPr>
            <p:spPr bwMode="auto">
              <a:xfrm>
                <a:off x="2204" y="1512"/>
                <a:ext cx="5" cy="26"/>
              </a:xfrm>
              <a:custGeom>
                <a:avLst/>
                <a:gdLst>
                  <a:gd name="T0" fmla="*/ 0 w 11"/>
                  <a:gd name="T1" fmla="*/ 1 h 53"/>
                  <a:gd name="T2" fmla="*/ 0 w 11"/>
                  <a:gd name="T3" fmla="*/ 1 h 53"/>
                  <a:gd name="T4" fmla="*/ 1 w 11"/>
                  <a:gd name="T5" fmla="*/ 0 h 53"/>
                  <a:gd name="T6" fmla="*/ 1 w 11"/>
                  <a:gd name="T7" fmla="*/ 6 h 5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"/>
                  <a:gd name="T13" fmla="*/ 0 h 53"/>
                  <a:gd name="T14" fmla="*/ 11 w 11"/>
                  <a:gd name="T15" fmla="*/ 53 h 5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" h="53">
                    <a:moveTo>
                      <a:pt x="0" y="11"/>
                    </a:moveTo>
                    <a:lnTo>
                      <a:pt x="5" y="8"/>
                    </a:lnTo>
                    <a:lnTo>
                      <a:pt x="11" y="0"/>
                    </a:lnTo>
                    <a:lnTo>
                      <a:pt x="11" y="53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202" name="Freeform 4004"/>
              <p:cNvSpPr>
                <a:spLocks/>
              </p:cNvSpPr>
              <p:nvPr/>
            </p:nvSpPr>
            <p:spPr bwMode="auto">
              <a:xfrm>
                <a:off x="2221" y="1512"/>
                <a:ext cx="16" cy="18"/>
              </a:xfrm>
              <a:custGeom>
                <a:avLst/>
                <a:gdLst>
                  <a:gd name="T0" fmla="*/ 3 w 31"/>
                  <a:gd name="T1" fmla="*/ 0 h 36"/>
                  <a:gd name="T2" fmla="*/ 0 w 31"/>
                  <a:gd name="T3" fmla="*/ 5 h 36"/>
                  <a:gd name="T4" fmla="*/ 4 w 31"/>
                  <a:gd name="T5" fmla="*/ 5 h 36"/>
                  <a:gd name="T6" fmla="*/ 0 60000 65536"/>
                  <a:gd name="T7" fmla="*/ 0 60000 65536"/>
                  <a:gd name="T8" fmla="*/ 0 60000 65536"/>
                  <a:gd name="T9" fmla="*/ 0 w 31"/>
                  <a:gd name="T10" fmla="*/ 0 h 36"/>
                  <a:gd name="T11" fmla="*/ 31 w 31"/>
                  <a:gd name="T12" fmla="*/ 36 h 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" h="36">
                    <a:moveTo>
                      <a:pt x="20" y="0"/>
                    </a:moveTo>
                    <a:lnTo>
                      <a:pt x="0" y="36"/>
                    </a:lnTo>
                    <a:lnTo>
                      <a:pt x="31" y="36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203" name="Line 4005"/>
              <p:cNvSpPr>
                <a:spLocks noChangeShapeType="1"/>
              </p:cNvSpPr>
              <p:nvPr/>
            </p:nvSpPr>
            <p:spPr bwMode="auto">
              <a:xfrm>
                <a:off x="2231" y="1512"/>
                <a:ext cx="1" cy="2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204" name="Line 4006"/>
              <p:cNvSpPr>
                <a:spLocks noChangeShapeType="1"/>
              </p:cNvSpPr>
              <p:nvPr/>
            </p:nvSpPr>
            <p:spPr bwMode="auto">
              <a:xfrm flipH="1">
                <a:off x="2154" y="1780"/>
                <a:ext cx="114" cy="11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205" name="Freeform 4007"/>
              <p:cNvSpPr>
                <a:spLocks/>
              </p:cNvSpPr>
              <p:nvPr/>
            </p:nvSpPr>
            <p:spPr bwMode="auto">
              <a:xfrm>
                <a:off x="2113" y="1823"/>
                <a:ext cx="106" cy="22"/>
              </a:xfrm>
              <a:custGeom>
                <a:avLst/>
                <a:gdLst>
                  <a:gd name="T0" fmla="*/ 26 w 213"/>
                  <a:gd name="T1" fmla="*/ 6 h 44"/>
                  <a:gd name="T2" fmla="*/ 20 w 213"/>
                  <a:gd name="T3" fmla="*/ 1 h 44"/>
                  <a:gd name="T4" fmla="*/ 13 w 213"/>
                  <a:gd name="T5" fmla="*/ 0 h 44"/>
                  <a:gd name="T6" fmla="*/ 6 w 213"/>
                  <a:gd name="T7" fmla="*/ 1 h 44"/>
                  <a:gd name="T8" fmla="*/ 0 w 213"/>
                  <a:gd name="T9" fmla="*/ 6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3"/>
                  <a:gd name="T16" fmla="*/ 0 h 44"/>
                  <a:gd name="T17" fmla="*/ 213 w 213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3" h="44">
                    <a:moveTo>
                      <a:pt x="213" y="44"/>
                    </a:moveTo>
                    <a:lnTo>
                      <a:pt x="164" y="11"/>
                    </a:lnTo>
                    <a:lnTo>
                      <a:pt x="106" y="0"/>
                    </a:lnTo>
                    <a:lnTo>
                      <a:pt x="50" y="11"/>
                    </a:lnTo>
                    <a:lnTo>
                      <a:pt x="0" y="44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206" name="Line 4008"/>
              <p:cNvSpPr>
                <a:spLocks noChangeShapeType="1"/>
              </p:cNvSpPr>
              <p:nvPr/>
            </p:nvSpPr>
            <p:spPr bwMode="auto">
              <a:xfrm flipV="1">
                <a:off x="3721" y="716"/>
                <a:ext cx="37" cy="3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207" name="Freeform 4009"/>
              <p:cNvSpPr>
                <a:spLocks/>
              </p:cNvSpPr>
              <p:nvPr/>
            </p:nvSpPr>
            <p:spPr bwMode="auto">
              <a:xfrm>
                <a:off x="3730" y="743"/>
                <a:ext cx="11" cy="17"/>
              </a:xfrm>
              <a:custGeom>
                <a:avLst/>
                <a:gdLst>
                  <a:gd name="T0" fmla="*/ 0 w 22"/>
                  <a:gd name="T1" fmla="*/ 0 h 33"/>
                  <a:gd name="T2" fmla="*/ 1 w 22"/>
                  <a:gd name="T3" fmla="*/ 2 h 33"/>
                  <a:gd name="T4" fmla="*/ 3 w 22"/>
                  <a:gd name="T5" fmla="*/ 5 h 33"/>
                  <a:gd name="T6" fmla="*/ 0 60000 65536"/>
                  <a:gd name="T7" fmla="*/ 0 60000 65536"/>
                  <a:gd name="T8" fmla="*/ 0 60000 65536"/>
                  <a:gd name="T9" fmla="*/ 0 w 22"/>
                  <a:gd name="T10" fmla="*/ 0 h 33"/>
                  <a:gd name="T11" fmla="*/ 22 w 22"/>
                  <a:gd name="T12" fmla="*/ 33 h 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" h="33">
                    <a:moveTo>
                      <a:pt x="0" y="0"/>
                    </a:moveTo>
                    <a:lnTo>
                      <a:pt x="6" y="14"/>
                    </a:lnTo>
                    <a:lnTo>
                      <a:pt x="22" y="33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208" name="Line 4010"/>
              <p:cNvSpPr>
                <a:spLocks noChangeShapeType="1"/>
              </p:cNvSpPr>
              <p:nvPr/>
            </p:nvSpPr>
            <p:spPr bwMode="auto">
              <a:xfrm>
                <a:off x="3736" y="861"/>
                <a:ext cx="46" cy="4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209" name="Line 4011"/>
              <p:cNvSpPr>
                <a:spLocks noChangeShapeType="1"/>
              </p:cNvSpPr>
              <p:nvPr/>
            </p:nvSpPr>
            <p:spPr bwMode="auto">
              <a:xfrm>
                <a:off x="3717" y="971"/>
                <a:ext cx="13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210" name="Line 4012"/>
              <p:cNvSpPr>
                <a:spLocks noChangeShapeType="1"/>
              </p:cNvSpPr>
              <p:nvPr/>
            </p:nvSpPr>
            <p:spPr bwMode="auto">
              <a:xfrm flipV="1">
                <a:off x="3717" y="956"/>
                <a:ext cx="15" cy="1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211" name="Line 4013"/>
              <p:cNvSpPr>
                <a:spLocks noChangeShapeType="1"/>
              </p:cNvSpPr>
              <p:nvPr/>
            </p:nvSpPr>
            <p:spPr bwMode="auto">
              <a:xfrm>
                <a:off x="3729" y="952"/>
                <a:ext cx="3" cy="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212" name="Freeform 4014"/>
              <p:cNvSpPr>
                <a:spLocks/>
              </p:cNvSpPr>
              <p:nvPr/>
            </p:nvSpPr>
            <p:spPr bwMode="auto">
              <a:xfrm>
                <a:off x="3717" y="861"/>
                <a:ext cx="20" cy="92"/>
              </a:xfrm>
              <a:custGeom>
                <a:avLst/>
                <a:gdLst>
                  <a:gd name="T0" fmla="*/ 5 w 39"/>
                  <a:gd name="T1" fmla="*/ 0 h 185"/>
                  <a:gd name="T2" fmla="*/ 2 w 39"/>
                  <a:gd name="T3" fmla="*/ 5 h 185"/>
                  <a:gd name="T4" fmla="*/ 0 w 39"/>
                  <a:gd name="T5" fmla="*/ 11 h 185"/>
                  <a:gd name="T6" fmla="*/ 2 w 39"/>
                  <a:gd name="T7" fmla="*/ 17 h 185"/>
                  <a:gd name="T8" fmla="*/ 5 w 39"/>
                  <a:gd name="T9" fmla="*/ 23 h 18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9"/>
                  <a:gd name="T16" fmla="*/ 0 h 185"/>
                  <a:gd name="T17" fmla="*/ 39 w 39"/>
                  <a:gd name="T18" fmla="*/ 185 h 18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9" h="185">
                    <a:moveTo>
                      <a:pt x="38" y="0"/>
                    </a:moveTo>
                    <a:lnTo>
                      <a:pt x="10" y="42"/>
                    </a:lnTo>
                    <a:lnTo>
                      <a:pt x="0" y="92"/>
                    </a:lnTo>
                    <a:lnTo>
                      <a:pt x="11" y="143"/>
                    </a:lnTo>
                    <a:lnTo>
                      <a:pt x="39" y="185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213" name="Line 4015"/>
              <p:cNvSpPr>
                <a:spLocks noChangeShapeType="1"/>
              </p:cNvSpPr>
              <p:nvPr/>
            </p:nvSpPr>
            <p:spPr bwMode="auto">
              <a:xfrm>
                <a:off x="3870" y="744"/>
                <a:ext cx="1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214" name="Line 4016"/>
              <p:cNvSpPr>
                <a:spLocks noChangeShapeType="1"/>
              </p:cNvSpPr>
              <p:nvPr/>
            </p:nvSpPr>
            <p:spPr bwMode="auto">
              <a:xfrm flipV="1">
                <a:off x="3801" y="876"/>
                <a:ext cx="4" cy="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215" name="Line 4017"/>
              <p:cNvSpPr>
                <a:spLocks noChangeShapeType="1"/>
              </p:cNvSpPr>
              <p:nvPr/>
            </p:nvSpPr>
            <p:spPr bwMode="auto">
              <a:xfrm flipH="1" flipV="1">
                <a:off x="3851" y="744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216" name="Line 4018"/>
              <p:cNvSpPr>
                <a:spLocks noChangeShapeType="1"/>
              </p:cNvSpPr>
              <p:nvPr/>
            </p:nvSpPr>
            <p:spPr bwMode="auto">
              <a:xfrm flipH="1">
                <a:off x="3833" y="744"/>
                <a:ext cx="86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217" name="Line 4019"/>
              <p:cNvSpPr>
                <a:spLocks noChangeShapeType="1"/>
              </p:cNvSpPr>
              <p:nvPr/>
            </p:nvSpPr>
            <p:spPr bwMode="auto">
              <a:xfrm>
                <a:off x="3870" y="744"/>
                <a:ext cx="1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218" name="Line 4020"/>
              <p:cNvSpPr>
                <a:spLocks noChangeShapeType="1"/>
              </p:cNvSpPr>
              <p:nvPr/>
            </p:nvSpPr>
            <p:spPr bwMode="auto">
              <a:xfrm>
                <a:off x="3882" y="744"/>
                <a:ext cx="1" cy="38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219" name="Freeform 4021"/>
              <p:cNvSpPr>
                <a:spLocks/>
              </p:cNvSpPr>
              <p:nvPr/>
            </p:nvSpPr>
            <p:spPr bwMode="auto">
              <a:xfrm>
                <a:off x="3741" y="726"/>
                <a:ext cx="36" cy="47"/>
              </a:xfrm>
              <a:custGeom>
                <a:avLst/>
                <a:gdLst>
                  <a:gd name="T0" fmla="*/ 0 w 70"/>
                  <a:gd name="T1" fmla="*/ 9 h 94"/>
                  <a:gd name="T2" fmla="*/ 3 w 70"/>
                  <a:gd name="T3" fmla="*/ 11 h 94"/>
                  <a:gd name="T4" fmla="*/ 5 w 70"/>
                  <a:gd name="T5" fmla="*/ 12 h 94"/>
                  <a:gd name="T6" fmla="*/ 7 w 70"/>
                  <a:gd name="T7" fmla="*/ 12 h 94"/>
                  <a:gd name="T8" fmla="*/ 9 w 70"/>
                  <a:gd name="T9" fmla="*/ 12 h 94"/>
                  <a:gd name="T10" fmla="*/ 10 w 70"/>
                  <a:gd name="T11" fmla="*/ 10 h 94"/>
                  <a:gd name="T12" fmla="*/ 9 w 70"/>
                  <a:gd name="T13" fmla="*/ 7 h 94"/>
                  <a:gd name="T14" fmla="*/ 8 w 70"/>
                  <a:gd name="T15" fmla="*/ 6 h 94"/>
                  <a:gd name="T16" fmla="*/ 6 w 70"/>
                  <a:gd name="T17" fmla="*/ 3 h 94"/>
                  <a:gd name="T18" fmla="*/ 4 w 70"/>
                  <a:gd name="T19" fmla="*/ 1 h 94"/>
                  <a:gd name="T20" fmla="*/ 2 w 70"/>
                  <a:gd name="T21" fmla="*/ 0 h 9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0"/>
                  <a:gd name="T34" fmla="*/ 0 h 94"/>
                  <a:gd name="T35" fmla="*/ 70 w 70"/>
                  <a:gd name="T36" fmla="*/ 94 h 9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0" h="94">
                    <a:moveTo>
                      <a:pt x="0" y="67"/>
                    </a:moveTo>
                    <a:lnTo>
                      <a:pt x="18" y="83"/>
                    </a:lnTo>
                    <a:lnTo>
                      <a:pt x="37" y="91"/>
                    </a:lnTo>
                    <a:lnTo>
                      <a:pt x="55" y="94"/>
                    </a:lnTo>
                    <a:lnTo>
                      <a:pt x="65" y="89"/>
                    </a:lnTo>
                    <a:lnTo>
                      <a:pt x="70" y="78"/>
                    </a:lnTo>
                    <a:lnTo>
                      <a:pt x="69" y="59"/>
                    </a:lnTo>
                    <a:lnTo>
                      <a:pt x="59" y="42"/>
                    </a:lnTo>
                    <a:lnTo>
                      <a:pt x="44" y="23"/>
                    </a:lnTo>
                    <a:lnTo>
                      <a:pt x="25" y="8"/>
                    </a:lnTo>
                    <a:lnTo>
                      <a:pt x="12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220" name="Line 4022"/>
              <p:cNvSpPr>
                <a:spLocks noChangeShapeType="1"/>
              </p:cNvSpPr>
              <p:nvPr/>
            </p:nvSpPr>
            <p:spPr bwMode="auto">
              <a:xfrm flipH="1" flipV="1">
                <a:off x="3744" y="702"/>
                <a:ext cx="14" cy="1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221" name="Freeform 4023"/>
              <p:cNvSpPr>
                <a:spLocks/>
              </p:cNvSpPr>
              <p:nvPr/>
            </p:nvSpPr>
            <p:spPr bwMode="auto">
              <a:xfrm>
                <a:off x="3842" y="1041"/>
                <a:ext cx="21" cy="43"/>
              </a:xfrm>
              <a:custGeom>
                <a:avLst/>
                <a:gdLst>
                  <a:gd name="T0" fmla="*/ 5 w 42"/>
                  <a:gd name="T1" fmla="*/ 0 h 84"/>
                  <a:gd name="T2" fmla="*/ 1 w 42"/>
                  <a:gd name="T3" fmla="*/ 2 h 84"/>
                  <a:gd name="T4" fmla="*/ 0 w 42"/>
                  <a:gd name="T5" fmla="*/ 6 h 84"/>
                  <a:gd name="T6" fmla="*/ 1 w 42"/>
                  <a:gd name="T7" fmla="*/ 10 h 84"/>
                  <a:gd name="T8" fmla="*/ 5 w 42"/>
                  <a:gd name="T9" fmla="*/ 11 h 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"/>
                  <a:gd name="T16" fmla="*/ 0 h 84"/>
                  <a:gd name="T17" fmla="*/ 42 w 42"/>
                  <a:gd name="T18" fmla="*/ 84 h 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" h="84">
                    <a:moveTo>
                      <a:pt x="42" y="0"/>
                    </a:moveTo>
                    <a:lnTo>
                      <a:pt x="12" y="12"/>
                    </a:lnTo>
                    <a:lnTo>
                      <a:pt x="0" y="42"/>
                    </a:lnTo>
                    <a:lnTo>
                      <a:pt x="12" y="72"/>
                    </a:lnTo>
                    <a:lnTo>
                      <a:pt x="42" y="84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222" name="Freeform 4024"/>
              <p:cNvSpPr>
                <a:spLocks/>
              </p:cNvSpPr>
              <p:nvPr/>
            </p:nvSpPr>
            <p:spPr bwMode="auto">
              <a:xfrm>
                <a:off x="3842" y="977"/>
                <a:ext cx="21" cy="42"/>
              </a:xfrm>
              <a:custGeom>
                <a:avLst/>
                <a:gdLst>
                  <a:gd name="T0" fmla="*/ 5 w 42"/>
                  <a:gd name="T1" fmla="*/ 0 h 85"/>
                  <a:gd name="T2" fmla="*/ 1 w 42"/>
                  <a:gd name="T3" fmla="*/ 1 h 85"/>
                  <a:gd name="T4" fmla="*/ 0 w 42"/>
                  <a:gd name="T5" fmla="*/ 5 h 85"/>
                  <a:gd name="T6" fmla="*/ 1 w 42"/>
                  <a:gd name="T7" fmla="*/ 9 h 85"/>
                  <a:gd name="T8" fmla="*/ 5 w 42"/>
                  <a:gd name="T9" fmla="*/ 10 h 8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"/>
                  <a:gd name="T16" fmla="*/ 0 h 85"/>
                  <a:gd name="T17" fmla="*/ 42 w 42"/>
                  <a:gd name="T18" fmla="*/ 85 h 8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" h="85">
                    <a:moveTo>
                      <a:pt x="42" y="0"/>
                    </a:moveTo>
                    <a:lnTo>
                      <a:pt x="11" y="11"/>
                    </a:lnTo>
                    <a:lnTo>
                      <a:pt x="0" y="43"/>
                    </a:lnTo>
                    <a:lnTo>
                      <a:pt x="11" y="72"/>
                    </a:lnTo>
                    <a:lnTo>
                      <a:pt x="42" y="85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223" name="Line 4025"/>
              <p:cNvSpPr>
                <a:spLocks noChangeShapeType="1"/>
              </p:cNvSpPr>
              <p:nvPr/>
            </p:nvSpPr>
            <p:spPr bwMode="auto">
              <a:xfrm>
                <a:off x="3863" y="977"/>
                <a:ext cx="1" cy="4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224" name="Line 4026"/>
              <p:cNvSpPr>
                <a:spLocks noChangeShapeType="1"/>
              </p:cNvSpPr>
              <p:nvPr/>
            </p:nvSpPr>
            <p:spPr bwMode="auto">
              <a:xfrm>
                <a:off x="3863" y="1041"/>
                <a:ext cx="1" cy="4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225" name="Line 4027"/>
              <p:cNvSpPr>
                <a:spLocks noChangeShapeType="1"/>
              </p:cNvSpPr>
              <p:nvPr/>
            </p:nvSpPr>
            <p:spPr bwMode="auto">
              <a:xfrm>
                <a:off x="3782" y="899"/>
                <a:ext cx="3" cy="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226" name="Line 4028"/>
              <p:cNvSpPr>
                <a:spLocks noChangeShapeType="1"/>
              </p:cNvSpPr>
              <p:nvPr/>
            </p:nvSpPr>
            <p:spPr bwMode="auto">
              <a:xfrm flipV="1">
                <a:off x="3785" y="880"/>
                <a:ext cx="24" cy="2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227" name="Line 4029"/>
              <p:cNvSpPr>
                <a:spLocks noChangeShapeType="1"/>
              </p:cNvSpPr>
              <p:nvPr/>
            </p:nvSpPr>
            <p:spPr bwMode="auto">
              <a:xfrm flipV="1">
                <a:off x="3782" y="883"/>
                <a:ext cx="15" cy="1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228" name="Line 4030"/>
              <p:cNvSpPr>
                <a:spLocks noChangeShapeType="1"/>
              </p:cNvSpPr>
              <p:nvPr/>
            </p:nvSpPr>
            <p:spPr bwMode="auto">
              <a:xfrm>
                <a:off x="3858" y="823"/>
                <a:ext cx="4" cy="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229" name="Line 4031"/>
              <p:cNvSpPr>
                <a:spLocks noChangeShapeType="1"/>
              </p:cNvSpPr>
              <p:nvPr/>
            </p:nvSpPr>
            <p:spPr bwMode="auto">
              <a:xfrm>
                <a:off x="3812" y="785"/>
                <a:ext cx="46" cy="4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23" name="Group 4032"/>
            <p:cNvGrpSpPr>
              <a:grpSpLocks/>
            </p:cNvGrpSpPr>
            <p:nvPr/>
          </p:nvGrpSpPr>
          <p:grpSpPr bwMode="auto">
            <a:xfrm>
              <a:off x="3088" y="-241"/>
              <a:ext cx="1017" cy="2050"/>
              <a:chOff x="3088" y="-241"/>
              <a:chExt cx="1017" cy="2050"/>
            </a:xfrm>
          </p:grpSpPr>
          <p:sp>
            <p:nvSpPr>
              <p:cNvPr id="10830" name="Line 4033"/>
              <p:cNvSpPr>
                <a:spLocks noChangeShapeType="1"/>
              </p:cNvSpPr>
              <p:nvPr/>
            </p:nvSpPr>
            <p:spPr bwMode="auto">
              <a:xfrm>
                <a:off x="3805" y="876"/>
                <a:ext cx="4" cy="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831" name="Freeform 4034"/>
              <p:cNvSpPr>
                <a:spLocks/>
              </p:cNvSpPr>
              <p:nvPr/>
            </p:nvSpPr>
            <p:spPr bwMode="auto">
              <a:xfrm>
                <a:off x="3793" y="785"/>
                <a:ext cx="19" cy="91"/>
              </a:xfrm>
              <a:custGeom>
                <a:avLst/>
                <a:gdLst>
                  <a:gd name="T0" fmla="*/ 5 w 38"/>
                  <a:gd name="T1" fmla="*/ 0 h 183"/>
                  <a:gd name="T2" fmla="*/ 1 w 38"/>
                  <a:gd name="T3" fmla="*/ 5 h 183"/>
                  <a:gd name="T4" fmla="*/ 0 w 38"/>
                  <a:gd name="T5" fmla="*/ 11 h 183"/>
                  <a:gd name="T6" fmla="*/ 1 w 38"/>
                  <a:gd name="T7" fmla="*/ 17 h 183"/>
                  <a:gd name="T8" fmla="*/ 5 w 38"/>
                  <a:gd name="T9" fmla="*/ 22 h 18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8"/>
                  <a:gd name="T16" fmla="*/ 0 h 183"/>
                  <a:gd name="T17" fmla="*/ 38 w 38"/>
                  <a:gd name="T18" fmla="*/ 183 h 18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8" h="183">
                    <a:moveTo>
                      <a:pt x="38" y="0"/>
                    </a:moveTo>
                    <a:lnTo>
                      <a:pt x="11" y="42"/>
                    </a:lnTo>
                    <a:lnTo>
                      <a:pt x="0" y="91"/>
                    </a:lnTo>
                    <a:lnTo>
                      <a:pt x="11" y="141"/>
                    </a:lnTo>
                    <a:lnTo>
                      <a:pt x="38" y="183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832" name="Line 4035"/>
              <p:cNvSpPr>
                <a:spLocks noChangeShapeType="1"/>
              </p:cNvSpPr>
              <p:nvPr/>
            </p:nvSpPr>
            <p:spPr bwMode="auto">
              <a:xfrm flipV="1">
                <a:off x="3858" y="811"/>
                <a:ext cx="12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833" name="Line 4036"/>
              <p:cNvSpPr>
                <a:spLocks noChangeShapeType="1"/>
              </p:cNvSpPr>
              <p:nvPr/>
            </p:nvSpPr>
            <p:spPr bwMode="auto">
              <a:xfrm flipV="1">
                <a:off x="3862" y="819"/>
                <a:ext cx="7" cy="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834" name="Line 4037"/>
              <p:cNvSpPr>
                <a:spLocks noChangeShapeType="1"/>
              </p:cNvSpPr>
              <p:nvPr/>
            </p:nvSpPr>
            <p:spPr bwMode="auto">
              <a:xfrm>
                <a:off x="3919" y="727"/>
                <a:ext cx="186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835" name="Line 4038"/>
              <p:cNvSpPr>
                <a:spLocks noChangeShapeType="1"/>
              </p:cNvSpPr>
              <p:nvPr/>
            </p:nvSpPr>
            <p:spPr bwMode="auto">
              <a:xfrm>
                <a:off x="3506" y="931"/>
                <a:ext cx="122" cy="12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836" name="Line 4039"/>
              <p:cNvSpPr>
                <a:spLocks noChangeShapeType="1"/>
              </p:cNvSpPr>
              <p:nvPr/>
            </p:nvSpPr>
            <p:spPr bwMode="auto">
              <a:xfrm>
                <a:off x="3510" y="927"/>
                <a:ext cx="122" cy="12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837" name="Line 4040"/>
              <p:cNvSpPr>
                <a:spLocks noChangeShapeType="1"/>
              </p:cNvSpPr>
              <p:nvPr/>
            </p:nvSpPr>
            <p:spPr bwMode="auto">
              <a:xfrm>
                <a:off x="3582" y="855"/>
                <a:ext cx="126" cy="12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838" name="Freeform 4041"/>
              <p:cNvSpPr>
                <a:spLocks/>
              </p:cNvSpPr>
              <p:nvPr/>
            </p:nvSpPr>
            <p:spPr bwMode="auto">
              <a:xfrm>
                <a:off x="3556" y="918"/>
                <a:ext cx="11" cy="16"/>
              </a:xfrm>
              <a:custGeom>
                <a:avLst/>
                <a:gdLst>
                  <a:gd name="T0" fmla="*/ 0 w 22"/>
                  <a:gd name="T1" fmla="*/ 0 h 33"/>
                  <a:gd name="T2" fmla="*/ 1 w 22"/>
                  <a:gd name="T3" fmla="*/ 1 h 33"/>
                  <a:gd name="T4" fmla="*/ 3 w 22"/>
                  <a:gd name="T5" fmla="*/ 4 h 33"/>
                  <a:gd name="T6" fmla="*/ 0 60000 65536"/>
                  <a:gd name="T7" fmla="*/ 0 60000 65536"/>
                  <a:gd name="T8" fmla="*/ 0 60000 65536"/>
                  <a:gd name="T9" fmla="*/ 0 w 22"/>
                  <a:gd name="T10" fmla="*/ 0 h 33"/>
                  <a:gd name="T11" fmla="*/ 22 w 22"/>
                  <a:gd name="T12" fmla="*/ 33 h 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" h="33">
                    <a:moveTo>
                      <a:pt x="0" y="0"/>
                    </a:moveTo>
                    <a:lnTo>
                      <a:pt x="6" y="14"/>
                    </a:lnTo>
                    <a:lnTo>
                      <a:pt x="22" y="33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839" name="Freeform 4042"/>
              <p:cNvSpPr>
                <a:spLocks/>
              </p:cNvSpPr>
              <p:nvPr/>
            </p:nvSpPr>
            <p:spPr bwMode="auto">
              <a:xfrm>
                <a:off x="3567" y="900"/>
                <a:ext cx="35" cy="47"/>
              </a:xfrm>
              <a:custGeom>
                <a:avLst/>
                <a:gdLst>
                  <a:gd name="T0" fmla="*/ 0 w 70"/>
                  <a:gd name="T1" fmla="*/ 9 h 94"/>
                  <a:gd name="T2" fmla="*/ 2 w 70"/>
                  <a:gd name="T3" fmla="*/ 11 h 94"/>
                  <a:gd name="T4" fmla="*/ 4 w 70"/>
                  <a:gd name="T5" fmla="*/ 12 h 94"/>
                  <a:gd name="T6" fmla="*/ 6 w 70"/>
                  <a:gd name="T7" fmla="*/ 12 h 94"/>
                  <a:gd name="T8" fmla="*/ 9 w 70"/>
                  <a:gd name="T9" fmla="*/ 12 h 94"/>
                  <a:gd name="T10" fmla="*/ 9 w 70"/>
                  <a:gd name="T11" fmla="*/ 10 h 94"/>
                  <a:gd name="T12" fmla="*/ 9 w 70"/>
                  <a:gd name="T13" fmla="*/ 7 h 94"/>
                  <a:gd name="T14" fmla="*/ 7 w 70"/>
                  <a:gd name="T15" fmla="*/ 6 h 94"/>
                  <a:gd name="T16" fmla="*/ 5 w 70"/>
                  <a:gd name="T17" fmla="*/ 3 h 94"/>
                  <a:gd name="T18" fmla="*/ 3 w 70"/>
                  <a:gd name="T19" fmla="*/ 1 h 94"/>
                  <a:gd name="T20" fmla="*/ 1 w 70"/>
                  <a:gd name="T21" fmla="*/ 0 h 9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0"/>
                  <a:gd name="T34" fmla="*/ 0 h 94"/>
                  <a:gd name="T35" fmla="*/ 70 w 70"/>
                  <a:gd name="T36" fmla="*/ 94 h 9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0" h="94">
                    <a:moveTo>
                      <a:pt x="0" y="67"/>
                    </a:moveTo>
                    <a:lnTo>
                      <a:pt x="20" y="83"/>
                    </a:lnTo>
                    <a:lnTo>
                      <a:pt x="37" y="91"/>
                    </a:lnTo>
                    <a:lnTo>
                      <a:pt x="54" y="94"/>
                    </a:lnTo>
                    <a:lnTo>
                      <a:pt x="65" y="89"/>
                    </a:lnTo>
                    <a:lnTo>
                      <a:pt x="70" y="78"/>
                    </a:lnTo>
                    <a:lnTo>
                      <a:pt x="68" y="61"/>
                    </a:lnTo>
                    <a:lnTo>
                      <a:pt x="59" y="42"/>
                    </a:lnTo>
                    <a:lnTo>
                      <a:pt x="43" y="23"/>
                    </a:lnTo>
                    <a:lnTo>
                      <a:pt x="25" y="8"/>
                    </a:lnTo>
                    <a:lnTo>
                      <a:pt x="12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840" name="Line 4043"/>
              <p:cNvSpPr>
                <a:spLocks noChangeShapeType="1"/>
              </p:cNvSpPr>
              <p:nvPr/>
            </p:nvSpPr>
            <p:spPr bwMode="auto">
              <a:xfrm flipH="1" flipV="1">
                <a:off x="3570" y="877"/>
                <a:ext cx="13" cy="1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841" name="Line 4044"/>
              <p:cNvSpPr>
                <a:spLocks noChangeShapeType="1"/>
              </p:cNvSpPr>
              <p:nvPr/>
            </p:nvSpPr>
            <p:spPr bwMode="auto">
              <a:xfrm flipV="1">
                <a:off x="3546" y="890"/>
                <a:ext cx="37" cy="3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842" name="Line 4045"/>
              <p:cNvSpPr>
                <a:spLocks noChangeShapeType="1"/>
              </p:cNvSpPr>
              <p:nvPr/>
            </p:nvSpPr>
            <p:spPr bwMode="auto">
              <a:xfrm>
                <a:off x="3533" y="914"/>
                <a:ext cx="13" cy="1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843" name="Line 4046"/>
              <p:cNvSpPr>
                <a:spLocks noChangeShapeType="1"/>
              </p:cNvSpPr>
              <p:nvPr/>
            </p:nvSpPr>
            <p:spPr bwMode="auto">
              <a:xfrm flipV="1">
                <a:off x="3634" y="804"/>
                <a:ext cx="37" cy="3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844" name="Freeform 4047"/>
              <p:cNvSpPr>
                <a:spLocks/>
              </p:cNvSpPr>
              <p:nvPr/>
            </p:nvSpPr>
            <p:spPr bwMode="auto">
              <a:xfrm>
                <a:off x="3643" y="832"/>
                <a:ext cx="11" cy="16"/>
              </a:xfrm>
              <a:custGeom>
                <a:avLst/>
                <a:gdLst>
                  <a:gd name="T0" fmla="*/ 0 w 24"/>
                  <a:gd name="T1" fmla="*/ 0 h 33"/>
                  <a:gd name="T2" fmla="*/ 1 w 24"/>
                  <a:gd name="T3" fmla="*/ 1 h 33"/>
                  <a:gd name="T4" fmla="*/ 2 w 24"/>
                  <a:gd name="T5" fmla="*/ 4 h 33"/>
                  <a:gd name="T6" fmla="*/ 0 60000 65536"/>
                  <a:gd name="T7" fmla="*/ 0 60000 65536"/>
                  <a:gd name="T8" fmla="*/ 0 60000 65536"/>
                  <a:gd name="T9" fmla="*/ 0 w 24"/>
                  <a:gd name="T10" fmla="*/ 0 h 33"/>
                  <a:gd name="T11" fmla="*/ 24 w 24"/>
                  <a:gd name="T12" fmla="*/ 33 h 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4" h="33">
                    <a:moveTo>
                      <a:pt x="0" y="0"/>
                    </a:moveTo>
                    <a:lnTo>
                      <a:pt x="8" y="13"/>
                    </a:lnTo>
                    <a:lnTo>
                      <a:pt x="24" y="33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845" name="Freeform 4048"/>
              <p:cNvSpPr>
                <a:spLocks/>
              </p:cNvSpPr>
              <p:nvPr/>
            </p:nvSpPr>
            <p:spPr bwMode="auto">
              <a:xfrm>
                <a:off x="3654" y="814"/>
                <a:ext cx="36" cy="47"/>
              </a:xfrm>
              <a:custGeom>
                <a:avLst/>
                <a:gdLst>
                  <a:gd name="T0" fmla="*/ 0 w 70"/>
                  <a:gd name="T1" fmla="*/ 9 h 92"/>
                  <a:gd name="T2" fmla="*/ 3 w 70"/>
                  <a:gd name="T3" fmla="*/ 11 h 92"/>
                  <a:gd name="T4" fmla="*/ 5 w 70"/>
                  <a:gd name="T5" fmla="*/ 12 h 92"/>
                  <a:gd name="T6" fmla="*/ 7 w 70"/>
                  <a:gd name="T7" fmla="*/ 12 h 92"/>
                  <a:gd name="T8" fmla="*/ 9 w 70"/>
                  <a:gd name="T9" fmla="*/ 11 h 92"/>
                  <a:gd name="T10" fmla="*/ 10 w 70"/>
                  <a:gd name="T11" fmla="*/ 10 h 92"/>
                  <a:gd name="T12" fmla="*/ 9 w 70"/>
                  <a:gd name="T13" fmla="*/ 8 h 92"/>
                  <a:gd name="T14" fmla="*/ 8 w 70"/>
                  <a:gd name="T15" fmla="*/ 6 h 92"/>
                  <a:gd name="T16" fmla="*/ 6 w 70"/>
                  <a:gd name="T17" fmla="*/ 3 h 92"/>
                  <a:gd name="T18" fmla="*/ 4 w 70"/>
                  <a:gd name="T19" fmla="*/ 1 h 92"/>
                  <a:gd name="T20" fmla="*/ 2 w 70"/>
                  <a:gd name="T21" fmla="*/ 0 h 9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0"/>
                  <a:gd name="T34" fmla="*/ 0 h 92"/>
                  <a:gd name="T35" fmla="*/ 70 w 70"/>
                  <a:gd name="T36" fmla="*/ 92 h 9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0" h="92">
                    <a:moveTo>
                      <a:pt x="0" y="67"/>
                    </a:moveTo>
                    <a:lnTo>
                      <a:pt x="19" y="83"/>
                    </a:lnTo>
                    <a:lnTo>
                      <a:pt x="36" y="90"/>
                    </a:lnTo>
                    <a:lnTo>
                      <a:pt x="55" y="92"/>
                    </a:lnTo>
                    <a:lnTo>
                      <a:pt x="66" y="87"/>
                    </a:lnTo>
                    <a:lnTo>
                      <a:pt x="70" y="78"/>
                    </a:lnTo>
                    <a:lnTo>
                      <a:pt x="67" y="59"/>
                    </a:lnTo>
                    <a:lnTo>
                      <a:pt x="59" y="42"/>
                    </a:lnTo>
                    <a:lnTo>
                      <a:pt x="44" y="22"/>
                    </a:lnTo>
                    <a:lnTo>
                      <a:pt x="25" y="6"/>
                    </a:lnTo>
                    <a:lnTo>
                      <a:pt x="11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846" name="Line 4049"/>
              <p:cNvSpPr>
                <a:spLocks noChangeShapeType="1"/>
              </p:cNvSpPr>
              <p:nvPr/>
            </p:nvSpPr>
            <p:spPr bwMode="auto">
              <a:xfrm flipH="1" flipV="1">
                <a:off x="3657" y="790"/>
                <a:ext cx="14" cy="1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847" name="Line 4050"/>
              <p:cNvSpPr>
                <a:spLocks noChangeShapeType="1"/>
              </p:cNvSpPr>
              <p:nvPr/>
            </p:nvSpPr>
            <p:spPr bwMode="auto">
              <a:xfrm>
                <a:off x="3620" y="827"/>
                <a:ext cx="14" cy="1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848" name="Line 4051"/>
              <p:cNvSpPr>
                <a:spLocks noChangeShapeType="1"/>
              </p:cNvSpPr>
              <p:nvPr/>
            </p:nvSpPr>
            <p:spPr bwMode="auto">
              <a:xfrm flipH="1">
                <a:off x="3620" y="790"/>
                <a:ext cx="37" cy="3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849" name="Line 4052"/>
              <p:cNvSpPr>
                <a:spLocks noChangeShapeType="1"/>
              </p:cNvSpPr>
              <p:nvPr/>
            </p:nvSpPr>
            <p:spPr bwMode="auto">
              <a:xfrm flipH="1">
                <a:off x="3533" y="877"/>
                <a:ext cx="37" cy="3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850" name="Line 4053"/>
              <p:cNvSpPr>
                <a:spLocks noChangeShapeType="1"/>
              </p:cNvSpPr>
              <p:nvPr/>
            </p:nvSpPr>
            <p:spPr bwMode="auto">
              <a:xfrm>
                <a:off x="3548" y="1132"/>
                <a:ext cx="4" cy="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851" name="Line 4054"/>
              <p:cNvSpPr>
                <a:spLocks noChangeShapeType="1"/>
              </p:cNvSpPr>
              <p:nvPr/>
            </p:nvSpPr>
            <p:spPr bwMode="auto">
              <a:xfrm>
                <a:off x="3499" y="1091"/>
                <a:ext cx="49" cy="4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852" name="Line 4055"/>
              <p:cNvSpPr>
                <a:spLocks noChangeShapeType="1"/>
              </p:cNvSpPr>
              <p:nvPr/>
            </p:nvSpPr>
            <p:spPr bwMode="auto">
              <a:xfrm flipV="1">
                <a:off x="3548" y="1129"/>
                <a:ext cx="4" cy="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853" name="Line 4056"/>
              <p:cNvSpPr>
                <a:spLocks noChangeShapeType="1"/>
              </p:cNvSpPr>
              <p:nvPr/>
            </p:nvSpPr>
            <p:spPr bwMode="auto">
              <a:xfrm flipV="1">
                <a:off x="3552" y="1113"/>
                <a:ext cx="23" cy="2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854" name="Line 4057"/>
              <p:cNvSpPr>
                <a:spLocks noChangeShapeType="1"/>
              </p:cNvSpPr>
              <p:nvPr/>
            </p:nvSpPr>
            <p:spPr bwMode="auto">
              <a:xfrm>
                <a:off x="3625" y="1056"/>
                <a:ext cx="3" cy="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855" name="Line 4058"/>
              <p:cNvSpPr>
                <a:spLocks noChangeShapeType="1"/>
              </p:cNvSpPr>
              <p:nvPr/>
            </p:nvSpPr>
            <p:spPr bwMode="auto">
              <a:xfrm>
                <a:off x="3575" y="1015"/>
                <a:ext cx="50" cy="4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856" name="Line 4059"/>
              <p:cNvSpPr>
                <a:spLocks noChangeShapeType="1"/>
              </p:cNvSpPr>
              <p:nvPr/>
            </p:nvSpPr>
            <p:spPr bwMode="auto">
              <a:xfrm>
                <a:off x="3571" y="1109"/>
                <a:ext cx="4" cy="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857" name="Freeform 4060"/>
              <p:cNvSpPr>
                <a:spLocks/>
              </p:cNvSpPr>
              <p:nvPr/>
            </p:nvSpPr>
            <p:spPr bwMode="auto">
              <a:xfrm>
                <a:off x="3556" y="1015"/>
                <a:ext cx="22" cy="94"/>
              </a:xfrm>
              <a:custGeom>
                <a:avLst/>
                <a:gdLst>
                  <a:gd name="T0" fmla="*/ 4 w 45"/>
                  <a:gd name="T1" fmla="*/ 0 h 189"/>
                  <a:gd name="T2" fmla="*/ 1 w 45"/>
                  <a:gd name="T3" fmla="*/ 5 h 189"/>
                  <a:gd name="T4" fmla="*/ 0 w 45"/>
                  <a:gd name="T5" fmla="*/ 11 h 189"/>
                  <a:gd name="T6" fmla="*/ 1 w 45"/>
                  <a:gd name="T7" fmla="*/ 18 h 189"/>
                  <a:gd name="T8" fmla="*/ 5 w 45"/>
                  <a:gd name="T9" fmla="*/ 23 h 1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189"/>
                  <a:gd name="T17" fmla="*/ 45 w 45"/>
                  <a:gd name="T18" fmla="*/ 189 h 18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189">
                    <a:moveTo>
                      <a:pt x="37" y="0"/>
                    </a:moveTo>
                    <a:lnTo>
                      <a:pt x="9" y="43"/>
                    </a:lnTo>
                    <a:lnTo>
                      <a:pt x="0" y="95"/>
                    </a:lnTo>
                    <a:lnTo>
                      <a:pt x="14" y="147"/>
                    </a:lnTo>
                    <a:lnTo>
                      <a:pt x="45" y="189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858" name="Line 4061"/>
              <p:cNvSpPr>
                <a:spLocks noChangeShapeType="1"/>
              </p:cNvSpPr>
              <p:nvPr/>
            </p:nvSpPr>
            <p:spPr bwMode="auto">
              <a:xfrm flipV="1">
                <a:off x="3625" y="1052"/>
                <a:ext cx="3" cy="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859" name="Line 4062"/>
              <p:cNvSpPr>
                <a:spLocks noChangeShapeType="1"/>
              </p:cNvSpPr>
              <p:nvPr/>
            </p:nvSpPr>
            <p:spPr bwMode="auto">
              <a:xfrm flipV="1">
                <a:off x="3628" y="1037"/>
                <a:ext cx="23" cy="2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860" name="Line 4063"/>
              <p:cNvSpPr>
                <a:spLocks noChangeShapeType="1"/>
              </p:cNvSpPr>
              <p:nvPr/>
            </p:nvSpPr>
            <p:spPr bwMode="auto">
              <a:xfrm flipV="1">
                <a:off x="3556" y="1109"/>
                <a:ext cx="15" cy="1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861" name="Line 4064"/>
              <p:cNvSpPr>
                <a:spLocks noChangeShapeType="1"/>
              </p:cNvSpPr>
              <p:nvPr/>
            </p:nvSpPr>
            <p:spPr bwMode="auto">
              <a:xfrm flipV="1">
                <a:off x="3632" y="1034"/>
                <a:ext cx="15" cy="1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862" name="Line 4065"/>
              <p:cNvSpPr>
                <a:spLocks noChangeShapeType="1"/>
              </p:cNvSpPr>
              <p:nvPr/>
            </p:nvSpPr>
            <p:spPr bwMode="auto">
              <a:xfrm>
                <a:off x="3701" y="980"/>
                <a:ext cx="4" cy="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863" name="Line 4066"/>
              <p:cNvSpPr>
                <a:spLocks noChangeShapeType="1"/>
              </p:cNvSpPr>
              <p:nvPr/>
            </p:nvSpPr>
            <p:spPr bwMode="auto">
              <a:xfrm>
                <a:off x="3654" y="942"/>
                <a:ext cx="47" cy="4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864" name="Line 4067"/>
              <p:cNvSpPr>
                <a:spLocks noChangeShapeType="1"/>
              </p:cNvSpPr>
              <p:nvPr/>
            </p:nvSpPr>
            <p:spPr bwMode="auto">
              <a:xfrm>
                <a:off x="3647" y="1034"/>
                <a:ext cx="4" cy="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865" name="Freeform 4068"/>
              <p:cNvSpPr>
                <a:spLocks/>
              </p:cNvSpPr>
              <p:nvPr/>
            </p:nvSpPr>
            <p:spPr bwMode="auto">
              <a:xfrm>
                <a:off x="3636" y="942"/>
                <a:ext cx="18" cy="92"/>
              </a:xfrm>
              <a:custGeom>
                <a:avLst/>
                <a:gdLst>
                  <a:gd name="T0" fmla="*/ 4 w 38"/>
                  <a:gd name="T1" fmla="*/ 0 h 183"/>
                  <a:gd name="T2" fmla="*/ 1 w 38"/>
                  <a:gd name="T3" fmla="*/ 6 h 183"/>
                  <a:gd name="T4" fmla="*/ 0 w 38"/>
                  <a:gd name="T5" fmla="*/ 12 h 183"/>
                  <a:gd name="T6" fmla="*/ 1 w 38"/>
                  <a:gd name="T7" fmla="*/ 18 h 183"/>
                  <a:gd name="T8" fmla="*/ 4 w 38"/>
                  <a:gd name="T9" fmla="*/ 23 h 18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8"/>
                  <a:gd name="T16" fmla="*/ 0 h 183"/>
                  <a:gd name="T17" fmla="*/ 38 w 38"/>
                  <a:gd name="T18" fmla="*/ 183 h 18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8" h="183">
                    <a:moveTo>
                      <a:pt x="38" y="0"/>
                    </a:moveTo>
                    <a:lnTo>
                      <a:pt x="11" y="42"/>
                    </a:lnTo>
                    <a:lnTo>
                      <a:pt x="0" y="92"/>
                    </a:lnTo>
                    <a:lnTo>
                      <a:pt x="11" y="141"/>
                    </a:lnTo>
                    <a:lnTo>
                      <a:pt x="38" y="183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866" name="Line 4069"/>
              <p:cNvSpPr>
                <a:spLocks noChangeShapeType="1"/>
              </p:cNvSpPr>
              <p:nvPr/>
            </p:nvSpPr>
            <p:spPr bwMode="auto">
              <a:xfrm flipV="1">
                <a:off x="3701" y="976"/>
                <a:ext cx="4" cy="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867" name="Line 4070"/>
              <p:cNvSpPr>
                <a:spLocks noChangeShapeType="1"/>
              </p:cNvSpPr>
              <p:nvPr/>
            </p:nvSpPr>
            <p:spPr bwMode="auto">
              <a:xfrm flipV="1">
                <a:off x="3705" y="980"/>
                <a:ext cx="3" cy="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868" name="Freeform 4071"/>
              <p:cNvSpPr>
                <a:spLocks/>
              </p:cNvSpPr>
              <p:nvPr/>
            </p:nvSpPr>
            <p:spPr bwMode="auto">
              <a:xfrm>
                <a:off x="3477" y="996"/>
                <a:ext cx="12" cy="16"/>
              </a:xfrm>
              <a:custGeom>
                <a:avLst/>
                <a:gdLst>
                  <a:gd name="T0" fmla="*/ 0 w 23"/>
                  <a:gd name="T1" fmla="*/ 0 h 31"/>
                  <a:gd name="T2" fmla="*/ 1 w 23"/>
                  <a:gd name="T3" fmla="*/ 2 h 31"/>
                  <a:gd name="T4" fmla="*/ 3 w 23"/>
                  <a:gd name="T5" fmla="*/ 4 h 31"/>
                  <a:gd name="T6" fmla="*/ 0 60000 65536"/>
                  <a:gd name="T7" fmla="*/ 0 60000 65536"/>
                  <a:gd name="T8" fmla="*/ 0 60000 65536"/>
                  <a:gd name="T9" fmla="*/ 0 w 23"/>
                  <a:gd name="T10" fmla="*/ 0 h 31"/>
                  <a:gd name="T11" fmla="*/ 23 w 23"/>
                  <a:gd name="T12" fmla="*/ 31 h 3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3" h="31">
                    <a:moveTo>
                      <a:pt x="0" y="0"/>
                    </a:moveTo>
                    <a:lnTo>
                      <a:pt x="8" y="12"/>
                    </a:lnTo>
                    <a:lnTo>
                      <a:pt x="23" y="31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869" name="Line 4072"/>
              <p:cNvSpPr>
                <a:spLocks noChangeShapeType="1"/>
              </p:cNvSpPr>
              <p:nvPr/>
            </p:nvSpPr>
            <p:spPr bwMode="auto">
              <a:xfrm>
                <a:off x="3456" y="992"/>
                <a:ext cx="13" cy="1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870" name="Line 4073"/>
              <p:cNvSpPr>
                <a:spLocks noChangeShapeType="1"/>
              </p:cNvSpPr>
              <p:nvPr/>
            </p:nvSpPr>
            <p:spPr bwMode="auto">
              <a:xfrm>
                <a:off x="3380" y="1067"/>
                <a:ext cx="11" cy="1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871" name="Line 4074"/>
              <p:cNvSpPr>
                <a:spLocks noChangeShapeType="1"/>
              </p:cNvSpPr>
              <p:nvPr/>
            </p:nvSpPr>
            <p:spPr bwMode="auto">
              <a:xfrm flipV="1">
                <a:off x="3391" y="1043"/>
                <a:ext cx="37" cy="3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872" name="Line 4075"/>
              <p:cNvSpPr>
                <a:spLocks noChangeShapeType="1"/>
              </p:cNvSpPr>
              <p:nvPr/>
            </p:nvSpPr>
            <p:spPr bwMode="auto">
              <a:xfrm flipH="1" flipV="1">
                <a:off x="3416" y="1030"/>
                <a:ext cx="12" cy="1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873" name="Freeform 4076"/>
              <p:cNvSpPr>
                <a:spLocks/>
              </p:cNvSpPr>
              <p:nvPr/>
            </p:nvSpPr>
            <p:spPr bwMode="auto">
              <a:xfrm>
                <a:off x="3412" y="1053"/>
                <a:ext cx="35" cy="47"/>
              </a:xfrm>
              <a:custGeom>
                <a:avLst/>
                <a:gdLst>
                  <a:gd name="T0" fmla="*/ 0 w 71"/>
                  <a:gd name="T1" fmla="*/ 9 h 94"/>
                  <a:gd name="T2" fmla="*/ 2 w 71"/>
                  <a:gd name="T3" fmla="*/ 11 h 94"/>
                  <a:gd name="T4" fmla="*/ 4 w 71"/>
                  <a:gd name="T5" fmla="*/ 12 h 94"/>
                  <a:gd name="T6" fmla="*/ 7 w 71"/>
                  <a:gd name="T7" fmla="*/ 12 h 94"/>
                  <a:gd name="T8" fmla="*/ 8 w 71"/>
                  <a:gd name="T9" fmla="*/ 11 h 94"/>
                  <a:gd name="T10" fmla="*/ 8 w 71"/>
                  <a:gd name="T11" fmla="*/ 10 h 94"/>
                  <a:gd name="T12" fmla="*/ 8 w 71"/>
                  <a:gd name="T13" fmla="*/ 7 h 94"/>
                  <a:gd name="T14" fmla="*/ 7 w 71"/>
                  <a:gd name="T15" fmla="*/ 6 h 94"/>
                  <a:gd name="T16" fmla="*/ 5 w 71"/>
                  <a:gd name="T17" fmla="*/ 3 h 94"/>
                  <a:gd name="T18" fmla="*/ 3 w 71"/>
                  <a:gd name="T19" fmla="*/ 1 h 94"/>
                  <a:gd name="T20" fmla="*/ 1 w 71"/>
                  <a:gd name="T21" fmla="*/ 0 h 9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1"/>
                  <a:gd name="T34" fmla="*/ 0 h 94"/>
                  <a:gd name="T35" fmla="*/ 71 w 71"/>
                  <a:gd name="T36" fmla="*/ 94 h 9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1" h="94">
                    <a:moveTo>
                      <a:pt x="0" y="68"/>
                    </a:moveTo>
                    <a:lnTo>
                      <a:pt x="21" y="83"/>
                    </a:lnTo>
                    <a:lnTo>
                      <a:pt x="38" y="91"/>
                    </a:lnTo>
                    <a:lnTo>
                      <a:pt x="57" y="94"/>
                    </a:lnTo>
                    <a:lnTo>
                      <a:pt x="66" y="88"/>
                    </a:lnTo>
                    <a:lnTo>
                      <a:pt x="71" y="79"/>
                    </a:lnTo>
                    <a:lnTo>
                      <a:pt x="69" y="60"/>
                    </a:lnTo>
                    <a:lnTo>
                      <a:pt x="62" y="43"/>
                    </a:lnTo>
                    <a:lnTo>
                      <a:pt x="44" y="24"/>
                    </a:lnTo>
                    <a:lnTo>
                      <a:pt x="26" y="8"/>
                    </a:lnTo>
                    <a:lnTo>
                      <a:pt x="13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874" name="Freeform 4077"/>
              <p:cNvSpPr>
                <a:spLocks/>
              </p:cNvSpPr>
              <p:nvPr/>
            </p:nvSpPr>
            <p:spPr bwMode="auto">
              <a:xfrm>
                <a:off x="3401" y="1070"/>
                <a:ext cx="11" cy="17"/>
              </a:xfrm>
              <a:custGeom>
                <a:avLst/>
                <a:gdLst>
                  <a:gd name="T0" fmla="*/ 0 w 21"/>
                  <a:gd name="T1" fmla="*/ 0 h 33"/>
                  <a:gd name="T2" fmla="*/ 1 w 21"/>
                  <a:gd name="T3" fmla="*/ 2 h 33"/>
                  <a:gd name="T4" fmla="*/ 3 w 21"/>
                  <a:gd name="T5" fmla="*/ 5 h 33"/>
                  <a:gd name="T6" fmla="*/ 0 60000 65536"/>
                  <a:gd name="T7" fmla="*/ 0 60000 65536"/>
                  <a:gd name="T8" fmla="*/ 0 60000 65536"/>
                  <a:gd name="T9" fmla="*/ 0 w 21"/>
                  <a:gd name="T10" fmla="*/ 0 h 33"/>
                  <a:gd name="T11" fmla="*/ 21 w 21"/>
                  <a:gd name="T12" fmla="*/ 33 h 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" h="33">
                    <a:moveTo>
                      <a:pt x="0" y="0"/>
                    </a:moveTo>
                    <a:lnTo>
                      <a:pt x="6" y="12"/>
                    </a:lnTo>
                    <a:lnTo>
                      <a:pt x="21" y="33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875" name="Line 4078"/>
              <p:cNvSpPr>
                <a:spLocks noChangeShapeType="1"/>
              </p:cNvSpPr>
              <p:nvPr/>
            </p:nvSpPr>
            <p:spPr bwMode="auto">
              <a:xfrm flipH="1">
                <a:off x="3456" y="955"/>
                <a:ext cx="36" cy="3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876" name="Line 4079"/>
              <p:cNvSpPr>
                <a:spLocks noChangeShapeType="1"/>
              </p:cNvSpPr>
              <p:nvPr/>
            </p:nvSpPr>
            <p:spPr bwMode="auto">
              <a:xfrm flipH="1">
                <a:off x="3380" y="1031"/>
                <a:ext cx="36" cy="3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877" name="Line 4080"/>
              <p:cNvSpPr>
                <a:spLocks noChangeShapeType="1"/>
              </p:cNvSpPr>
              <p:nvPr/>
            </p:nvSpPr>
            <p:spPr bwMode="auto">
              <a:xfrm>
                <a:off x="3431" y="1007"/>
                <a:ext cx="121" cy="12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878" name="Line 4081"/>
              <p:cNvSpPr>
                <a:spLocks noChangeShapeType="1"/>
              </p:cNvSpPr>
              <p:nvPr/>
            </p:nvSpPr>
            <p:spPr bwMode="auto">
              <a:xfrm>
                <a:off x="3434" y="1003"/>
                <a:ext cx="122" cy="12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879" name="Freeform 4082"/>
              <p:cNvSpPr>
                <a:spLocks/>
              </p:cNvSpPr>
              <p:nvPr/>
            </p:nvSpPr>
            <p:spPr bwMode="auto">
              <a:xfrm>
                <a:off x="3489" y="979"/>
                <a:ext cx="35" cy="46"/>
              </a:xfrm>
              <a:custGeom>
                <a:avLst/>
                <a:gdLst>
                  <a:gd name="T0" fmla="*/ 0 w 71"/>
                  <a:gd name="T1" fmla="*/ 8 h 93"/>
                  <a:gd name="T2" fmla="*/ 2 w 71"/>
                  <a:gd name="T3" fmla="*/ 10 h 93"/>
                  <a:gd name="T4" fmla="*/ 4 w 71"/>
                  <a:gd name="T5" fmla="*/ 11 h 93"/>
                  <a:gd name="T6" fmla="*/ 6 w 71"/>
                  <a:gd name="T7" fmla="*/ 11 h 93"/>
                  <a:gd name="T8" fmla="*/ 8 w 71"/>
                  <a:gd name="T9" fmla="*/ 11 h 93"/>
                  <a:gd name="T10" fmla="*/ 8 w 71"/>
                  <a:gd name="T11" fmla="*/ 9 h 93"/>
                  <a:gd name="T12" fmla="*/ 8 w 71"/>
                  <a:gd name="T13" fmla="*/ 7 h 93"/>
                  <a:gd name="T14" fmla="*/ 7 w 71"/>
                  <a:gd name="T15" fmla="*/ 5 h 93"/>
                  <a:gd name="T16" fmla="*/ 5 w 71"/>
                  <a:gd name="T17" fmla="*/ 2 h 93"/>
                  <a:gd name="T18" fmla="*/ 3 w 71"/>
                  <a:gd name="T19" fmla="*/ 0 h 93"/>
                  <a:gd name="T20" fmla="*/ 1 w 71"/>
                  <a:gd name="T21" fmla="*/ 0 h 9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1"/>
                  <a:gd name="T34" fmla="*/ 0 h 93"/>
                  <a:gd name="T35" fmla="*/ 71 w 71"/>
                  <a:gd name="T36" fmla="*/ 93 h 9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1" h="93">
                    <a:moveTo>
                      <a:pt x="0" y="66"/>
                    </a:moveTo>
                    <a:lnTo>
                      <a:pt x="19" y="82"/>
                    </a:lnTo>
                    <a:lnTo>
                      <a:pt x="38" y="91"/>
                    </a:lnTo>
                    <a:lnTo>
                      <a:pt x="55" y="93"/>
                    </a:lnTo>
                    <a:lnTo>
                      <a:pt x="66" y="88"/>
                    </a:lnTo>
                    <a:lnTo>
                      <a:pt x="71" y="79"/>
                    </a:lnTo>
                    <a:lnTo>
                      <a:pt x="68" y="60"/>
                    </a:lnTo>
                    <a:lnTo>
                      <a:pt x="60" y="43"/>
                    </a:lnTo>
                    <a:lnTo>
                      <a:pt x="44" y="22"/>
                    </a:lnTo>
                    <a:lnTo>
                      <a:pt x="26" y="7"/>
                    </a:lnTo>
                    <a:lnTo>
                      <a:pt x="11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880" name="Line 4083"/>
              <p:cNvSpPr>
                <a:spLocks noChangeShapeType="1"/>
              </p:cNvSpPr>
              <p:nvPr/>
            </p:nvSpPr>
            <p:spPr bwMode="auto">
              <a:xfrm flipH="1" flipV="1">
                <a:off x="3492" y="955"/>
                <a:ext cx="14" cy="1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881" name="Line 4084"/>
              <p:cNvSpPr>
                <a:spLocks noChangeShapeType="1"/>
              </p:cNvSpPr>
              <p:nvPr/>
            </p:nvSpPr>
            <p:spPr bwMode="auto">
              <a:xfrm flipV="1">
                <a:off x="3469" y="969"/>
                <a:ext cx="37" cy="3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882" name="Line 4085"/>
              <p:cNvSpPr>
                <a:spLocks noChangeShapeType="1"/>
              </p:cNvSpPr>
              <p:nvPr/>
            </p:nvSpPr>
            <p:spPr bwMode="auto">
              <a:xfrm flipV="1">
                <a:off x="3358" y="855"/>
                <a:ext cx="224" cy="22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883" name="Line 4086"/>
              <p:cNvSpPr>
                <a:spLocks noChangeShapeType="1"/>
              </p:cNvSpPr>
              <p:nvPr/>
            </p:nvSpPr>
            <p:spPr bwMode="auto">
              <a:xfrm>
                <a:off x="3679" y="758"/>
                <a:ext cx="122" cy="12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884" name="Line 4087"/>
              <p:cNvSpPr>
                <a:spLocks noChangeShapeType="1"/>
              </p:cNvSpPr>
              <p:nvPr/>
            </p:nvSpPr>
            <p:spPr bwMode="auto">
              <a:xfrm>
                <a:off x="3676" y="762"/>
                <a:ext cx="121" cy="12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885" name="Line 4088"/>
              <p:cNvSpPr>
                <a:spLocks noChangeShapeType="1"/>
              </p:cNvSpPr>
              <p:nvPr/>
            </p:nvSpPr>
            <p:spPr bwMode="auto">
              <a:xfrm flipH="1">
                <a:off x="3708" y="702"/>
                <a:ext cx="36" cy="3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886" name="Line 4089"/>
              <p:cNvSpPr>
                <a:spLocks noChangeShapeType="1"/>
              </p:cNvSpPr>
              <p:nvPr/>
            </p:nvSpPr>
            <p:spPr bwMode="auto">
              <a:xfrm>
                <a:off x="3592" y="846"/>
                <a:ext cx="125" cy="12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887" name="Line 4090"/>
              <p:cNvSpPr>
                <a:spLocks noChangeShapeType="1"/>
              </p:cNvSpPr>
              <p:nvPr/>
            </p:nvSpPr>
            <p:spPr bwMode="auto">
              <a:xfrm>
                <a:off x="3708" y="739"/>
                <a:ext cx="13" cy="1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888" name="Line 4091"/>
              <p:cNvSpPr>
                <a:spLocks noChangeShapeType="1"/>
              </p:cNvSpPr>
              <p:nvPr/>
            </p:nvSpPr>
            <p:spPr bwMode="auto">
              <a:xfrm>
                <a:off x="3708" y="980"/>
                <a:ext cx="9" cy="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889" name="Line 4092"/>
              <p:cNvSpPr>
                <a:spLocks noChangeShapeType="1"/>
              </p:cNvSpPr>
              <p:nvPr/>
            </p:nvSpPr>
            <p:spPr bwMode="auto">
              <a:xfrm flipV="1">
                <a:off x="3713" y="952"/>
                <a:ext cx="16" cy="1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890" name="Freeform 4093"/>
              <p:cNvSpPr>
                <a:spLocks/>
              </p:cNvSpPr>
              <p:nvPr/>
            </p:nvSpPr>
            <p:spPr bwMode="auto">
              <a:xfrm>
                <a:off x="3842" y="1171"/>
                <a:ext cx="21" cy="42"/>
              </a:xfrm>
              <a:custGeom>
                <a:avLst/>
                <a:gdLst>
                  <a:gd name="T0" fmla="*/ 5 w 42"/>
                  <a:gd name="T1" fmla="*/ 0 h 85"/>
                  <a:gd name="T2" fmla="*/ 1 w 42"/>
                  <a:gd name="T3" fmla="*/ 1 h 85"/>
                  <a:gd name="T4" fmla="*/ 0 w 42"/>
                  <a:gd name="T5" fmla="*/ 5 h 85"/>
                  <a:gd name="T6" fmla="*/ 1 w 42"/>
                  <a:gd name="T7" fmla="*/ 9 h 85"/>
                  <a:gd name="T8" fmla="*/ 5 w 42"/>
                  <a:gd name="T9" fmla="*/ 10 h 8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"/>
                  <a:gd name="T16" fmla="*/ 0 h 85"/>
                  <a:gd name="T17" fmla="*/ 42 w 42"/>
                  <a:gd name="T18" fmla="*/ 85 h 8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" h="85">
                    <a:moveTo>
                      <a:pt x="42" y="0"/>
                    </a:moveTo>
                    <a:lnTo>
                      <a:pt x="12" y="13"/>
                    </a:lnTo>
                    <a:lnTo>
                      <a:pt x="0" y="42"/>
                    </a:lnTo>
                    <a:lnTo>
                      <a:pt x="12" y="72"/>
                    </a:lnTo>
                    <a:lnTo>
                      <a:pt x="42" y="85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891" name="Line 4094"/>
              <p:cNvSpPr>
                <a:spLocks noChangeShapeType="1"/>
              </p:cNvSpPr>
              <p:nvPr/>
            </p:nvSpPr>
            <p:spPr bwMode="auto">
              <a:xfrm>
                <a:off x="3863" y="1171"/>
                <a:ext cx="1" cy="4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892" name="Line 4095"/>
              <p:cNvSpPr>
                <a:spLocks noChangeShapeType="1"/>
              </p:cNvSpPr>
              <p:nvPr/>
            </p:nvSpPr>
            <p:spPr bwMode="auto">
              <a:xfrm>
                <a:off x="3882" y="1145"/>
                <a:ext cx="1" cy="31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893" name="Line 4096"/>
              <p:cNvSpPr>
                <a:spLocks noChangeShapeType="1"/>
              </p:cNvSpPr>
              <p:nvPr/>
            </p:nvSpPr>
            <p:spPr bwMode="auto">
              <a:xfrm>
                <a:off x="3726" y="1459"/>
                <a:ext cx="144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894" name="Line 4097"/>
              <p:cNvSpPr>
                <a:spLocks noChangeShapeType="1"/>
              </p:cNvSpPr>
              <p:nvPr/>
            </p:nvSpPr>
            <p:spPr bwMode="auto">
              <a:xfrm>
                <a:off x="3720" y="1472"/>
                <a:ext cx="150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895" name="Line 4098"/>
              <p:cNvSpPr>
                <a:spLocks noChangeShapeType="1"/>
              </p:cNvSpPr>
              <p:nvPr/>
            </p:nvSpPr>
            <p:spPr bwMode="auto">
              <a:xfrm>
                <a:off x="3726" y="1447"/>
                <a:ext cx="1" cy="2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896" name="Line 4099"/>
              <p:cNvSpPr>
                <a:spLocks noChangeShapeType="1"/>
              </p:cNvSpPr>
              <p:nvPr/>
            </p:nvSpPr>
            <p:spPr bwMode="auto">
              <a:xfrm>
                <a:off x="3717" y="1438"/>
                <a:ext cx="9" cy="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897" name="Line 4100"/>
              <p:cNvSpPr>
                <a:spLocks noChangeShapeType="1"/>
              </p:cNvSpPr>
              <p:nvPr/>
            </p:nvSpPr>
            <p:spPr bwMode="auto">
              <a:xfrm>
                <a:off x="3870" y="1286"/>
                <a:ext cx="1" cy="17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898" name="Line 4101"/>
              <p:cNvSpPr>
                <a:spLocks noChangeShapeType="1"/>
              </p:cNvSpPr>
              <p:nvPr/>
            </p:nvSpPr>
            <p:spPr bwMode="auto">
              <a:xfrm>
                <a:off x="3870" y="1452"/>
                <a:ext cx="1" cy="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899" name="Line 4102"/>
              <p:cNvSpPr>
                <a:spLocks noChangeShapeType="1"/>
              </p:cNvSpPr>
              <p:nvPr/>
            </p:nvSpPr>
            <p:spPr bwMode="auto">
              <a:xfrm>
                <a:off x="3870" y="1286"/>
                <a:ext cx="1" cy="16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900" name="Line 4103"/>
              <p:cNvSpPr>
                <a:spLocks noChangeShapeType="1"/>
              </p:cNvSpPr>
              <p:nvPr/>
            </p:nvSpPr>
            <p:spPr bwMode="auto">
              <a:xfrm>
                <a:off x="3882" y="1373"/>
                <a:ext cx="1" cy="10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901" name="Line 4104"/>
              <p:cNvSpPr>
                <a:spLocks noChangeShapeType="1"/>
              </p:cNvSpPr>
              <p:nvPr/>
            </p:nvSpPr>
            <p:spPr bwMode="auto">
              <a:xfrm flipH="1">
                <a:off x="3833" y="1347"/>
                <a:ext cx="23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902" name="Line 4105"/>
              <p:cNvSpPr>
                <a:spLocks noChangeShapeType="1"/>
              </p:cNvSpPr>
              <p:nvPr/>
            </p:nvSpPr>
            <p:spPr bwMode="auto">
              <a:xfrm>
                <a:off x="3861" y="1302"/>
                <a:ext cx="1" cy="4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903" name="Line 4106"/>
              <p:cNvSpPr>
                <a:spLocks noChangeShapeType="1"/>
              </p:cNvSpPr>
              <p:nvPr/>
            </p:nvSpPr>
            <p:spPr bwMode="auto">
              <a:xfrm>
                <a:off x="3833" y="1297"/>
                <a:ext cx="23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904" name="Line 4107"/>
              <p:cNvSpPr>
                <a:spLocks noChangeShapeType="1"/>
              </p:cNvSpPr>
              <p:nvPr/>
            </p:nvSpPr>
            <p:spPr bwMode="auto">
              <a:xfrm flipV="1">
                <a:off x="3828" y="1302"/>
                <a:ext cx="1" cy="4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905" name="Freeform 4108"/>
              <p:cNvSpPr>
                <a:spLocks/>
              </p:cNvSpPr>
              <p:nvPr/>
            </p:nvSpPr>
            <p:spPr bwMode="auto">
              <a:xfrm>
                <a:off x="3828" y="1342"/>
                <a:ext cx="5" cy="5"/>
              </a:xfrm>
              <a:custGeom>
                <a:avLst/>
                <a:gdLst>
                  <a:gd name="T0" fmla="*/ 0 w 9"/>
                  <a:gd name="T1" fmla="*/ 0 h 11"/>
                  <a:gd name="T2" fmla="*/ 1 w 9"/>
                  <a:gd name="T3" fmla="*/ 1 h 11"/>
                  <a:gd name="T4" fmla="*/ 2 w 9"/>
                  <a:gd name="T5" fmla="*/ 1 h 11"/>
                  <a:gd name="T6" fmla="*/ 0 60000 65536"/>
                  <a:gd name="T7" fmla="*/ 0 60000 65536"/>
                  <a:gd name="T8" fmla="*/ 0 60000 65536"/>
                  <a:gd name="T9" fmla="*/ 0 w 9"/>
                  <a:gd name="T10" fmla="*/ 0 h 11"/>
                  <a:gd name="T11" fmla="*/ 9 w 9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" h="11">
                    <a:moveTo>
                      <a:pt x="0" y="0"/>
                    </a:moveTo>
                    <a:lnTo>
                      <a:pt x="3" y="8"/>
                    </a:lnTo>
                    <a:lnTo>
                      <a:pt x="9" y="11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906" name="Freeform 4109"/>
              <p:cNvSpPr>
                <a:spLocks/>
              </p:cNvSpPr>
              <p:nvPr/>
            </p:nvSpPr>
            <p:spPr bwMode="auto">
              <a:xfrm>
                <a:off x="3856" y="1342"/>
                <a:ext cx="5" cy="5"/>
              </a:xfrm>
              <a:custGeom>
                <a:avLst/>
                <a:gdLst>
                  <a:gd name="T0" fmla="*/ 0 w 11"/>
                  <a:gd name="T1" fmla="*/ 1 h 11"/>
                  <a:gd name="T2" fmla="*/ 1 w 11"/>
                  <a:gd name="T3" fmla="*/ 1 h 11"/>
                  <a:gd name="T4" fmla="*/ 1 w 11"/>
                  <a:gd name="T5" fmla="*/ 0 h 1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1"/>
                  <a:gd name="T11" fmla="*/ 11 w 11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1">
                    <a:moveTo>
                      <a:pt x="0" y="11"/>
                    </a:moveTo>
                    <a:lnTo>
                      <a:pt x="8" y="8"/>
                    </a:lnTo>
                    <a:lnTo>
                      <a:pt x="11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907" name="Freeform 4110"/>
              <p:cNvSpPr>
                <a:spLocks/>
              </p:cNvSpPr>
              <p:nvPr/>
            </p:nvSpPr>
            <p:spPr bwMode="auto">
              <a:xfrm>
                <a:off x="3856" y="1297"/>
                <a:ext cx="5" cy="5"/>
              </a:xfrm>
              <a:custGeom>
                <a:avLst/>
                <a:gdLst>
                  <a:gd name="T0" fmla="*/ 1 w 11"/>
                  <a:gd name="T1" fmla="*/ 1 h 11"/>
                  <a:gd name="T2" fmla="*/ 1 w 11"/>
                  <a:gd name="T3" fmla="*/ 0 h 11"/>
                  <a:gd name="T4" fmla="*/ 0 w 11"/>
                  <a:gd name="T5" fmla="*/ 0 h 1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1"/>
                  <a:gd name="T11" fmla="*/ 11 w 11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1">
                    <a:moveTo>
                      <a:pt x="11" y="11"/>
                    </a:moveTo>
                    <a:lnTo>
                      <a:pt x="8" y="3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908" name="Freeform 4111"/>
              <p:cNvSpPr>
                <a:spLocks/>
              </p:cNvSpPr>
              <p:nvPr/>
            </p:nvSpPr>
            <p:spPr bwMode="auto">
              <a:xfrm>
                <a:off x="3828" y="1297"/>
                <a:ext cx="5" cy="5"/>
              </a:xfrm>
              <a:custGeom>
                <a:avLst/>
                <a:gdLst>
                  <a:gd name="T0" fmla="*/ 2 w 9"/>
                  <a:gd name="T1" fmla="*/ 0 h 11"/>
                  <a:gd name="T2" fmla="*/ 1 w 9"/>
                  <a:gd name="T3" fmla="*/ 0 h 11"/>
                  <a:gd name="T4" fmla="*/ 0 w 9"/>
                  <a:gd name="T5" fmla="*/ 1 h 11"/>
                  <a:gd name="T6" fmla="*/ 0 60000 65536"/>
                  <a:gd name="T7" fmla="*/ 0 60000 65536"/>
                  <a:gd name="T8" fmla="*/ 0 60000 65536"/>
                  <a:gd name="T9" fmla="*/ 0 w 9"/>
                  <a:gd name="T10" fmla="*/ 0 h 11"/>
                  <a:gd name="T11" fmla="*/ 9 w 9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" h="11">
                    <a:moveTo>
                      <a:pt x="9" y="0"/>
                    </a:moveTo>
                    <a:lnTo>
                      <a:pt x="3" y="3"/>
                    </a:lnTo>
                    <a:lnTo>
                      <a:pt x="0" y="11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909" name="Line 4112"/>
              <p:cNvSpPr>
                <a:spLocks noChangeShapeType="1"/>
              </p:cNvSpPr>
              <p:nvPr/>
            </p:nvSpPr>
            <p:spPr bwMode="auto">
              <a:xfrm>
                <a:off x="3823" y="1268"/>
                <a:ext cx="47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910" name="Line 4113"/>
              <p:cNvSpPr>
                <a:spLocks noChangeShapeType="1"/>
              </p:cNvSpPr>
              <p:nvPr/>
            </p:nvSpPr>
            <p:spPr bwMode="auto">
              <a:xfrm>
                <a:off x="3870" y="1452"/>
                <a:ext cx="1" cy="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911" name="Freeform 4114"/>
              <p:cNvSpPr>
                <a:spLocks/>
              </p:cNvSpPr>
              <p:nvPr/>
            </p:nvSpPr>
            <p:spPr bwMode="auto">
              <a:xfrm>
                <a:off x="3818" y="1268"/>
                <a:ext cx="6" cy="5"/>
              </a:xfrm>
              <a:custGeom>
                <a:avLst/>
                <a:gdLst>
                  <a:gd name="T0" fmla="*/ 2 w 11"/>
                  <a:gd name="T1" fmla="*/ 0 h 11"/>
                  <a:gd name="T2" fmla="*/ 1 w 11"/>
                  <a:gd name="T3" fmla="*/ 0 h 11"/>
                  <a:gd name="T4" fmla="*/ 0 w 11"/>
                  <a:gd name="T5" fmla="*/ 1 h 1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1"/>
                  <a:gd name="T11" fmla="*/ 11 w 11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1">
                    <a:moveTo>
                      <a:pt x="11" y="0"/>
                    </a:moveTo>
                    <a:lnTo>
                      <a:pt x="3" y="3"/>
                    </a:lnTo>
                    <a:lnTo>
                      <a:pt x="0" y="11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912" name="Line 4115"/>
              <p:cNvSpPr>
                <a:spLocks noChangeShapeType="1"/>
              </p:cNvSpPr>
              <p:nvPr/>
            </p:nvSpPr>
            <p:spPr bwMode="auto">
              <a:xfrm>
                <a:off x="3870" y="1286"/>
                <a:ext cx="1" cy="18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913" name="Freeform 4116"/>
              <p:cNvSpPr>
                <a:spLocks/>
              </p:cNvSpPr>
              <p:nvPr/>
            </p:nvSpPr>
            <p:spPr bwMode="auto">
              <a:xfrm>
                <a:off x="3828" y="1377"/>
                <a:ext cx="5" cy="6"/>
              </a:xfrm>
              <a:custGeom>
                <a:avLst/>
                <a:gdLst>
                  <a:gd name="T0" fmla="*/ 2 w 9"/>
                  <a:gd name="T1" fmla="*/ 0 h 11"/>
                  <a:gd name="T2" fmla="*/ 1 w 9"/>
                  <a:gd name="T3" fmla="*/ 1 h 11"/>
                  <a:gd name="T4" fmla="*/ 0 w 9"/>
                  <a:gd name="T5" fmla="*/ 2 h 11"/>
                  <a:gd name="T6" fmla="*/ 0 60000 65536"/>
                  <a:gd name="T7" fmla="*/ 0 60000 65536"/>
                  <a:gd name="T8" fmla="*/ 0 60000 65536"/>
                  <a:gd name="T9" fmla="*/ 0 w 9"/>
                  <a:gd name="T10" fmla="*/ 0 h 11"/>
                  <a:gd name="T11" fmla="*/ 9 w 9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" h="11">
                    <a:moveTo>
                      <a:pt x="9" y="0"/>
                    </a:moveTo>
                    <a:lnTo>
                      <a:pt x="3" y="4"/>
                    </a:lnTo>
                    <a:lnTo>
                      <a:pt x="0" y="11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914" name="Freeform 4117"/>
              <p:cNvSpPr>
                <a:spLocks/>
              </p:cNvSpPr>
              <p:nvPr/>
            </p:nvSpPr>
            <p:spPr bwMode="auto">
              <a:xfrm>
                <a:off x="3856" y="1377"/>
                <a:ext cx="5" cy="6"/>
              </a:xfrm>
              <a:custGeom>
                <a:avLst/>
                <a:gdLst>
                  <a:gd name="T0" fmla="*/ 1 w 11"/>
                  <a:gd name="T1" fmla="*/ 2 h 11"/>
                  <a:gd name="T2" fmla="*/ 1 w 11"/>
                  <a:gd name="T3" fmla="*/ 1 h 11"/>
                  <a:gd name="T4" fmla="*/ 0 w 11"/>
                  <a:gd name="T5" fmla="*/ 0 h 1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1"/>
                  <a:gd name="T11" fmla="*/ 11 w 11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1">
                    <a:moveTo>
                      <a:pt x="11" y="11"/>
                    </a:moveTo>
                    <a:lnTo>
                      <a:pt x="8" y="4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915" name="Freeform 4118"/>
              <p:cNvSpPr>
                <a:spLocks/>
              </p:cNvSpPr>
              <p:nvPr/>
            </p:nvSpPr>
            <p:spPr bwMode="auto">
              <a:xfrm>
                <a:off x="3856" y="1422"/>
                <a:ext cx="5" cy="5"/>
              </a:xfrm>
              <a:custGeom>
                <a:avLst/>
                <a:gdLst>
                  <a:gd name="T0" fmla="*/ 0 w 11"/>
                  <a:gd name="T1" fmla="*/ 1 h 11"/>
                  <a:gd name="T2" fmla="*/ 1 w 11"/>
                  <a:gd name="T3" fmla="*/ 1 h 11"/>
                  <a:gd name="T4" fmla="*/ 1 w 11"/>
                  <a:gd name="T5" fmla="*/ 0 h 1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1"/>
                  <a:gd name="T11" fmla="*/ 11 w 11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1">
                    <a:moveTo>
                      <a:pt x="0" y="11"/>
                    </a:moveTo>
                    <a:lnTo>
                      <a:pt x="8" y="8"/>
                    </a:lnTo>
                    <a:lnTo>
                      <a:pt x="11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916" name="Freeform 4119"/>
              <p:cNvSpPr>
                <a:spLocks/>
              </p:cNvSpPr>
              <p:nvPr/>
            </p:nvSpPr>
            <p:spPr bwMode="auto">
              <a:xfrm>
                <a:off x="3828" y="1422"/>
                <a:ext cx="5" cy="5"/>
              </a:xfrm>
              <a:custGeom>
                <a:avLst/>
                <a:gdLst>
                  <a:gd name="T0" fmla="*/ 0 w 9"/>
                  <a:gd name="T1" fmla="*/ 0 h 11"/>
                  <a:gd name="T2" fmla="*/ 1 w 9"/>
                  <a:gd name="T3" fmla="*/ 1 h 11"/>
                  <a:gd name="T4" fmla="*/ 2 w 9"/>
                  <a:gd name="T5" fmla="*/ 1 h 11"/>
                  <a:gd name="T6" fmla="*/ 0 60000 65536"/>
                  <a:gd name="T7" fmla="*/ 0 60000 65536"/>
                  <a:gd name="T8" fmla="*/ 0 60000 65536"/>
                  <a:gd name="T9" fmla="*/ 0 w 9"/>
                  <a:gd name="T10" fmla="*/ 0 h 11"/>
                  <a:gd name="T11" fmla="*/ 9 w 9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" h="11">
                    <a:moveTo>
                      <a:pt x="0" y="0"/>
                    </a:moveTo>
                    <a:lnTo>
                      <a:pt x="3" y="8"/>
                    </a:lnTo>
                    <a:lnTo>
                      <a:pt x="9" y="11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917" name="Line 4120"/>
              <p:cNvSpPr>
                <a:spLocks noChangeShapeType="1"/>
              </p:cNvSpPr>
              <p:nvPr/>
            </p:nvSpPr>
            <p:spPr bwMode="auto">
              <a:xfrm flipV="1">
                <a:off x="3828" y="1383"/>
                <a:ext cx="1" cy="3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918" name="Line 4121"/>
              <p:cNvSpPr>
                <a:spLocks noChangeShapeType="1"/>
              </p:cNvSpPr>
              <p:nvPr/>
            </p:nvSpPr>
            <p:spPr bwMode="auto">
              <a:xfrm>
                <a:off x="3833" y="1377"/>
                <a:ext cx="23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919" name="Line 4122"/>
              <p:cNvSpPr>
                <a:spLocks noChangeShapeType="1"/>
              </p:cNvSpPr>
              <p:nvPr/>
            </p:nvSpPr>
            <p:spPr bwMode="auto">
              <a:xfrm>
                <a:off x="3861" y="1383"/>
                <a:ext cx="1" cy="3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920" name="Line 4123"/>
              <p:cNvSpPr>
                <a:spLocks noChangeShapeType="1"/>
              </p:cNvSpPr>
              <p:nvPr/>
            </p:nvSpPr>
            <p:spPr bwMode="auto">
              <a:xfrm flipH="1">
                <a:off x="3833" y="1427"/>
                <a:ext cx="23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921" name="Line 4124"/>
              <p:cNvSpPr>
                <a:spLocks noChangeShapeType="1"/>
              </p:cNvSpPr>
              <p:nvPr/>
            </p:nvSpPr>
            <p:spPr bwMode="auto">
              <a:xfrm>
                <a:off x="3818" y="1273"/>
                <a:ext cx="1" cy="18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922" name="Line 4125"/>
              <p:cNvSpPr>
                <a:spLocks noChangeShapeType="1"/>
              </p:cNvSpPr>
              <p:nvPr/>
            </p:nvSpPr>
            <p:spPr bwMode="auto">
              <a:xfrm flipV="1">
                <a:off x="3660" y="1192"/>
                <a:ext cx="28" cy="2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923" name="Line 4126"/>
              <p:cNvSpPr>
                <a:spLocks noChangeShapeType="1"/>
              </p:cNvSpPr>
              <p:nvPr/>
            </p:nvSpPr>
            <p:spPr bwMode="auto">
              <a:xfrm flipH="1">
                <a:off x="3636" y="1169"/>
                <a:ext cx="29" cy="2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924" name="Line 4127"/>
              <p:cNvSpPr>
                <a:spLocks noChangeShapeType="1"/>
              </p:cNvSpPr>
              <p:nvPr/>
            </p:nvSpPr>
            <p:spPr bwMode="auto">
              <a:xfrm flipV="1">
                <a:off x="3485" y="1190"/>
                <a:ext cx="14" cy="1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925" name="Line 4128"/>
              <p:cNvSpPr>
                <a:spLocks noChangeShapeType="1"/>
              </p:cNvSpPr>
              <p:nvPr/>
            </p:nvSpPr>
            <p:spPr bwMode="auto">
              <a:xfrm flipV="1">
                <a:off x="3480" y="1185"/>
                <a:ext cx="15" cy="1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926" name="Freeform 4129"/>
              <p:cNvSpPr>
                <a:spLocks/>
              </p:cNvSpPr>
              <p:nvPr/>
            </p:nvSpPr>
            <p:spPr bwMode="auto">
              <a:xfrm>
                <a:off x="3346" y="1340"/>
                <a:ext cx="26" cy="38"/>
              </a:xfrm>
              <a:custGeom>
                <a:avLst/>
                <a:gdLst>
                  <a:gd name="T0" fmla="*/ 0 w 52"/>
                  <a:gd name="T1" fmla="*/ 10 h 75"/>
                  <a:gd name="T2" fmla="*/ 0 w 52"/>
                  <a:gd name="T3" fmla="*/ 0 h 75"/>
                  <a:gd name="T4" fmla="*/ 3 w 52"/>
                  <a:gd name="T5" fmla="*/ 0 h 75"/>
                  <a:gd name="T6" fmla="*/ 5 w 52"/>
                  <a:gd name="T7" fmla="*/ 1 h 75"/>
                  <a:gd name="T8" fmla="*/ 6 w 52"/>
                  <a:gd name="T9" fmla="*/ 2 h 75"/>
                  <a:gd name="T10" fmla="*/ 6 w 52"/>
                  <a:gd name="T11" fmla="*/ 3 h 75"/>
                  <a:gd name="T12" fmla="*/ 7 w 52"/>
                  <a:gd name="T13" fmla="*/ 4 h 75"/>
                  <a:gd name="T14" fmla="*/ 7 w 52"/>
                  <a:gd name="T15" fmla="*/ 6 h 75"/>
                  <a:gd name="T16" fmla="*/ 6 w 52"/>
                  <a:gd name="T17" fmla="*/ 7 h 75"/>
                  <a:gd name="T18" fmla="*/ 6 w 52"/>
                  <a:gd name="T19" fmla="*/ 8 h 75"/>
                  <a:gd name="T20" fmla="*/ 5 w 52"/>
                  <a:gd name="T21" fmla="*/ 9 h 75"/>
                  <a:gd name="T22" fmla="*/ 3 w 52"/>
                  <a:gd name="T23" fmla="*/ 10 h 75"/>
                  <a:gd name="T24" fmla="*/ 0 w 52"/>
                  <a:gd name="T25" fmla="*/ 10 h 7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2"/>
                  <a:gd name="T40" fmla="*/ 0 h 75"/>
                  <a:gd name="T41" fmla="*/ 52 w 52"/>
                  <a:gd name="T42" fmla="*/ 75 h 7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2" h="75">
                    <a:moveTo>
                      <a:pt x="0" y="75"/>
                    </a:moveTo>
                    <a:lnTo>
                      <a:pt x="0" y="0"/>
                    </a:lnTo>
                    <a:lnTo>
                      <a:pt x="25" y="0"/>
                    </a:lnTo>
                    <a:lnTo>
                      <a:pt x="36" y="3"/>
                    </a:lnTo>
                    <a:lnTo>
                      <a:pt x="44" y="11"/>
                    </a:lnTo>
                    <a:lnTo>
                      <a:pt x="47" y="17"/>
                    </a:lnTo>
                    <a:lnTo>
                      <a:pt x="52" y="28"/>
                    </a:lnTo>
                    <a:lnTo>
                      <a:pt x="52" y="47"/>
                    </a:lnTo>
                    <a:lnTo>
                      <a:pt x="47" y="56"/>
                    </a:lnTo>
                    <a:lnTo>
                      <a:pt x="44" y="64"/>
                    </a:lnTo>
                    <a:lnTo>
                      <a:pt x="36" y="72"/>
                    </a:lnTo>
                    <a:lnTo>
                      <a:pt x="25" y="75"/>
                    </a:lnTo>
                    <a:lnTo>
                      <a:pt x="0" y="75"/>
                    </a:lnTo>
                    <a:close/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927" name="Freeform 4130"/>
              <p:cNvSpPr>
                <a:spLocks/>
              </p:cNvSpPr>
              <p:nvPr/>
            </p:nvSpPr>
            <p:spPr bwMode="auto">
              <a:xfrm>
                <a:off x="3384" y="1340"/>
                <a:ext cx="25" cy="38"/>
              </a:xfrm>
              <a:custGeom>
                <a:avLst/>
                <a:gdLst>
                  <a:gd name="T0" fmla="*/ 0 w 50"/>
                  <a:gd name="T1" fmla="*/ 10 h 75"/>
                  <a:gd name="T2" fmla="*/ 0 w 50"/>
                  <a:gd name="T3" fmla="*/ 0 h 75"/>
                  <a:gd name="T4" fmla="*/ 6 w 50"/>
                  <a:gd name="T5" fmla="*/ 10 h 75"/>
                  <a:gd name="T6" fmla="*/ 6 w 50"/>
                  <a:gd name="T7" fmla="*/ 0 h 7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0"/>
                  <a:gd name="T13" fmla="*/ 0 h 75"/>
                  <a:gd name="T14" fmla="*/ 50 w 50"/>
                  <a:gd name="T15" fmla="*/ 75 h 7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0" h="75">
                    <a:moveTo>
                      <a:pt x="0" y="75"/>
                    </a:moveTo>
                    <a:lnTo>
                      <a:pt x="0" y="0"/>
                    </a:lnTo>
                    <a:lnTo>
                      <a:pt x="50" y="75"/>
                    </a:lnTo>
                    <a:lnTo>
                      <a:pt x="5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928" name="Line 4131"/>
              <p:cNvSpPr>
                <a:spLocks noChangeShapeType="1"/>
              </p:cNvSpPr>
              <p:nvPr/>
            </p:nvSpPr>
            <p:spPr bwMode="auto">
              <a:xfrm flipV="1">
                <a:off x="3560" y="1543"/>
                <a:ext cx="49" cy="5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929" name="Line 4132"/>
              <p:cNvSpPr>
                <a:spLocks noChangeShapeType="1"/>
              </p:cNvSpPr>
              <p:nvPr/>
            </p:nvSpPr>
            <p:spPr bwMode="auto">
              <a:xfrm flipV="1">
                <a:off x="3553" y="1547"/>
                <a:ext cx="37" cy="3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930" name="Line 4133"/>
              <p:cNvSpPr>
                <a:spLocks noChangeShapeType="1"/>
              </p:cNvSpPr>
              <p:nvPr/>
            </p:nvSpPr>
            <p:spPr bwMode="auto">
              <a:xfrm>
                <a:off x="3609" y="1543"/>
                <a:ext cx="20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931" name="Line 4134"/>
              <p:cNvSpPr>
                <a:spLocks noChangeShapeType="1"/>
              </p:cNvSpPr>
              <p:nvPr/>
            </p:nvSpPr>
            <p:spPr bwMode="auto">
              <a:xfrm>
                <a:off x="3553" y="1585"/>
                <a:ext cx="7" cy="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932" name="Line 4135"/>
              <p:cNvSpPr>
                <a:spLocks noChangeShapeType="1"/>
              </p:cNvSpPr>
              <p:nvPr/>
            </p:nvSpPr>
            <p:spPr bwMode="auto">
              <a:xfrm flipV="1">
                <a:off x="3609" y="1450"/>
                <a:ext cx="89" cy="9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933" name="Line 4136"/>
              <p:cNvSpPr>
                <a:spLocks noChangeShapeType="1"/>
              </p:cNvSpPr>
              <p:nvPr/>
            </p:nvSpPr>
            <p:spPr bwMode="auto">
              <a:xfrm flipV="1">
                <a:off x="3534" y="1271"/>
                <a:ext cx="16" cy="1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934" name="Line 4137"/>
              <p:cNvSpPr>
                <a:spLocks noChangeShapeType="1"/>
              </p:cNvSpPr>
              <p:nvPr/>
            </p:nvSpPr>
            <p:spPr bwMode="auto">
              <a:xfrm flipV="1">
                <a:off x="3649" y="1386"/>
                <a:ext cx="15" cy="1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935" name="Line 4138"/>
              <p:cNvSpPr>
                <a:spLocks noChangeShapeType="1"/>
              </p:cNvSpPr>
              <p:nvPr/>
            </p:nvSpPr>
            <p:spPr bwMode="auto">
              <a:xfrm>
                <a:off x="3586" y="1308"/>
                <a:ext cx="14" cy="1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936" name="Line 4139"/>
              <p:cNvSpPr>
                <a:spLocks noChangeShapeType="1"/>
              </p:cNvSpPr>
              <p:nvPr/>
            </p:nvSpPr>
            <p:spPr bwMode="auto">
              <a:xfrm>
                <a:off x="3636" y="1204"/>
                <a:ext cx="16" cy="1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937" name="Line 4140"/>
              <p:cNvSpPr>
                <a:spLocks noChangeShapeType="1"/>
              </p:cNvSpPr>
              <p:nvPr/>
            </p:nvSpPr>
            <p:spPr bwMode="auto">
              <a:xfrm flipH="1" flipV="1">
                <a:off x="3618" y="1222"/>
                <a:ext cx="17" cy="1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938" name="Line 4141"/>
              <p:cNvSpPr>
                <a:spLocks noChangeShapeType="1"/>
              </p:cNvSpPr>
              <p:nvPr/>
            </p:nvSpPr>
            <p:spPr bwMode="auto">
              <a:xfrm>
                <a:off x="3583" y="1258"/>
                <a:ext cx="16" cy="1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939" name="Line 4142"/>
              <p:cNvSpPr>
                <a:spLocks noChangeShapeType="1"/>
              </p:cNvSpPr>
              <p:nvPr/>
            </p:nvSpPr>
            <p:spPr bwMode="auto">
              <a:xfrm flipV="1">
                <a:off x="3607" y="1246"/>
                <a:ext cx="28" cy="2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940" name="Line 4143"/>
              <p:cNvSpPr>
                <a:spLocks noChangeShapeType="1"/>
              </p:cNvSpPr>
              <p:nvPr/>
            </p:nvSpPr>
            <p:spPr bwMode="auto">
              <a:xfrm flipH="1">
                <a:off x="3583" y="1222"/>
                <a:ext cx="28" cy="2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941" name="Freeform 4144"/>
              <p:cNvSpPr>
                <a:spLocks/>
              </p:cNvSpPr>
              <p:nvPr/>
            </p:nvSpPr>
            <p:spPr bwMode="auto">
              <a:xfrm>
                <a:off x="3635" y="1197"/>
                <a:ext cx="1" cy="7"/>
              </a:xfrm>
              <a:custGeom>
                <a:avLst/>
                <a:gdLst>
                  <a:gd name="T0" fmla="*/ 0 w 3"/>
                  <a:gd name="T1" fmla="*/ 0 h 14"/>
                  <a:gd name="T2" fmla="*/ 0 w 3"/>
                  <a:gd name="T3" fmla="*/ 1 h 14"/>
                  <a:gd name="T4" fmla="*/ 0 w 3"/>
                  <a:gd name="T5" fmla="*/ 2 h 14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14"/>
                  <a:gd name="T11" fmla="*/ 3 w 3"/>
                  <a:gd name="T12" fmla="*/ 14 h 1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14">
                    <a:moveTo>
                      <a:pt x="3" y="0"/>
                    </a:moveTo>
                    <a:lnTo>
                      <a:pt x="0" y="8"/>
                    </a:lnTo>
                    <a:lnTo>
                      <a:pt x="3" y="14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942" name="Freeform 4145"/>
              <p:cNvSpPr>
                <a:spLocks/>
              </p:cNvSpPr>
              <p:nvPr/>
            </p:nvSpPr>
            <p:spPr bwMode="auto">
              <a:xfrm>
                <a:off x="3652" y="1221"/>
                <a:ext cx="8" cy="1"/>
              </a:xfrm>
              <a:custGeom>
                <a:avLst/>
                <a:gdLst>
                  <a:gd name="T0" fmla="*/ 0 w 16"/>
                  <a:gd name="T1" fmla="*/ 0 h 3"/>
                  <a:gd name="T2" fmla="*/ 1 w 16"/>
                  <a:gd name="T3" fmla="*/ 0 h 3"/>
                  <a:gd name="T4" fmla="*/ 2 w 16"/>
                  <a:gd name="T5" fmla="*/ 0 h 3"/>
                  <a:gd name="T6" fmla="*/ 0 60000 65536"/>
                  <a:gd name="T7" fmla="*/ 0 60000 65536"/>
                  <a:gd name="T8" fmla="*/ 0 60000 65536"/>
                  <a:gd name="T9" fmla="*/ 0 w 16"/>
                  <a:gd name="T10" fmla="*/ 0 h 3"/>
                  <a:gd name="T11" fmla="*/ 16 w 16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" h="3">
                    <a:moveTo>
                      <a:pt x="0" y="0"/>
                    </a:moveTo>
                    <a:lnTo>
                      <a:pt x="8" y="3"/>
                    </a:lnTo>
                    <a:lnTo>
                      <a:pt x="16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943" name="Freeform 4146"/>
              <p:cNvSpPr>
                <a:spLocks/>
              </p:cNvSpPr>
              <p:nvPr/>
            </p:nvSpPr>
            <p:spPr bwMode="auto">
              <a:xfrm>
                <a:off x="3611" y="1221"/>
                <a:ext cx="7" cy="1"/>
              </a:xfrm>
              <a:custGeom>
                <a:avLst/>
                <a:gdLst>
                  <a:gd name="T0" fmla="*/ 2 w 14"/>
                  <a:gd name="T1" fmla="*/ 0 h 3"/>
                  <a:gd name="T2" fmla="*/ 1 w 14"/>
                  <a:gd name="T3" fmla="*/ 0 h 3"/>
                  <a:gd name="T4" fmla="*/ 0 w 14"/>
                  <a:gd name="T5" fmla="*/ 0 h 3"/>
                  <a:gd name="T6" fmla="*/ 0 60000 65536"/>
                  <a:gd name="T7" fmla="*/ 0 60000 65536"/>
                  <a:gd name="T8" fmla="*/ 0 60000 65536"/>
                  <a:gd name="T9" fmla="*/ 0 w 14"/>
                  <a:gd name="T10" fmla="*/ 0 h 3"/>
                  <a:gd name="T11" fmla="*/ 14 w 14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" h="3">
                    <a:moveTo>
                      <a:pt x="14" y="3"/>
                    </a:moveTo>
                    <a:lnTo>
                      <a:pt x="8" y="0"/>
                    </a:lnTo>
                    <a:lnTo>
                      <a:pt x="0" y="3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944" name="Freeform 4147"/>
              <p:cNvSpPr>
                <a:spLocks/>
              </p:cNvSpPr>
              <p:nvPr/>
            </p:nvSpPr>
            <p:spPr bwMode="auto">
              <a:xfrm>
                <a:off x="3582" y="1250"/>
                <a:ext cx="1" cy="8"/>
              </a:xfrm>
              <a:custGeom>
                <a:avLst/>
                <a:gdLst>
                  <a:gd name="T0" fmla="*/ 0 w 3"/>
                  <a:gd name="T1" fmla="*/ 0 h 15"/>
                  <a:gd name="T2" fmla="*/ 0 w 3"/>
                  <a:gd name="T3" fmla="*/ 1 h 15"/>
                  <a:gd name="T4" fmla="*/ 0 w 3"/>
                  <a:gd name="T5" fmla="*/ 2 h 15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15"/>
                  <a:gd name="T11" fmla="*/ 3 w 3"/>
                  <a:gd name="T12" fmla="*/ 15 h 1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15">
                    <a:moveTo>
                      <a:pt x="3" y="0"/>
                    </a:moveTo>
                    <a:lnTo>
                      <a:pt x="0" y="8"/>
                    </a:lnTo>
                    <a:lnTo>
                      <a:pt x="3" y="15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945" name="Freeform 4148"/>
              <p:cNvSpPr>
                <a:spLocks/>
              </p:cNvSpPr>
              <p:nvPr/>
            </p:nvSpPr>
            <p:spPr bwMode="auto">
              <a:xfrm>
                <a:off x="3635" y="1238"/>
                <a:ext cx="1" cy="8"/>
              </a:xfrm>
              <a:custGeom>
                <a:avLst/>
                <a:gdLst>
                  <a:gd name="T0" fmla="*/ 0 w 3"/>
                  <a:gd name="T1" fmla="*/ 2 h 15"/>
                  <a:gd name="T2" fmla="*/ 0 w 3"/>
                  <a:gd name="T3" fmla="*/ 1 h 15"/>
                  <a:gd name="T4" fmla="*/ 0 w 3"/>
                  <a:gd name="T5" fmla="*/ 0 h 15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15"/>
                  <a:gd name="T11" fmla="*/ 3 w 3"/>
                  <a:gd name="T12" fmla="*/ 15 h 1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15">
                    <a:moveTo>
                      <a:pt x="0" y="15"/>
                    </a:moveTo>
                    <a:lnTo>
                      <a:pt x="3" y="8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946" name="Freeform 4149"/>
              <p:cNvSpPr>
                <a:spLocks/>
              </p:cNvSpPr>
              <p:nvPr/>
            </p:nvSpPr>
            <p:spPr bwMode="auto">
              <a:xfrm>
                <a:off x="3599" y="1274"/>
                <a:ext cx="8" cy="1"/>
              </a:xfrm>
              <a:custGeom>
                <a:avLst/>
                <a:gdLst>
                  <a:gd name="T0" fmla="*/ 0 w 15"/>
                  <a:gd name="T1" fmla="*/ 0 h 3"/>
                  <a:gd name="T2" fmla="*/ 1 w 15"/>
                  <a:gd name="T3" fmla="*/ 0 h 3"/>
                  <a:gd name="T4" fmla="*/ 2 w 15"/>
                  <a:gd name="T5" fmla="*/ 0 h 3"/>
                  <a:gd name="T6" fmla="*/ 0 60000 65536"/>
                  <a:gd name="T7" fmla="*/ 0 60000 65536"/>
                  <a:gd name="T8" fmla="*/ 0 60000 65536"/>
                  <a:gd name="T9" fmla="*/ 0 w 15"/>
                  <a:gd name="T10" fmla="*/ 0 h 3"/>
                  <a:gd name="T11" fmla="*/ 15 w 15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" h="3">
                    <a:moveTo>
                      <a:pt x="0" y="0"/>
                    </a:moveTo>
                    <a:lnTo>
                      <a:pt x="8" y="3"/>
                    </a:lnTo>
                    <a:lnTo>
                      <a:pt x="15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947" name="Line 4150"/>
              <p:cNvSpPr>
                <a:spLocks noChangeShapeType="1"/>
              </p:cNvSpPr>
              <p:nvPr/>
            </p:nvSpPr>
            <p:spPr bwMode="auto">
              <a:xfrm flipH="1" flipV="1">
                <a:off x="3550" y="1271"/>
                <a:ext cx="36" cy="3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948" name="Line 4151"/>
              <p:cNvSpPr>
                <a:spLocks noChangeShapeType="1"/>
              </p:cNvSpPr>
              <p:nvPr/>
            </p:nvSpPr>
            <p:spPr bwMode="auto">
              <a:xfrm flipV="1">
                <a:off x="3584" y="1321"/>
                <a:ext cx="16" cy="1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949" name="Line 4152"/>
              <p:cNvSpPr>
                <a:spLocks noChangeShapeType="1"/>
              </p:cNvSpPr>
              <p:nvPr/>
            </p:nvSpPr>
            <p:spPr bwMode="auto">
              <a:xfrm flipH="1" flipV="1">
                <a:off x="3534" y="1286"/>
                <a:ext cx="50" cy="5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950" name="Freeform 4153"/>
              <p:cNvSpPr>
                <a:spLocks/>
              </p:cNvSpPr>
              <p:nvPr/>
            </p:nvSpPr>
            <p:spPr bwMode="auto">
              <a:xfrm>
                <a:off x="3649" y="1279"/>
                <a:ext cx="24" cy="122"/>
              </a:xfrm>
              <a:custGeom>
                <a:avLst/>
                <a:gdLst>
                  <a:gd name="T0" fmla="*/ 0 w 48"/>
                  <a:gd name="T1" fmla="*/ 31 h 244"/>
                  <a:gd name="T2" fmla="*/ 4 w 48"/>
                  <a:gd name="T3" fmla="*/ 26 h 244"/>
                  <a:gd name="T4" fmla="*/ 6 w 48"/>
                  <a:gd name="T5" fmla="*/ 19 h 244"/>
                  <a:gd name="T6" fmla="*/ 6 w 48"/>
                  <a:gd name="T7" fmla="*/ 12 h 244"/>
                  <a:gd name="T8" fmla="*/ 4 w 48"/>
                  <a:gd name="T9" fmla="*/ 6 h 244"/>
                  <a:gd name="T10" fmla="*/ 0 w 48"/>
                  <a:gd name="T11" fmla="*/ 0 h 2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"/>
                  <a:gd name="T19" fmla="*/ 0 h 244"/>
                  <a:gd name="T20" fmla="*/ 48 w 48"/>
                  <a:gd name="T21" fmla="*/ 244 h 24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" h="244">
                    <a:moveTo>
                      <a:pt x="0" y="244"/>
                    </a:moveTo>
                    <a:lnTo>
                      <a:pt x="31" y="201"/>
                    </a:lnTo>
                    <a:lnTo>
                      <a:pt x="48" y="149"/>
                    </a:lnTo>
                    <a:lnTo>
                      <a:pt x="48" y="96"/>
                    </a:lnTo>
                    <a:lnTo>
                      <a:pt x="31" y="44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951" name="Line 4154"/>
              <p:cNvSpPr>
                <a:spLocks noChangeShapeType="1"/>
              </p:cNvSpPr>
              <p:nvPr/>
            </p:nvSpPr>
            <p:spPr bwMode="auto">
              <a:xfrm flipV="1">
                <a:off x="3588" y="1279"/>
                <a:ext cx="61" cy="6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952" name="Line 4155"/>
              <p:cNvSpPr>
                <a:spLocks noChangeShapeType="1"/>
              </p:cNvSpPr>
              <p:nvPr/>
            </p:nvSpPr>
            <p:spPr bwMode="auto">
              <a:xfrm flipV="1">
                <a:off x="3530" y="1221"/>
                <a:ext cx="61" cy="6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953" name="Line 4156"/>
              <p:cNvSpPr>
                <a:spLocks noChangeShapeType="1"/>
              </p:cNvSpPr>
              <p:nvPr/>
            </p:nvSpPr>
            <p:spPr bwMode="auto">
              <a:xfrm>
                <a:off x="3600" y="1321"/>
                <a:ext cx="64" cy="6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954" name="Line 4157"/>
              <p:cNvSpPr>
                <a:spLocks noChangeShapeType="1"/>
              </p:cNvSpPr>
              <p:nvPr/>
            </p:nvSpPr>
            <p:spPr bwMode="auto">
              <a:xfrm>
                <a:off x="3595" y="1326"/>
                <a:ext cx="65" cy="6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955" name="Line 4158"/>
              <p:cNvSpPr>
                <a:spLocks noChangeShapeType="1"/>
              </p:cNvSpPr>
              <p:nvPr/>
            </p:nvSpPr>
            <p:spPr bwMode="auto">
              <a:xfrm flipH="1">
                <a:off x="3456" y="1461"/>
                <a:ext cx="14" cy="20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956" name="Line 4159"/>
              <p:cNvSpPr>
                <a:spLocks noChangeShapeType="1"/>
              </p:cNvSpPr>
              <p:nvPr/>
            </p:nvSpPr>
            <p:spPr bwMode="auto">
              <a:xfrm flipH="1">
                <a:off x="3360" y="1461"/>
                <a:ext cx="110" cy="11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957" name="Line 4160"/>
              <p:cNvSpPr>
                <a:spLocks noChangeShapeType="1"/>
              </p:cNvSpPr>
              <p:nvPr/>
            </p:nvSpPr>
            <p:spPr bwMode="auto">
              <a:xfrm>
                <a:off x="3484" y="1654"/>
                <a:ext cx="8" cy="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958" name="Line 4161"/>
              <p:cNvSpPr>
                <a:spLocks noChangeShapeType="1"/>
              </p:cNvSpPr>
              <p:nvPr/>
            </p:nvSpPr>
            <p:spPr bwMode="auto">
              <a:xfrm flipH="1" flipV="1">
                <a:off x="3360" y="1571"/>
                <a:ext cx="96" cy="9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959" name="Line 4162"/>
              <p:cNvSpPr>
                <a:spLocks noChangeShapeType="1"/>
              </p:cNvSpPr>
              <p:nvPr/>
            </p:nvSpPr>
            <p:spPr bwMode="auto">
              <a:xfrm>
                <a:off x="3381" y="1239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960" name="Line 4163"/>
              <p:cNvSpPr>
                <a:spLocks noChangeShapeType="1"/>
              </p:cNvSpPr>
              <p:nvPr/>
            </p:nvSpPr>
            <p:spPr bwMode="auto">
              <a:xfrm flipH="1" flipV="1">
                <a:off x="3434" y="1459"/>
                <a:ext cx="8" cy="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961" name="Line 4164"/>
              <p:cNvSpPr>
                <a:spLocks noChangeShapeType="1"/>
              </p:cNvSpPr>
              <p:nvPr/>
            </p:nvSpPr>
            <p:spPr bwMode="auto">
              <a:xfrm flipH="1" flipV="1">
                <a:off x="3358" y="1535"/>
                <a:ext cx="8" cy="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962" name="Line 4165"/>
              <p:cNvSpPr>
                <a:spLocks noChangeShapeType="1"/>
              </p:cNvSpPr>
              <p:nvPr/>
            </p:nvSpPr>
            <p:spPr bwMode="auto">
              <a:xfrm flipH="1">
                <a:off x="3358" y="1459"/>
                <a:ext cx="76" cy="7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963" name="Line 4166"/>
              <p:cNvSpPr>
                <a:spLocks noChangeShapeType="1"/>
              </p:cNvSpPr>
              <p:nvPr/>
            </p:nvSpPr>
            <p:spPr bwMode="auto">
              <a:xfrm flipH="1">
                <a:off x="3366" y="1467"/>
                <a:ext cx="76" cy="7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964" name="Freeform 4167"/>
              <p:cNvSpPr>
                <a:spLocks/>
              </p:cNvSpPr>
              <p:nvPr/>
            </p:nvSpPr>
            <p:spPr bwMode="auto">
              <a:xfrm>
                <a:off x="3400" y="1258"/>
                <a:ext cx="38" cy="183"/>
              </a:xfrm>
              <a:custGeom>
                <a:avLst/>
                <a:gdLst>
                  <a:gd name="T0" fmla="*/ 0 w 75"/>
                  <a:gd name="T1" fmla="*/ 46 h 365"/>
                  <a:gd name="T2" fmla="*/ 6 w 75"/>
                  <a:gd name="T3" fmla="*/ 39 h 365"/>
                  <a:gd name="T4" fmla="*/ 9 w 75"/>
                  <a:gd name="T5" fmla="*/ 32 h 365"/>
                  <a:gd name="T6" fmla="*/ 10 w 75"/>
                  <a:gd name="T7" fmla="*/ 23 h 365"/>
                  <a:gd name="T8" fmla="*/ 9 w 75"/>
                  <a:gd name="T9" fmla="*/ 15 h 365"/>
                  <a:gd name="T10" fmla="*/ 6 w 75"/>
                  <a:gd name="T11" fmla="*/ 7 h 365"/>
                  <a:gd name="T12" fmla="*/ 0 w 75"/>
                  <a:gd name="T13" fmla="*/ 0 h 36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5"/>
                  <a:gd name="T22" fmla="*/ 0 h 365"/>
                  <a:gd name="T23" fmla="*/ 75 w 75"/>
                  <a:gd name="T24" fmla="*/ 365 h 36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5" h="365">
                    <a:moveTo>
                      <a:pt x="0" y="365"/>
                    </a:moveTo>
                    <a:lnTo>
                      <a:pt x="41" y="312"/>
                    </a:lnTo>
                    <a:lnTo>
                      <a:pt x="67" y="249"/>
                    </a:lnTo>
                    <a:lnTo>
                      <a:pt x="75" y="182"/>
                    </a:lnTo>
                    <a:lnTo>
                      <a:pt x="67" y="116"/>
                    </a:lnTo>
                    <a:lnTo>
                      <a:pt x="41" y="54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965" name="Line 4168"/>
              <p:cNvSpPr>
                <a:spLocks noChangeShapeType="1"/>
              </p:cNvSpPr>
              <p:nvPr/>
            </p:nvSpPr>
            <p:spPr bwMode="auto">
              <a:xfrm flipV="1">
                <a:off x="3470" y="1206"/>
                <a:ext cx="15" cy="1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966" name="Line 4169"/>
              <p:cNvSpPr>
                <a:spLocks noChangeShapeType="1"/>
              </p:cNvSpPr>
              <p:nvPr/>
            </p:nvSpPr>
            <p:spPr bwMode="auto">
              <a:xfrm flipV="1">
                <a:off x="3360" y="1557"/>
                <a:ext cx="207" cy="1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967" name="Line 4170"/>
              <p:cNvSpPr>
                <a:spLocks noChangeShapeType="1"/>
              </p:cNvSpPr>
              <p:nvPr/>
            </p:nvSpPr>
            <p:spPr bwMode="auto">
              <a:xfrm flipH="1">
                <a:off x="3456" y="1557"/>
                <a:ext cx="111" cy="1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968" name="Line 4171"/>
              <p:cNvSpPr>
                <a:spLocks noChangeShapeType="1"/>
              </p:cNvSpPr>
              <p:nvPr/>
            </p:nvSpPr>
            <p:spPr bwMode="auto">
              <a:xfrm flipV="1">
                <a:off x="3484" y="1585"/>
                <a:ext cx="69" cy="6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969" name="Line 4172"/>
              <p:cNvSpPr>
                <a:spLocks noChangeShapeType="1"/>
              </p:cNvSpPr>
              <p:nvPr/>
            </p:nvSpPr>
            <p:spPr bwMode="auto">
              <a:xfrm flipH="1" flipV="1">
                <a:off x="3470" y="1461"/>
                <a:ext cx="97" cy="9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970" name="Line 4173"/>
              <p:cNvSpPr>
                <a:spLocks noChangeShapeType="1"/>
              </p:cNvSpPr>
              <p:nvPr/>
            </p:nvSpPr>
            <p:spPr bwMode="auto">
              <a:xfrm flipH="1" flipV="1">
                <a:off x="3457" y="1414"/>
                <a:ext cx="133" cy="13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971" name="Line 4174"/>
              <p:cNvSpPr>
                <a:spLocks noChangeShapeType="1"/>
              </p:cNvSpPr>
              <p:nvPr/>
            </p:nvSpPr>
            <p:spPr bwMode="auto">
              <a:xfrm flipH="1" flipV="1">
                <a:off x="3453" y="1387"/>
                <a:ext cx="156" cy="15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972" name="Freeform 4175"/>
              <p:cNvSpPr>
                <a:spLocks/>
              </p:cNvSpPr>
              <p:nvPr/>
            </p:nvSpPr>
            <p:spPr bwMode="auto">
              <a:xfrm>
                <a:off x="3470" y="1197"/>
                <a:ext cx="121" cy="24"/>
              </a:xfrm>
              <a:custGeom>
                <a:avLst/>
                <a:gdLst>
                  <a:gd name="T0" fmla="*/ 30 w 243"/>
                  <a:gd name="T1" fmla="*/ 6 h 49"/>
                  <a:gd name="T2" fmla="*/ 24 w 243"/>
                  <a:gd name="T3" fmla="*/ 2 h 49"/>
                  <a:gd name="T4" fmla="*/ 18 w 243"/>
                  <a:gd name="T5" fmla="*/ 0 h 49"/>
                  <a:gd name="T6" fmla="*/ 11 w 243"/>
                  <a:gd name="T7" fmla="*/ 0 h 49"/>
                  <a:gd name="T8" fmla="*/ 5 w 243"/>
                  <a:gd name="T9" fmla="*/ 2 h 49"/>
                  <a:gd name="T10" fmla="*/ 0 w 243"/>
                  <a:gd name="T11" fmla="*/ 6 h 4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3"/>
                  <a:gd name="T19" fmla="*/ 0 h 49"/>
                  <a:gd name="T20" fmla="*/ 243 w 243"/>
                  <a:gd name="T21" fmla="*/ 49 h 4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3" h="49">
                    <a:moveTo>
                      <a:pt x="243" y="49"/>
                    </a:moveTo>
                    <a:lnTo>
                      <a:pt x="199" y="16"/>
                    </a:lnTo>
                    <a:lnTo>
                      <a:pt x="149" y="0"/>
                    </a:lnTo>
                    <a:lnTo>
                      <a:pt x="94" y="0"/>
                    </a:lnTo>
                    <a:lnTo>
                      <a:pt x="43" y="16"/>
                    </a:lnTo>
                    <a:lnTo>
                      <a:pt x="0" y="49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973" name="Freeform 4176"/>
              <p:cNvSpPr>
                <a:spLocks/>
              </p:cNvSpPr>
              <p:nvPr/>
            </p:nvSpPr>
            <p:spPr bwMode="auto">
              <a:xfrm>
                <a:off x="3448" y="1351"/>
                <a:ext cx="19" cy="32"/>
              </a:xfrm>
              <a:custGeom>
                <a:avLst/>
                <a:gdLst>
                  <a:gd name="T0" fmla="*/ 0 w 40"/>
                  <a:gd name="T1" fmla="*/ 8 h 64"/>
                  <a:gd name="T2" fmla="*/ 0 w 40"/>
                  <a:gd name="T3" fmla="*/ 0 h 64"/>
                  <a:gd name="T4" fmla="*/ 4 w 40"/>
                  <a:gd name="T5" fmla="*/ 0 h 64"/>
                  <a:gd name="T6" fmla="*/ 0 60000 65536"/>
                  <a:gd name="T7" fmla="*/ 0 60000 65536"/>
                  <a:gd name="T8" fmla="*/ 0 60000 65536"/>
                  <a:gd name="T9" fmla="*/ 0 w 40"/>
                  <a:gd name="T10" fmla="*/ 0 h 64"/>
                  <a:gd name="T11" fmla="*/ 40 w 40"/>
                  <a:gd name="T12" fmla="*/ 64 h 6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0" h="64">
                    <a:moveTo>
                      <a:pt x="0" y="64"/>
                    </a:moveTo>
                    <a:lnTo>
                      <a:pt x="0" y="0"/>
                    </a:lnTo>
                    <a:lnTo>
                      <a:pt x="4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974" name="Line 4177"/>
              <p:cNvSpPr>
                <a:spLocks noChangeShapeType="1"/>
              </p:cNvSpPr>
              <p:nvPr/>
            </p:nvSpPr>
            <p:spPr bwMode="auto">
              <a:xfrm>
                <a:off x="3448" y="1366"/>
                <a:ext cx="11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975" name="Line 4178"/>
              <p:cNvSpPr>
                <a:spLocks noChangeShapeType="1"/>
              </p:cNvSpPr>
              <p:nvPr/>
            </p:nvSpPr>
            <p:spPr bwMode="auto">
              <a:xfrm>
                <a:off x="3448" y="1383"/>
                <a:ext cx="19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976" name="Freeform 4179"/>
              <p:cNvSpPr>
                <a:spLocks/>
              </p:cNvSpPr>
              <p:nvPr/>
            </p:nvSpPr>
            <p:spPr bwMode="auto">
              <a:xfrm>
                <a:off x="3477" y="1351"/>
                <a:ext cx="18" cy="32"/>
              </a:xfrm>
              <a:custGeom>
                <a:avLst/>
                <a:gdLst>
                  <a:gd name="T0" fmla="*/ 0 w 36"/>
                  <a:gd name="T1" fmla="*/ 0 h 64"/>
                  <a:gd name="T2" fmla="*/ 0 w 36"/>
                  <a:gd name="T3" fmla="*/ 8 h 64"/>
                  <a:gd name="T4" fmla="*/ 5 w 36"/>
                  <a:gd name="T5" fmla="*/ 8 h 64"/>
                  <a:gd name="T6" fmla="*/ 0 60000 65536"/>
                  <a:gd name="T7" fmla="*/ 0 60000 65536"/>
                  <a:gd name="T8" fmla="*/ 0 60000 65536"/>
                  <a:gd name="T9" fmla="*/ 0 w 36"/>
                  <a:gd name="T10" fmla="*/ 0 h 64"/>
                  <a:gd name="T11" fmla="*/ 36 w 36"/>
                  <a:gd name="T12" fmla="*/ 64 h 6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" h="64">
                    <a:moveTo>
                      <a:pt x="0" y="0"/>
                    </a:moveTo>
                    <a:lnTo>
                      <a:pt x="0" y="64"/>
                    </a:lnTo>
                    <a:lnTo>
                      <a:pt x="36" y="64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977" name="Freeform 4180"/>
              <p:cNvSpPr>
                <a:spLocks/>
              </p:cNvSpPr>
              <p:nvPr/>
            </p:nvSpPr>
            <p:spPr bwMode="auto">
              <a:xfrm>
                <a:off x="3503" y="1380"/>
                <a:ext cx="3" cy="3"/>
              </a:xfrm>
              <a:custGeom>
                <a:avLst/>
                <a:gdLst>
                  <a:gd name="T0" fmla="*/ 1 w 6"/>
                  <a:gd name="T1" fmla="*/ 0 h 6"/>
                  <a:gd name="T2" fmla="*/ 0 w 6"/>
                  <a:gd name="T3" fmla="*/ 1 h 6"/>
                  <a:gd name="T4" fmla="*/ 1 w 6"/>
                  <a:gd name="T5" fmla="*/ 1 h 6"/>
                  <a:gd name="T6" fmla="*/ 1 w 6"/>
                  <a:gd name="T7" fmla="*/ 1 h 6"/>
                  <a:gd name="T8" fmla="*/ 1 w 6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6"/>
                  <a:gd name="T17" fmla="*/ 6 w 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6">
                    <a:moveTo>
                      <a:pt x="3" y="0"/>
                    </a:moveTo>
                    <a:lnTo>
                      <a:pt x="0" y="3"/>
                    </a:lnTo>
                    <a:lnTo>
                      <a:pt x="3" y="6"/>
                    </a:lnTo>
                    <a:lnTo>
                      <a:pt x="6" y="3"/>
                    </a:lnTo>
                    <a:lnTo>
                      <a:pt x="3" y="0"/>
                    </a:lnTo>
                    <a:close/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978" name="Freeform 4181"/>
              <p:cNvSpPr>
                <a:spLocks/>
              </p:cNvSpPr>
              <p:nvPr/>
            </p:nvSpPr>
            <p:spPr bwMode="auto">
              <a:xfrm>
                <a:off x="3521" y="1351"/>
                <a:ext cx="8" cy="32"/>
              </a:xfrm>
              <a:custGeom>
                <a:avLst/>
                <a:gdLst>
                  <a:gd name="T0" fmla="*/ 0 w 15"/>
                  <a:gd name="T1" fmla="*/ 1 h 64"/>
                  <a:gd name="T2" fmla="*/ 1 w 15"/>
                  <a:gd name="T3" fmla="*/ 1 h 64"/>
                  <a:gd name="T4" fmla="*/ 2 w 15"/>
                  <a:gd name="T5" fmla="*/ 0 h 64"/>
                  <a:gd name="T6" fmla="*/ 2 w 15"/>
                  <a:gd name="T7" fmla="*/ 8 h 6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"/>
                  <a:gd name="T13" fmla="*/ 0 h 64"/>
                  <a:gd name="T14" fmla="*/ 15 w 15"/>
                  <a:gd name="T15" fmla="*/ 64 h 6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" h="64">
                    <a:moveTo>
                      <a:pt x="0" y="13"/>
                    </a:moveTo>
                    <a:lnTo>
                      <a:pt x="6" y="10"/>
                    </a:lnTo>
                    <a:lnTo>
                      <a:pt x="15" y="0"/>
                    </a:lnTo>
                    <a:lnTo>
                      <a:pt x="15" y="64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979" name="Freeform 4182"/>
              <p:cNvSpPr>
                <a:spLocks/>
              </p:cNvSpPr>
              <p:nvPr/>
            </p:nvSpPr>
            <p:spPr bwMode="auto">
              <a:xfrm>
                <a:off x="3547" y="1351"/>
                <a:ext cx="22" cy="32"/>
              </a:xfrm>
              <a:custGeom>
                <a:avLst/>
                <a:gdLst>
                  <a:gd name="T0" fmla="*/ 1 w 44"/>
                  <a:gd name="T1" fmla="*/ 8 h 64"/>
                  <a:gd name="T2" fmla="*/ 6 w 44"/>
                  <a:gd name="T3" fmla="*/ 0 h 64"/>
                  <a:gd name="T4" fmla="*/ 0 w 44"/>
                  <a:gd name="T5" fmla="*/ 0 h 64"/>
                  <a:gd name="T6" fmla="*/ 0 60000 65536"/>
                  <a:gd name="T7" fmla="*/ 0 60000 65536"/>
                  <a:gd name="T8" fmla="*/ 0 60000 65536"/>
                  <a:gd name="T9" fmla="*/ 0 w 44"/>
                  <a:gd name="T10" fmla="*/ 0 h 64"/>
                  <a:gd name="T11" fmla="*/ 44 w 44"/>
                  <a:gd name="T12" fmla="*/ 64 h 6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4" h="64">
                    <a:moveTo>
                      <a:pt x="13" y="64"/>
                    </a:moveTo>
                    <a:lnTo>
                      <a:pt x="44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980" name="Freeform 4183"/>
              <p:cNvSpPr>
                <a:spLocks/>
              </p:cNvSpPr>
              <p:nvPr/>
            </p:nvSpPr>
            <p:spPr bwMode="auto">
              <a:xfrm>
                <a:off x="3578" y="1351"/>
                <a:ext cx="22" cy="32"/>
              </a:xfrm>
              <a:custGeom>
                <a:avLst/>
                <a:gdLst>
                  <a:gd name="T0" fmla="*/ 3 w 44"/>
                  <a:gd name="T1" fmla="*/ 0 h 64"/>
                  <a:gd name="T2" fmla="*/ 1 w 44"/>
                  <a:gd name="T3" fmla="*/ 1 h 64"/>
                  <a:gd name="T4" fmla="*/ 1 w 44"/>
                  <a:gd name="T5" fmla="*/ 1 h 64"/>
                  <a:gd name="T6" fmla="*/ 0 w 44"/>
                  <a:gd name="T7" fmla="*/ 3 h 64"/>
                  <a:gd name="T8" fmla="*/ 0 w 44"/>
                  <a:gd name="T9" fmla="*/ 4 h 64"/>
                  <a:gd name="T10" fmla="*/ 1 w 44"/>
                  <a:gd name="T11" fmla="*/ 6 h 64"/>
                  <a:gd name="T12" fmla="*/ 1 w 44"/>
                  <a:gd name="T13" fmla="*/ 7 h 64"/>
                  <a:gd name="T14" fmla="*/ 3 w 44"/>
                  <a:gd name="T15" fmla="*/ 8 h 64"/>
                  <a:gd name="T16" fmla="*/ 3 w 44"/>
                  <a:gd name="T17" fmla="*/ 8 h 64"/>
                  <a:gd name="T18" fmla="*/ 5 w 44"/>
                  <a:gd name="T19" fmla="*/ 7 h 64"/>
                  <a:gd name="T20" fmla="*/ 6 w 44"/>
                  <a:gd name="T21" fmla="*/ 6 h 64"/>
                  <a:gd name="T22" fmla="*/ 6 w 44"/>
                  <a:gd name="T23" fmla="*/ 4 h 64"/>
                  <a:gd name="T24" fmla="*/ 6 w 44"/>
                  <a:gd name="T25" fmla="*/ 3 h 64"/>
                  <a:gd name="T26" fmla="*/ 6 w 44"/>
                  <a:gd name="T27" fmla="*/ 1 h 64"/>
                  <a:gd name="T28" fmla="*/ 5 w 44"/>
                  <a:gd name="T29" fmla="*/ 1 h 64"/>
                  <a:gd name="T30" fmla="*/ 3 w 44"/>
                  <a:gd name="T31" fmla="*/ 0 h 64"/>
                  <a:gd name="T32" fmla="*/ 3 w 44"/>
                  <a:gd name="T33" fmla="*/ 0 h 6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4"/>
                  <a:gd name="T52" fmla="*/ 0 h 64"/>
                  <a:gd name="T53" fmla="*/ 44 w 44"/>
                  <a:gd name="T54" fmla="*/ 64 h 6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4" h="64">
                    <a:moveTo>
                      <a:pt x="19" y="0"/>
                    </a:moveTo>
                    <a:lnTo>
                      <a:pt x="10" y="3"/>
                    </a:lnTo>
                    <a:lnTo>
                      <a:pt x="4" y="13"/>
                    </a:lnTo>
                    <a:lnTo>
                      <a:pt x="0" y="28"/>
                    </a:lnTo>
                    <a:lnTo>
                      <a:pt x="0" y="38"/>
                    </a:lnTo>
                    <a:lnTo>
                      <a:pt x="4" y="53"/>
                    </a:lnTo>
                    <a:lnTo>
                      <a:pt x="10" y="61"/>
                    </a:lnTo>
                    <a:lnTo>
                      <a:pt x="19" y="64"/>
                    </a:lnTo>
                    <a:lnTo>
                      <a:pt x="25" y="64"/>
                    </a:lnTo>
                    <a:lnTo>
                      <a:pt x="35" y="61"/>
                    </a:lnTo>
                    <a:lnTo>
                      <a:pt x="41" y="53"/>
                    </a:lnTo>
                    <a:lnTo>
                      <a:pt x="44" y="38"/>
                    </a:lnTo>
                    <a:lnTo>
                      <a:pt x="44" y="28"/>
                    </a:lnTo>
                    <a:lnTo>
                      <a:pt x="41" y="13"/>
                    </a:lnTo>
                    <a:lnTo>
                      <a:pt x="35" y="3"/>
                    </a:lnTo>
                    <a:lnTo>
                      <a:pt x="25" y="0"/>
                    </a:lnTo>
                    <a:lnTo>
                      <a:pt x="19" y="0"/>
                    </a:lnTo>
                    <a:close/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981" name="Line 4184"/>
              <p:cNvSpPr>
                <a:spLocks noChangeShapeType="1"/>
              </p:cNvSpPr>
              <p:nvPr/>
            </p:nvSpPr>
            <p:spPr bwMode="auto">
              <a:xfrm>
                <a:off x="3485" y="1206"/>
                <a:ext cx="65" cy="6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982" name="Line 4185"/>
              <p:cNvSpPr>
                <a:spLocks noChangeShapeType="1"/>
              </p:cNvSpPr>
              <p:nvPr/>
            </p:nvSpPr>
            <p:spPr bwMode="auto">
              <a:xfrm>
                <a:off x="3480" y="1210"/>
                <a:ext cx="65" cy="6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983" name="Freeform 4186"/>
              <p:cNvSpPr>
                <a:spLocks/>
              </p:cNvSpPr>
              <p:nvPr/>
            </p:nvSpPr>
            <p:spPr bwMode="auto">
              <a:xfrm>
                <a:off x="3536" y="1776"/>
                <a:ext cx="21" cy="32"/>
              </a:xfrm>
              <a:custGeom>
                <a:avLst/>
                <a:gdLst>
                  <a:gd name="T0" fmla="*/ 0 w 41"/>
                  <a:gd name="T1" fmla="*/ 8 h 65"/>
                  <a:gd name="T2" fmla="*/ 0 w 41"/>
                  <a:gd name="T3" fmla="*/ 0 h 65"/>
                  <a:gd name="T4" fmla="*/ 6 w 41"/>
                  <a:gd name="T5" fmla="*/ 0 h 65"/>
                  <a:gd name="T6" fmla="*/ 0 60000 65536"/>
                  <a:gd name="T7" fmla="*/ 0 60000 65536"/>
                  <a:gd name="T8" fmla="*/ 0 60000 65536"/>
                  <a:gd name="T9" fmla="*/ 0 w 41"/>
                  <a:gd name="T10" fmla="*/ 0 h 65"/>
                  <a:gd name="T11" fmla="*/ 41 w 41"/>
                  <a:gd name="T12" fmla="*/ 65 h 6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1" h="65">
                    <a:moveTo>
                      <a:pt x="0" y="65"/>
                    </a:moveTo>
                    <a:lnTo>
                      <a:pt x="0" y="0"/>
                    </a:lnTo>
                    <a:lnTo>
                      <a:pt x="41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984" name="Line 4187"/>
              <p:cNvSpPr>
                <a:spLocks noChangeShapeType="1"/>
              </p:cNvSpPr>
              <p:nvPr/>
            </p:nvSpPr>
            <p:spPr bwMode="auto">
              <a:xfrm>
                <a:off x="3536" y="1791"/>
                <a:ext cx="13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985" name="Line 4188"/>
              <p:cNvSpPr>
                <a:spLocks noChangeShapeType="1"/>
              </p:cNvSpPr>
              <p:nvPr/>
            </p:nvSpPr>
            <p:spPr bwMode="auto">
              <a:xfrm>
                <a:off x="3536" y="1808"/>
                <a:ext cx="21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986" name="Freeform 4189"/>
              <p:cNvSpPr>
                <a:spLocks/>
              </p:cNvSpPr>
              <p:nvPr/>
            </p:nvSpPr>
            <p:spPr bwMode="auto">
              <a:xfrm>
                <a:off x="3565" y="1776"/>
                <a:ext cx="19" cy="32"/>
              </a:xfrm>
              <a:custGeom>
                <a:avLst/>
                <a:gdLst>
                  <a:gd name="T0" fmla="*/ 0 w 38"/>
                  <a:gd name="T1" fmla="*/ 0 h 65"/>
                  <a:gd name="T2" fmla="*/ 0 w 38"/>
                  <a:gd name="T3" fmla="*/ 8 h 65"/>
                  <a:gd name="T4" fmla="*/ 5 w 38"/>
                  <a:gd name="T5" fmla="*/ 8 h 65"/>
                  <a:gd name="T6" fmla="*/ 0 60000 65536"/>
                  <a:gd name="T7" fmla="*/ 0 60000 65536"/>
                  <a:gd name="T8" fmla="*/ 0 60000 65536"/>
                  <a:gd name="T9" fmla="*/ 0 w 38"/>
                  <a:gd name="T10" fmla="*/ 0 h 65"/>
                  <a:gd name="T11" fmla="*/ 38 w 38"/>
                  <a:gd name="T12" fmla="*/ 65 h 6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" h="65">
                    <a:moveTo>
                      <a:pt x="0" y="0"/>
                    </a:moveTo>
                    <a:lnTo>
                      <a:pt x="0" y="65"/>
                    </a:lnTo>
                    <a:lnTo>
                      <a:pt x="38" y="65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987" name="Freeform 4190"/>
              <p:cNvSpPr>
                <a:spLocks/>
              </p:cNvSpPr>
              <p:nvPr/>
            </p:nvSpPr>
            <p:spPr bwMode="auto">
              <a:xfrm>
                <a:off x="3592" y="1805"/>
                <a:ext cx="3" cy="3"/>
              </a:xfrm>
              <a:custGeom>
                <a:avLst/>
                <a:gdLst>
                  <a:gd name="T0" fmla="*/ 1 w 6"/>
                  <a:gd name="T1" fmla="*/ 0 h 7"/>
                  <a:gd name="T2" fmla="*/ 0 w 6"/>
                  <a:gd name="T3" fmla="*/ 0 h 7"/>
                  <a:gd name="T4" fmla="*/ 1 w 6"/>
                  <a:gd name="T5" fmla="*/ 0 h 7"/>
                  <a:gd name="T6" fmla="*/ 1 w 6"/>
                  <a:gd name="T7" fmla="*/ 0 h 7"/>
                  <a:gd name="T8" fmla="*/ 1 w 6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7"/>
                  <a:gd name="T17" fmla="*/ 6 w 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7">
                    <a:moveTo>
                      <a:pt x="3" y="0"/>
                    </a:moveTo>
                    <a:lnTo>
                      <a:pt x="0" y="3"/>
                    </a:lnTo>
                    <a:lnTo>
                      <a:pt x="3" y="7"/>
                    </a:lnTo>
                    <a:lnTo>
                      <a:pt x="6" y="3"/>
                    </a:lnTo>
                    <a:lnTo>
                      <a:pt x="3" y="0"/>
                    </a:lnTo>
                    <a:close/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988" name="Freeform 4191"/>
              <p:cNvSpPr>
                <a:spLocks/>
              </p:cNvSpPr>
              <p:nvPr/>
            </p:nvSpPr>
            <p:spPr bwMode="auto">
              <a:xfrm>
                <a:off x="3610" y="1776"/>
                <a:ext cx="8" cy="32"/>
              </a:xfrm>
              <a:custGeom>
                <a:avLst/>
                <a:gdLst>
                  <a:gd name="T0" fmla="*/ 0 w 15"/>
                  <a:gd name="T1" fmla="*/ 1 h 65"/>
                  <a:gd name="T2" fmla="*/ 1 w 15"/>
                  <a:gd name="T3" fmla="*/ 1 h 65"/>
                  <a:gd name="T4" fmla="*/ 2 w 15"/>
                  <a:gd name="T5" fmla="*/ 0 h 65"/>
                  <a:gd name="T6" fmla="*/ 2 w 15"/>
                  <a:gd name="T7" fmla="*/ 8 h 6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"/>
                  <a:gd name="T13" fmla="*/ 0 h 65"/>
                  <a:gd name="T14" fmla="*/ 15 w 15"/>
                  <a:gd name="T15" fmla="*/ 65 h 6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" h="65">
                    <a:moveTo>
                      <a:pt x="0" y="13"/>
                    </a:moveTo>
                    <a:lnTo>
                      <a:pt x="6" y="10"/>
                    </a:lnTo>
                    <a:lnTo>
                      <a:pt x="15" y="0"/>
                    </a:lnTo>
                    <a:lnTo>
                      <a:pt x="15" y="65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989" name="Freeform 4192"/>
              <p:cNvSpPr>
                <a:spLocks/>
              </p:cNvSpPr>
              <p:nvPr/>
            </p:nvSpPr>
            <p:spPr bwMode="auto">
              <a:xfrm>
                <a:off x="3636" y="1776"/>
                <a:ext cx="23" cy="21"/>
              </a:xfrm>
              <a:custGeom>
                <a:avLst/>
                <a:gdLst>
                  <a:gd name="T0" fmla="*/ 4 w 45"/>
                  <a:gd name="T1" fmla="*/ 0 h 43"/>
                  <a:gd name="T2" fmla="*/ 0 w 45"/>
                  <a:gd name="T3" fmla="*/ 5 h 43"/>
                  <a:gd name="T4" fmla="*/ 6 w 45"/>
                  <a:gd name="T5" fmla="*/ 5 h 43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3"/>
                  <a:gd name="T11" fmla="*/ 45 w 45"/>
                  <a:gd name="T12" fmla="*/ 43 h 4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3">
                    <a:moveTo>
                      <a:pt x="30" y="0"/>
                    </a:moveTo>
                    <a:lnTo>
                      <a:pt x="0" y="43"/>
                    </a:lnTo>
                    <a:lnTo>
                      <a:pt x="45" y="43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990" name="Line 4193"/>
              <p:cNvSpPr>
                <a:spLocks noChangeShapeType="1"/>
              </p:cNvSpPr>
              <p:nvPr/>
            </p:nvSpPr>
            <p:spPr bwMode="auto">
              <a:xfrm>
                <a:off x="3651" y="1776"/>
                <a:ext cx="1" cy="3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991" name="Freeform 4194"/>
              <p:cNvSpPr>
                <a:spLocks/>
              </p:cNvSpPr>
              <p:nvPr/>
            </p:nvSpPr>
            <p:spPr bwMode="auto">
              <a:xfrm>
                <a:off x="3667" y="1776"/>
                <a:ext cx="21" cy="32"/>
              </a:xfrm>
              <a:custGeom>
                <a:avLst/>
                <a:gdLst>
                  <a:gd name="T0" fmla="*/ 3 w 42"/>
                  <a:gd name="T1" fmla="*/ 0 h 65"/>
                  <a:gd name="T2" fmla="*/ 1 w 42"/>
                  <a:gd name="T3" fmla="*/ 0 h 65"/>
                  <a:gd name="T4" fmla="*/ 1 w 42"/>
                  <a:gd name="T5" fmla="*/ 1 h 65"/>
                  <a:gd name="T6" fmla="*/ 0 w 42"/>
                  <a:gd name="T7" fmla="*/ 3 h 65"/>
                  <a:gd name="T8" fmla="*/ 0 w 42"/>
                  <a:gd name="T9" fmla="*/ 4 h 65"/>
                  <a:gd name="T10" fmla="*/ 1 w 42"/>
                  <a:gd name="T11" fmla="*/ 6 h 65"/>
                  <a:gd name="T12" fmla="*/ 1 w 42"/>
                  <a:gd name="T13" fmla="*/ 7 h 65"/>
                  <a:gd name="T14" fmla="*/ 3 w 42"/>
                  <a:gd name="T15" fmla="*/ 8 h 65"/>
                  <a:gd name="T16" fmla="*/ 3 w 42"/>
                  <a:gd name="T17" fmla="*/ 8 h 65"/>
                  <a:gd name="T18" fmla="*/ 5 w 42"/>
                  <a:gd name="T19" fmla="*/ 7 h 65"/>
                  <a:gd name="T20" fmla="*/ 5 w 42"/>
                  <a:gd name="T21" fmla="*/ 6 h 65"/>
                  <a:gd name="T22" fmla="*/ 5 w 42"/>
                  <a:gd name="T23" fmla="*/ 4 h 65"/>
                  <a:gd name="T24" fmla="*/ 5 w 42"/>
                  <a:gd name="T25" fmla="*/ 3 h 65"/>
                  <a:gd name="T26" fmla="*/ 5 w 42"/>
                  <a:gd name="T27" fmla="*/ 1 h 65"/>
                  <a:gd name="T28" fmla="*/ 5 w 42"/>
                  <a:gd name="T29" fmla="*/ 0 h 65"/>
                  <a:gd name="T30" fmla="*/ 3 w 42"/>
                  <a:gd name="T31" fmla="*/ 0 h 65"/>
                  <a:gd name="T32" fmla="*/ 3 w 42"/>
                  <a:gd name="T33" fmla="*/ 0 h 6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2"/>
                  <a:gd name="T52" fmla="*/ 0 h 65"/>
                  <a:gd name="T53" fmla="*/ 42 w 42"/>
                  <a:gd name="T54" fmla="*/ 65 h 6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2" h="65">
                    <a:moveTo>
                      <a:pt x="19" y="0"/>
                    </a:moveTo>
                    <a:lnTo>
                      <a:pt x="9" y="4"/>
                    </a:lnTo>
                    <a:lnTo>
                      <a:pt x="3" y="13"/>
                    </a:lnTo>
                    <a:lnTo>
                      <a:pt x="0" y="29"/>
                    </a:lnTo>
                    <a:lnTo>
                      <a:pt x="0" y="36"/>
                    </a:lnTo>
                    <a:lnTo>
                      <a:pt x="3" y="52"/>
                    </a:lnTo>
                    <a:lnTo>
                      <a:pt x="9" y="61"/>
                    </a:lnTo>
                    <a:lnTo>
                      <a:pt x="19" y="65"/>
                    </a:lnTo>
                    <a:lnTo>
                      <a:pt x="25" y="65"/>
                    </a:lnTo>
                    <a:lnTo>
                      <a:pt x="33" y="61"/>
                    </a:lnTo>
                    <a:lnTo>
                      <a:pt x="39" y="52"/>
                    </a:lnTo>
                    <a:lnTo>
                      <a:pt x="42" y="36"/>
                    </a:lnTo>
                    <a:lnTo>
                      <a:pt x="42" y="29"/>
                    </a:lnTo>
                    <a:lnTo>
                      <a:pt x="39" y="13"/>
                    </a:lnTo>
                    <a:lnTo>
                      <a:pt x="33" y="4"/>
                    </a:lnTo>
                    <a:lnTo>
                      <a:pt x="25" y="0"/>
                    </a:lnTo>
                    <a:lnTo>
                      <a:pt x="19" y="0"/>
                    </a:lnTo>
                    <a:close/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992" name="Line 4195"/>
              <p:cNvSpPr>
                <a:spLocks noChangeShapeType="1"/>
              </p:cNvSpPr>
              <p:nvPr/>
            </p:nvSpPr>
            <p:spPr bwMode="auto">
              <a:xfrm>
                <a:off x="3403" y="1734"/>
                <a:ext cx="8" cy="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993" name="Line 4196"/>
              <p:cNvSpPr>
                <a:spLocks noChangeShapeType="1"/>
              </p:cNvSpPr>
              <p:nvPr/>
            </p:nvSpPr>
            <p:spPr bwMode="auto">
              <a:xfrm flipV="1">
                <a:off x="3403" y="1698"/>
                <a:ext cx="36" cy="3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994" name="Line 4197"/>
              <p:cNvSpPr>
                <a:spLocks noChangeShapeType="1"/>
              </p:cNvSpPr>
              <p:nvPr/>
            </p:nvSpPr>
            <p:spPr bwMode="auto">
              <a:xfrm flipV="1">
                <a:off x="3449" y="1654"/>
                <a:ext cx="35" cy="3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995" name="Line 4198"/>
              <p:cNvSpPr>
                <a:spLocks noChangeShapeType="1"/>
              </p:cNvSpPr>
              <p:nvPr/>
            </p:nvSpPr>
            <p:spPr bwMode="auto">
              <a:xfrm flipV="1">
                <a:off x="3411" y="1661"/>
                <a:ext cx="81" cy="8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996" name="Line 4199"/>
              <p:cNvSpPr>
                <a:spLocks noChangeShapeType="1"/>
              </p:cNvSpPr>
              <p:nvPr/>
            </p:nvSpPr>
            <p:spPr bwMode="auto">
              <a:xfrm flipH="1" flipV="1">
                <a:off x="3672" y="1169"/>
                <a:ext cx="16" cy="1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997" name="Freeform 4200"/>
              <p:cNvSpPr>
                <a:spLocks/>
              </p:cNvSpPr>
              <p:nvPr/>
            </p:nvSpPr>
            <p:spPr bwMode="auto">
              <a:xfrm>
                <a:off x="3665" y="1167"/>
                <a:ext cx="7" cy="2"/>
              </a:xfrm>
              <a:custGeom>
                <a:avLst/>
                <a:gdLst>
                  <a:gd name="T0" fmla="*/ 2 w 14"/>
                  <a:gd name="T1" fmla="*/ 1 h 3"/>
                  <a:gd name="T2" fmla="*/ 1 w 14"/>
                  <a:gd name="T3" fmla="*/ 0 h 3"/>
                  <a:gd name="T4" fmla="*/ 0 w 14"/>
                  <a:gd name="T5" fmla="*/ 1 h 3"/>
                  <a:gd name="T6" fmla="*/ 0 60000 65536"/>
                  <a:gd name="T7" fmla="*/ 0 60000 65536"/>
                  <a:gd name="T8" fmla="*/ 0 60000 65536"/>
                  <a:gd name="T9" fmla="*/ 0 w 14"/>
                  <a:gd name="T10" fmla="*/ 0 h 3"/>
                  <a:gd name="T11" fmla="*/ 14 w 14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" h="3">
                    <a:moveTo>
                      <a:pt x="14" y="3"/>
                    </a:moveTo>
                    <a:lnTo>
                      <a:pt x="8" y="0"/>
                    </a:lnTo>
                    <a:lnTo>
                      <a:pt x="0" y="3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998" name="Freeform 4201"/>
              <p:cNvSpPr>
                <a:spLocks/>
              </p:cNvSpPr>
              <p:nvPr/>
            </p:nvSpPr>
            <p:spPr bwMode="auto">
              <a:xfrm>
                <a:off x="3688" y="1185"/>
                <a:ext cx="2" cy="7"/>
              </a:xfrm>
              <a:custGeom>
                <a:avLst/>
                <a:gdLst>
                  <a:gd name="T0" fmla="*/ 0 w 3"/>
                  <a:gd name="T1" fmla="*/ 1 h 16"/>
                  <a:gd name="T2" fmla="*/ 1 w 3"/>
                  <a:gd name="T3" fmla="*/ 1 h 16"/>
                  <a:gd name="T4" fmla="*/ 0 w 3"/>
                  <a:gd name="T5" fmla="*/ 0 h 16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16"/>
                  <a:gd name="T11" fmla="*/ 3 w 3"/>
                  <a:gd name="T12" fmla="*/ 16 h 1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16">
                    <a:moveTo>
                      <a:pt x="0" y="16"/>
                    </a:moveTo>
                    <a:lnTo>
                      <a:pt x="3" y="8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999" name="Line 4202"/>
              <p:cNvSpPr>
                <a:spLocks noChangeShapeType="1"/>
              </p:cNvSpPr>
              <p:nvPr/>
            </p:nvSpPr>
            <p:spPr bwMode="auto">
              <a:xfrm>
                <a:off x="3495" y="1185"/>
                <a:ext cx="5" cy="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000" name="Line 4203"/>
              <p:cNvSpPr>
                <a:spLocks noChangeShapeType="1"/>
              </p:cNvSpPr>
              <p:nvPr/>
            </p:nvSpPr>
            <p:spPr bwMode="auto">
              <a:xfrm flipV="1">
                <a:off x="3596" y="1183"/>
                <a:ext cx="134" cy="13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001" name="Line 4204"/>
              <p:cNvSpPr>
                <a:spLocks noChangeShapeType="1"/>
              </p:cNvSpPr>
              <p:nvPr/>
            </p:nvSpPr>
            <p:spPr bwMode="auto">
              <a:xfrm flipV="1">
                <a:off x="3586" y="1178"/>
                <a:ext cx="131" cy="13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002" name="Freeform 4205"/>
              <p:cNvSpPr>
                <a:spLocks/>
              </p:cNvSpPr>
              <p:nvPr/>
            </p:nvSpPr>
            <p:spPr bwMode="auto">
              <a:xfrm>
                <a:off x="3608" y="1542"/>
                <a:ext cx="176" cy="37"/>
              </a:xfrm>
              <a:custGeom>
                <a:avLst/>
                <a:gdLst>
                  <a:gd name="T0" fmla="*/ 0 w 351"/>
                  <a:gd name="T1" fmla="*/ 0 h 73"/>
                  <a:gd name="T2" fmla="*/ 7 w 351"/>
                  <a:gd name="T3" fmla="*/ 5 h 73"/>
                  <a:gd name="T4" fmla="*/ 14 w 351"/>
                  <a:gd name="T5" fmla="*/ 8 h 73"/>
                  <a:gd name="T6" fmla="*/ 22 w 351"/>
                  <a:gd name="T7" fmla="*/ 10 h 73"/>
                  <a:gd name="T8" fmla="*/ 30 w 351"/>
                  <a:gd name="T9" fmla="*/ 9 h 73"/>
                  <a:gd name="T10" fmla="*/ 38 w 351"/>
                  <a:gd name="T11" fmla="*/ 6 h 73"/>
                  <a:gd name="T12" fmla="*/ 44 w 351"/>
                  <a:gd name="T13" fmla="*/ 1 h 7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51"/>
                  <a:gd name="T22" fmla="*/ 0 h 73"/>
                  <a:gd name="T23" fmla="*/ 351 w 351"/>
                  <a:gd name="T24" fmla="*/ 73 h 7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51" h="73">
                    <a:moveTo>
                      <a:pt x="0" y="0"/>
                    </a:moveTo>
                    <a:lnTo>
                      <a:pt x="51" y="39"/>
                    </a:lnTo>
                    <a:lnTo>
                      <a:pt x="110" y="64"/>
                    </a:lnTo>
                    <a:lnTo>
                      <a:pt x="174" y="73"/>
                    </a:lnTo>
                    <a:lnTo>
                      <a:pt x="239" y="67"/>
                    </a:lnTo>
                    <a:lnTo>
                      <a:pt x="298" y="44"/>
                    </a:lnTo>
                    <a:lnTo>
                      <a:pt x="351" y="8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003" name="Line 4206"/>
              <p:cNvSpPr>
                <a:spLocks noChangeShapeType="1"/>
              </p:cNvSpPr>
              <p:nvPr/>
            </p:nvSpPr>
            <p:spPr bwMode="auto">
              <a:xfrm flipV="1">
                <a:off x="3629" y="1468"/>
                <a:ext cx="89" cy="9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004" name="Line 4207"/>
              <p:cNvSpPr>
                <a:spLocks noChangeShapeType="1"/>
              </p:cNvSpPr>
              <p:nvPr/>
            </p:nvSpPr>
            <p:spPr bwMode="auto">
              <a:xfrm>
                <a:off x="3692" y="1457"/>
                <a:ext cx="93" cy="9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005" name="Line 4208"/>
              <p:cNvSpPr>
                <a:spLocks noChangeShapeType="1"/>
              </p:cNvSpPr>
              <p:nvPr/>
            </p:nvSpPr>
            <p:spPr bwMode="auto">
              <a:xfrm flipH="1" flipV="1">
                <a:off x="3649" y="1401"/>
                <a:ext cx="71" cy="7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006" name="Line 4209"/>
              <p:cNvSpPr>
                <a:spLocks noChangeShapeType="1"/>
              </p:cNvSpPr>
              <p:nvPr/>
            </p:nvSpPr>
            <p:spPr bwMode="auto">
              <a:xfrm>
                <a:off x="3664" y="1386"/>
                <a:ext cx="53" cy="5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007" name="Line 4210"/>
              <p:cNvSpPr>
                <a:spLocks noChangeShapeType="1"/>
              </p:cNvSpPr>
              <p:nvPr/>
            </p:nvSpPr>
            <p:spPr bwMode="auto">
              <a:xfrm flipV="1">
                <a:off x="3553" y="1109"/>
                <a:ext cx="164" cy="16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008" name="Line 4211"/>
              <p:cNvSpPr>
                <a:spLocks noChangeShapeType="1"/>
              </p:cNvSpPr>
              <p:nvPr/>
            </p:nvSpPr>
            <p:spPr bwMode="auto">
              <a:xfrm>
                <a:off x="3882" y="744"/>
                <a:ext cx="1" cy="7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009" name="Line 4212"/>
              <p:cNvSpPr>
                <a:spLocks noChangeShapeType="1"/>
              </p:cNvSpPr>
              <p:nvPr/>
            </p:nvSpPr>
            <p:spPr bwMode="auto">
              <a:xfrm>
                <a:off x="3870" y="781"/>
                <a:ext cx="1" cy="50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010" name="Line 4213"/>
              <p:cNvSpPr>
                <a:spLocks noChangeShapeType="1"/>
              </p:cNvSpPr>
              <p:nvPr/>
            </p:nvSpPr>
            <p:spPr bwMode="auto">
              <a:xfrm>
                <a:off x="3870" y="781"/>
                <a:ext cx="1" cy="65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011" name="Line 4214"/>
              <p:cNvSpPr>
                <a:spLocks noChangeShapeType="1"/>
              </p:cNvSpPr>
              <p:nvPr/>
            </p:nvSpPr>
            <p:spPr bwMode="auto">
              <a:xfrm flipH="1" flipV="1">
                <a:off x="3358" y="1079"/>
                <a:ext cx="127" cy="12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012" name="Line 4215"/>
              <p:cNvSpPr>
                <a:spLocks noChangeShapeType="1"/>
              </p:cNvSpPr>
              <p:nvPr/>
            </p:nvSpPr>
            <p:spPr bwMode="auto">
              <a:xfrm>
                <a:off x="3730" y="983"/>
                <a:ext cx="1" cy="20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013" name="Line 4216"/>
              <p:cNvSpPr>
                <a:spLocks noChangeShapeType="1"/>
              </p:cNvSpPr>
              <p:nvPr/>
            </p:nvSpPr>
            <p:spPr bwMode="auto">
              <a:xfrm>
                <a:off x="3717" y="989"/>
                <a:ext cx="1" cy="18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014" name="Freeform 4217"/>
              <p:cNvSpPr>
                <a:spLocks/>
              </p:cNvSpPr>
              <p:nvPr/>
            </p:nvSpPr>
            <p:spPr bwMode="auto">
              <a:xfrm>
                <a:off x="3842" y="1106"/>
                <a:ext cx="21" cy="43"/>
              </a:xfrm>
              <a:custGeom>
                <a:avLst/>
                <a:gdLst>
                  <a:gd name="T0" fmla="*/ 5 w 42"/>
                  <a:gd name="T1" fmla="*/ 0 h 84"/>
                  <a:gd name="T2" fmla="*/ 1 w 42"/>
                  <a:gd name="T3" fmla="*/ 2 h 84"/>
                  <a:gd name="T4" fmla="*/ 0 w 42"/>
                  <a:gd name="T5" fmla="*/ 6 h 84"/>
                  <a:gd name="T6" fmla="*/ 1 w 42"/>
                  <a:gd name="T7" fmla="*/ 10 h 84"/>
                  <a:gd name="T8" fmla="*/ 5 w 42"/>
                  <a:gd name="T9" fmla="*/ 11 h 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"/>
                  <a:gd name="T16" fmla="*/ 0 h 84"/>
                  <a:gd name="T17" fmla="*/ 42 w 42"/>
                  <a:gd name="T18" fmla="*/ 84 h 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" h="84">
                    <a:moveTo>
                      <a:pt x="42" y="0"/>
                    </a:moveTo>
                    <a:lnTo>
                      <a:pt x="12" y="11"/>
                    </a:lnTo>
                    <a:lnTo>
                      <a:pt x="0" y="42"/>
                    </a:lnTo>
                    <a:lnTo>
                      <a:pt x="12" y="72"/>
                    </a:lnTo>
                    <a:lnTo>
                      <a:pt x="42" y="84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015" name="Line 4218"/>
              <p:cNvSpPr>
                <a:spLocks noChangeShapeType="1"/>
              </p:cNvSpPr>
              <p:nvPr/>
            </p:nvSpPr>
            <p:spPr bwMode="auto">
              <a:xfrm>
                <a:off x="3863" y="1106"/>
                <a:ext cx="1" cy="4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016" name="Freeform 4219"/>
              <p:cNvSpPr>
                <a:spLocks/>
              </p:cNvSpPr>
              <p:nvPr/>
            </p:nvSpPr>
            <p:spPr bwMode="auto">
              <a:xfrm>
                <a:off x="3480" y="1091"/>
                <a:ext cx="23" cy="94"/>
              </a:xfrm>
              <a:custGeom>
                <a:avLst/>
                <a:gdLst>
                  <a:gd name="T0" fmla="*/ 5 w 45"/>
                  <a:gd name="T1" fmla="*/ 0 h 190"/>
                  <a:gd name="T2" fmla="*/ 2 w 45"/>
                  <a:gd name="T3" fmla="*/ 5 h 190"/>
                  <a:gd name="T4" fmla="*/ 0 w 45"/>
                  <a:gd name="T5" fmla="*/ 12 h 190"/>
                  <a:gd name="T6" fmla="*/ 2 w 45"/>
                  <a:gd name="T7" fmla="*/ 18 h 190"/>
                  <a:gd name="T8" fmla="*/ 6 w 45"/>
                  <a:gd name="T9" fmla="*/ 23 h 1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190"/>
                  <a:gd name="T17" fmla="*/ 45 w 45"/>
                  <a:gd name="T18" fmla="*/ 190 h 19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190">
                    <a:moveTo>
                      <a:pt x="37" y="0"/>
                    </a:moveTo>
                    <a:lnTo>
                      <a:pt x="9" y="44"/>
                    </a:lnTo>
                    <a:lnTo>
                      <a:pt x="0" y="97"/>
                    </a:lnTo>
                    <a:lnTo>
                      <a:pt x="12" y="149"/>
                    </a:lnTo>
                    <a:lnTo>
                      <a:pt x="45" y="19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017" name="Line 4220"/>
              <p:cNvSpPr>
                <a:spLocks noChangeShapeType="1"/>
              </p:cNvSpPr>
              <p:nvPr/>
            </p:nvSpPr>
            <p:spPr bwMode="auto">
              <a:xfrm flipH="1">
                <a:off x="3240" y="194"/>
                <a:ext cx="128" cy="12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018" name="Line 4221"/>
              <p:cNvSpPr>
                <a:spLocks noChangeShapeType="1"/>
              </p:cNvSpPr>
              <p:nvPr/>
            </p:nvSpPr>
            <p:spPr bwMode="auto">
              <a:xfrm flipH="1">
                <a:off x="3248" y="201"/>
                <a:ext cx="128" cy="12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019" name="Line 4222"/>
              <p:cNvSpPr>
                <a:spLocks noChangeShapeType="1"/>
              </p:cNvSpPr>
              <p:nvPr/>
            </p:nvSpPr>
            <p:spPr bwMode="auto">
              <a:xfrm>
                <a:off x="3316" y="398"/>
                <a:ext cx="122" cy="12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020" name="Line 4223"/>
              <p:cNvSpPr>
                <a:spLocks noChangeShapeType="1"/>
              </p:cNvSpPr>
              <p:nvPr/>
            </p:nvSpPr>
            <p:spPr bwMode="auto">
              <a:xfrm>
                <a:off x="3324" y="390"/>
                <a:ext cx="114" cy="11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021" name="Line 4224"/>
              <p:cNvSpPr>
                <a:spLocks noChangeShapeType="1"/>
              </p:cNvSpPr>
              <p:nvPr/>
            </p:nvSpPr>
            <p:spPr bwMode="auto">
              <a:xfrm flipH="1">
                <a:off x="3170" y="-241"/>
                <a:ext cx="430" cy="21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022" name="Line 4225"/>
              <p:cNvSpPr>
                <a:spLocks noChangeShapeType="1"/>
              </p:cNvSpPr>
              <p:nvPr/>
            </p:nvSpPr>
            <p:spPr bwMode="auto">
              <a:xfrm flipV="1">
                <a:off x="3236" y="-156"/>
                <a:ext cx="409" cy="18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023" name="Line 4226"/>
              <p:cNvSpPr>
                <a:spLocks noChangeShapeType="1"/>
              </p:cNvSpPr>
              <p:nvPr/>
            </p:nvSpPr>
            <p:spPr bwMode="auto">
              <a:xfrm flipH="1">
                <a:off x="3179" y="-186"/>
                <a:ext cx="341" cy="16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024" name="Line 4227"/>
              <p:cNvSpPr>
                <a:spLocks noChangeShapeType="1"/>
              </p:cNvSpPr>
              <p:nvPr/>
            </p:nvSpPr>
            <p:spPr bwMode="auto">
              <a:xfrm flipV="1">
                <a:off x="3239" y="-165"/>
                <a:ext cx="401" cy="18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025" name="Line 4228"/>
              <p:cNvSpPr>
                <a:spLocks noChangeShapeType="1"/>
              </p:cNvSpPr>
              <p:nvPr/>
            </p:nvSpPr>
            <p:spPr bwMode="auto">
              <a:xfrm flipV="1">
                <a:off x="3088" y="579"/>
                <a:ext cx="11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026" name="Freeform 4229"/>
              <p:cNvSpPr>
                <a:spLocks/>
              </p:cNvSpPr>
              <p:nvPr/>
            </p:nvSpPr>
            <p:spPr bwMode="auto">
              <a:xfrm>
                <a:off x="3099" y="553"/>
                <a:ext cx="1" cy="23"/>
              </a:xfrm>
              <a:custGeom>
                <a:avLst/>
                <a:gdLst>
                  <a:gd name="T0" fmla="*/ 0 w 1"/>
                  <a:gd name="T1" fmla="*/ 6 h 45"/>
                  <a:gd name="T2" fmla="*/ 0 w 1"/>
                  <a:gd name="T3" fmla="*/ 4 h 45"/>
                  <a:gd name="T4" fmla="*/ 0 w 1"/>
                  <a:gd name="T5" fmla="*/ 0 h 4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45"/>
                  <a:gd name="T11" fmla="*/ 1 w 1"/>
                  <a:gd name="T12" fmla="*/ 45 h 4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45">
                    <a:moveTo>
                      <a:pt x="0" y="45"/>
                    </a:moveTo>
                    <a:lnTo>
                      <a:pt x="0" y="25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027" name="Freeform 4230"/>
              <p:cNvSpPr>
                <a:spLocks/>
              </p:cNvSpPr>
              <p:nvPr/>
            </p:nvSpPr>
            <p:spPr bwMode="auto">
              <a:xfrm>
                <a:off x="3089" y="563"/>
                <a:ext cx="31" cy="1"/>
              </a:xfrm>
              <a:custGeom>
                <a:avLst/>
                <a:gdLst>
                  <a:gd name="T0" fmla="*/ 0 w 63"/>
                  <a:gd name="T1" fmla="*/ 0 h 1"/>
                  <a:gd name="T2" fmla="*/ 3 w 63"/>
                  <a:gd name="T3" fmla="*/ 0 h 1"/>
                  <a:gd name="T4" fmla="*/ 6 w 63"/>
                  <a:gd name="T5" fmla="*/ 0 h 1"/>
                  <a:gd name="T6" fmla="*/ 7 w 63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3"/>
                  <a:gd name="T13" fmla="*/ 0 h 1"/>
                  <a:gd name="T14" fmla="*/ 63 w 63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3" h="1">
                    <a:moveTo>
                      <a:pt x="0" y="0"/>
                    </a:moveTo>
                    <a:lnTo>
                      <a:pt x="25" y="0"/>
                    </a:lnTo>
                    <a:lnTo>
                      <a:pt x="50" y="0"/>
                    </a:lnTo>
                    <a:lnTo>
                      <a:pt x="63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028" name="Freeform 4231"/>
              <p:cNvSpPr>
                <a:spLocks/>
              </p:cNvSpPr>
              <p:nvPr/>
            </p:nvSpPr>
            <p:spPr bwMode="auto">
              <a:xfrm>
                <a:off x="3113" y="553"/>
                <a:ext cx="1" cy="23"/>
              </a:xfrm>
              <a:custGeom>
                <a:avLst/>
                <a:gdLst>
                  <a:gd name="T0" fmla="*/ 0 w 1"/>
                  <a:gd name="T1" fmla="*/ 0 h 45"/>
                  <a:gd name="T2" fmla="*/ 0 w 1"/>
                  <a:gd name="T3" fmla="*/ 4 h 45"/>
                  <a:gd name="T4" fmla="*/ 0 w 1"/>
                  <a:gd name="T5" fmla="*/ 6 h 4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45"/>
                  <a:gd name="T11" fmla="*/ 1 w 1"/>
                  <a:gd name="T12" fmla="*/ 45 h 4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45">
                    <a:moveTo>
                      <a:pt x="0" y="0"/>
                    </a:moveTo>
                    <a:lnTo>
                      <a:pt x="0" y="25"/>
                    </a:lnTo>
                    <a:lnTo>
                      <a:pt x="0" y="45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029" name="Freeform 4232"/>
              <p:cNvSpPr>
                <a:spLocks/>
              </p:cNvSpPr>
              <p:nvPr/>
            </p:nvSpPr>
            <p:spPr bwMode="auto">
              <a:xfrm>
                <a:off x="3088" y="576"/>
                <a:ext cx="25" cy="1"/>
              </a:xfrm>
              <a:custGeom>
                <a:avLst/>
                <a:gdLst>
                  <a:gd name="T0" fmla="*/ 6 w 50"/>
                  <a:gd name="T1" fmla="*/ 0 h 1"/>
                  <a:gd name="T2" fmla="*/ 3 w 50"/>
                  <a:gd name="T3" fmla="*/ 0 h 1"/>
                  <a:gd name="T4" fmla="*/ 0 w 5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50"/>
                  <a:gd name="T10" fmla="*/ 0 h 1"/>
                  <a:gd name="T11" fmla="*/ 50 w 5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0" h="1">
                    <a:moveTo>
                      <a:pt x="50" y="0"/>
                    </a:moveTo>
                    <a:lnTo>
                      <a:pt x="25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24" name="Group 4233"/>
            <p:cNvGrpSpPr>
              <a:grpSpLocks/>
            </p:cNvGrpSpPr>
            <p:nvPr/>
          </p:nvGrpSpPr>
          <p:grpSpPr bwMode="auto">
            <a:xfrm>
              <a:off x="2568" y="-27"/>
              <a:ext cx="1351" cy="692"/>
              <a:chOff x="2568" y="-27"/>
              <a:chExt cx="1351" cy="692"/>
            </a:xfrm>
          </p:grpSpPr>
          <p:sp>
            <p:nvSpPr>
              <p:cNvPr id="10630" name="Line 4234"/>
              <p:cNvSpPr>
                <a:spLocks noChangeShapeType="1"/>
              </p:cNvSpPr>
              <p:nvPr/>
            </p:nvSpPr>
            <p:spPr bwMode="auto">
              <a:xfrm>
                <a:off x="3113" y="576"/>
                <a:ext cx="11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31" name="Line 4235"/>
              <p:cNvSpPr>
                <a:spLocks noChangeShapeType="1"/>
              </p:cNvSpPr>
              <p:nvPr/>
            </p:nvSpPr>
            <p:spPr bwMode="auto">
              <a:xfrm flipH="1" flipV="1">
                <a:off x="3110" y="580"/>
                <a:ext cx="10" cy="1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32" name="Freeform 4236"/>
              <p:cNvSpPr>
                <a:spLocks/>
              </p:cNvSpPr>
              <p:nvPr/>
            </p:nvSpPr>
            <p:spPr bwMode="auto">
              <a:xfrm>
                <a:off x="3131" y="553"/>
                <a:ext cx="1" cy="37"/>
              </a:xfrm>
              <a:custGeom>
                <a:avLst/>
                <a:gdLst>
                  <a:gd name="T0" fmla="*/ 0 w 1"/>
                  <a:gd name="T1" fmla="*/ 9 h 75"/>
                  <a:gd name="T2" fmla="*/ 0 w 1"/>
                  <a:gd name="T3" fmla="*/ 6 h 75"/>
                  <a:gd name="T4" fmla="*/ 0 w 1"/>
                  <a:gd name="T5" fmla="*/ 3 h 75"/>
                  <a:gd name="T6" fmla="*/ 0 w 1"/>
                  <a:gd name="T7" fmla="*/ 0 h 7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75"/>
                  <a:gd name="T14" fmla="*/ 1 w 1"/>
                  <a:gd name="T15" fmla="*/ 75 h 7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75">
                    <a:moveTo>
                      <a:pt x="0" y="75"/>
                    </a:moveTo>
                    <a:lnTo>
                      <a:pt x="0" y="51"/>
                    </a:lnTo>
                    <a:lnTo>
                      <a:pt x="0" y="25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33" name="Freeform 4237"/>
              <p:cNvSpPr>
                <a:spLocks/>
              </p:cNvSpPr>
              <p:nvPr/>
            </p:nvSpPr>
            <p:spPr bwMode="auto">
              <a:xfrm>
                <a:off x="3131" y="554"/>
                <a:ext cx="29" cy="1"/>
              </a:xfrm>
              <a:custGeom>
                <a:avLst/>
                <a:gdLst>
                  <a:gd name="T0" fmla="*/ 0 w 60"/>
                  <a:gd name="T1" fmla="*/ 0 h 1"/>
                  <a:gd name="T2" fmla="*/ 3 w 60"/>
                  <a:gd name="T3" fmla="*/ 0 h 1"/>
                  <a:gd name="T4" fmla="*/ 6 w 60"/>
                  <a:gd name="T5" fmla="*/ 0 h 1"/>
                  <a:gd name="T6" fmla="*/ 7 w 60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0"/>
                  <a:gd name="T13" fmla="*/ 0 h 1"/>
                  <a:gd name="T14" fmla="*/ 60 w 60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0" h="1">
                    <a:moveTo>
                      <a:pt x="0" y="0"/>
                    </a:moveTo>
                    <a:lnTo>
                      <a:pt x="25" y="0"/>
                    </a:lnTo>
                    <a:lnTo>
                      <a:pt x="50" y="0"/>
                    </a:lnTo>
                    <a:lnTo>
                      <a:pt x="6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34" name="Freeform 4238"/>
              <p:cNvSpPr>
                <a:spLocks/>
              </p:cNvSpPr>
              <p:nvPr/>
            </p:nvSpPr>
            <p:spPr bwMode="auto">
              <a:xfrm>
                <a:off x="3153" y="553"/>
                <a:ext cx="8" cy="37"/>
              </a:xfrm>
              <a:custGeom>
                <a:avLst/>
                <a:gdLst>
                  <a:gd name="T0" fmla="*/ 2 w 17"/>
                  <a:gd name="T1" fmla="*/ 0 h 75"/>
                  <a:gd name="T2" fmla="*/ 2 w 17"/>
                  <a:gd name="T3" fmla="*/ 3 h 75"/>
                  <a:gd name="T4" fmla="*/ 2 w 17"/>
                  <a:gd name="T5" fmla="*/ 6 h 75"/>
                  <a:gd name="T6" fmla="*/ 2 w 17"/>
                  <a:gd name="T7" fmla="*/ 9 h 75"/>
                  <a:gd name="T8" fmla="*/ 0 w 17"/>
                  <a:gd name="T9" fmla="*/ 8 h 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75"/>
                  <a:gd name="T17" fmla="*/ 17 w 17"/>
                  <a:gd name="T18" fmla="*/ 75 h 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75">
                    <a:moveTo>
                      <a:pt x="17" y="0"/>
                    </a:moveTo>
                    <a:lnTo>
                      <a:pt x="17" y="25"/>
                    </a:lnTo>
                    <a:lnTo>
                      <a:pt x="17" y="51"/>
                    </a:lnTo>
                    <a:lnTo>
                      <a:pt x="17" y="75"/>
                    </a:lnTo>
                    <a:lnTo>
                      <a:pt x="0" y="65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35" name="Freeform 4239"/>
              <p:cNvSpPr>
                <a:spLocks/>
              </p:cNvSpPr>
              <p:nvPr/>
            </p:nvSpPr>
            <p:spPr bwMode="auto">
              <a:xfrm>
                <a:off x="3139" y="569"/>
                <a:ext cx="12" cy="14"/>
              </a:xfrm>
              <a:custGeom>
                <a:avLst/>
                <a:gdLst>
                  <a:gd name="T0" fmla="*/ 3 w 23"/>
                  <a:gd name="T1" fmla="*/ 4 h 26"/>
                  <a:gd name="T2" fmla="*/ 3 w 23"/>
                  <a:gd name="T3" fmla="*/ 4 h 26"/>
                  <a:gd name="T4" fmla="*/ 3 w 23"/>
                  <a:gd name="T5" fmla="*/ 0 h 26"/>
                  <a:gd name="T6" fmla="*/ 0 w 23"/>
                  <a:gd name="T7" fmla="*/ 0 h 26"/>
                  <a:gd name="T8" fmla="*/ 0 w 23"/>
                  <a:gd name="T9" fmla="*/ 1 h 26"/>
                  <a:gd name="T10" fmla="*/ 0 w 23"/>
                  <a:gd name="T11" fmla="*/ 4 h 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"/>
                  <a:gd name="T19" fmla="*/ 0 h 26"/>
                  <a:gd name="T20" fmla="*/ 23 w 23"/>
                  <a:gd name="T21" fmla="*/ 26 h 2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" h="26">
                    <a:moveTo>
                      <a:pt x="23" y="26"/>
                    </a:moveTo>
                    <a:lnTo>
                      <a:pt x="23" y="25"/>
                    </a:lnTo>
                    <a:lnTo>
                      <a:pt x="23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26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36" name="Line 4240"/>
              <p:cNvSpPr>
                <a:spLocks noChangeShapeType="1"/>
              </p:cNvSpPr>
              <p:nvPr/>
            </p:nvSpPr>
            <p:spPr bwMode="auto">
              <a:xfrm>
                <a:off x="3139" y="582"/>
                <a:ext cx="12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37" name="Freeform 4241"/>
              <p:cNvSpPr>
                <a:spLocks/>
              </p:cNvSpPr>
              <p:nvPr/>
            </p:nvSpPr>
            <p:spPr bwMode="auto">
              <a:xfrm>
                <a:off x="3135" y="561"/>
                <a:ext cx="22" cy="1"/>
              </a:xfrm>
              <a:custGeom>
                <a:avLst/>
                <a:gdLst>
                  <a:gd name="T0" fmla="*/ 0 w 44"/>
                  <a:gd name="T1" fmla="*/ 0 h 1"/>
                  <a:gd name="T2" fmla="*/ 3 w 44"/>
                  <a:gd name="T3" fmla="*/ 0 h 1"/>
                  <a:gd name="T4" fmla="*/ 6 w 44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44"/>
                  <a:gd name="T10" fmla="*/ 0 h 1"/>
                  <a:gd name="T11" fmla="*/ 44 w 44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4" h="1">
                    <a:moveTo>
                      <a:pt x="0" y="0"/>
                    </a:moveTo>
                    <a:lnTo>
                      <a:pt x="25" y="0"/>
                    </a:lnTo>
                    <a:lnTo>
                      <a:pt x="44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38" name="Line 4242"/>
              <p:cNvSpPr>
                <a:spLocks noChangeShapeType="1"/>
              </p:cNvSpPr>
              <p:nvPr/>
            </p:nvSpPr>
            <p:spPr bwMode="auto">
              <a:xfrm flipV="1">
                <a:off x="3171" y="585"/>
                <a:ext cx="10" cy="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39" name="Freeform 4243"/>
              <p:cNvSpPr>
                <a:spLocks/>
              </p:cNvSpPr>
              <p:nvPr/>
            </p:nvSpPr>
            <p:spPr bwMode="auto">
              <a:xfrm>
                <a:off x="3174" y="572"/>
                <a:ext cx="23" cy="13"/>
              </a:xfrm>
              <a:custGeom>
                <a:avLst/>
                <a:gdLst>
                  <a:gd name="T0" fmla="*/ 3 w 45"/>
                  <a:gd name="T1" fmla="*/ 4 h 25"/>
                  <a:gd name="T2" fmla="*/ 6 w 45"/>
                  <a:gd name="T3" fmla="*/ 4 h 25"/>
                  <a:gd name="T4" fmla="*/ 6 w 45"/>
                  <a:gd name="T5" fmla="*/ 0 h 25"/>
                  <a:gd name="T6" fmla="*/ 4 w 45"/>
                  <a:gd name="T7" fmla="*/ 0 h 25"/>
                  <a:gd name="T8" fmla="*/ 0 w 45"/>
                  <a:gd name="T9" fmla="*/ 0 h 25"/>
                  <a:gd name="T10" fmla="*/ 0 w 45"/>
                  <a:gd name="T11" fmla="*/ 4 h 25"/>
                  <a:gd name="T12" fmla="*/ 3 w 45"/>
                  <a:gd name="T13" fmla="*/ 4 h 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5"/>
                  <a:gd name="T22" fmla="*/ 0 h 25"/>
                  <a:gd name="T23" fmla="*/ 45 w 45"/>
                  <a:gd name="T24" fmla="*/ 25 h 2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5" h="25">
                    <a:moveTo>
                      <a:pt x="20" y="25"/>
                    </a:moveTo>
                    <a:lnTo>
                      <a:pt x="45" y="25"/>
                    </a:lnTo>
                    <a:lnTo>
                      <a:pt x="45" y="0"/>
                    </a:lnTo>
                    <a:lnTo>
                      <a:pt x="25" y="0"/>
                    </a:lnTo>
                    <a:lnTo>
                      <a:pt x="0" y="0"/>
                    </a:lnTo>
                    <a:lnTo>
                      <a:pt x="0" y="25"/>
                    </a:lnTo>
                    <a:lnTo>
                      <a:pt x="20" y="25"/>
                    </a:lnTo>
                    <a:close/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40" name="Line 4244"/>
              <p:cNvSpPr>
                <a:spLocks noChangeShapeType="1"/>
              </p:cNvSpPr>
              <p:nvPr/>
            </p:nvSpPr>
            <p:spPr bwMode="auto">
              <a:xfrm flipH="1">
                <a:off x="3174" y="581"/>
                <a:ext cx="13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41" name="Freeform 4245"/>
              <p:cNvSpPr>
                <a:spLocks/>
              </p:cNvSpPr>
              <p:nvPr/>
            </p:nvSpPr>
            <p:spPr bwMode="auto">
              <a:xfrm>
                <a:off x="3174" y="577"/>
                <a:ext cx="23" cy="1"/>
              </a:xfrm>
              <a:custGeom>
                <a:avLst/>
                <a:gdLst>
                  <a:gd name="T0" fmla="*/ 0 w 45"/>
                  <a:gd name="T1" fmla="*/ 0 h 1"/>
                  <a:gd name="T2" fmla="*/ 4 w 45"/>
                  <a:gd name="T3" fmla="*/ 0 h 1"/>
                  <a:gd name="T4" fmla="*/ 6 w 4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1"/>
                  <a:gd name="T11" fmla="*/ 45 w 4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1">
                    <a:moveTo>
                      <a:pt x="0" y="0"/>
                    </a:moveTo>
                    <a:lnTo>
                      <a:pt x="25" y="0"/>
                    </a:lnTo>
                    <a:lnTo>
                      <a:pt x="45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42" name="Line 4246"/>
              <p:cNvSpPr>
                <a:spLocks noChangeShapeType="1"/>
              </p:cNvSpPr>
              <p:nvPr/>
            </p:nvSpPr>
            <p:spPr bwMode="auto">
              <a:xfrm flipH="1">
                <a:off x="3187" y="581"/>
                <a:ext cx="10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43" name="Line 4247"/>
              <p:cNvSpPr>
                <a:spLocks noChangeShapeType="1"/>
              </p:cNvSpPr>
              <p:nvPr/>
            </p:nvSpPr>
            <p:spPr bwMode="auto">
              <a:xfrm>
                <a:off x="3190" y="586"/>
                <a:ext cx="10" cy="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44" name="Freeform 4248"/>
              <p:cNvSpPr>
                <a:spLocks/>
              </p:cNvSpPr>
              <p:nvPr/>
            </p:nvSpPr>
            <p:spPr bwMode="auto">
              <a:xfrm>
                <a:off x="3175" y="560"/>
                <a:ext cx="21" cy="9"/>
              </a:xfrm>
              <a:custGeom>
                <a:avLst/>
                <a:gdLst>
                  <a:gd name="T0" fmla="*/ 5 w 42"/>
                  <a:gd name="T1" fmla="*/ 2 h 19"/>
                  <a:gd name="T2" fmla="*/ 3 w 42"/>
                  <a:gd name="T3" fmla="*/ 2 h 19"/>
                  <a:gd name="T4" fmla="*/ 0 w 42"/>
                  <a:gd name="T5" fmla="*/ 2 h 19"/>
                  <a:gd name="T6" fmla="*/ 1 w 42"/>
                  <a:gd name="T7" fmla="*/ 0 h 19"/>
                  <a:gd name="T8" fmla="*/ 3 w 42"/>
                  <a:gd name="T9" fmla="*/ 0 h 19"/>
                  <a:gd name="T10" fmla="*/ 5 w 42"/>
                  <a:gd name="T11" fmla="*/ 0 h 19"/>
                  <a:gd name="T12" fmla="*/ 5 w 42"/>
                  <a:gd name="T13" fmla="*/ 2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2"/>
                  <a:gd name="T22" fmla="*/ 0 h 19"/>
                  <a:gd name="T23" fmla="*/ 42 w 42"/>
                  <a:gd name="T24" fmla="*/ 19 h 1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2" h="19">
                    <a:moveTo>
                      <a:pt x="39" y="19"/>
                    </a:moveTo>
                    <a:lnTo>
                      <a:pt x="25" y="19"/>
                    </a:lnTo>
                    <a:lnTo>
                      <a:pt x="0" y="19"/>
                    </a:lnTo>
                    <a:lnTo>
                      <a:pt x="4" y="0"/>
                    </a:lnTo>
                    <a:lnTo>
                      <a:pt x="17" y="0"/>
                    </a:lnTo>
                    <a:lnTo>
                      <a:pt x="42" y="0"/>
                    </a:lnTo>
                    <a:lnTo>
                      <a:pt x="39" y="19"/>
                    </a:lnTo>
                    <a:close/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45" name="Freeform 4249"/>
              <p:cNvSpPr>
                <a:spLocks/>
              </p:cNvSpPr>
              <p:nvPr/>
            </p:nvSpPr>
            <p:spPr bwMode="auto">
              <a:xfrm>
                <a:off x="3167" y="565"/>
                <a:ext cx="26" cy="1"/>
              </a:xfrm>
              <a:custGeom>
                <a:avLst/>
                <a:gdLst>
                  <a:gd name="T0" fmla="*/ 7 w 52"/>
                  <a:gd name="T1" fmla="*/ 0 h 1"/>
                  <a:gd name="T2" fmla="*/ 3 w 52"/>
                  <a:gd name="T3" fmla="*/ 0 h 1"/>
                  <a:gd name="T4" fmla="*/ 0 w 5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52"/>
                  <a:gd name="T10" fmla="*/ 0 h 1"/>
                  <a:gd name="T11" fmla="*/ 52 w 5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2" h="1">
                    <a:moveTo>
                      <a:pt x="52" y="0"/>
                    </a:moveTo>
                    <a:lnTo>
                      <a:pt x="27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46" name="Line 4250"/>
              <p:cNvSpPr>
                <a:spLocks noChangeShapeType="1"/>
              </p:cNvSpPr>
              <p:nvPr/>
            </p:nvSpPr>
            <p:spPr bwMode="auto">
              <a:xfrm flipV="1">
                <a:off x="3167" y="554"/>
                <a:ext cx="5" cy="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47" name="Freeform 4251"/>
              <p:cNvSpPr>
                <a:spLocks/>
              </p:cNvSpPr>
              <p:nvPr/>
            </p:nvSpPr>
            <p:spPr bwMode="auto">
              <a:xfrm>
                <a:off x="3171" y="558"/>
                <a:ext cx="32" cy="1"/>
              </a:xfrm>
              <a:custGeom>
                <a:avLst/>
                <a:gdLst>
                  <a:gd name="T0" fmla="*/ 0 w 64"/>
                  <a:gd name="T1" fmla="*/ 0 h 1"/>
                  <a:gd name="T2" fmla="*/ 3 w 64"/>
                  <a:gd name="T3" fmla="*/ 0 h 1"/>
                  <a:gd name="T4" fmla="*/ 6 w 64"/>
                  <a:gd name="T5" fmla="*/ 0 h 1"/>
                  <a:gd name="T6" fmla="*/ 8 w 6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4"/>
                  <a:gd name="T13" fmla="*/ 0 h 1"/>
                  <a:gd name="T14" fmla="*/ 64 w 6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4" h="1">
                    <a:moveTo>
                      <a:pt x="0" y="0"/>
                    </a:moveTo>
                    <a:lnTo>
                      <a:pt x="25" y="0"/>
                    </a:lnTo>
                    <a:lnTo>
                      <a:pt x="50" y="0"/>
                    </a:lnTo>
                    <a:lnTo>
                      <a:pt x="64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48" name="Line 4252"/>
              <p:cNvSpPr>
                <a:spLocks noChangeShapeType="1"/>
              </p:cNvSpPr>
              <p:nvPr/>
            </p:nvSpPr>
            <p:spPr bwMode="auto">
              <a:xfrm flipH="1">
                <a:off x="3200" y="554"/>
                <a:ext cx="5" cy="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49" name="Line 4253"/>
              <p:cNvSpPr>
                <a:spLocks noChangeShapeType="1"/>
              </p:cNvSpPr>
              <p:nvPr/>
            </p:nvSpPr>
            <p:spPr bwMode="auto">
              <a:xfrm flipH="1">
                <a:off x="3193" y="565"/>
                <a:ext cx="11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50" name="Line 4254"/>
              <p:cNvSpPr>
                <a:spLocks noChangeShapeType="1"/>
              </p:cNvSpPr>
              <p:nvPr/>
            </p:nvSpPr>
            <p:spPr bwMode="auto">
              <a:xfrm flipH="1" flipV="1">
                <a:off x="3184" y="561"/>
                <a:ext cx="2" cy="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51" name="Line 4255"/>
              <p:cNvSpPr>
                <a:spLocks noChangeShapeType="1"/>
              </p:cNvSpPr>
              <p:nvPr/>
            </p:nvSpPr>
            <p:spPr bwMode="auto">
              <a:xfrm flipV="1">
                <a:off x="3186" y="552"/>
                <a:ext cx="1" cy="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52" name="Line 4256"/>
              <p:cNvSpPr>
                <a:spLocks noChangeShapeType="1"/>
              </p:cNvSpPr>
              <p:nvPr/>
            </p:nvSpPr>
            <p:spPr bwMode="auto">
              <a:xfrm flipV="1">
                <a:off x="3207" y="581"/>
                <a:ext cx="1" cy="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53" name="Line 4257"/>
              <p:cNvSpPr>
                <a:spLocks noChangeShapeType="1"/>
              </p:cNvSpPr>
              <p:nvPr/>
            </p:nvSpPr>
            <p:spPr bwMode="auto">
              <a:xfrm>
                <a:off x="3211" y="580"/>
                <a:ext cx="1" cy="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54" name="Freeform 4258"/>
              <p:cNvSpPr>
                <a:spLocks/>
              </p:cNvSpPr>
              <p:nvPr/>
            </p:nvSpPr>
            <p:spPr bwMode="auto">
              <a:xfrm>
                <a:off x="3214" y="573"/>
                <a:ext cx="8" cy="17"/>
              </a:xfrm>
              <a:custGeom>
                <a:avLst/>
                <a:gdLst>
                  <a:gd name="T0" fmla="*/ 0 w 16"/>
                  <a:gd name="T1" fmla="*/ 3 h 35"/>
                  <a:gd name="T2" fmla="*/ 1 w 16"/>
                  <a:gd name="T3" fmla="*/ 4 h 35"/>
                  <a:gd name="T4" fmla="*/ 2 w 16"/>
                  <a:gd name="T5" fmla="*/ 0 h 35"/>
                  <a:gd name="T6" fmla="*/ 0 60000 65536"/>
                  <a:gd name="T7" fmla="*/ 0 60000 65536"/>
                  <a:gd name="T8" fmla="*/ 0 60000 65536"/>
                  <a:gd name="T9" fmla="*/ 0 w 16"/>
                  <a:gd name="T10" fmla="*/ 0 h 35"/>
                  <a:gd name="T11" fmla="*/ 16 w 16"/>
                  <a:gd name="T12" fmla="*/ 35 h 3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" h="35">
                    <a:moveTo>
                      <a:pt x="0" y="29"/>
                    </a:moveTo>
                    <a:lnTo>
                      <a:pt x="8" y="35"/>
                    </a:lnTo>
                    <a:lnTo>
                      <a:pt x="16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55" name="Freeform 4259"/>
              <p:cNvSpPr>
                <a:spLocks/>
              </p:cNvSpPr>
              <p:nvPr/>
            </p:nvSpPr>
            <p:spPr bwMode="auto">
              <a:xfrm>
                <a:off x="3210" y="553"/>
                <a:ext cx="12" cy="22"/>
              </a:xfrm>
              <a:custGeom>
                <a:avLst/>
                <a:gdLst>
                  <a:gd name="T0" fmla="*/ 3 w 26"/>
                  <a:gd name="T1" fmla="*/ 6 h 44"/>
                  <a:gd name="T2" fmla="*/ 0 w 26"/>
                  <a:gd name="T3" fmla="*/ 6 h 44"/>
                  <a:gd name="T4" fmla="*/ 0 w 26"/>
                  <a:gd name="T5" fmla="*/ 3 h 44"/>
                  <a:gd name="T6" fmla="*/ 0 w 26"/>
                  <a:gd name="T7" fmla="*/ 0 h 4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6"/>
                  <a:gd name="T13" fmla="*/ 0 h 44"/>
                  <a:gd name="T14" fmla="*/ 26 w 26"/>
                  <a:gd name="T15" fmla="*/ 44 h 4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6" h="44">
                    <a:moveTo>
                      <a:pt x="26" y="44"/>
                    </a:moveTo>
                    <a:lnTo>
                      <a:pt x="0" y="44"/>
                    </a:lnTo>
                    <a:lnTo>
                      <a:pt x="0" y="25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56" name="Freeform 4260"/>
              <p:cNvSpPr>
                <a:spLocks/>
              </p:cNvSpPr>
              <p:nvPr/>
            </p:nvSpPr>
            <p:spPr bwMode="auto">
              <a:xfrm>
                <a:off x="3210" y="556"/>
                <a:ext cx="13" cy="1"/>
              </a:xfrm>
              <a:custGeom>
                <a:avLst/>
                <a:gdLst>
                  <a:gd name="T0" fmla="*/ 0 w 27"/>
                  <a:gd name="T1" fmla="*/ 0 h 1"/>
                  <a:gd name="T2" fmla="*/ 3 w 27"/>
                  <a:gd name="T3" fmla="*/ 0 h 1"/>
                  <a:gd name="T4" fmla="*/ 3 w 2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7"/>
                  <a:gd name="T10" fmla="*/ 0 h 1"/>
                  <a:gd name="T11" fmla="*/ 27 w 2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7" h="1">
                    <a:moveTo>
                      <a:pt x="0" y="0"/>
                    </a:moveTo>
                    <a:lnTo>
                      <a:pt x="26" y="0"/>
                    </a:lnTo>
                    <a:lnTo>
                      <a:pt x="27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57" name="Freeform 4261"/>
              <p:cNvSpPr>
                <a:spLocks/>
              </p:cNvSpPr>
              <p:nvPr/>
            </p:nvSpPr>
            <p:spPr bwMode="auto">
              <a:xfrm>
                <a:off x="3218" y="556"/>
                <a:ext cx="1" cy="19"/>
              </a:xfrm>
              <a:custGeom>
                <a:avLst/>
                <a:gdLst>
                  <a:gd name="T0" fmla="*/ 0 w 1"/>
                  <a:gd name="T1" fmla="*/ 0 h 38"/>
                  <a:gd name="T2" fmla="*/ 0 w 1"/>
                  <a:gd name="T3" fmla="*/ 3 h 38"/>
                  <a:gd name="T4" fmla="*/ 0 w 1"/>
                  <a:gd name="T5" fmla="*/ 5 h 38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38"/>
                  <a:gd name="T11" fmla="*/ 1 w 1"/>
                  <a:gd name="T12" fmla="*/ 38 h 3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38">
                    <a:moveTo>
                      <a:pt x="0" y="0"/>
                    </a:moveTo>
                    <a:lnTo>
                      <a:pt x="0" y="25"/>
                    </a:lnTo>
                    <a:lnTo>
                      <a:pt x="0" y="38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58" name="Line 4262"/>
              <p:cNvSpPr>
                <a:spLocks noChangeShapeType="1"/>
              </p:cNvSpPr>
              <p:nvPr/>
            </p:nvSpPr>
            <p:spPr bwMode="auto">
              <a:xfrm>
                <a:off x="3217" y="577"/>
                <a:ext cx="1" cy="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59" name="Line 4263"/>
              <p:cNvSpPr>
                <a:spLocks noChangeShapeType="1"/>
              </p:cNvSpPr>
              <p:nvPr/>
            </p:nvSpPr>
            <p:spPr bwMode="auto">
              <a:xfrm flipH="1" flipV="1">
                <a:off x="3213" y="579"/>
                <a:ext cx="2" cy="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60" name="Line 4264"/>
              <p:cNvSpPr>
                <a:spLocks noChangeShapeType="1"/>
              </p:cNvSpPr>
              <p:nvPr/>
            </p:nvSpPr>
            <p:spPr bwMode="auto">
              <a:xfrm>
                <a:off x="3210" y="569"/>
                <a:ext cx="12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61" name="Line 4265"/>
              <p:cNvSpPr>
                <a:spLocks noChangeShapeType="1"/>
              </p:cNvSpPr>
              <p:nvPr/>
            </p:nvSpPr>
            <p:spPr bwMode="auto">
              <a:xfrm flipV="1">
                <a:off x="3223" y="552"/>
                <a:ext cx="13" cy="1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62" name="Line 4266"/>
              <p:cNvSpPr>
                <a:spLocks noChangeShapeType="1"/>
              </p:cNvSpPr>
              <p:nvPr/>
            </p:nvSpPr>
            <p:spPr bwMode="auto">
              <a:xfrm>
                <a:off x="3235" y="556"/>
                <a:ext cx="11" cy="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63" name="Freeform 4267"/>
              <p:cNvSpPr>
                <a:spLocks/>
              </p:cNvSpPr>
              <p:nvPr/>
            </p:nvSpPr>
            <p:spPr bwMode="auto">
              <a:xfrm>
                <a:off x="3228" y="565"/>
                <a:ext cx="13" cy="1"/>
              </a:xfrm>
              <a:custGeom>
                <a:avLst/>
                <a:gdLst>
                  <a:gd name="T0" fmla="*/ 3 w 27"/>
                  <a:gd name="T1" fmla="*/ 0 h 1"/>
                  <a:gd name="T2" fmla="*/ 3 w 27"/>
                  <a:gd name="T3" fmla="*/ 0 h 1"/>
                  <a:gd name="T4" fmla="*/ 0 w 2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7"/>
                  <a:gd name="T10" fmla="*/ 0 h 1"/>
                  <a:gd name="T11" fmla="*/ 27 w 2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7" h="1">
                    <a:moveTo>
                      <a:pt x="27" y="0"/>
                    </a:moveTo>
                    <a:lnTo>
                      <a:pt x="26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64" name="Rectangle 4268"/>
              <p:cNvSpPr>
                <a:spLocks noChangeArrowheads="1"/>
              </p:cNvSpPr>
              <p:nvPr/>
            </p:nvSpPr>
            <p:spPr bwMode="auto">
              <a:xfrm>
                <a:off x="3226" y="569"/>
                <a:ext cx="6" cy="7"/>
              </a:xfrm>
              <a:prstGeom prst="rect">
                <a:avLst/>
              </a:prstGeom>
              <a:noFill/>
              <a:ln w="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65" name="Rectangle 4269"/>
              <p:cNvSpPr>
                <a:spLocks noChangeArrowheads="1"/>
              </p:cNvSpPr>
              <p:nvPr/>
            </p:nvSpPr>
            <p:spPr bwMode="auto">
              <a:xfrm>
                <a:off x="3237" y="569"/>
                <a:ext cx="7" cy="7"/>
              </a:xfrm>
              <a:prstGeom prst="rect">
                <a:avLst/>
              </a:prstGeom>
              <a:noFill/>
              <a:ln w="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66" name="Line 4270"/>
              <p:cNvSpPr>
                <a:spLocks noChangeShapeType="1"/>
              </p:cNvSpPr>
              <p:nvPr/>
            </p:nvSpPr>
            <p:spPr bwMode="auto">
              <a:xfrm flipV="1">
                <a:off x="3233" y="577"/>
                <a:ext cx="7" cy="1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67" name="Line 4271"/>
              <p:cNvSpPr>
                <a:spLocks noChangeShapeType="1"/>
              </p:cNvSpPr>
              <p:nvPr/>
            </p:nvSpPr>
            <p:spPr bwMode="auto">
              <a:xfrm flipH="1" flipV="1">
                <a:off x="3229" y="583"/>
                <a:ext cx="5" cy="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68" name="Line 4272"/>
              <p:cNvSpPr>
                <a:spLocks noChangeShapeType="1"/>
              </p:cNvSpPr>
              <p:nvPr/>
            </p:nvSpPr>
            <p:spPr bwMode="auto">
              <a:xfrm flipV="1">
                <a:off x="3223" y="577"/>
                <a:ext cx="6" cy="1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69" name="Line 4273"/>
              <p:cNvSpPr>
                <a:spLocks noChangeShapeType="1"/>
              </p:cNvSpPr>
              <p:nvPr/>
            </p:nvSpPr>
            <p:spPr bwMode="auto">
              <a:xfrm flipH="1" flipV="1">
                <a:off x="3239" y="583"/>
                <a:ext cx="6" cy="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70" name="Line 4274"/>
              <p:cNvSpPr>
                <a:spLocks noChangeShapeType="1"/>
              </p:cNvSpPr>
              <p:nvPr/>
            </p:nvSpPr>
            <p:spPr bwMode="auto">
              <a:xfrm flipH="1">
                <a:off x="3210" y="561"/>
                <a:ext cx="12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71" name="Freeform 4275"/>
              <p:cNvSpPr>
                <a:spLocks/>
              </p:cNvSpPr>
              <p:nvPr/>
            </p:nvSpPr>
            <p:spPr bwMode="auto">
              <a:xfrm>
                <a:off x="3250" y="589"/>
                <a:ext cx="34" cy="1"/>
              </a:xfrm>
              <a:custGeom>
                <a:avLst/>
                <a:gdLst>
                  <a:gd name="T0" fmla="*/ 0 w 67"/>
                  <a:gd name="T1" fmla="*/ 0 h 1"/>
                  <a:gd name="T2" fmla="*/ 4 w 67"/>
                  <a:gd name="T3" fmla="*/ 0 h 1"/>
                  <a:gd name="T4" fmla="*/ 7 w 67"/>
                  <a:gd name="T5" fmla="*/ 0 h 1"/>
                  <a:gd name="T6" fmla="*/ 9 w 67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7"/>
                  <a:gd name="T13" fmla="*/ 0 h 1"/>
                  <a:gd name="T14" fmla="*/ 67 w 67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7" h="1">
                    <a:moveTo>
                      <a:pt x="0" y="0"/>
                    </a:moveTo>
                    <a:lnTo>
                      <a:pt x="25" y="0"/>
                    </a:lnTo>
                    <a:lnTo>
                      <a:pt x="50" y="0"/>
                    </a:lnTo>
                    <a:lnTo>
                      <a:pt x="67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72" name="Freeform 4276"/>
              <p:cNvSpPr>
                <a:spLocks/>
              </p:cNvSpPr>
              <p:nvPr/>
            </p:nvSpPr>
            <p:spPr bwMode="auto">
              <a:xfrm>
                <a:off x="3254" y="582"/>
                <a:ext cx="26" cy="1"/>
              </a:xfrm>
              <a:custGeom>
                <a:avLst/>
                <a:gdLst>
                  <a:gd name="T0" fmla="*/ 6 w 53"/>
                  <a:gd name="T1" fmla="*/ 0 h 1"/>
                  <a:gd name="T2" fmla="*/ 6 w 53"/>
                  <a:gd name="T3" fmla="*/ 0 h 1"/>
                  <a:gd name="T4" fmla="*/ 3 w 53"/>
                  <a:gd name="T5" fmla="*/ 0 h 1"/>
                  <a:gd name="T6" fmla="*/ 0 w 53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3"/>
                  <a:gd name="T13" fmla="*/ 0 h 1"/>
                  <a:gd name="T14" fmla="*/ 53 w 53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3" h="1">
                    <a:moveTo>
                      <a:pt x="53" y="0"/>
                    </a:moveTo>
                    <a:lnTo>
                      <a:pt x="50" y="0"/>
                    </a:lnTo>
                    <a:lnTo>
                      <a:pt x="25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73" name="Line 4277"/>
              <p:cNvSpPr>
                <a:spLocks noChangeShapeType="1"/>
              </p:cNvSpPr>
              <p:nvPr/>
            </p:nvSpPr>
            <p:spPr bwMode="auto">
              <a:xfrm flipV="1">
                <a:off x="3253" y="572"/>
                <a:ext cx="23" cy="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74" name="Line 4278"/>
              <p:cNvSpPr>
                <a:spLocks noChangeShapeType="1"/>
              </p:cNvSpPr>
              <p:nvPr/>
            </p:nvSpPr>
            <p:spPr bwMode="auto">
              <a:xfrm>
                <a:off x="3273" y="568"/>
                <a:ext cx="7" cy="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75" name="Freeform 4279"/>
              <p:cNvSpPr>
                <a:spLocks/>
              </p:cNvSpPr>
              <p:nvPr/>
            </p:nvSpPr>
            <p:spPr bwMode="auto">
              <a:xfrm>
                <a:off x="3254" y="565"/>
                <a:ext cx="25" cy="1"/>
              </a:xfrm>
              <a:custGeom>
                <a:avLst/>
                <a:gdLst>
                  <a:gd name="T0" fmla="*/ 7 w 48"/>
                  <a:gd name="T1" fmla="*/ 0 h 1"/>
                  <a:gd name="T2" fmla="*/ 4 w 48"/>
                  <a:gd name="T3" fmla="*/ 0 h 1"/>
                  <a:gd name="T4" fmla="*/ 0 w 48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48"/>
                  <a:gd name="T10" fmla="*/ 0 h 1"/>
                  <a:gd name="T11" fmla="*/ 48 w 48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8" h="1">
                    <a:moveTo>
                      <a:pt x="48" y="0"/>
                    </a:moveTo>
                    <a:lnTo>
                      <a:pt x="25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76" name="Line 4280"/>
              <p:cNvSpPr>
                <a:spLocks noChangeShapeType="1"/>
              </p:cNvSpPr>
              <p:nvPr/>
            </p:nvSpPr>
            <p:spPr bwMode="auto">
              <a:xfrm flipV="1">
                <a:off x="3249" y="556"/>
                <a:ext cx="4" cy="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77" name="Freeform 4281"/>
              <p:cNvSpPr>
                <a:spLocks/>
              </p:cNvSpPr>
              <p:nvPr/>
            </p:nvSpPr>
            <p:spPr bwMode="auto">
              <a:xfrm>
                <a:off x="3252" y="559"/>
                <a:ext cx="32" cy="1"/>
              </a:xfrm>
              <a:custGeom>
                <a:avLst/>
                <a:gdLst>
                  <a:gd name="T0" fmla="*/ 0 w 64"/>
                  <a:gd name="T1" fmla="*/ 0 h 1"/>
                  <a:gd name="T2" fmla="*/ 3 w 64"/>
                  <a:gd name="T3" fmla="*/ 0 h 1"/>
                  <a:gd name="T4" fmla="*/ 6 w 64"/>
                  <a:gd name="T5" fmla="*/ 0 h 1"/>
                  <a:gd name="T6" fmla="*/ 8 w 6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4"/>
                  <a:gd name="T13" fmla="*/ 0 h 1"/>
                  <a:gd name="T14" fmla="*/ 64 w 6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4" h="1">
                    <a:moveTo>
                      <a:pt x="0" y="0"/>
                    </a:moveTo>
                    <a:lnTo>
                      <a:pt x="25" y="0"/>
                    </a:lnTo>
                    <a:lnTo>
                      <a:pt x="50" y="0"/>
                    </a:lnTo>
                    <a:lnTo>
                      <a:pt x="64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78" name="Line 4282"/>
              <p:cNvSpPr>
                <a:spLocks noChangeShapeType="1"/>
              </p:cNvSpPr>
              <p:nvPr/>
            </p:nvSpPr>
            <p:spPr bwMode="auto">
              <a:xfrm flipH="1">
                <a:off x="3281" y="557"/>
                <a:ext cx="5" cy="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79" name="Line 4283"/>
              <p:cNvSpPr>
                <a:spLocks noChangeShapeType="1"/>
              </p:cNvSpPr>
              <p:nvPr/>
            </p:nvSpPr>
            <p:spPr bwMode="auto">
              <a:xfrm flipH="1">
                <a:off x="3256" y="565"/>
                <a:ext cx="9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80" name="Freeform 4284"/>
              <p:cNvSpPr>
                <a:spLocks/>
              </p:cNvSpPr>
              <p:nvPr/>
            </p:nvSpPr>
            <p:spPr bwMode="auto">
              <a:xfrm>
                <a:off x="3266" y="573"/>
                <a:ext cx="1" cy="16"/>
              </a:xfrm>
              <a:custGeom>
                <a:avLst/>
                <a:gdLst>
                  <a:gd name="T0" fmla="*/ 0 w 1"/>
                  <a:gd name="T1" fmla="*/ 0 h 32"/>
                  <a:gd name="T2" fmla="*/ 0 w 1"/>
                  <a:gd name="T3" fmla="*/ 3 h 32"/>
                  <a:gd name="T4" fmla="*/ 0 w 1"/>
                  <a:gd name="T5" fmla="*/ 4 h 32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32"/>
                  <a:gd name="T11" fmla="*/ 1 w 1"/>
                  <a:gd name="T12" fmla="*/ 32 h 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32">
                    <a:moveTo>
                      <a:pt x="0" y="0"/>
                    </a:moveTo>
                    <a:lnTo>
                      <a:pt x="0" y="25"/>
                    </a:lnTo>
                    <a:lnTo>
                      <a:pt x="0" y="32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81" name="Line 4285"/>
              <p:cNvSpPr>
                <a:spLocks noChangeShapeType="1"/>
              </p:cNvSpPr>
              <p:nvPr/>
            </p:nvSpPr>
            <p:spPr bwMode="auto">
              <a:xfrm flipV="1">
                <a:off x="3267" y="554"/>
                <a:ext cx="1" cy="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82" name="Freeform 4286"/>
              <p:cNvSpPr>
                <a:spLocks/>
              </p:cNvSpPr>
              <p:nvPr/>
            </p:nvSpPr>
            <p:spPr bwMode="auto">
              <a:xfrm>
                <a:off x="3287" y="543"/>
                <a:ext cx="14" cy="62"/>
              </a:xfrm>
              <a:custGeom>
                <a:avLst/>
                <a:gdLst>
                  <a:gd name="T0" fmla="*/ 4 w 27"/>
                  <a:gd name="T1" fmla="*/ 0 h 124"/>
                  <a:gd name="T2" fmla="*/ 3 w 27"/>
                  <a:gd name="T3" fmla="*/ 1 h 124"/>
                  <a:gd name="T4" fmla="*/ 2 w 27"/>
                  <a:gd name="T5" fmla="*/ 3 h 124"/>
                  <a:gd name="T6" fmla="*/ 1 w 27"/>
                  <a:gd name="T7" fmla="*/ 5 h 124"/>
                  <a:gd name="T8" fmla="*/ 0 w 27"/>
                  <a:gd name="T9" fmla="*/ 7 h 124"/>
                  <a:gd name="T10" fmla="*/ 0 w 27"/>
                  <a:gd name="T11" fmla="*/ 9 h 124"/>
                  <a:gd name="T12" fmla="*/ 1 w 27"/>
                  <a:gd name="T13" fmla="*/ 12 h 124"/>
                  <a:gd name="T14" fmla="*/ 2 w 27"/>
                  <a:gd name="T15" fmla="*/ 14 h 124"/>
                  <a:gd name="T16" fmla="*/ 3 w 27"/>
                  <a:gd name="T17" fmla="*/ 15 h 124"/>
                  <a:gd name="T18" fmla="*/ 4 w 27"/>
                  <a:gd name="T19" fmla="*/ 16 h 12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7"/>
                  <a:gd name="T31" fmla="*/ 0 h 124"/>
                  <a:gd name="T32" fmla="*/ 27 w 27"/>
                  <a:gd name="T33" fmla="*/ 124 h 12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7" h="124">
                    <a:moveTo>
                      <a:pt x="27" y="0"/>
                    </a:moveTo>
                    <a:lnTo>
                      <a:pt x="19" y="8"/>
                    </a:lnTo>
                    <a:lnTo>
                      <a:pt x="11" y="20"/>
                    </a:lnTo>
                    <a:lnTo>
                      <a:pt x="4" y="34"/>
                    </a:lnTo>
                    <a:lnTo>
                      <a:pt x="0" y="55"/>
                    </a:lnTo>
                    <a:lnTo>
                      <a:pt x="0" y="70"/>
                    </a:lnTo>
                    <a:lnTo>
                      <a:pt x="4" y="89"/>
                    </a:lnTo>
                    <a:lnTo>
                      <a:pt x="11" y="105"/>
                    </a:lnTo>
                    <a:lnTo>
                      <a:pt x="19" y="116"/>
                    </a:lnTo>
                    <a:lnTo>
                      <a:pt x="27" y="124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83" name="Freeform 4287"/>
              <p:cNvSpPr>
                <a:spLocks/>
              </p:cNvSpPr>
              <p:nvPr/>
            </p:nvSpPr>
            <p:spPr bwMode="auto">
              <a:xfrm>
                <a:off x="3289" y="547"/>
                <a:ext cx="8" cy="54"/>
              </a:xfrm>
              <a:custGeom>
                <a:avLst/>
                <a:gdLst>
                  <a:gd name="T0" fmla="*/ 2 w 15"/>
                  <a:gd name="T1" fmla="*/ 0 h 108"/>
                  <a:gd name="T2" fmla="*/ 1 w 15"/>
                  <a:gd name="T3" fmla="*/ 2 h 108"/>
                  <a:gd name="T4" fmla="*/ 1 w 15"/>
                  <a:gd name="T5" fmla="*/ 3 h 108"/>
                  <a:gd name="T6" fmla="*/ 0 w 15"/>
                  <a:gd name="T7" fmla="*/ 6 h 108"/>
                  <a:gd name="T8" fmla="*/ 0 w 15"/>
                  <a:gd name="T9" fmla="*/ 7 h 108"/>
                  <a:gd name="T10" fmla="*/ 1 w 15"/>
                  <a:gd name="T11" fmla="*/ 11 h 108"/>
                  <a:gd name="T12" fmla="*/ 1 w 15"/>
                  <a:gd name="T13" fmla="*/ 12 h 108"/>
                  <a:gd name="T14" fmla="*/ 2 w 15"/>
                  <a:gd name="T15" fmla="*/ 14 h 10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5"/>
                  <a:gd name="T25" fmla="*/ 0 h 108"/>
                  <a:gd name="T26" fmla="*/ 15 w 15"/>
                  <a:gd name="T27" fmla="*/ 108 h 10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5" h="108">
                    <a:moveTo>
                      <a:pt x="15" y="0"/>
                    </a:moveTo>
                    <a:lnTo>
                      <a:pt x="7" y="15"/>
                    </a:lnTo>
                    <a:lnTo>
                      <a:pt x="4" y="26"/>
                    </a:lnTo>
                    <a:lnTo>
                      <a:pt x="0" y="47"/>
                    </a:lnTo>
                    <a:lnTo>
                      <a:pt x="0" y="62"/>
                    </a:lnTo>
                    <a:lnTo>
                      <a:pt x="4" y="81"/>
                    </a:lnTo>
                    <a:lnTo>
                      <a:pt x="7" y="92"/>
                    </a:lnTo>
                    <a:lnTo>
                      <a:pt x="15" y="108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84" name="Freeform 4288"/>
              <p:cNvSpPr>
                <a:spLocks/>
              </p:cNvSpPr>
              <p:nvPr/>
            </p:nvSpPr>
            <p:spPr bwMode="auto">
              <a:xfrm>
                <a:off x="3314" y="551"/>
                <a:ext cx="25" cy="18"/>
              </a:xfrm>
              <a:custGeom>
                <a:avLst/>
                <a:gdLst>
                  <a:gd name="T0" fmla="*/ 1 w 50"/>
                  <a:gd name="T1" fmla="*/ 2 h 34"/>
                  <a:gd name="T2" fmla="*/ 1 w 50"/>
                  <a:gd name="T3" fmla="*/ 3 h 34"/>
                  <a:gd name="T4" fmla="*/ 1 w 50"/>
                  <a:gd name="T5" fmla="*/ 3 h 34"/>
                  <a:gd name="T6" fmla="*/ 0 w 50"/>
                  <a:gd name="T7" fmla="*/ 3 h 34"/>
                  <a:gd name="T8" fmla="*/ 0 w 50"/>
                  <a:gd name="T9" fmla="*/ 2 h 34"/>
                  <a:gd name="T10" fmla="*/ 1 w 50"/>
                  <a:gd name="T11" fmla="*/ 1 h 34"/>
                  <a:gd name="T12" fmla="*/ 1 w 50"/>
                  <a:gd name="T13" fmla="*/ 1 h 34"/>
                  <a:gd name="T14" fmla="*/ 3 w 50"/>
                  <a:gd name="T15" fmla="*/ 0 h 34"/>
                  <a:gd name="T16" fmla="*/ 5 w 50"/>
                  <a:gd name="T17" fmla="*/ 0 h 34"/>
                  <a:gd name="T18" fmla="*/ 6 w 50"/>
                  <a:gd name="T19" fmla="*/ 1 h 34"/>
                  <a:gd name="T20" fmla="*/ 6 w 50"/>
                  <a:gd name="T21" fmla="*/ 2 h 34"/>
                  <a:gd name="T22" fmla="*/ 6 w 50"/>
                  <a:gd name="T23" fmla="*/ 3 h 34"/>
                  <a:gd name="T24" fmla="*/ 6 w 50"/>
                  <a:gd name="T25" fmla="*/ 4 h 34"/>
                  <a:gd name="T26" fmla="*/ 5 w 50"/>
                  <a:gd name="T27" fmla="*/ 5 h 34"/>
                  <a:gd name="T28" fmla="*/ 3 w 50"/>
                  <a:gd name="T29" fmla="*/ 5 h 3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0"/>
                  <a:gd name="T46" fmla="*/ 0 h 34"/>
                  <a:gd name="T47" fmla="*/ 50 w 50"/>
                  <a:gd name="T48" fmla="*/ 34 h 3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0" h="34">
                    <a:moveTo>
                      <a:pt x="4" y="15"/>
                    </a:moveTo>
                    <a:lnTo>
                      <a:pt x="8" y="18"/>
                    </a:lnTo>
                    <a:lnTo>
                      <a:pt x="4" y="23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4" y="7"/>
                    </a:lnTo>
                    <a:lnTo>
                      <a:pt x="8" y="4"/>
                    </a:lnTo>
                    <a:lnTo>
                      <a:pt x="20" y="0"/>
                    </a:lnTo>
                    <a:lnTo>
                      <a:pt x="34" y="0"/>
                    </a:lnTo>
                    <a:lnTo>
                      <a:pt x="47" y="4"/>
                    </a:lnTo>
                    <a:lnTo>
                      <a:pt x="50" y="12"/>
                    </a:lnTo>
                    <a:lnTo>
                      <a:pt x="50" y="23"/>
                    </a:lnTo>
                    <a:lnTo>
                      <a:pt x="47" y="31"/>
                    </a:lnTo>
                    <a:lnTo>
                      <a:pt x="34" y="34"/>
                    </a:lnTo>
                    <a:lnTo>
                      <a:pt x="23" y="34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85" name="Freeform 4289"/>
              <p:cNvSpPr>
                <a:spLocks/>
              </p:cNvSpPr>
              <p:nvPr/>
            </p:nvSpPr>
            <p:spPr bwMode="auto">
              <a:xfrm>
                <a:off x="3314" y="551"/>
                <a:ext cx="27" cy="41"/>
              </a:xfrm>
              <a:custGeom>
                <a:avLst/>
                <a:gdLst>
                  <a:gd name="T0" fmla="*/ 4 w 55"/>
                  <a:gd name="T1" fmla="*/ 0 h 81"/>
                  <a:gd name="T2" fmla="*/ 5 w 55"/>
                  <a:gd name="T3" fmla="*/ 1 h 81"/>
                  <a:gd name="T4" fmla="*/ 5 w 55"/>
                  <a:gd name="T5" fmla="*/ 2 h 81"/>
                  <a:gd name="T6" fmla="*/ 5 w 55"/>
                  <a:gd name="T7" fmla="*/ 3 h 81"/>
                  <a:gd name="T8" fmla="*/ 5 w 55"/>
                  <a:gd name="T9" fmla="*/ 4 h 81"/>
                  <a:gd name="T10" fmla="*/ 4 w 55"/>
                  <a:gd name="T11" fmla="*/ 5 h 81"/>
                  <a:gd name="T12" fmla="*/ 5 w 55"/>
                  <a:gd name="T13" fmla="*/ 5 h 81"/>
                  <a:gd name="T14" fmla="*/ 6 w 55"/>
                  <a:gd name="T15" fmla="*/ 6 h 81"/>
                  <a:gd name="T16" fmla="*/ 6 w 55"/>
                  <a:gd name="T17" fmla="*/ 7 h 81"/>
                  <a:gd name="T18" fmla="*/ 6 w 55"/>
                  <a:gd name="T19" fmla="*/ 9 h 81"/>
                  <a:gd name="T20" fmla="*/ 6 w 55"/>
                  <a:gd name="T21" fmla="*/ 10 h 81"/>
                  <a:gd name="T22" fmla="*/ 5 w 55"/>
                  <a:gd name="T23" fmla="*/ 10 h 81"/>
                  <a:gd name="T24" fmla="*/ 4 w 55"/>
                  <a:gd name="T25" fmla="*/ 11 h 81"/>
                  <a:gd name="T26" fmla="*/ 2 w 55"/>
                  <a:gd name="T27" fmla="*/ 11 h 81"/>
                  <a:gd name="T28" fmla="*/ 1 w 55"/>
                  <a:gd name="T29" fmla="*/ 10 h 81"/>
                  <a:gd name="T30" fmla="*/ 0 w 55"/>
                  <a:gd name="T31" fmla="*/ 10 h 81"/>
                  <a:gd name="T32" fmla="*/ 0 w 55"/>
                  <a:gd name="T33" fmla="*/ 9 h 81"/>
                  <a:gd name="T34" fmla="*/ 0 w 55"/>
                  <a:gd name="T35" fmla="*/ 8 h 81"/>
                  <a:gd name="T36" fmla="*/ 0 w 55"/>
                  <a:gd name="T37" fmla="*/ 8 h 81"/>
                  <a:gd name="T38" fmla="*/ 1 w 55"/>
                  <a:gd name="T39" fmla="*/ 8 h 81"/>
                  <a:gd name="T40" fmla="*/ 0 w 55"/>
                  <a:gd name="T41" fmla="*/ 9 h 8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5"/>
                  <a:gd name="T64" fmla="*/ 0 h 81"/>
                  <a:gd name="T65" fmla="*/ 55 w 55"/>
                  <a:gd name="T66" fmla="*/ 81 h 8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5" h="81">
                    <a:moveTo>
                      <a:pt x="34" y="0"/>
                    </a:moveTo>
                    <a:lnTo>
                      <a:pt x="42" y="4"/>
                    </a:lnTo>
                    <a:lnTo>
                      <a:pt x="47" y="12"/>
                    </a:lnTo>
                    <a:lnTo>
                      <a:pt x="47" y="23"/>
                    </a:lnTo>
                    <a:lnTo>
                      <a:pt x="42" y="31"/>
                    </a:lnTo>
                    <a:lnTo>
                      <a:pt x="34" y="34"/>
                    </a:lnTo>
                    <a:lnTo>
                      <a:pt x="42" y="39"/>
                    </a:lnTo>
                    <a:lnTo>
                      <a:pt x="50" y="47"/>
                    </a:lnTo>
                    <a:lnTo>
                      <a:pt x="55" y="54"/>
                    </a:lnTo>
                    <a:lnTo>
                      <a:pt x="55" y="65"/>
                    </a:lnTo>
                    <a:lnTo>
                      <a:pt x="50" y="73"/>
                    </a:lnTo>
                    <a:lnTo>
                      <a:pt x="47" y="76"/>
                    </a:lnTo>
                    <a:lnTo>
                      <a:pt x="34" y="81"/>
                    </a:lnTo>
                    <a:lnTo>
                      <a:pt x="20" y="81"/>
                    </a:lnTo>
                    <a:lnTo>
                      <a:pt x="8" y="76"/>
                    </a:lnTo>
                    <a:lnTo>
                      <a:pt x="4" y="73"/>
                    </a:lnTo>
                    <a:lnTo>
                      <a:pt x="0" y="65"/>
                    </a:lnTo>
                    <a:lnTo>
                      <a:pt x="0" y="61"/>
                    </a:lnTo>
                    <a:lnTo>
                      <a:pt x="4" y="58"/>
                    </a:lnTo>
                    <a:lnTo>
                      <a:pt x="8" y="61"/>
                    </a:lnTo>
                    <a:lnTo>
                      <a:pt x="4" y="65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86" name="Freeform 4290"/>
              <p:cNvSpPr>
                <a:spLocks/>
              </p:cNvSpPr>
              <p:nvPr/>
            </p:nvSpPr>
            <p:spPr bwMode="auto">
              <a:xfrm>
                <a:off x="3335" y="572"/>
                <a:ext cx="4" cy="18"/>
              </a:xfrm>
              <a:custGeom>
                <a:avLst/>
                <a:gdLst>
                  <a:gd name="T0" fmla="*/ 1 w 8"/>
                  <a:gd name="T1" fmla="*/ 0 h 34"/>
                  <a:gd name="T2" fmla="*/ 1 w 8"/>
                  <a:gd name="T3" fmla="*/ 2 h 34"/>
                  <a:gd name="T4" fmla="*/ 1 w 8"/>
                  <a:gd name="T5" fmla="*/ 3 h 34"/>
                  <a:gd name="T6" fmla="*/ 1 w 8"/>
                  <a:gd name="T7" fmla="*/ 4 h 34"/>
                  <a:gd name="T8" fmla="*/ 0 w 8"/>
                  <a:gd name="T9" fmla="*/ 5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34"/>
                  <a:gd name="T17" fmla="*/ 8 w 8"/>
                  <a:gd name="T18" fmla="*/ 34 h 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34">
                    <a:moveTo>
                      <a:pt x="5" y="0"/>
                    </a:moveTo>
                    <a:lnTo>
                      <a:pt x="8" y="12"/>
                    </a:lnTo>
                    <a:lnTo>
                      <a:pt x="8" y="23"/>
                    </a:lnTo>
                    <a:lnTo>
                      <a:pt x="5" y="31"/>
                    </a:lnTo>
                    <a:lnTo>
                      <a:pt x="0" y="34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87" name="Freeform 4291"/>
              <p:cNvSpPr>
                <a:spLocks/>
              </p:cNvSpPr>
              <p:nvPr/>
            </p:nvSpPr>
            <p:spPr bwMode="auto">
              <a:xfrm>
                <a:off x="3351" y="543"/>
                <a:ext cx="13" cy="62"/>
              </a:xfrm>
              <a:custGeom>
                <a:avLst/>
                <a:gdLst>
                  <a:gd name="T0" fmla="*/ 0 w 27"/>
                  <a:gd name="T1" fmla="*/ 0 h 124"/>
                  <a:gd name="T2" fmla="*/ 1 w 27"/>
                  <a:gd name="T3" fmla="*/ 1 h 124"/>
                  <a:gd name="T4" fmla="*/ 2 w 27"/>
                  <a:gd name="T5" fmla="*/ 3 h 124"/>
                  <a:gd name="T6" fmla="*/ 3 w 27"/>
                  <a:gd name="T7" fmla="*/ 5 h 124"/>
                  <a:gd name="T8" fmla="*/ 3 w 27"/>
                  <a:gd name="T9" fmla="*/ 7 h 124"/>
                  <a:gd name="T10" fmla="*/ 3 w 27"/>
                  <a:gd name="T11" fmla="*/ 9 h 124"/>
                  <a:gd name="T12" fmla="*/ 3 w 27"/>
                  <a:gd name="T13" fmla="*/ 12 h 124"/>
                  <a:gd name="T14" fmla="*/ 2 w 27"/>
                  <a:gd name="T15" fmla="*/ 14 h 124"/>
                  <a:gd name="T16" fmla="*/ 1 w 27"/>
                  <a:gd name="T17" fmla="*/ 15 h 124"/>
                  <a:gd name="T18" fmla="*/ 0 w 27"/>
                  <a:gd name="T19" fmla="*/ 16 h 12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7"/>
                  <a:gd name="T31" fmla="*/ 0 h 124"/>
                  <a:gd name="T32" fmla="*/ 27 w 27"/>
                  <a:gd name="T33" fmla="*/ 124 h 12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7" h="124">
                    <a:moveTo>
                      <a:pt x="0" y="0"/>
                    </a:moveTo>
                    <a:lnTo>
                      <a:pt x="8" y="8"/>
                    </a:lnTo>
                    <a:lnTo>
                      <a:pt x="16" y="20"/>
                    </a:lnTo>
                    <a:lnTo>
                      <a:pt x="24" y="34"/>
                    </a:lnTo>
                    <a:lnTo>
                      <a:pt x="27" y="55"/>
                    </a:lnTo>
                    <a:lnTo>
                      <a:pt x="27" y="70"/>
                    </a:lnTo>
                    <a:lnTo>
                      <a:pt x="24" y="89"/>
                    </a:lnTo>
                    <a:lnTo>
                      <a:pt x="16" y="105"/>
                    </a:lnTo>
                    <a:lnTo>
                      <a:pt x="8" y="116"/>
                    </a:lnTo>
                    <a:lnTo>
                      <a:pt x="0" y="124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88" name="Freeform 4292"/>
              <p:cNvSpPr>
                <a:spLocks/>
              </p:cNvSpPr>
              <p:nvPr/>
            </p:nvSpPr>
            <p:spPr bwMode="auto">
              <a:xfrm>
                <a:off x="3355" y="547"/>
                <a:ext cx="7" cy="54"/>
              </a:xfrm>
              <a:custGeom>
                <a:avLst/>
                <a:gdLst>
                  <a:gd name="T0" fmla="*/ 0 w 16"/>
                  <a:gd name="T1" fmla="*/ 0 h 108"/>
                  <a:gd name="T2" fmla="*/ 1 w 16"/>
                  <a:gd name="T3" fmla="*/ 2 h 108"/>
                  <a:gd name="T4" fmla="*/ 1 w 16"/>
                  <a:gd name="T5" fmla="*/ 3 h 108"/>
                  <a:gd name="T6" fmla="*/ 1 w 16"/>
                  <a:gd name="T7" fmla="*/ 6 h 108"/>
                  <a:gd name="T8" fmla="*/ 1 w 16"/>
                  <a:gd name="T9" fmla="*/ 7 h 108"/>
                  <a:gd name="T10" fmla="*/ 1 w 16"/>
                  <a:gd name="T11" fmla="*/ 11 h 108"/>
                  <a:gd name="T12" fmla="*/ 1 w 16"/>
                  <a:gd name="T13" fmla="*/ 12 h 108"/>
                  <a:gd name="T14" fmla="*/ 0 w 16"/>
                  <a:gd name="T15" fmla="*/ 14 h 10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6"/>
                  <a:gd name="T25" fmla="*/ 0 h 108"/>
                  <a:gd name="T26" fmla="*/ 16 w 16"/>
                  <a:gd name="T27" fmla="*/ 108 h 10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6" h="108">
                    <a:moveTo>
                      <a:pt x="0" y="0"/>
                    </a:moveTo>
                    <a:lnTo>
                      <a:pt x="8" y="15"/>
                    </a:lnTo>
                    <a:lnTo>
                      <a:pt x="11" y="26"/>
                    </a:lnTo>
                    <a:lnTo>
                      <a:pt x="16" y="47"/>
                    </a:lnTo>
                    <a:lnTo>
                      <a:pt x="16" y="62"/>
                    </a:lnTo>
                    <a:lnTo>
                      <a:pt x="11" y="81"/>
                    </a:lnTo>
                    <a:lnTo>
                      <a:pt x="8" y="92"/>
                    </a:lnTo>
                    <a:lnTo>
                      <a:pt x="0" y="108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89" name="Line 4293"/>
              <p:cNvSpPr>
                <a:spLocks noChangeShapeType="1"/>
              </p:cNvSpPr>
              <p:nvPr/>
            </p:nvSpPr>
            <p:spPr bwMode="auto">
              <a:xfrm flipH="1" flipV="1">
                <a:off x="3231" y="34"/>
                <a:ext cx="602" cy="60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90" name="Line 4294"/>
              <p:cNvSpPr>
                <a:spLocks noChangeShapeType="1"/>
              </p:cNvSpPr>
              <p:nvPr/>
            </p:nvSpPr>
            <p:spPr bwMode="auto">
              <a:xfrm flipH="1" flipV="1">
                <a:off x="3220" y="46"/>
                <a:ext cx="570" cy="57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91" name="Line 4295"/>
              <p:cNvSpPr>
                <a:spLocks noChangeShapeType="1"/>
              </p:cNvSpPr>
              <p:nvPr/>
            </p:nvSpPr>
            <p:spPr bwMode="auto">
              <a:xfrm flipH="1" flipV="1">
                <a:off x="3220" y="46"/>
                <a:ext cx="570" cy="57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92" name="Line 4296"/>
              <p:cNvSpPr>
                <a:spLocks noChangeShapeType="1"/>
              </p:cNvSpPr>
              <p:nvPr/>
            </p:nvSpPr>
            <p:spPr bwMode="auto">
              <a:xfrm flipH="1" flipV="1">
                <a:off x="3231" y="34"/>
                <a:ext cx="602" cy="60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93" name="Line 4297"/>
              <p:cNvSpPr>
                <a:spLocks noChangeShapeType="1"/>
              </p:cNvSpPr>
              <p:nvPr/>
            </p:nvSpPr>
            <p:spPr bwMode="auto">
              <a:xfrm>
                <a:off x="3240" y="322"/>
                <a:ext cx="8" cy="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94" name="Line 4298"/>
              <p:cNvSpPr>
                <a:spLocks noChangeShapeType="1"/>
              </p:cNvSpPr>
              <p:nvPr/>
            </p:nvSpPr>
            <p:spPr bwMode="auto">
              <a:xfrm flipV="1">
                <a:off x="3172" y="246"/>
                <a:ext cx="7" cy="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95" name="Line 4299"/>
              <p:cNvSpPr>
                <a:spLocks noChangeShapeType="1"/>
              </p:cNvSpPr>
              <p:nvPr/>
            </p:nvSpPr>
            <p:spPr bwMode="auto">
              <a:xfrm>
                <a:off x="3058" y="139"/>
                <a:ext cx="114" cy="11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96" name="Line 4300"/>
              <p:cNvSpPr>
                <a:spLocks noChangeShapeType="1"/>
              </p:cNvSpPr>
              <p:nvPr/>
            </p:nvSpPr>
            <p:spPr bwMode="auto">
              <a:xfrm>
                <a:off x="3066" y="132"/>
                <a:ext cx="113" cy="11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97" name="Line 4301"/>
              <p:cNvSpPr>
                <a:spLocks noChangeShapeType="1"/>
              </p:cNvSpPr>
              <p:nvPr/>
            </p:nvSpPr>
            <p:spPr bwMode="auto">
              <a:xfrm>
                <a:off x="3106" y="76"/>
                <a:ext cx="7" cy="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98" name="Freeform 4302"/>
              <p:cNvSpPr>
                <a:spLocks/>
              </p:cNvSpPr>
              <p:nvPr/>
            </p:nvSpPr>
            <p:spPr bwMode="auto">
              <a:xfrm>
                <a:off x="3172" y="246"/>
                <a:ext cx="11" cy="11"/>
              </a:xfrm>
              <a:custGeom>
                <a:avLst/>
                <a:gdLst>
                  <a:gd name="T0" fmla="*/ 0 w 22"/>
                  <a:gd name="T1" fmla="*/ 1 h 22"/>
                  <a:gd name="T2" fmla="*/ 1 w 22"/>
                  <a:gd name="T3" fmla="*/ 3 h 22"/>
                  <a:gd name="T4" fmla="*/ 3 w 22"/>
                  <a:gd name="T5" fmla="*/ 1 h 22"/>
                  <a:gd name="T6" fmla="*/ 1 w 22"/>
                  <a:gd name="T7" fmla="*/ 0 h 22"/>
                  <a:gd name="T8" fmla="*/ 0 w 22"/>
                  <a:gd name="T9" fmla="*/ 1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22"/>
                  <a:gd name="T17" fmla="*/ 22 w 22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22">
                    <a:moveTo>
                      <a:pt x="0" y="14"/>
                    </a:moveTo>
                    <a:lnTo>
                      <a:pt x="7" y="22"/>
                    </a:lnTo>
                    <a:lnTo>
                      <a:pt x="22" y="6"/>
                    </a:lnTo>
                    <a:lnTo>
                      <a:pt x="14" y="0"/>
                    </a:lnTo>
                    <a:lnTo>
                      <a:pt x="0" y="14"/>
                    </a:lnTo>
                    <a:close/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99" name="Freeform 4303"/>
              <p:cNvSpPr>
                <a:spLocks/>
              </p:cNvSpPr>
              <p:nvPr/>
            </p:nvSpPr>
            <p:spPr bwMode="auto">
              <a:xfrm>
                <a:off x="3237" y="311"/>
                <a:ext cx="11" cy="11"/>
              </a:xfrm>
              <a:custGeom>
                <a:avLst/>
                <a:gdLst>
                  <a:gd name="T0" fmla="*/ 1 w 22"/>
                  <a:gd name="T1" fmla="*/ 3 h 22"/>
                  <a:gd name="T2" fmla="*/ 0 w 22"/>
                  <a:gd name="T3" fmla="*/ 1 h 22"/>
                  <a:gd name="T4" fmla="*/ 1 w 22"/>
                  <a:gd name="T5" fmla="*/ 0 h 22"/>
                  <a:gd name="T6" fmla="*/ 3 w 22"/>
                  <a:gd name="T7" fmla="*/ 1 h 22"/>
                  <a:gd name="T8" fmla="*/ 1 w 22"/>
                  <a:gd name="T9" fmla="*/ 3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22"/>
                  <a:gd name="T17" fmla="*/ 22 w 22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22">
                    <a:moveTo>
                      <a:pt x="7" y="22"/>
                    </a:moveTo>
                    <a:lnTo>
                      <a:pt x="0" y="14"/>
                    </a:lnTo>
                    <a:lnTo>
                      <a:pt x="14" y="0"/>
                    </a:lnTo>
                    <a:lnTo>
                      <a:pt x="22" y="6"/>
                    </a:lnTo>
                    <a:lnTo>
                      <a:pt x="7" y="22"/>
                    </a:lnTo>
                    <a:close/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00" name="Line 4304"/>
              <p:cNvSpPr>
                <a:spLocks noChangeShapeType="1"/>
              </p:cNvSpPr>
              <p:nvPr/>
            </p:nvSpPr>
            <p:spPr bwMode="auto">
              <a:xfrm flipV="1">
                <a:off x="3240" y="314"/>
                <a:ext cx="8" cy="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01" name="Freeform 4305"/>
              <p:cNvSpPr>
                <a:spLocks/>
              </p:cNvSpPr>
              <p:nvPr/>
            </p:nvSpPr>
            <p:spPr bwMode="auto">
              <a:xfrm>
                <a:off x="3248" y="322"/>
                <a:ext cx="11" cy="11"/>
              </a:xfrm>
              <a:custGeom>
                <a:avLst/>
                <a:gdLst>
                  <a:gd name="T0" fmla="*/ 0 w 22"/>
                  <a:gd name="T1" fmla="*/ 1 h 22"/>
                  <a:gd name="T2" fmla="*/ 1 w 22"/>
                  <a:gd name="T3" fmla="*/ 3 h 22"/>
                  <a:gd name="T4" fmla="*/ 3 w 22"/>
                  <a:gd name="T5" fmla="*/ 1 h 22"/>
                  <a:gd name="T6" fmla="*/ 1 w 22"/>
                  <a:gd name="T7" fmla="*/ 0 h 22"/>
                  <a:gd name="T8" fmla="*/ 0 w 22"/>
                  <a:gd name="T9" fmla="*/ 1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22"/>
                  <a:gd name="T17" fmla="*/ 22 w 22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22">
                    <a:moveTo>
                      <a:pt x="0" y="14"/>
                    </a:moveTo>
                    <a:lnTo>
                      <a:pt x="6" y="22"/>
                    </a:lnTo>
                    <a:lnTo>
                      <a:pt x="22" y="6"/>
                    </a:lnTo>
                    <a:lnTo>
                      <a:pt x="14" y="0"/>
                    </a:lnTo>
                    <a:lnTo>
                      <a:pt x="0" y="14"/>
                    </a:lnTo>
                    <a:close/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02" name="Line 4306"/>
              <p:cNvSpPr>
                <a:spLocks noChangeShapeType="1"/>
              </p:cNvSpPr>
              <p:nvPr/>
            </p:nvSpPr>
            <p:spPr bwMode="auto">
              <a:xfrm flipV="1">
                <a:off x="3248" y="322"/>
                <a:ext cx="7" cy="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03" name="Freeform 4307"/>
              <p:cNvSpPr>
                <a:spLocks/>
              </p:cNvSpPr>
              <p:nvPr/>
            </p:nvSpPr>
            <p:spPr bwMode="auto">
              <a:xfrm>
                <a:off x="3313" y="387"/>
                <a:ext cx="11" cy="11"/>
              </a:xfrm>
              <a:custGeom>
                <a:avLst/>
                <a:gdLst>
                  <a:gd name="T0" fmla="*/ 1 w 22"/>
                  <a:gd name="T1" fmla="*/ 3 h 22"/>
                  <a:gd name="T2" fmla="*/ 0 w 22"/>
                  <a:gd name="T3" fmla="*/ 2 h 22"/>
                  <a:gd name="T4" fmla="*/ 2 w 22"/>
                  <a:gd name="T5" fmla="*/ 0 h 22"/>
                  <a:gd name="T6" fmla="*/ 3 w 22"/>
                  <a:gd name="T7" fmla="*/ 1 h 22"/>
                  <a:gd name="T8" fmla="*/ 1 w 22"/>
                  <a:gd name="T9" fmla="*/ 3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22"/>
                  <a:gd name="T17" fmla="*/ 22 w 22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22">
                    <a:moveTo>
                      <a:pt x="6" y="22"/>
                    </a:moveTo>
                    <a:lnTo>
                      <a:pt x="0" y="15"/>
                    </a:lnTo>
                    <a:lnTo>
                      <a:pt x="16" y="0"/>
                    </a:lnTo>
                    <a:lnTo>
                      <a:pt x="22" y="6"/>
                    </a:lnTo>
                    <a:lnTo>
                      <a:pt x="6" y="22"/>
                    </a:lnTo>
                    <a:close/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04" name="Line 4308"/>
              <p:cNvSpPr>
                <a:spLocks noChangeShapeType="1"/>
              </p:cNvSpPr>
              <p:nvPr/>
            </p:nvSpPr>
            <p:spPr bwMode="auto">
              <a:xfrm flipV="1">
                <a:off x="3316" y="390"/>
                <a:ext cx="8" cy="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05" name="Line 4309"/>
              <p:cNvSpPr>
                <a:spLocks noChangeShapeType="1"/>
              </p:cNvSpPr>
              <p:nvPr/>
            </p:nvSpPr>
            <p:spPr bwMode="auto">
              <a:xfrm flipV="1">
                <a:off x="2648" y="331"/>
                <a:ext cx="218" cy="2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06" name="Line 4310"/>
              <p:cNvSpPr>
                <a:spLocks noChangeShapeType="1"/>
              </p:cNvSpPr>
              <p:nvPr/>
            </p:nvSpPr>
            <p:spPr bwMode="auto">
              <a:xfrm flipV="1">
                <a:off x="2640" y="323"/>
                <a:ext cx="218" cy="2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07" name="Line 4311"/>
              <p:cNvSpPr>
                <a:spLocks noChangeShapeType="1"/>
              </p:cNvSpPr>
              <p:nvPr/>
            </p:nvSpPr>
            <p:spPr bwMode="auto">
              <a:xfrm flipV="1">
                <a:off x="2636" y="320"/>
                <a:ext cx="218" cy="21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08" name="Line 4312"/>
              <p:cNvSpPr>
                <a:spLocks noChangeShapeType="1"/>
              </p:cNvSpPr>
              <p:nvPr/>
            </p:nvSpPr>
            <p:spPr bwMode="auto">
              <a:xfrm>
                <a:off x="2644" y="537"/>
                <a:ext cx="8" cy="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09" name="Line 4313"/>
              <p:cNvSpPr>
                <a:spLocks noChangeShapeType="1"/>
              </p:cNvSpPr>
              <p:nvPr/>
            </p:nvSpPr>
            <p:spPr bwMode="auto">
              <a:xfrm>
                <a:off x="2853" y="328"/>
                <a:ext cx="8" cy="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10" name="Line 4314"/>
              <p:cNvSpPr>
                <a:spLocks noChangeShapeType="1"/>
              </p:cNvSpPr>
              <p:nvPr/>
            </p:nvSpPr>
            <p:spPr bwMode="auto">
              <a:xfrm flipV="1">
                <a:off x="2647" y="429"/>
                <a:ext cx="110" cy="1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11" name="Line 4315"/>
              <p:cNvSpPr>
                <a:spLocks noChangeShapeType="1"/>
              </p:cNvSpPr>
              <p:nvPr/>
            </p:nvSpPr>
            <p:spPr bwMode="auto">
              <a:xfrm flipH="1">
                <a:off x="2735" y="334"/>
                <a:ext cx="124" cy="12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12" name="Line 4316"/>
              <p:cNvSpPr>
                <a:spLocks noChangeShapeType="1"/>
              </p:cNvSpPr>
              <p:nvPr/>
            </p:nvSpPr>
            <p:spPr bwMode="auto">
              <a:xfrm>
                <a:off x="2738" y="435"/>
                <a:ext cx="16" cy="1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13" name="Line 4317"/>
              <p:cNvSpPr>
                <a:spLocks noChangeShapeType="1"/>
              </p:cNvSpPr>
              <p:nvPr/>
            </p:nvSpPr>
            <p:spPr bwMode="auto">
              <a:xfrm>
                <a:off x="2923" y="259"/>
                <a:ext cx="8" cy="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14" name="Line 4318"/>
              <p:cNvSpPr>
                <a:spLocks noChangeShapeType="1"/>
              </p:cNvSpPr>
              <p:nvPr/>
            </p:nvSpPr>
            <p:spPr bwMode="auto">
              <a:xfrm>
                <a:off x="2568" y="613"/>
                <a:ext cx="8" cy="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15" name="Line 4319"/>
              <p:cNvSpPr>
                <a:spLocks noChangeShapeType="1"/>
              </p:cNvSpPr>
              <p:nvPr/>
            </p:nvSpPr>
            <p:spPr bwMode="auto">
              <a:xfrm flipH="1" flipV="1">
                <a:off x="2581" y="616"/>
                <a:ext cx="4" cy="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16" name="Line 4320"/>
              <p:cNvSpPr>
                <a:spLocks noChangeShapeType="1"/>
              </p:cNvSpPr>
              <p:nvPr/>
            </p:nvSpPr>
            <p:spPr bwMode="auto">
              <a:xfrm flipV="1">
                <a:off x="2585" y="570"/>
                <a:ext cx="49" cy="5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17" name="Line 4321"/>
              <p:cNvSpPr>
                <a:spLocks noChangeShapeType="1"/>
              </p:cNvSpPr>
              <p:nvPr/>
            </p:nvSpPr>
            <p:spPr bwMode="auto">
              <a:xfrm flipV="1">
                <a:off x="2581" y="563"/>
                <a:ext cx="53" cy="5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18" name="Line 4322"/>
              <p:cNvSpPr>
                <a:spLocks noChangeShapeType="1"/>
              </p:cNvSpPr>
              <p:nvPr/>
            </p:nvSpPr>
            <p:spPr bwMode="auto">
              <a:xfrm>
                <a:off x="2576" y="621"/>
                <a:ext cx="4" cy="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19" name="Line 4323"/>
              <p:cNvSpPr>
                <a:spLocks noChangeShapeType="1"/>
              </p:cNvSpPr>
              <p:nvPr/>
            </p:nvSpPr>
            <p:spPr bwMode="auto">
              <a:xfrm flipV="1">
                <a:off x="2926" y="131"/>
                <a:ext cx="129" cy="12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20" name="Line 4324"/>
              <p:cNvSpPr>
                <a:spLocks noChangeShapeType="1"/>
              </p:cNvSpPr>
              <p:nvPr/>
            </p:nvSpPr>
            <p:spPr bwMode="auto">
              <a:xfrm flipV="1">
                <a:off x="2926" y="79"/>
                <a:ext cx="191" cy="19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21" name="Line 4325"/>
              <p:cNvSpPr>
                <a:spLocks noChangeShapeType="1"/>
              </p:cNvSpPr>
              <p:nvPr/>
            </p:nvSpPr>
            <p:spPr bwMode="auto">
              <a:xfrm flipV="1">
                <a:off x="2919" y="71"/>
                <a:ext cx="191" cy="19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22" name="Line 4326"/>
              <p:cNvSpPr>
                <a:spLocks noChangeShapeType="1"/>
              </p:cNvSpPr>
              <p:nvPr/>
            </p:nvSpPr>
            <p:spPr bwMode="auto">
              <a:xfrm flipV="1">
                <a:off x="2915" y="67"/>
                <a:ext cx="191" cy="19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23" name="Line 4327"/>
              <p:cNvSpPr>
                <a:spLocks noChangeShapeType="1"/>
              </p:cNvSpPr>
              <p:nvPr/>
            </p:nvSpPr>
            <p:spPr bwMode="auto">
              <a:xfrm flipH="1">
                <a:off x="3037" y="82"/>
                <a:ext cx="74" cy="7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24" name="Line 4328"/>
              <p:cNvSpPr>
                <a:spLocks noChangeShapeType="1"/>
              </p:cNvSpPr>
              <p:nvPr/>
            </p:nvSpPr>
            <p:spPr bwMode="auto">
              <a:xfrm flipV="1">
                <a:off x="2644" y="331"/>
                <a:ext cx="222" cy="22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25" name="Line 4329"/>
              <p:cNvSpPr>
                <a:spLocks noChangeShapeType="1"/>
              </p:cNvSpPr>
              <p:nvPr/>
            </p:nvSpPr>
            <p:spPr bwMode="auto">
              <a:xfrm flipV="1">
                <a:off x="2632" y="67"/>
                <a:ext cx="474" cy="47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26" name="Line 4330"/>
              <p:cNvSpPr>
                <a:spLocks noChangeShapeType="1"/>
              </p:cNvSpPr>
              <p:nvPr/>
            </p:nvSpPr>
            <p:spPr bwMode="auto">
              <a:xfrm flipH="1">
                <a:off x="2581" y="554"/>
                <a:ext cx="63" cy="6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27" name="Line 4331"/>
              <p:cNvSpPr>
                <a:spLocks noChangeShapeType="1"/>
              </p:cNvSpPr>
              <p:nvPr/>
            </p:nvSpPr>
            <p:spPr bwMode="auto">
              <a:xfrm flipH="1">
                <a:off x="2569" y="542"/>
                <a:ext cx="63" cy="6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28" name="Line 4332"/>
              <p:cNvSpPr>
                <a:spLocks noChangeShapeType="1"/>
              </p:cNvSpPr>
              <p:nvPr/>
            </p:nvSpPr>
            <p:spPr bwMode="auto">
              <a:xfrm>
                <a:off x="2636" y="538"/>
                <a:ext cx="12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29" name="Line 4333"/>
              <p:cNvSpPr>
                <a:spLocks noChangeShapeType="1"/>
              </p:cNvSpPr>
              <p:nvPr/>
            </p:nvSpPr>
            <p:spPr bwMode="auto">
              <a:xfrm>
                <a:off x="2569" y="605"/>
                <a:ext cx="12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30" name="Line 4334"/>
              <p:cNvSpPr>
                <a:spLocks noChangeShapeType="1"/>
              </p:cNvSpPr>
              <p:nvPr/>
            </p:nvSpPr>
            <p:spPr bwMode="auto">
              <a:xfrm>
                <a:off x="2632" y="542"/>
                <a:ext cx="12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31" name="Line 4335"/>
              <p:cNvSpPr>
                <a:spLocks noChangeShapeType="1"/>
              </p:cNvSpPr>
              <p:nvPr/>
            </p:nvSpPr>
            <p:spPr bwMode="auto">
              <a:xfrm>
                <a:off x="2639" y="558"/>
                <a:ext cx="1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32" name="Line 4336"/>
              <p:cNvSpPr>
                <a:spLocks noChangeShapeType="1"/>
              </p:cNvSpPr>
              <p:nvPr/>
            </p:nvSpPr>
            <p:spPr bwMode="auto">
              <a:xfrm flipV="1">
                <a:off x="3106" y="36"/>
                <a:ext cx="32" cy="3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33" name="Line 4337"/>
              <p:cNvSpPr>
                <a:spLocks noChangeShapeType="1"/>
              </p:cNvSpPr>
              <p:nvPr/>
            </p:nvSpPr>
            <p:spPr bwMode="auto">
              <a:xfrm flipH="1" flipV="1">
                <a:off x="3138" y="36"/>
                <a:ext cx="37" cy="3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34" name="Line 4338"/>
              <p:cNvSpPr>
                <a:spLocks noChangeShapeType="1"/>
              </p:cNvSpPr>
              <p:nvPr/>
            </p:nvSpPr>
            <p:spPr bwMode="auto">
              <a:xfrm flipV="1">
                <a:off x="3183" y="21"/>
                <a:ext cx="61" cy="6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35" name="Line 4339"/>
              <p:cNvSpPr>
                <a:spLocks noChangeShapeType="1"/>
              </p:cNvSpPr>
              <p:nvPr/>
            </p:nvSpPr>
            <p:spPr bwMode="auto">
              <a:xfrm flipH="1" flipV="1">
                <a:off x="2857" y="164"/>
                <a:ext cx="76" cy="7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36" name="Line 4340"/>
              <p:cNvSpPr>
                <a:spLocks noChangeShapeType="1"/>
              </p:cNvSpPr>
              <p:nvPr/>
            </p:nvSpPr>
            <p:spPr bwMode="auto">
              <a:xfrm flipV="1">
                <a:off x="2857" y="88"/>
                <a:ext cx="76" cy="7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37" name="Line 4341"/>
              <p:cNvSpPr>
                <a:spLocks noChangeShapeType="1"/>
              </p:cNvSpPr>
              <p:nvPr/>
            </p:nvSpPr>
            <p:spPr bwMode="auto">
              <a:xfrm>
                <a:off x="2933" y="88"/>
                <a:ext cx="76" cy="7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38" name="Line 4342"/>
              <p:cNvSpPr>
                <a:spLocks noChangeShapeType="1"/>
              </p:cNvSpPr>
              <p:nvPr/>
            </p:nvSpPr>
            <p:spPr bwMode="auto">
              <a:xfrm flipV="1">
                <a:off x="2872" y="152"/>
                <a:ext cx="12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39" name="Line 4343"/>
              <p:cNvSpPr>
                <a:spLocks noChangeShapeType="1"/>
              </p:cNvSpPr>
              <p:nvPr/>
            </p:nvSpPr>
            <p:spPr bwMode="auto">
              <a:xfrm flipV="1">
                <a:off x="2893" y="124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40" name="Line 4344"/>
              <p:cNvSpPr>
                <a:spLocks noChangeShapeType="1"/>
              </p:cNvSpPr>
              <p:nvPr/>
            </p:nvSpPr>
            <p:spPr bwMode="auto">
              <a:xfrm flipV="1">
                <a:off x="2922" y="103"/>
                <a:ext cx="11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41" name="Line 4345"/>
              <p:cNvSpPr>
                <a:spLocks noChangeShapeType="1"/>
              </p:cNvSpPr>
              <p:nvPr/>
            </p:nvSpPr>
            <p:spPr bwMode="auto">
              <a:xfrm flipH="1">
                <a:off x="2983" y="164"/>
                <a:ext cx="11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42" name="Line 4346"/>
              <p:cNvSpPr>
                <a:spLocks noChangeShapeType="1"/>
              </p:cNvSpPr>
              <p:nvPr/>
            </p:nvSpPr>
            <p:spPr bwMode="auto">
              <a:xfrm flipH="1">
                <a:off x="2954" y="185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43" name="Line 4347"/>
              <p:cNvSpPr>
                <a:spLocks noChangeShapeType="1"/>
              </p:cNvSpPr>
              <p:nvPr/>
            </p:nvSpPr>
            <p:spPr bwMode="auto">
              <a:xfrm flipH="1">
                <a:off x="2933" y="213"/>
                <a:ext cx="12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44" name="Line 4348"/>
              <p:cNvSpPr>
                <a:spLocks noChangeShapeType="1"/>
              </p:cNvSpPr>
              <p:nvPr/>
            </p:nvSpPr>
            <p:spPr bwMode="auto">
              <a:xfrm flipH="1" flipV="1">
                <a:off x="2922" y="213"/>
                <a:ext cx="11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45" name="Line 4349"/>
              <p:cNvSpPr>
                <a:spLocks noChangeShapeType="1"/>
              </p:cNvSpPr>
              <p:nvPr/>
            </p:nvSpPr>
            <p:spPr bwMode="auto">
              <a:xfrm flipH="1" flipV="1">
                <a:off x="2893" y="185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46" name="Line 4350"/>
              <p:cNvSpPr>
                <a:spLocks noChangeShapeType="1"/>
              </p:cNvSpPr>
              <p:nvPr/>
            </p:nvSpPr>
            <p:spPr bwMode="auto">
              <a:xfrm flipH="1" flipV="1">
                <a:off x="2872" y="164"/>
                <a:ext cx="12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47" name="Line 4351"/>
              <p:cNvSpPr>
                <a:spLocks noChangeShapeType="1"/>
              </p:cNvSpPr>
              <p:nvPr/>
            </p:nvSpPr>
            <p:spPr bwMode="auto">
              <a:xfrm>
                <a:off x="2933" y="103"/>
                <a:ext cx="12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48" name="Line 4352"/>
              <p:cNvSpPr>
                <a:spLocks noChangeShapeType="1"/>
              </p:cNvSpPr>
              <p:nvPr/>
            </p:nvSpPr>
            <p:spPr bwMode="auto">
              <a:xfrm>
                <a:off x="2954" y="124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49" name="Line 4353"/>
              <p:cNvSpPr>
                <a:spLocks noChangeShapeType="1"/>
              </p:cNvSpPr>
              <p:nvPr/>
            </p:nvSpPr>
            <p:spPr bwMode="auto">
              <a:xfrm>
                <a:off x="2983" y="152"/>
                <a:ext cx="11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50" name="Line 4354"/>
              <p:cNvSpPr>
                <a:spLocks noChangeShapeType="1"/>
              </p:cNvSpPr>
              <p:nvPr/>
            </p:nvSpPr>
            <p:spPr bwMode="auto">
              <a:xfrm flipV="1">
                <a:off x="2875" y="154"/>
                <a:ext cx="11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51" name="Line 4355"/>
              <p:cNvSpPr>
                <a:spLocks noChangeShapeType="1"/>
              </p:cNvSpPr>
              <p:nvPr/>
            </p:nvSpPr>
            <p:spPr bwMode="auto">
              <a:xfrm flipV="1">
                <a:off x="2896" y="126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52" name="Line 4356"/>
              <p:cNvSpPr>
                <a:spLocks noChangeShapeType="1"/>
              </p:cNvSpPr>
              <p:nvPr/>
            </p:nvSpPr>
            <p:spPr bwMode="auto">
              <a:xfrm flipV="1">
                <a:off x="2924" y="105"/>
                <a:ext cx="12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53" name="Line 4357"/>
              <p:cNvSpPr>
                <a:spLocks noChangeShapeType="1"/>
              </p:cNvSpPr>
              <p:nvPr/>
            </p:nvSpPr>
            <p:spPr bwMode="auto">
              <a:xfrm flipH="1">
                <a:off x="2980" y="161"/>
                <a:ext cx="12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54" name="Line 4358"/>
              <p:cNvSpPr>
                <a:spLocks noChangeShapeType="1"/>
              </p:cNvSpPr>
              <p:nvPr/>
            </p:nvSpPr>
            <p:spPr bwMode="auto">
              <a:xfrm flipH="1">
                <a:off x="2952" y="183"/>
                <a:ext cx="19" cy="1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55" name="Line 4359"/>
              <p:cNvSpPr>
                <a:spLocks noChangeShapeType="1"/>
              </p:cNvSpPr>
              <p:nvPr/>
            </p:nvSpPr>
            <p:spPr bwMode="auto">
              <a:xfrm flipH="1">
                <a:off x="2931" y="211"/>
                <a:ext cx="12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56" name="Line 4360"/>
              <p:cNvSpPr>
                <a:spLocks noChangeShapeType="1"/>
              </p:cNvSpPr>
              <p:nvPr/>
            </p:nvSpPr>
            <p:spPr bwMode="auto">
              <a:xfrm flipH="1" flipV="1">
                <a:off x="2924" y="211"/>
                <a:ext cx="12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57" name="Line 4361"/>
              <p:cNvSpPr>
                <a:spLocks noChangeShapeType="1"/>
              </p:cNvSpPr>
              <p:nvPr/>
            </p:nvSpPr>
            <p:spPr bwMode="auto">
              <a:xfrm flipH="1" flipV="1">
                <a:off x="2896" y="183"/>
                <a:ext cx="19" cy="1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58" name="Line 4362"/>
              <p:cNvSpPr>
                <a:spLocks noChangeShapeType="1"/>
              </p:cNvSpPr>
              <p:nvPr/>
            </p:nvSpPr>
            <p:spPr bwMode="auto">
              <a:xfrm flipH="1" flipV="1">
                <a:off x="2875" y="161"/>
                <a:ext cx="11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59" name="Line 4363"/>
              <p:cNvSpPr>
                <a:spLocks noChangeShapeType="1"/>
              </p:cNvSpPr>
              <p:nvPr/>
            </p:nvSpPr>
            <p:spPr bwMode="auto">
              <a:xfrm>
                <a:off x="2931" y="105"/>
                <a:ext cx="12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60" name="Line 4364"/>
              <p:cNvSpPr>
                <a:spLocks noChangeShapeType="1"/>
              </p:cNvSpPr>
              <p:nvPr/>
            </p:nvSpPr>
            <p:spPr bwMode="auto">
              <a:xfrm>
                <a:off x="2952" y="126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61" name="Line 4365"/>
              <p:cNvSpPr>
                <a:spLocks noChangeShapeType="1"/>
              </p:cNvSpPr>
              <p:nvPr/>
            </p:nvSpPr>
            <p:spPr bwMode="auto">
              <a:xfrm>
                <a:off x="2980" y="154"/>
                <a:ext cx="12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62" name="Line 4366"/>
              <p:cNvSpPr>
                <a:spLocks noChangeShapeType="1"/>
              </p:cNvSpPr>
              <p:nvPr/>
            </p:nvSpPr>
            <p:spPr bwMode="auto">
              <a:xfrm>
                <a:off x="2933" y="107"/>
                <a:ext cx="1" cy="3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63" name="Line 4367"/>
              <p:cNvSpPr>
                <a:spLocks noChangeShapeType="1"/>
              </p:cNvSpPr>
              <p:nvPr/>
            </p:nvSpPr>
            <p:spPr bwMode="auto">
              <a:xfrm>
                <a:off x="2933" y="150"/>
                <a:ext cx="1" cy="2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64" name="Line 4368"/>
              <p:cNvSpPr>
                <a:spLocks noChangeShapeType="1"/>
              </p:cNvSpPr>
              <p:nvPr/>
            </p:nvSpPr>
            <p:spPr bwMode="auto">
              <a:xfrm>
                <a:off x="2933" y="190"/>
                <a:ext cx="1" cy="3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65" name="Line 4369"/>
              <p:cNvSpPr>
                <a:spLocks noChangeShapeType="1"/>
              </p:cNvSpPr>
              <p:nvPr/>
            </p:nvSpPr>
            <p:spPr bwMode="auto">
              <a:xfrm>
                <a:off x="2877" y="164"/>
                <a:ext cx="30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66" name="Line 4370"/>
              <p:cNvSpPr>
                <a:spLocks noChangeShapeType="1"/>
              </p:cNvSpPr>
              <p:nvPr/>
            </p:nvSpPr>
            <p:spPr bwMode="auto">
              <a:xfrm>
                <a:off x="2920" y="164"/>
                <a:ext cx="27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67" name="Line 4371"/>
              <p:cNvSpPr>
                <a:spLocks noChangeShapeType="1"/>
              </p:cNvSpPr>
              <p:nvPr/>
            </p:nvSpPr>
            <p:spPr bwMode="auto">
              <a:xfrm>
                <a:off x="2960" y="164"/>
                <a:ext cx="30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68" name="Line 4372"/>
              <p:cNvSpPr>
                <a:spLocks noChangeShapeType="1"/>
              </p:cNvSpPr>
              <p:nvPr/>
            </p:nvSpPr>
            <p:spPr bwMode="auto">
              <a:xfrm flipH="1">
                <a:off x="3127" y="2"/>
                <a:ext cx="36" cy="1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69" name="Line 4373"/>
              <p:cNvSpPr>
                <a:spLocks noChangeShapeType="1"/>
              </p:cNvSpPr>
              <p:nvPr/>
            </p:nvSpPr>
            <p:spPr bwMode="auto">
              <a:xfrm flipV="1">
                <a:off x="2994" y="130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70" name="Line 4374"/>
              <p:cNvSpPr>
                <a:spLocks noChangeShapeType="1"/>
              </p:cNvSpPr>
              <p:nvPr/>
            </p:nvSpPr>
            <p:spPr bwMode="auto">
              <a:xfrm flipV="1">
                <a:off x="3023" y="102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71" name="Line 4375"/>
              <p:cNvSpPr>
                <a:spLocks noChangeShapeType="1"/>
              </p:cNvSpPr>
              <p:nvPr/>
            </p:nvSpPr>
            <p:spPr bwMode="auto">
              <a:xfrm flipV="1">
                <a:off x="3052" y="73"/>
                <a:ext cx="18" cy="2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72" name="Line 4376"/>
              <p:cNvSpPr>
                <a:spLocks noChangeShapeType="1"/>
              </p:cNvSpPr>
              <p:nvPr/>
            </p:nvSpPr>
            <p:spPr bwMode="auto">
              <a:xfrm flipV="1">
                <a:off x="3080" y="45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73" name="Line 4377"/>
              <p:cNvSpPr>
                <a:spLocks noChangeShapeType="1"/>
              </p:cNvSpPr>
              <p:nvPr/>
            </p:nvSpPr>
            <p:spPr bwMode="auto">
              <a:xfrm flipV="1">
                <a:off x="3109" y="17"/>
                <a:ext cx="18" cy="1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74" name="Line 4378"/>
              <p:cNvSpPr>
                <a:spLocks noChangeShapeType="1"/>
              </p:cNvSpPr>
              <p:nvPr/>
            </p:nvSpPr>
            <p:spPr bwMode="auto">
              <a:xfrm flipV="1">
                <a:off x="3117" y="48"/>
                <a:ext cx="32" cy="3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75" name="Line 4379"/>
              <p:cNvSpPr>
                <a:spLocks noChangeShapeType="1"/>
              </p:cNvSpPr>
              <p:nvPr/>
            </p:nvSpPr>
            <p:spPr bwMode="auto">
              <a:xfrm flipH="1" flipV="1">
                <a:off x="3152" y="-9"/>
                <a:ext cx="15" cy="1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76" name="Line 4380"/>
              <p:cNvSpPr>
                <a:spLocks noChangeShapeType="1"/>
              </p:cNvSpPr>
              <p:nvPr/>
            </p:nvSpPr>
            <p:spPr bwMode="auto">
              <a:xfrm flipV="1">
                <a:off x="2926" y="79"/>
                <a:ext cx="191" cy="19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77" name="Line 4381"/>
              <p:cNvSpPr>
                <a:spLocks noChangeShapeType="1"/>
              </p:cNvSpPr>
              <p:nvPr/>
            </p:nvSpPr>
            <p:spPr bwMode="auto">
              <a:xfrm flipH="1" flipV="1">
                <a:off x="2854" y="320"/>
                <a:ext cx="46" cy="4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78" name="Line 4382"/>
              <p:cNvSpPr>
                <a:spLocks noChangeShapeType="1"/>
              </p:cNvSpPr>
              <p:nvPr/>
            </p:nvSpPr>
            <p:spPr bwMode="auto">
              <a:xfrm flipH="1">
                <a:off x="2900" y="305"/>
                <a:ext cx="61" cy="6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79" name="Line 4383"/>
              <p:cNvSpPr>
                <a:spLocks noChangeShapeType="1"/>
              </p:cNvSpPr>
              <p:nvPr/>
            </p:nvSpPr>
            <p:spPr bwMode="auto">
              <a:xfrm>
                <a:off x="2915" y="259"/>
                <a:ext cx="46" cy="4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80" name="Line 4384"/>
              <p:cNvSpPr>
                <a:spLocks noChangeShapeType="1"/>
              </p:cNvSpPr>
              <p:nvPr/>
            </p:nvSpPr>
            <p:spPr bwMode="auto">
              <a:xfrm flipV="1">
                <a:off x="2854" y="259"/>
                <a:ext cx="61" cy="6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81" name="Line 4385"/>
              <p:cNvSpPr>
                <a:spLocks noChangeShapeType="1"/>
              </p:cNvSpPr>
              <p:nvPr/>
            </p:nvSpPr>
            <p:spPr bwMode="auto">
              <a:xfrm flipH="1" flipV="1">
                <a:off x="3152" y="-9"/>
                <a:ext cx="15" cy="1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82" name="Line 4386"/>
              <p:cNvSpPr>
                <a:spLocks noChangeShapeType="1"/>
              </p:cNvSpPr>
              <p:nvPr/>
            </p:nvSpPr>
            <p:spPr bwMode="auto">
              <a:xfrm>
                <a:off x="3106" y="67"/>
                <a:ext cx="11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83" name="Line 4387"/>
              <p:cNvSpPr>
                <a:spLocks noChangeShapeType="1"/>
              </p:cNvSpPr>
              <p:nvPr/>
            </p:nvSpPr>
            <p:spPr bwMode="auto">
              <a:xfrm flipV="1">
                <a:off x="3117" y="48"/>
                <a:ext cx="32" cy="3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84" name="Line 4388"/>
              <p:cNvSpPr>
                <a:spLocks noChangeShapeType="1"/>
              </p:cNvSpPr>
              <p:nvPr/>
            </p:nvSpPr>
            <p:spPr bwMode="auto">
              <a:xfrm flipV="1">
                <a:off x="2994" y="130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85" name="Line 4389"/>
              <p:cNvSpPr>
                <a:spLocks noChangeShapeType="1"/>
              </p:cNvSpPr>
              <p:nvPr/>
            </p:nvSpPr>
            <p:spPr bwMode="auto">
              <a:xfrm flipV="1">
                <a:off x="3023" y="102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86" name="Line 4390"/>
              <p:cNvSpPr>
                <a:spLocks noChangeShapeType="1"/>
              </p:cNvSpPr>
              <p:nvPr/>
            </p:nvSpPr>
            <p:spPr bwMode="auto">
              <a:xfrm flipV="1">
                <a:off x="3052" y="73"/>
                <a:ext cx="18" cy="2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87" name="Line 4391"/>
              <p:cNvSpPr>
                <a:spLocks noChangeShapeType="1"/>
              </p:cNvSpPr>
              <p:nvPr/>
            </p:nvSpPr>
            <p:spPr bwMode="auto">
              <a:xfrm flipV="1">
                <a:off x="3080" y="45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88" name="Line 4392"/>
              <p:cNvSpPr>
                <a:spLocks noChangeShapeType="1"/>
              </p:cNvSpPr>
              <p:nvPr/>
            </p:nvSpPr>
            <p:spPr bwMode="auto">
              <a:xfrm flipV="1">
                <a:off x="3109" y="17"/>
                <a:ext cx="18" cy="1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89" name="Line 4393"/>
              <p:cNvSpPr>
                <a:spLocks noChangeShapeType="1"/>
              </p:cNvSpPr>
              <p:nvPr/>
            </p:nvSpPr>
            <p:spPr bwMode="auto">
              <a:xfrm flipH="1">
                <a:off x="3127" y="2"/>
                <a:ext cx="36" cy="1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90" name="Line 4394"/>
              <p:cNvSpPr>
                <a:spLocks noChangeShapeType="1"/>
              </p:cNvSpPr>
              <p:nvPr/>
            </p:nvSpPr>
            <p:spPr bwMode="auto">
              <a:xfrm flipH="1">
                <a:off x="2980" y="161"/>
                <a:ext cx="12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91" name="Line 4395"/>
              <p:cNvSpPr>
                <a:spLocks noChangeShapeType="1"/>
              </p:cNvSpPr>
              <p:nvPr/>
            </p:nvSpPr>
            <p:spPr bwMode="auto">
              <a:xfrm flipH="1">
                <a:off x="2952" y="183"/>
                <a:ext cx="19" cy="1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92" name="Line 4396"/>
              <p:cNvSpPr>
                <a:spLocks noChangeShapeType="1"/>
              </p:cNvSpPr>
              <p:nvPr/>
            </p:nvSpPr>
            <p:spPr bwMode="auto">
              <a:xfrm flipH="1">
                <a:off x="2931" y="211"/>
                <a:ext cx="12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93" name="Line 4397"/>
              <p:cNvSpPr>
                <a:spLocks noChangeShapeType="1"/>
              </p:cNvSpPr>
              <p:nvPr/>
            </p:nvSpPr>
            <p:spPr bwMode="auto">
              <a:xfrm flipH="1">
                <a:off x="2983" y="164"/>
                <a:ext cx="11" cy="1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94" name="Line 4398"/>
              <p:cNvSpPr>
                <a:spLocks noChangeShapeType="1"/>
              </p:cNvSpPr>
              <p:nvPr/>
            </p:nvSpPr>
            <p:spPr bwMode="auto">
              <a:xfrm flipH="1">
                <a:off x="2954" y="185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95" name="Line 4399"/>
              <p:cNvSpPr>
                <a:spLocks noChangeShapeType="1"/>
              </p:cNvSpPr>
              <p:nvPr/>
            </p:nvSpPr>
            <p:spPr bwMode="auto">
              <a:xfrm flipH="1">
                <a:off x="2933" y="213"/>
                <a:ext cx="12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96" name="Line 4400"/>
              <p:cNvSpPr>
                <a:spLocks noChangeShapeType="1"/>
              </p:cNvSpPr>
              <p:nvPr/>
            </p:nvSpPr>
            <p:spPr bwMode="auto">
              <a:xfrm flipH="1">
                <a:off x="2933" y="164"/>
                <a:ext cx="76" cy="7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97" name="Line 4401"/>
              <p:cNvSpPr>
                <a:spLocks noChangeShapeType="1"/>
              </p:cNvSpPr>
              <p:nvPr/>
            </p:nvSpPr>
            <p:spPr bwMode="auto">
              <a:xfrm flipV="1">
                <a:off x="3183" y="21"/>
                <a:ext cx="61" cy="6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98" name="Line 4402"/>
              <p:cNvSpPr>
                <a:spLocks noChangeShapeType="1"/>
              </p:cNvSpPr>
              <p:nvPr/>
            </p:nvSpPr>
            <p:spPr bwMode="auto">
              <a:xfrm flipH="1" flipV="1">
                <a:off x="3138" y="36"/>
                <a:ext cx="45" cy="4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99" name="Line 4403"/>
              <p:cNvSpPr>
                <a:spLocks noChangeShapeType="1"/>
              </p:cNvSpPr>
              <p:nvPr/>
            </p:nvSpPr>
            <p:spPr bwMode="auto">
              <a:xfrm flipV="1">
                <a:off x="3106" y="36"/>
                <a:ext cx="32" cy="3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800" name="Freeform 4404"/>
              <p:cNvSpPr>
                <a:spLocks/>
              </p:cNvSpPr>
              <p:nvPr/>
            </p:nvSpPr>
            <p:spPr bwMode="auto">
              <a:xfrm>
                <a:off x="3085" y="616"/>
                <a:ext cx="23" cy="32"/>
              </a:xfrm>
              <a:custGeom>
                <a:avLst/>
                <a:gdLst>
                  <a:gd name="T0" fmla="*/ 6 w 46"/>
                  <a:gd name="T1" fmla="*/ 1 h 64"/>
                  <a:gd name="T2" fmla="*/ 6 w 46"/>
                  <a:gd name="T3" fmla="*/ 1 h 64"/>
                  <a:gd name="T4" fmla="*/ 5 w 46"/>
                  <a:gd name="T5" fmla="*/ 1 h 64"/>
                  <a:gd name="T6" fmla="*/ 4 w 46"/>
                  <a:gd name="T7" fmla="*/ 0 h 64"/>
                  <a:gd name="T8" fmla="*/ 3 w 46"/>
                  <a:gd name="T9" fmla="*/ 0 h 64"/>
                  <a:gd name="T10" fmla="*/ 1 w 46"/>
                  <a:gd name="T11" fmla="*/ 1 h 64"/>
                  <a:gd name="T12" fmla="*/ 1 w 46"/>
                  <a:gd name="T13" fmla="*/ 1 h 64"/>
                  <a:gd name="T14" fmla="*/ 1 w 46"/>
                  <a:gd name="T15" fmla="*/ 1 h 64"/>
                  <a:gd name="T16" fmla="*/ 0 w 46"/>
                  <a:gd name="T17" fmla="*/ 3 h 64"/>
                  <a:gd name="T18" fmla="*/ 0 w 46"/>
                  <a:gd name="T19" fmla="*/ 5 h 64"/>
                  <a:gd name="T20" fmla="*/ 1 w 46"/>
                  <a:gd name="T21" fmla="*/ 6 h 64"/>
                  <a:gd name="T22" fmla="*/ 1 w 46"/>
                  <a:gd name="T23" fmla="*/ 6 h 64"/>
                  <a:gd name="T24" fmla="*/ 1 w 46"/>
                  <a:gd name="T25" fmla="*/ 7 h 64"/>
                  <a:gd name="T26" fmla="*/ 3 w 46"/>
                  <a:gd name="T27" fmla="*/ 8 h 64"/>
                  <a:gd name="T28" fmla="*/ 4 w 46"/>
                  <a:gd name="T29" fmla="*/ 8 h 64"/>
                  <a:gd name="T30" fmla="*/ 5 w 46"/>
                  <a:gd name="T31" fmla="*/ 7 h 64"/>
                  <a:gd name="T32" fmla="*/ 6 w 46"/>
                  <a:gd name="T33" fmla="*/ 6 h 64"/>
                  <a:gd name="T34" fmla="*/ 6 w 46"/>
                  <a:gd name="T35" fmla="*/ 6 h 6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6"/>
                  <a:gd name="T55" fmla="*/ 0 h 64"/>
                  <a:gd name="T56" fmla="*/ 46 w 46"/>
                  <a:gd name="T57" fmla="*/ 64 h 6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6" h="64">
                    <a:moveTo>
                      <a:pt x="46" y="14"/>
                    </a:moveTo>
                    <a:lnTo>
                      <a:pt x="43" y="7"/>
                    </a:lnTo>
                    <a:lnTo>
                      <a:pt x="37" y="3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3" y="3"/>
                    </a:lnTo>
                    <a:lnTo>
                      <a:pt x="7" y="7"/>
                    </a:lnTo>
                    <a:lnTo>
                      <a:pt x="4" y="14"/>
                    </a:lnTo>
                    <a:lnTo>
                      <a:pt x="0" y="23"/>
                    </a:lnTo>
                    <a:lnTo>
                      <a:pt x="0" y="39"/>
                    </a:lnTo>
                    <a:lnTo>
                      <a:pt x="4" y="48"/>
                    </a:lnTo>
                    <a:lnTo>
                      <a:pt x="7" y="54"/>
                    </a:lnTo>
                    <a:lnTo>
                      <a:pt x="13" y="61"/>
                    </a:lnTo>
                    <a:lnTo>
                      <a:pt x="19" y="64"/>
                    </a:lnTo>
                    <a:lnTo>
                      <a:pt x="32" y="64"/>
                    </a:lnTo>
                    <a:lnTo>
                      <a:pt x="37" y="61"/>
                    </a:lnTo>
                    <a:lnTo>
                      <a:pt x="43" y="54"/>
                    </a:lnTo>
                    <a:lnTo>
                      <a:pt x="46" y="48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801" name="Line 4405"/>
              <p:cNvSpPr>
                <a:spLocks noChangeShapeType="1"/>
              </p:cNvSpPr>
              <p:nvPr/>
            </p:nvSpPr>
            <p:spPr bwMode="auto">
              <a:xfrm>
                <a:off x="3119" y="616"/>
                <a:ext cx="1" cy="3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802" name="Line 4406"/>
              <p:cNvSpPr>
                <a:spLocks noChangeShapeType="1"/>
              </p:cNvSpPr>
              <p:nvPr/>
            </p:nvSpPr>
            <p:spPr bwMode="auto">
              <a:xfrm>
                <a:off x="3141" y="616"/>
                <a:ext cx="1" cy="3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803" name="Line 4407"/>
              <p:cNvSpPr>
                <a:spLocks noChangeShapeType="1"/>
              </p:cNvSpPr>
              <p:nvPr/>
            </p:nvSpPr>
            <p:spPr bwMode="auto">
              <a:xfrm>
                <a:off x="3119" y="631"/>
                <a:ext cx="22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804" name="Line 4408"/>
              <p:cNvSpPr>
                <a:spLocks noChangeShapeType="1"/>
              </p:cNvSpPr>
              <p:nvPr/>
            </p:nvSpPr>
            <p:spPr bwMode="auto">
              <a:xfrm>
                <a:off x="3153" y="630"/>
                <a:ext cx="28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805" name="Line 4409"/>
              <p:cNvSpPr>
                <a:spLocks noChangeShapeType="1"/>
              </p:cNvSpPr>
              <p:nvPr/>
            </p:nvSpPr>
            <p:spPr bwMode="auto">
              <a:xfrm>
                <a:off x="3153" y="639"/>
                <a:ext cx="28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806" name="Freeform 4410"/>
              <p:cNvSpPr>
                <a:spLocks/>
              </p:cNvSpPr>
              <p:nvPr/>
            </p:nvSpPr>
            <p:spPr bwMode="auto">
              <a:xfrm>
                <a:off x="3191" y="616"/>
                <a:ext cx="22" cy="32"/>
              </a:xfrm>
              <a:custGeom>
                <a:avLst/>
                <a:gdLst>
                  <a:gd name="T0" fmla="*/ 1 w 44"/>
                  <a:gd name="T1" fmla="*/ 1 h 64"/>
                  <a:gd name="T2" fmla="*/ 1 w 44"/>
                  <a:gd name="T3" fmla="*/ 1 h 64"/>
                  <a:gd name="T4" fmla="*/ 1 w 44"/>
                  <a:gd name="T5" fmla="*/ 1 h 64"/>
                  <a:gd name="T6" fmla="*/ 1 w 44"/>
                  <a:gd name="T7" fmla="*/ 1 h 64"/>
                  <a:gd name="T8" fmla="*/ 2 w 44"/>
                  <a:gd name="T9" fmla="*/ 0 h 64"/>
                  <a:gd name="T10" fmla="*/ 3 w 44"/>
                  <a:gd name="T11" fmla="*/ 0 h 64"/>
                  <a:gd name="T12" fmla="*/ 5 w 44"/>
                  <a:gd name="T13" fmla="*/ 1 h 64"/>
                  <a:gd name="T14" fmla="*/ 5 w 44"/>
                  <a:gd name="T15" fmla="*/ 1 h 64"/>
                  <a:gd name="T16" fmla="*/ 6 w 44"/>
                  <a:gd name="T17" fmla="*/ 1 h 64"/>
                  <a:gd name="T18" fmla="*/ 6 w 44"/>
                  <a:gd name="T19" fmla="*/ 2 h 64"/>
                  <a:gd name="T20" fmla="*/ 5 w 44"/>
                  <a:gd name="T21" fmla="*/ 3 h 64"/>
                  <a:gd name="T22" fmla="*/ 4 w 44"/>
                  <a:gd name="T23" fmla="*/ 4 h 64"/>
                  <a:gd name="T24" fmla="*/ 0 w 44"/>
                  <a:gd name="T25" fmla="*/ 8 h 64"/>
                  <a:gd name="T26" fmla="*/ 6 w 44"/>
                  <a:gd name="T27" fmla="*/ 8 h 6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4"/>
                  <a:gd name="T43" fmla="*/ 0 h 64"/>
                  <a:gd name="T44" fmla="*/ 44 w 44"/>
                  <a:gd name="T45" fmla="*/ 64 h 6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4" h="64">
                    <a:moveTo>
                      <a:pt x="3" y="14"/>
                    </a:moveTo>
                    <a:lnTo>
                      <a:pt x="3" y="11"/>
                    </a:lnTo>
                    <a:lnTo>
                      <a:pt x="6" y="4"/>
                    </a:lnTo>
                    <a:lnTo>
                      <a:pt x="9" y="3"/>
                    </a:lnTo>
                    <a:lnTo>
                      <a:pt x="16" y="0"/>
                    </a:lnTo>
                    <a:lnTo>
                      <a:pt x="28" y="0"/>
                    </a:lnTo>
                    <a:lnTo>
                      <a:pt x="34" y="3"/>
                    </a:lnTo>
                    <a:lnTo>
                      <a:pt x="37" y="4"/>
                    </a:lnTo>
                    <a:lnTo>
                      <a:pt x="41" y="11"/>
                    </a:lnTo>
                    <a:lnTo>
                      <a:pt x="41" y="17"/>
                    </a:lnTo>
                    <a:lnTo>
                      <a:pt x="37" y="23"/>
                    </a:lnTo>
                    <a:lnTo>
                      <a:pt x="31" y="32"/>
                    </a:lnTo>
                    <a:lnTo>
                      <a:pt x="0" y="64"/>
                    </a:lnTo>
                    <a:lnTo>
                      <a:pt x="44" y="64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807" name="Freeform 4411"/>
              <p:cNvSpPr>
                <a:spLocks/>
              </p:cNvSpPr>
              <p:nvPr/>
            </p:nvSpPr>
            <p:spPr bwMode="auto">
              <a:xfrm>
                <a:off x="3227" y="616"/>
                <a:ext cx="7" cy="32"/>
              </a:xfrm>
              <a:custGeom>
                <a:avLst/>
                <a:gdLst>
                  <a:gd name="T0" fmla="*/ 0 w 14"/>
                  <a:gd name="T1" fmla="*/ 1 h 64"/>
                  <a:gd name="T2" fmla="*/ 1 w 14"/>
                  <a:gd name="T3" fmla="*/ 1 h 64"/>
                  <a:gd name="T4" fmla="*/ 2 w 14"/>
                  <a:gd name="T5" fmla="*/ 0 h 64"/>
                  <a:gd name="T6" fmla="*/ 2 w 14"/>
                  <a:gd name="T7" fmla="*/ 8 h 6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"/>
                  <a:gd name="T13" fmla="*/ 0 h 64"/>
                  <a:gd name="T14" fmla="*/ 14 w 14"/>
                  <a:gd name="T15" fmla="*/ 64 h 6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" h="64">
                    <a:moveTo>
                      <a:pt x="0" y="11"/>
                    </a:moveTo>
                    <a:lnTo>
                      <a:pt x="5" y="7"/>
                    </a:lnTo>
                    <a:lnTo>
                      <a:pt x="14" y="0"/>
                    </a:lnTo>
                    <a:lnTo>
                      <a:pt x="14" y="64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808" name="Freeform 4412"/>
              <p:cNvSpPr>
                <a:spLocks/>
              </p:cNvSpPr>
              <p:nvPr/>
            </p:nvSpPr>
            <p:spPr bwMode="auto">
              <a:xfrm>
                <a:off x="3253" y="616"/>
                <a:ext cx="21" cy="32"/>
              </a:xfrm>
              <a:custGeom>
                <a:avLst/>
                <a:gdLst>
                  <a:gd name="T0" fmla="*/ 3 w 42"/>
                  <a:gd name="T1" fmla="*/ 0 h 64"/>
                  <a:gd name="T2" fmla="*/ 1 w 42"/>
                  <a:gd name="T3" fmla="*/ 1 h 64"/>
                  <a:gd name="T4" fmla="*/ 1 w 42"/>
                  <a:gd name="T5" fmla="*/ 1 h 64"/>
                  <a:gd name="T6" fmla="*/ 0 w 42"/>
                  <a:gd name="T7" fmla="*/ 3 h 64"/>
                  <a:gd name="T8" fmla="*/ 0 w 42"/>
                  <a:gd name="T9" fmla="*/ 4 h 64"/>
                  <a:gd name="T10" fmla="*/ 1 w 42"/>
                  <a:gd name="T11" fmla="*/ 6 h 64"/>
                  <a:gd name="T12" fmla="*/ 1 w 42"/>
                  <a:gd name="T13" fmla="*/ 7 h 64"/>
                  <a:gd name="T14" fmla="*/ 3 w 42"/>
                  <a:gd name="T15" fmla="*/ 8 h 64"/>
                  <a:gd name="T16" fmla="*/ 3 w 42"/>
                  <a:gd name="T17" fmla="*/ 8 h 64"/>
                  <a:gd name="T18" fmla="*/ 4 w 42"/>
                  <a:gd name="T19" fmla="*/ 7 h 64"/>
                  <a:gd name="T20" fmla="*/ 5 w 42"/>
                  <a:gd name="T21" fmla="*/ 6 h 64"/>
                  <a:gd name="T22" fmla="*/ 5 w 42"/>
                  <a:gd name="T23" fmla="*/ 4 h 64"/>
                  <a:gd name="T24" fmla="*/ 5 w 42"/>
                  <a:gd name="T25" fmla="*/ 3 h 64"/>
                  <a:gd name="T26" fmla="*/ 5 w 42"/>
                  <a:gd name="T27" fmla="*/ 1 h 64"/>
                  <a:gd name="T28" fmla="*/ 4 w 42"/>
                  <a:gd name="T29" fmla="*/ 1 h 64"/>
                  <a:gd name="T30" fmla="*/ 3 w 42"/>
                  <a:gd name="T31" fmla="*/ 0 h 64"/>
                  <a:gd name="T32" fmla="*/ 3 w 42"/>
                  <a:gd name="T33" fmla="*/ 0 h 6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2"/>
                  <a:gd name="T52" fmla="*/ 0 h 64"/>
                  <a:gd name="T53" fmla="*/ 42 w 42"/>
                  <a:gd name="T54" fmla="*/ 64 h 6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2" h="64">
                    <a:moveTo>
                      <a:pt x="18" y="0"/>
                    </a:moveTo>
                    <a:lnTo>
                      <a:pt x="9" y="3"/>
                    </a:lnTo>
                    <a:lnTo>
                      <a:pt x="3" y="11"/>
                    </a:lnTo>
                    <a:lnTo>
                      <a:pt x="0" y="26"/>
                    </a:lnTo>
                    <a:lnTo>
                      <a:pt x="0" y="36"/>
                    </a:lnTo>
                    <a:lnTo>
                      <a:pt x="3" y="51"/>
                    </a:lnTo>
                    <a:lnTo>
                      <a:pt x="9" y="61"/>
                    </a:lnTo>
                    <a:lnTo>
                      <a:pt x="18" y="64"/>
                    </a:lnTo>
                    <a:lnTo>
                      <a:pt x="25" y="64"/>
                    </a:lnTo>
                    <a:lnTo>
                      <a:pt x="32" y="61"/>
                    </a:lnTo>
                    <a:lnTo>
                      <a:pt x="39" y="51"/>
                    </a:lnTo>
                    <a:lnTo>
                      <a:pt x="42" y="36"/>
                    </a:lnTo>
                    <a:lnTo>
                      <a:pt x="42" y="26"/>
                    </a:lnTo>
                    <a:lnTo>
                      <a:pt x="39" y="11"/>
                    </a:lnTo>
                    <a:lnTo>
                      <a:pt x="32" y="3"/>
                    </a:lnTo>
                    <a:lnTo>
                      <a:pt x="25" y="0"/>
                    </a:lnTo>
                    <a:lnTo>
                      <a:pt x="18" y="0"/>
                    </a:lnTo>
                    <a:close/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809" name="Line 4413"/>
              <p:cNvSpPr>
                <a:spLocks noChangeShapeType="1"/>
              </p:cNvSpPr>
              <p:nvPr/>
            </p:nvSpPr>
            <p:spPr bwMode="auto">
              <a:xfrm flipH="1" flipV="1">
                <a:off x="3198" y="-25"/>
                <a:ext cx="38" cy="3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810" name="Line 4414"/>
              <p:cNvSpPr>
                <a:spLocks noChangeShapeType="1"/>
              </p:cNvSpPr>
              <p:nvPr/>
            </p:nvSpPr>
            <p:spPr bwMode="auto">
              <a:xfrm flipH="1" flipV="1">
                <a:off x="3170" y="-27"/>
                <a:ext cx="15" cy="1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811" name="Line 4415"/>
              <p:cNvSpPr>
                <a:spLocks noChangeShapeType="1"/>
              </p:cNvSpPr>
              <p:nvPr/>
            </p:nvSpPr>
            <p:spPr bwMode="auto">
              <a:xfrm flipH="1">
                <a:off x="3152" y="-27"/>
                <a:ext cx="18" cy="1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812" name="Line 4416"/>
              <p:cNvSpPr>
                <a:spLocks noChangeShapeType="1"/>
              </p:cNvSpPr>
              <p:nvPr/>
            </p:nvSpPr>
            <p:spPr bwMode="auto">
              <a:xfrm flipH="1">
                <a:off x="3152" y="-27"/>
                <a:ext cx="18" cy="1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813" name="Line 4417"/>
              <p:cNvSpPr>
                <a:spLocks noChangeShapeType="1"/>
              </p:cNvSpPr>
              <p:nvPr/>
            </p:nvSpPr>
            <p:spPr bwMode="auto">
              <a:xfrm flipH="1" flipV="1">
                <a:off x="3170" y="-27"/>
                <a:ext cx="15" cy="1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814" name="Line 4418"/>
              <p:cNvSpPr>
                <a:spLocks noChangeShapeType="1"/>
              </p:cNvSpPr>
              <p:nvPr/>
            </p:nvSpPr>
            <p:spPr bwMode="auto">
              <a:xfrm flipH="1" flipV="1">
                <a:off x="3198" y="-25"/>
                <a:ext cx="46" cy="4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815" name="Line 4419"/>
              <p:cNvSpPr>
                <a:spLocks noChangeShapeType="1"/>
              </p:cNvSpPr>
              <p:nvPr/>
            </p:nvSpPr>
            <p:spPr bwMode="auto">
              <a:xfrm flipV="1">
                <a:off x="3138" y="-25"/>
                <a:ext cx="60" cy="6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816" name="Freeform 4420"/>
              <p:cNvSpPr>
                <a:spLocks/>
              </p:cNvSpPr>
              <p:nvPr/>
            </p:nvSpPr>
            <p:spPr bwMode="auto">
              <a:xfrm>
                <a:off x="3734" y="429"/>
                <a:ext cx="21" cy="32"/>
              </a:xfrm>
              <a:custGeom>
                <a:avLst/>
                <a:gdLst>
                  <a:gd name="T0" fmla="*/ 0 w 44"/>
                  <a:gd name="T1" fmla="*/ 8 h 65"/>
                  <a:gd name="T2" fmla="*/ 0 w 44"/>
                  <a:gd name="T3" fmla="*/ 0 h 65"/>
                  <a:gd name="T4" fmla="*/ 2 w 44"/>
                  <a:gd name="T5" fmla="*/ 0 h 65"/>
                  <a:gd name="T6" fmla="*/ 3 w 44"/>
                  <a:gd name="T7" fmla="*/ 0 h 65"/>
                  <a:gd name="T8" fmla="*/ 4 w 44"/>
                  <a:gd name="T9" fmla="*/ 1 h 65"/>
                  <a:gd name="T10" fmla="*/ 5 w 44"/>
                  <a:gd name="T11" fmla="*/ 2 h 65"/>
                  <a:gd name="T12" fmla="*/ 5 w 44"/>
                  <a:gd name="T13" fmla="*/ 3 h 65"/>
                  <a:gd name="T14" fmla="*/ 5 w 44"/>
                  <a:gd name="T15" fmla="*/ 4 h 65"/>
                  <a:gd name="T16" fmla="*/ 5 w 44"/>
                  <a:gd name="T17" fmla="*/ 6 h 65"/>
                  <a:gd name="T18" fmla="*/ 4 w 44"/>
                  <a:gd name="T19" fmla="*/ 6 h 65"/>
                  <a:gd name="T20" fmla="*/ 3 w 44"/>
                  <a:gd name="T21" fmla="*/ 7 h 65"/>
                  <a:gd name="T22" fmla="*/ 2 w 44"/>
                  <a:gd name="T23" fmla="*/ 8 h 65"/>
                  <a:gd name="T24" fmla="*/ 0 w 44"/>
                  <a:gd name="T25" fmla="*/ 8 h 6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4"/>
                  <a:gd name="T40" fmla="*/ 0 h 65"/>
                  <a:gd name="T41" fmla="*/ 44 w 44"/>
                  <a:gd name="T42" fmla="*/ 65 h 6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4" h="65">
                    <a:moveTo>
                      <a:pt x="0" y="65"/>
                    </a:moveTo>
                    <a:lnTo>
                      <a:pt x="0" y="0"/>
                    </a:lnTo>
                    <a:lnTo>
                      <a:pt x="22" y="0"/>
                    </a:lnTo>
                    <a:lnTo>
                      <a:pt x="31" y="3"/>
                    </a:lnTo>
                    <a:lnTo>
                      <a:pt x="38" y="10"/>
                    </a:lnTo>
                    <a:lnTo>
                      <a:pt x="41" y="16"/>
                    </a:lnTo>
                    <a:lnTo>
                      <a:pt x="44" y="25"/>
                    </a:lnTo>
                    <a:lnTo>
                      <a:pt x="44" y="39"/>
                    </a:lnTo>
                    <a:lnTo>
                      <a:pt x="41" y="49"/>
                    </a:lnTo>
                    <a:lnTo>
                      <a:pt x="38" y="55"/>
                    </a:lnTo>
                    <a:lnTo>
                      <a:pt x="31" y="61"/>
                    </a:lnTo>
                    <a:lnTo>
                      <a:pt x="22" y="65"/>
                    </a:lnTo>
                    <a:lnTo>
                      <a:pt x="0" y="65"/>
                    </a:lnTo>
                    <a:close/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817" name="Freeform 4421"/>
              <p:cNvSpPr>
                <a:spLocks/>
              </p:cNvSpPr>
              <p:nvPr/>
            </p:nvSpPr>
            <p:spPr bwMode="auto">
              <a:xfrm>
                <a:off x="3766" y="429"/>
                <a:ext cx="22" cy="32"/>
              </a:xfrm>
              <a:custGeom>
                <a:avLst/>
                <a:gdLst>
                  <a:gd name="T0" fmla="*/ 0 w 44"/>
                  <a:gd name="T1" fmla="*/ 8 h 65"/>
                  <a:gd name="T2" fmla="*/ 0 w 44"/>
                  <a:gd name="T3" fmla="*/ 0 h 65"/>
                  <a:gd name="T4" fmla="*/ 6 w 44"/>
                  <a:gd name="T5" fmla="*/ 8 h 65"/>
                  <a:gd name="T6" fmla="*/ 6 w 44"/>
                  <a:gd name="T7" fmla="*/ 0 h 6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4"/>
                  <a:gd name="T13" fmla="*/ 0 h 65"/>
                  <a:gd name="T14" fmla="*/ 44 w 44"/>
                  <a:gd name="T15" fmla="*/ 65 h 6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4" h="65">
                    <a:moveTo>
                      <a:pt x="0" y="65"/>
                    </a:moveTo>
                    <a:lnTo>
                      <a:pt x="0" y="0"/>
                    </a:lnTo>
                    <a:lnTo>
                      <a:pt x="44" y="65"/>
                    </a:lnTo>
                    <a:lnTo>
                      <a:pt x="44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818" name="Line 4422"/>
              <p:cNvSpPr>
                <a:spLocks noChangeShapeType="1"/>
              </p:cNvSpPr>
              <p:nvPr/>
            </p:nvSpPr>
            <p:spPr bwMode="auto">
              <a:xfrm flipH="1">
                <a:off x="3833" y="637"/>
                <a:ext cx="86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819" name="Line 4423"/>
              <p:cNvSpPr>
                <a:spLocks noChangeShapeType="1"/>
              </p:cNvSpPr>
              <p:nvPr/>
            </p:nvSpPr>
            <p:spPr bwMode="auto">
              <a:xfrm flipH="1" flipV="1">
                <a:off x="3806" y="632"/>
                <a:ext cx="27" cy="2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820" name="Line 4424"/>
              <p:cNvSpPr>
                <a:spLocks noChangeShapeType="1"/>
              </p:cNvSpPr>
              <p:nvPr/>
            </p:nvSpPr>
            <p:spPr bwMode="auto">
              <a:xfrm flipV="1">
                <a:off x="3772" y="658"/>
                <a:ext cx="7" cy="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821" name="Line 4425"/>
              <p:cNvSpPr>
                <a:spLocks noChangeShapeType="1"/>
              </p:cNvSpPr>
              <p:nvPr/>
            </p:nvSpPr>
            <p:spPr bwMode="auto">
              <a:xfrm flipH="1">
                <a:off x="3833" y="637"/>
                <a:ext cx="86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822" name="Line 4426"/>
              <p:cNvSpPr>
                <a:spLocks noChangeShapeType="1"/>
              </p:cNvSpPr>
              <p:nvPr/>
            </p:nvSpPr>
            <p:spPr bwMode="auto">
              <a:xfrm>
                <a:off x="3833" y="637"/>
                <a:ext cx="86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823" name="Line 4427"/>
              <p:cNvSpPr>
                <a:spLocks noChangeShapeType="1"/>
              </p:cNvSpPr>
              <p:nvPr/>
            </p:nvSpPr>
            <p:spPr bwMode="auto">
              <a:xfrm flipV="1">
                <a:off x="3772" y="632"/>
                <a:ext cx="34" cy="3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824" name="Line 4428"/>
              <p:cNvSpPr>
                <a:spLocks noChangeShapeType="1"/>
              </p:cNvSpPr>
              <p:nvPr/>
            </p:nvSpPr>
            <p:spPr bwMode="auto">
              <a:xfrm flipV="1">
                <a:off x="3772" y="632"/>
                <a:ext cx="34" cy="3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825" name="Line 4429"/>
              <p:cNvSpPr>
                <a:spLocks noChangeShapeType="1"/>
              </p:cNvSpPr>
              <p:nvPr/>
            </p:nvSpPr>
            <p:spPr bwMode="auto">
              <a:xfrm flipH="1" flipV="1">
                <a:off x="3806" y="632"/>
                <a:ext cx="27" cy="2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826" name="Line 4430"/>
              <p:cNvSpPr>
                <a:spLocks noChangeShapeType="1"/>
              </p:cNvSpPr>
              <p:nvPr/>
            </p:nvSpPr>
            <p:spPr bwMode="auto">
              <a:xfrm>
                <a:off x="3773" y="367"/>
                <a:ext cx="145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827" name="Line 4431"/>
              <p:cNvSpPr>
                <a:spLocks noChangeShapeType="1"/>
              </p:cNvSpPr>
              <p:nvPr/>
            </p:nvSpPr>
            <p:spPr bwMode="auto">
              <a:xfrm>
                <a:off x="3777" y="356"/>
                <a:ext cx="135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828" name="Line 4432"/>
              <p:cNvSpPr>
                <a:spLocks noChangeShapeType="1"/>
              </p:cNvSpPr>
              <p:nvPr/>
            </p:nvSpPr>
            <p:spPr bwMode="auto">
              <a:xfrm flipH="1">
                <a:off x="3777" y="324"/>
                <a:ext cx="118" cy="3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829" name="Rectangle 4433"/>
              <p:cNvSpPr>
                <a:spLocks noChangeArrowheads="1"/>
              </p:cNvSpPr>
              <p:nvPr/>
            </p:nvSpPr>
            <p:spPr bwMode="auto">
              <a:xfrm>
                <a:off x="3463" y="543"/>
                <a:ext cx="86" cy="54"/>
              </a:xfrm>
              <a:prstGeom prst="rect">
                <a:avLst/>
              </a:prstGeom>
              <a:noFill/>
              <a:ln w="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25" name="Group 4434"/>
            <p:cNvGrpSpPr>
              <a:grpSpLocks/>
            </p:cNvGrpSpPr>
            <p:nvPr/>
          </p:nvGrpSpPr>
          <p:grpSpPr bwMode="auto">
            <a:xfrm>
              <a:off x="3365" y="-229"/>
              <a:ext cx="2801" cy="4911"/>
              <a:chOff x="3365" y="-229"/>
              <a:chExt cx="2801" cy="4911"/>
            </a:xfrm>
          </p:grpSpPr>
          <p:sp>
            <p:nvSpPr>
              <p:cNvPr id="10430" name="Freeform 4435"/>
              <p:cNvSpPr>
                <a:spLocks/>
              </p:cNvSpPr>
              <p:nvPr/>
            </p:nvSpPr>
            <p:spPr bwMode="auto">
              <a:xfrm>
                <a:off x="3480" y="556"/>
                <a:ext cx="5" cy="27"/>
              </a:xfrm>
              <a:custGeom>
                <a:avLst/>
                <a:gdLst>
                  <a:gd name="T0" fmla="*/ 0 w 11"/>
                  <a:gd name="T1" fmla="*/ 1 h 55"/>
                  <a:gd name="T2" fmla="*/ 0 w 11"/>
                  <a:gd name="T3" fmla="*/ 1 h 55"/>
                  <a:gd name="T4" fmla="*/ 1 w 11"/>
                  <a:gd name="T5" fmla="*/ 0 h 55"/>
                  <a:gd name="T6" fmla="*/ 1 w 11"/>
                  <a:gd name="T7" fmla="*/ 6 h 5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"/>
                  <a:gd name="T13" fmla="*/ 0 h 55"/>
                  <a:gd name="T14" fmla="*/ 11 w 11"/>
                  <a:gd name="T15" fmla="*/ 55 h 5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" h="55">
                    <a:moveTo>
                      <a:pt x="0" y="11"/>
                    </a:moveTo>
                    <a:lnTo>
                      <a:pt x="4" y="8"/>
                    </a:lnTo>
                    <a:lnTo>
                      <a:pt x="11" y="0"/>
                    </a:lnTo>
                    <a:lnTo>
                      <a:pt x="11" y="55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431" name="Freeform 4436"/>
              <p:cNvSpPr>
                <a:spLocks/>
              </p:cNvSpPr>
              <p:nvPr/>
            </p:nvSpPr>
            <p:spPr bwMode="auto">
              <a:xfrm>
                <a:off x="3500" y="556"/>
                <a:ext cx="6" cy="27"/>
              </a:xfrm>
              <a:custGeom>
                <a:avLst/>
                <a:gdLst>
                  <a:gd name="T0" fmla="*/ 0 w 11"/>
                  <a:gd name="T1" fmla="*/ 1 h 55"/>
                  <a:gd name="T2" fmla="*/ 1 w 11"/>
                  <a:gd name="T3" fmla="*/ 1 h 55"/>
                  <a:gd name="T4" fmla="*/ 2 w 11"/>
                  <a:gd name="T5" fmla="*/ 0 h 55"/>
                  <a:gd name="T6" fmla="*/ 2 w 11"/>
                  <a:gd name="T7" fmla="*/ 6 h 5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"/>
                  <a:gd name="T13" fmla="*/ 0 h 55"/>
                  <a:gd name="T14" fmla="*/ 11 w 11"/>
                  <a:gd name="T15" fmla="*/ 55 h 5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" h="55">
                    <a:moveTo>
                      <a:pt x="0" y="11"/>
                    </a:moveTo>
                    <a:lnTo>
                      <a:pt x="5" y="8"/>
                    </a:lnTo>
                    <a:lnTo>
                      <a:pt x="11" y="0"/>
                    </a:lnTo>
                    <a:lnTo>
                      <a:pt x="11" y="55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432" name="Freeform 4437"/>
              <p:cNvSpPr>
                <a:spLocks/>
              </p:cNvSpPr>
              <p:nvPr/>
            </p:nvSpPr>
            <p:spPr bwMode="auto">
              <a:xfrm>
                <a:off x="3519" y="556"/>
                <a:ext cx="13" cy="27"/>
              </a:xfrm>
              <a:custGeom>
                <a:avLst/>
                <a:gdLst>
                  <a:gd name="T0" fmla="*/ 2 w 27"/>
                  <a:gd name="T1" fmla="*/ 1 h 55"/>
                  <a:gd name="T2" fmla="*/ 2 w 27"/>
                  <a:gd name="T3" fmla="*/ 0 h 55"/>
                  <a:gd name="T4" fmla="*/ 2 w 27"/>
                  <a:gd name="T5" fmla="*/ 0 h 55"/>
                  <a:gd name="T6" fmla="*/ 1 w 27"/>
                  <a:gd name="T7" fmla="*/ 0 h 55"/>
                  <a:gd name="T8" fmla="*/ 0 w 27"/>
                  <a:gd name="T9" fmla="*/ 0 h 55"/>
                  <a:gd name="T10" fmla="*/ 0 w 27"/>
                  <a:gd name="T11" fmla="*/ 1 h 55"/>
                  <a:gd name="T12" fmla="*/ 0 w 27"/>
                  <a:gd name="T13" fmla="*/ 2 h 55"/>
                  <a:gd name="T14" fmla="*/ 0 w 27"/>
                  <a:gd name="T15" fmla="*/ 4 h 55"/>
                  <a:gd name="T16" fmla="*/ 0 w 27"/>
                  <a:gd name="T17" fmla="*/ 5 h 55"/>
                  <a:gd name="T18" fmla="*/ 0 w 27"/>
                  <a:gd name="T19" fmla="*/ 6 h 55"/>
                  <a:gd name="T20" fmla="*/ 1 w 27"/>
                  <a:gd name="T21" fmla="*/ 6 h 55"/>
                  <a:gd name="T22" fmla="*/ 1 w 27"/>
                  <a:gd name="T23" fmla="*/ 6 h 55"/>
                  <a:gd name="T24" fmla="*/ 2 w 27"/>
                  <a:gd name="T25" fmla="*/ 6 h 55"/>
                  <a:gd name="T26" fmla="*/ 2 w 27"/>
                  <a:gd name="T27" fmla="*/ 5 h 55"/>
                  <a:gd name="T28" fmla="*/ 3 w 27"/>
                  <a:gd name="T29" fmla="*/ 4 h 55"/>
                  <a:gd name="T30" fmla="*/ 3 w 27"/>
                  <a:gd name="T31" fmla="*/ 4 h 55"/>
                  <a:gd name="T32" fmla="*/ 2 w 27"/>
                  <a:gd name="T33" fmla="*/ 3 h 55"/>
                  <a:gd name="T34" fmla="*/ 2 w 27"/>
                  <a:gd name="T35" fmla="*/ 2 h 55"/>
                  <a:gd name="T36" fmla="*/ 1 w 27"/>
                  <a:gd name="T37" fmla="*/ 2 h 55"/>
                  <a:gd name="T38" fmla="*/ 1 w 27"/>
                  <a:gd name="T39" fmla="*/ 2 h 55"/>
                  <a:gd name="T40" fmla="*/ 0 w 27"/>
                  <a:gd name="T41" fmla="*/ 2 h 55"/>
                  <a:gd name="T42" fmla="*/ 0 w 27"/>
                  <a:gd name="T43" fmla="*/ 3 h 55"/>
                  <a:gd name="T44" fmla="*/ 0 w 27"/>
                  <a:gd name="T45" fmla="*/ 4 h 55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7"/>
                  <a:gd name="T70" fmla="*/ 0 h 55"/>
                  <a:gd name="T71" fmla="*/ 27 w 27"/>
                  <a:gd name="T72" fmla="*/ 55 h 55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7" h="55">
                    <a:moveTo>
                      <a:pt x="23" y="8"/>
                    </a:moveTo>
                    <a:lnTo>
                      <a:pt x="22" y="3"/>
                    </a:lnTo>
                    <a:lnTo>
                      <a:pt x="16" y="0"/>
                    </a:lnTo>
                    <a:lnTo>
                      <a:pt x="13" y="0"/>
                    </a:lnTo>
                    <a:lnTo>
                      <a:pt x="6" y="3"/>
                    </a:lnTo>
                    <a:lnTo>
                      <a:pt x="2" y="11"/>
                    </a:lnTo>
                    <a:lnTo>
                      <a:pt x="0" y="23"/>
                    </a:lnTo>
                    <a:lnTo>
                      <a:pt x="0" y="36"/>
                    </a:lnTo>
                    <a:lnTo>
                      <a:pt x="2" y="47"/>
                    </a:lnTo>
                    <a:lnTo>
                      <a:pt x="6" y="52"/>
                    </a:lnTo>
                    <a:lnTo>
                      <a:pt x="13" y="55"/>
                    </a:lnTo>
                    <a:lnTo>
                      <a:pt x="14" y="55"/>
                    </a:lnTo>
                    <a:lnTo>
                      <a:pt x="20" y="52"/>
                    </a:lnTo>
                    <a:lnTo>
                      <a:pt x="23" y="47"/>
                    </a:lnTo>
                    <a:lnTo>
                      <a:pt x="27" y="39"/>
                    </a:lnTo>
                    <a:lnTo>
                      <a:pt x="27" y="36"/>
                    </a:lnTo>
                    <a:lnTo>
                      <a:pt x="23" y="28"/>
                    </a:lnTo>
                    <a:lnTo>
                      <a:pt x="20" y="23"/>
                    </a:lnTo>
                    <a:lnTo>
                      <a:pt x="14" y="20"/>
                    </a:lnTo>
                    <a:lnTo>
                      <a:pt x="13" y="20"/>
                    </a:lnTo>
                    <a:lnTo>
                      <a:pt x="6" y="23"/>
                    </a:lnTo>
                    <a:lnTo>
                      <a:pt x="2" y="28"/>
                    </a:lnTo>
                    <a:lnTo>
                      <a:pt x="0" y="36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433" name="Line 4438"/>
              <p:cNvSpPr>
                <a:spLocks noChangeShapeType="1"/>
              </p:cNvSpPr>
              <p:nvPr/>
            </p:nvSpPr>
            <p:spPr bwMode="auto">
              <a:xfrm flipH="1">
                <a:off x="3438" y="385"/>
                <a:ext cx="120" cy="1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434" name="Line 4439"/>
              <p:cNvSpPr>
                <a:spLocks noChangeShapeType="1"/>
              </p:cNvSpPr>
              <p:nvPr/>
            </p:nvSpPr>
            <p:spPr bwMode="auto">
              <a:xfrm flipH="1">
                <a:off x="3438" y="392"/>
                <a:ext cx="128" cy="12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435" name="Line 4440"/>
              <p:cNvSpPr>
                <a:spLocks noChangeShapeType="1"/>
              </p:cNvSpPr>
              <p:nvPr/>
            </p:nvSpPr>
            <p:spPr bwMode="auto">
              <a:xfrm flipH="1">
                <a:off x="3543" y="-229"/>
                <a:ext cx="64" cy="3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436" name="Line 4441"/>
              <p:cNvSpPr>
                <a:spLocks noChangeShapeType="1"/>
              </p:cNvSpPr>
              <p:nvPr/>
            </p:nvSpPr>
            <p:spPr bwMode="auto">
              <a:xfrm flipH="1" flipV="1">
                <a:off x="3495" y="-36"/>
                <a:ext cx="20" cy="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437" name="Line 4442"/>
              <p:cNvSpPr>
                <a:spLocks noChangeShapeType="1"/>
              </p:cNvSpPr>
              <p:nvPr/>
            </p:nvSpPr>
            <p:spPr bwMode="auto">
              <a:xfrm>
                <a:off x="3514" y="-198"/>
                <a:ext cx="12" cy="2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438" name="Line 4443"/>
              <p:cNvSpPr>
                <a:spLocks noChangeShapeType="1"/>
              </p:cNvSpPr>
              <p:nvPr/>
            </p:nvSpPr>
            <p:spPr bwMode="auto">
              <a:xfrm>
                <a:off x="3537" y="-210"/>
                <a:ext cx="12" cy="2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439" name="Line 4444"/>
              <p:cNvSpPr>
                <a:spLocks noChangeShapeType="1"/>
              </p:cNvSpPr>
              <p:nvPr/>
            </p:nvSpPr>
            <p:spPr bwMode="auto">
              <a:xfrm flipH="1">
                <a:off x="3526" y="-186"/>
                <a:ext cx="23" cy="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440" name="Line 4445"/>
              <p:cNvSpPr>
                <a:spLocks noChangeShapeType="1"/>
              </p:cNvSpPr>
              <p:nvPr/>
            </p:nvSpPr>
            <p:spPr bwMode="auto">
              <a:xfrm flipH="1">
                <a:off x="3499" y="59"/>
                <a:ext cx="4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441" name="Line 4446"/>
              <p:cNvSpPr>
                <a:spLocks noChangeShapeType="1"/>
              </p:cNvSpPr>
              <p:nvPr/>
            </p:nvSpPr>
            <p:spPr bwMode="auto">
              <a:xfrm flipV="1">
                <a:off x="3503" y="17"/>
                <a:ext cx="92" cy="4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442" name="Line 4447"/>
              <p:cNvSpPr>
                <a:spLocks noChangeShapeType="1"/>
              </p:cNvSpPr>
              <p:nvPr/>
            </p:nvSpPr>
            <p:spPr bwMode="auto">
              <a:xfrm flipH="1">
                <a:off x="3497" y="196"/>
                <a:ext cx="104" cy="10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443" name="Line 4448"/>
              <p:cNvSpPr>
                <a:spLocks noChangeShapeType="1"/>
              </p:cNvSpPr>
              <p:nvPr/>
            </p:nvSpPr>
            <p:spPr bwMode="auto">
              <a:xfrm flipH="1">
                <a:off x="3516" y="215"/>
                <a:ext cx="104" cy="10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444" name="Line 4449"/>
              <p:cNvSpPr>
                <a:spLocks noChangeShapeType="1"/>
              </p:cNvSpPr>
              <p:nvPr/>
            </p:nvSpPr>
            <p:spPr bwMode="auto">
              <a:xfrm flipH="1">
                <a:off x="3535" y="234"/>
                <a:ext cx="105" cy="10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445" name="Line 4450"/>
              <p:cNvSpPr>
                <a:spLocks noChangeShapeType="1"/>
              </p:cNvSpPr>
              <p:nvPr/>
            </p:nvSpPr>
            <p:spPr bwMode="auto">
              <a:xfrm flipH="1">
                <a:off x="3554" y="253"/>
                <a:ext cx="104" cy="10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446" name="Line 4451"/>
              <p:cNvSpPr>
                <a:spLocks noChangeShapeType="1"/>
              </p:cNvSpPr>
              <p:nvPr/>
            </p:nvSpPr>
            <p:spPr bwMode="auto">
              <a:xfrm flipH="1">
                <a:off x="3573" y="272"/>
                <a:ext cx="104" cy="10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447" name="Line 4452"/>
              <p:cNvSpPr>
                <a:spLocks noChangeShapeType="1"/>
              </p:cNvSpPr>
              <p:nvPr/>
            </p:nvSpPr>
            <p:spPr bwMode="auto">
              <a:xfrm flipH="1">
                <a:off x="3593" y="291"/>
                <a:ext cx="104" cy="10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448" name="Line 4453"/>
              <p:cNvSpPr>
                <a:spLocks noChangeShapeType="1"/>
              </p:cNvSpPr>
              <p:nvPr/>
            </p:nvSpPr>
            <p:spPr bwMode="auto">
              <a:xfrm flipH="1">
                <a:off x="3487" y="52"/>
                <a:ext cx="5" cy="3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449" name="Line 4454"/>
              <p:cNvSpPr>
                <a:spLocks noChangeShapeType="1"/>
              </p:cNvSpPr>
              <p:nvPr/>
            </p:nvSpPr>
            <p:spPr bwMode="auto">
              <a:xfrm flipH="1">
                <a:off x="3365" y="35"/>
                <a:ext cx="5" cy="3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450" name="Line 4455"/>
              <p:cNvSpPr>
                <a:spLocks noChangeShapeType="1"/>
              </p:cNvSpPr>
              <p:nvPr/>
            </p:nvSpPr>
            <p:spPr bwMode="auto">
              <a:xfrm flipH="1">
                <a:off x="3383" y="82"/>
                <a:ext cx="104" cy="10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451" name="Line 4456"/>
              <p:cNvSpPr>
                <a:spLocks noChangeShapeType="1"/>
              </p:cNvSpPr>
              <p:nvPr/>
            </p:nvSpPr>
            <p:spPr bwMode="auto">
              <a:xfrm flipV="1">
                <a:off x="3492" y="7"/>
                <a:ext cx="99" cy="4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452" name="Line 4457"/>
              <p:cNvSpPr>
                <a:spLocks noChangeShapeType="1"/>
              </p:cNvSpPr>
              <p:nvPr/>
            </p:nvSpPr>
            <p:spPr bwMode="auto">
              <a:xfrm flipH="1">
                <a:off x="3402" y="101"/>
                <a:ext cx="104" cy="10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453" name="Line 4458"/>
              <p:cNvSpPr>
                <a:spLocks noChangeShapeType="1"/>
              </p:cNvSpPr>
              <p:nvPr/>
            </p:nvSpPr>
            <p:spPr bwMode="auto">
              <a:xfrm flipH="1">
                <a:off x="3421" y="120"/>
                <a:ext cx="104" cy="10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454" name="Line 4459"/>
              <p:cNvSpPr>
                <a:spLocks noChangeShapeType="1"/>
              </p:cNvSpPr>
              <p:nvPr/>
            </p:nvSpPr>
            <p:spPr bwMode="auto">
              <a:xfrm flipH="1">
                <a:off x="3440" y="139"/>
                <a:ext cx="104" cy="10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455" name="Line 4460"/>
              <p:cNvSpPr>
                <a:spLocks noChangeShapeType="1"/>
              </p:cNvSpPr>
              <p:nvPr/>
            </p:nvSpPr>
            <p:spPr bwMode="auto">
              <a:xfrm flipH="1">
                <a:off x="3459" y="158"/>
                <a:ext cx="105" cy="10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456" name="Line 4461"/>
              <p:cNvSpPr>
                <a:spLocks noChangeShapeType="1"/>
              </p:cNvSpPr>
              <p:nvPr/>
            </p:nvSpPr>
            <p:spPr bwMode="auto">
              <a:xfrm flipH="1">
                <a:off x="3478" y="177"/>
                <a:ext cx="104" cy="10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457" name="Line 4462"/>
              <p:cNvSpPr>
                <a:spLocks noChangeShapeType="1"/>
              </p:cNvSpPr>
              <p:nvPr/>
            </p:nvSpPr>
            <p:spPr bwMode="auto">
              <a:xfrm>
                <a:off x="3539" y="-108"/>
                <a:ext cx="56" cy="12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458" name="Line 4463"/>
              <p:cNvSpPr>
                <a:spLocks noChangeShapeType="1"/>
              </p:cNvSpPr>
              <p:nvPr/>
            </p:nvSpPr>
            <p:spPr bwMode="auto">
              <a:xfrm>
                <a:off x="3514" y="-97"/>
                <a:ext cx="52" cy="11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459" name="Line 4464"/>
              <p:cNvSpPr>
                <a:spLocks noChangeShapeType="1"/>
              </p:cNvSpPr>
              <p:nvPr/>
            </p:nvSpPr>
            <p:spPr bwMode="auto">
              <a:xfrm flipH="1">
                <a:off x="3505" y="-30"/>
                <a:ext cx="10" cy="2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460" name="Line 4465"/>
              <p:cNvSpPr>
                <a:spLocks noChangeShapeType="1"/>
              </p:cNvSpPr>
              <p:nvPr/>
            </p:nvSpPr>
            <p:spPr bwMode="auto">
              <a:xfrm>
                <a:off x="3441" y="-63"/>
                <a:ext cx="51" cy="11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461" name="Line 4466"/>
              <p:cNvSpPr>
                <a:spLocks noChangeShapeType="1"/>
              </p:cNvSpPr>
              <p:nvPr/>
            </p:nvSpPr>
            <p:spPr bwMode="auto">
              <a:xfrm flipV="1">
                <a:off x="3369" y="-30"/>
                <a:ext cx="146" cy="6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462" name="Line 4467"/>
              <p:cNvSpPr>
                <a:spLocks noChangeShapeType="1"/>
              </p:cNvSpPr>
              <p:nvPr/>
            </p:nvSpPr>
            <p:spPr bwMode="auto">
              <a:xfrm>
                <a:off x="3490" y="-85"/>
                <a:ext cx="52" cy="11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463" name="Line 4468"/>
              <p:cNvSpPr>
                <a:spLocks noChangeShapeType="1"/>
              </p:cNvSpPr>
              <p:nvPr/>
            </p:nvSpPr>
            <p:spPr bwMode="auto">
              <a:xfrm>
                <a:off x="3465" y="-74"/>
                <a:ext cx="52" cy="11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464" name="Line 4469"/>
              <p:cNvSpPr>
                <a:spLocks noChangeShapeType="1"/>
              </p:cNvSpPr>
              <p:nvPr/>
            </p:nvSpPr>
            <p:spPr bwMode="auto">
              <a:xfrm flipH="1">
                <a:off x="3649" y="349"/>
                <a:ext cx="104" cy="10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465" name="Line 4470"/>
              <p:cNvSpPr>
                <a:spLocks noChangeShapeType="1"/>
              </p:cNvSpPr>
              <p:nvPr/>
            </p:nvSpPr>
            <p:spPr bwMode="auto">
              <a:xfrm flipH="1">
                <a:off x="3669" y="367"/>
                <a:ext cx="104" cy="10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466" name="Line 4471"/>
              <p:cNvSpPr>
                <a:spLocks noChangeShapeType="1"/>
              </p:cNvSpPr>
              <p:nvPr/>
            </p:nvSpPr>
            <p:spPr bwMode="auto">
              <a:xfrm>
                <a:off x="3499" y="78"/>
                <a:ext cx="278" cy="27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467" name="Freeform 4472"/>
              <p:cNvSpPr>
                <a:spLocks/>
              </p:cNvSpPr>
              <p:nvPr/>
            </p:nvSpPr>
            <p:spPr bwMode="auto">
              <a:xfrm>
                <a:off x="3714" y="413"/>
                <a:ext cx="13" cy="13"/>
              </a:xfrm>
              <a:custGeom>
                <a:avLst/>
                <a:gdLst>
                  <a:gd name="T0" fmla="*/ 3 w 27"/>
                  <a:gd name="T1" fmla="*/ 1 h 27"/>
                  <a:gd name="T2" fmla="*/ 2 w 27"/>
                  <a:gd name="T3" fmla="*/ 0 h 27"/>
                  <a:gd name="T4" fmla="*/ 1 w 27"/>
                  <a:gd name="T5" fmla="*/ 0 h 27"/>
                  <a:gd name="T6" fmla="*/ 0 w 27"/>
                  <a:gd name="T7" fmla="*/ 0 h 27"/>
                  <a:gd name="T8" fmla="*/ 0 w 27"/>
                  <a:gd name="T9" fmla="*/ 1 h 27"/>
                  <a:gd name="T10" fmla="*/ 0 w 27"/>
                  <a:gd name="T11" fmla="*/ 2 h 27"/>
                  <a:gd name="T12" fmla="*/ 1 w 27"/>
                  <a:gd name="T13" fmla="*/ 3 h 27"/>
                  <a:gd name="T14" fmla="*/ 2 w 27"/>
                  <a:gd name="T15" fmla="*/ 2 h 27"/>
                  <a:gd name="T16" fmla="*/ 3 w 27"/>
                  <a:gd name="T17" fmla="*/ 1 h 2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7"/>
                  <a:gd name="T28" fmla="*/ 0 h 27"/>
                  <a:gd name="T29" fmla="*/ 27 w 27"/>
                  <a:gd name="T30" fmla="*/ 27 h 2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7" h="27">
                    <a:moveTo>
                      <a:pt x="27" y="13"/>
                    </a:moveTo>
                    <a:lnTo>
                      <a:pt x="23" y="4"/>
                    </a:lnTo>
                    <a:lnTo>
                      <a:pt x="14" y="0"/>
                    </a:lnTo>
                    <a:lnTo>
                      <a:pt x="5" y="4"/>
                    </a:lnTo>
                    <a:lnTo>
                      <a:pt x="0" y="13"/>
                    </a:lnTo>
                    <a:lnTo>
                      <a:pt x="5" y="22"/>
                    </a:lnTo>
                    <a:lnTo>
                      <a:pt x="14" y="27"/>
                    </a:lnTo>
                    <a:lnTo>
                      <a:pt x="23" y="22"/>
                    </a:lnTo>
                    <a:lnTo>
                      <a:pt x="27" y="13"/>
                    </a:lnTo>
                    <a:close/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468" name="Line 4473"/>
              <p:cNvSpPr>
                <a:spLocks noChangeShapeType="1"/>
              </p:cNvSpPr>
              <p:nvPr/>
            </p:nvSpPr>
            <p:spPr bwMode="auto">
              <a:xfrm flipH="1">
                <a:off x="3611" y="310"/>
                <a:ext cx="105" cy="10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469" name="Line 4474"/>
              <p:cNvSpPr>
                <a:spLocks noChangeShapeType="1"/>
              </p:cNvSpPr>
              <p:nvPr/>
            </p:nvSpPr>
            <p:spPr bwMode="auto">
              <a:xfrm flipH="1">
                <a:off x="3630" y="329"/>
                <a:ext cx="104" cy="10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470" name="Line 4475"/>
              <p:cNvSpPr>
                <a:spLocks noChangeShapeType="1"/>
              </p:cNvSpPr>
              <p:nvPr/>
            </p:nvSpPr>
            <p:spPr bwMode="auto">
              <a:xfrm>
                <a:off x="3487" y="82"/>
                <a:ext cx="286" cy="28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471" name="Line 4476"/>
              <p:cNvSpPr>
                <a:spLocks noChangeShapeType="1"/>
              </p:cNvSpPr>
              <p:nvPr/>
            </p:nvSpPr>
            <p:spPr bwMode="auto">
              <a:xfrm>
                <a:off x="3365" y="63"/>
                <a:ext cx="356" cy="35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472" name="Line 4477"/>
              <p:cNvSpPr>
                <a:spLocks noChangeShapeType="1"/>
              </p:cNvSpPr>
              <p:nvPr/>
            </p:nvSpPr>
            <p:spPr bwMode="auto">
              <a:xfrm>
                <a:off x="4923" y="2296"/>
                <a:ext cx="1243" cy="238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473" name="Line 4478"/>
              <p:cNvSpPr>
                <a:spLocks noChangeShapeType="1"/>
              </p:cNvSpPr>
              <p:nvPr/>
            </p:nvSpPr>
            <p:spPr bwMode="auto">
              <a:xfrm flipH="1">
                <a:off x="5977" y="4440"/>
                <a:ext cx="63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474" name="Line 4479"/>
              <p:cNvSpPr>
                <a:spLocks noChangeShapeType="1"/>
              </p:cNvSpPr>
              <p:nvPr/>
            </p:nvSpPr>
            <p:spPr bwMode="auto">
              <a:xfrm flipH="1">
                <a:off x="5897" y="4440"/>
                <a:ext cx="54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475" name="Line 4480"/>
              <p:cNvSpPr>
                <a:spLocks noChangeShapeType="1"/>
              </p:cNvSpPr>
              <p:nvPr/>
            </p:nvSpPr>
            <p:spPr bwMode="auto">
              <a:xfrm flipH="1">
                <a:off x="5816" y="4440"/>
                <a:ext cx="53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476" name="Line 4481"/>
              <p:cNvSpPr>
                <a:spLocks noChangeShapeType="1"/>
              </p:cNvSpPr>
              <p:nvPr/>
            </p:nvSpPr>
            <p:spPr bwMode="auto">
              <a:xfrm flipH="1">
                <a:off x="5726" y="4440"/>
                <a:ext cx="63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477" name="Line 4482"/>
              <p:cNvSpPr>
                <a:spLocks noChangeShapeType="1"/>
              </p:cNvSpPr>
              <p:nvPr/>
            </p:nvSpPr>
            <p:spPr bwMode="auto">
              <a:xfrm flipH="1">
                <a:off x="5726" y="4445"/>
                <a:ext cx="317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478" name="Line 4483"/>
              <p:cNvSpPr>
                <a:spLocks noChangeShapeType="1"/>
              </p:cNvSpPr>
              <p:nvPr/>
            </p:nvSpPr>
            <p:spPr bwMode="auto">
              <a:xfrm>
                <a:off x="5726" y="4379"/>
                <a:ext cx="1" cy="10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479" name="Line 4484"/>
              <p:cNvSpPr>
                <a:spLocks noChangeShapeType="1"/>
              </p:cNvSpPr>
              <p:nvPr/>
            </p:nvSpPr>
            <p:spPr bwMode="auto">
              <a:xfrm>
                <a:off x="5705" y="3973"/>
                <a:ext cx="1" cy="32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480" name="Line 4485"/>
              <p:cNvSpPr>
                <a:spLocks noChangeShapeType="1"/>
              </p:cNvSpPr>
              <p:nvPr/>
            </p:nvSpPr>
            <p:spPr bwMode="auto">
              <a:xfrm>
                <a:off x="5689" y="3990"/>
                <a:ext cx="1" cy="28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481" name="Line 4486"/>
              <p:cNvSpPr>
                <a:spLocks noChangeShapeType="1"/>
              </p:cNvSpPr>
              <p:nvPr/>
            </p:nvSpPr>
            <p:spPr bwMode="auto">
              <a:xfrm>
                <a:off x="5713" y="4390"/>
                <a:ext cx="1" cy="1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482" name="Line 4487"/>
              <p:cNvSpPr>
                <a:spLocks noChangeShapeType="1"/>
              </p:cNvSpPr>
              <p:nvPr/>
            </p:nvSpPr>
            <p:spPr bwMode="auto">
              <a:xfrm>
                <a:off x="5713" y="4419"/>
                <a:ext cx="1" cy="2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483" name="Line 4488"/>
              <p:cNvSpPr>
                <a:spLocks noChangeShapeType="1"/>
              </p:cNvSpPr>
              <p:nvPr/>
            </p:nvSpPr>
            <p:spPr bwMode="auto">
              <a:xfrm>
                <a:off x="5713" y="4459"/>
                <a:ext cx="1" cy="1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484" name="Line 4489"/>
              <p:cNvSpPr>
                <a:spLocks noChangeShapeType="1"/>
              </p:cNvSpPr>
              <p:nvPr/>
            </p:nvSpPr>
            <p:spPr bwMode="auto">
              <a:xfrm>
                <a:off x="5716" y="4390"/>
                <a:ext cx="1" cy="1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485" name="Line 4490"/>
              <p:cNvSpPr>
                <a:spLocks noChangeShapeType="1"/>
              </p:cNvSpPr>
              <p:nvPr/>
            </p:nvSpPr>
            <p:spPr bwMode="auto">
              <a:xfrm>
                <a:off x="5716" y="4419"/>
                <a:ext cx="1" cy="2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486" name="Line 4491"/>
              <p:cNvSpPr>
                <a:spLocks noChangeShapeType="1"/>
              </p:cNvSpPr>
              <p:nvPr/>
            </p:nvSpPr>
            <p:spPr bwMode="auto">
              <a:xfrm>
                <a:off x="5716" y="4459"/>
                <a:ext cx="1" cy="1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487" name="Line 4492"/>
              <p:cNvSpPr>
                <a:spLocks noChangeShapeType="1"/>
              </p:cNvSpPr>
              <p:nvPr/>
            </p:nvSpPr>
            <p:spPr bwMode="auto">
              <a:xfrm>
                <a:off x="5710" y="4271"/>
                <a:ext cx="1" cy="1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488" name="Line 4493"/>
              <p:cNvSpPr>
                <a:spLocks noChangeShapeType="1"/>
              </p:cNvSpPr>
              <p:nvPr/>
            </p:nvSpPr>
            <p:spPr bwMode="auto">
              <a:xfrm>
                <a:off x="5705" y="4271"/>
                <a:ext cx="1" cy="10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489" name="Line 4494"/>
              <p:cNvSpPr>
                <a:spLocks noChangeShapeType="1"/>
              </p:cNvSpPr>
              <p:nvPr/>
            </p:nvSpPr>
            <p:spPr bwMode="auto">
              <a:xfrm>
                <a:off x="5710" y="4358"/>
                <a:ext cx="1" cy="2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490" name="Line 4495"/>
              <p:cNvSpPr>
                <a:spLocks noChangeShapeType="1"/>
              </p:cNvSpPr>
              <p:nvPr/>
            </p:nvSpPr>
            <p:spPr bwMode="auto">
              <a:xfrm>
                <a:off x="5705" y="4271"/>
                <a:ext cx="1" cy="10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491" name="Line 4496"/>
              <p:cNvSpPr>
                <a:spLocks noChangeShapeType="1"/>
              </p:cNvSpPr>
              <p:nvPr/>
            </p:nvSpPr>
            <p:spPr bwMode="auto">
              <a:xfrm>
                <a:off x="5705" y="4287"/>
                <a:ext cx="255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492" name="Line 4497"/>
              <p:cNvSpPr>
                <a:spLocks noChangeShapeType="1"/>
              </p:cNvSpPr>
              <p:nvPr/>
            </p:nvSpPr>
            <p:spPr bwMode="auto">
              <a:xfrm flipH="1">
                <a:off x="5726" y="4398"/>
                <a:ext cx="292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493" name="Line 4498"/>
              <p:cNvSpPr>
                <a:spLocks noChangeShapeType="1"/>
              </p:cNvSpPr>
              <p:nvPr/>
            </p:nvSpPr>
            <p:spPr bwMode="auto">
              <a:xfrm flipH="1">
                <a:off x="5726" y="4402"/>
                <a:ext cx="294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494" name="Line 4499"/>
              <p:cNvSpPr>
                <a:spLocks noChangeShapeType="1"/>
              </p:cNvSpPr>
              <p:nvPr/>
            </p:nvSpPr>
            <p:spPr bwMode="auto">
              <a:xfrm flipH="1">
                <a:off x="5969" y="4408"/>
                <a:ext cx="54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495" name="Line 4500"/>
              <p:cNvSpPr>
                <a:spLocks noChangeShapeType="1"/>
              </p:cNvSpPr>
              <p:nvPr/>
            </p:nvSpPr>
            <p:spPr bwMode="auto">
              <a:xfrm flipH="1">
                <a:off x="5888" y="4408"/>
                <a:ext cx="54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496" name="Line 4501"/>
              <p:cNvSpPr>
                <a:spLocks noChangeShapeType="1"/>
              </p:cNvSpPr>
              <p:nvPr/>
            </p:nvSpPr>
            <p:spPr bwMode="auto">
              <a:xfrm flipH="1">
                <a:off x="5808" y="4408"/>
                <a:ext cx="54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497" name="Line 4502"/>
              <p:cNvSpPr>
                <a:spLocks noChangeShapeType="1"/>
              </p:cNvSpPr>
              <p:nvPr/>
            </p:nvSpPr>
            <p:spPr bwMode="auto">
              <a:xfrm flipH="1">
                <a:off x="5726" y="4408"/>
                <a:ext cx="55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498" name="Line 4503"/>
              <p:cNvSpPr>
                <a:spLocks noChangeShapeType="1"/>
              </p:cNvSpPr>
              <p:nvPr/>
            </p:nvSpPr>
            <p:spPr bwMode="auto">
              <a:xfrm>
                <a:off x="5710" y="4279"/>
                <a:ext cx="246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499" name="Line 4504"/>
              <p:cNvSpPr>
                <a:spLocks noChangeShapeType="1"/>
              </p:cNvSpPr>
              <p:nvPr/>
            </p:nvSpPr>
            <p:spPr bwMode="auto">
              <a:xfrm>
                <a:off x="5705" y="4271"/>
                <a:ext cx="247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500" name="Line 4505"/>
              <p:cNvSpPr>
                <a:spLocks noChangeShapeType="1"/>
              </p:cNvSpPr>
              <p:nvPr/>
            </p:nvSpPr>
            <p:spPr bwMode="auto">
              <a:xfrm flipH="1">
                <a:off x="5705" y="4369"/>
                <a:ext cx="297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501" name="Line 4506"/>
              <p:cNvSpPr>
                <a:spLocks noChangeShapeType="1"/>
              </p:cNvSpPr>
              <p:nvPr/>
            </p:nvSpPr>
            <p:spPr bwMode="auto">
              <a:xfrm flipH="1">
                <a:off x="5705" y="4380"/>
                <a:ext cx="304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502" name="Line 4507"/>
              <p:cNvSpPr>
                <a:spLocks noChangeShapeType="1"/>
              </p:cNvSpPr>
              <p:nvPr/>
            </p:nvSpPr>
            <p:spPr bwMode="auto">
              <a:xfrm>
                <a:off x="5626" y="4324"/>
                <a:ext cx="1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503" name="Line 4508"/>
              <p:cNvSpPr>
                <a:spLocks noChangeShapeType="1"/>
              </p:cNvSpPr>
              <p:nvPr/>
            </p:nvSpPr>
            <p:spPr bwMode="auto">
              <a:xfrm flipV="1">
                <a:off x="5619" y="4379"/>
                <a:ext cx="1" cy="10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504" name="Line 4509"/>
              <p:cNvSpPr>
                <a:spLocks noChangeShapeType="1"/>
              </p:cNvSpPr>
              <p:nvPr/>
            </p:nvSpPr>
            <p:spPr bwMode="auto">
              <a:xfrm>
                <a:off x="5614" y="3739"/>
                <a:ext cx="1" cy="1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505" name="Line 4510"/>
              <p:cNvSpPr>
                <a:spLocks noChangeShapeType="1"/>
              </p:cNvSpPr>
              <p:nvPr/>
            </p:nvSpPr>
            <p:spPr bwMode="auto">
              <a:xfrm>
                <a:off x="5630" y="3990"/>
                <a:ext cx="1" cy="28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506" name="Line 4511"/>
              <p:cNvSpPr>
                <a:spLocks noChangeShapeType="1"/>
              </p:cNvSpPr>
              <p:nvPr/>
            </p:nvSpPr>
            <p:spPr bwMode="auto">
              <a:xfrm>
                <a:off x="5619" y="3990"/>
                <a:ext cx="1" cy="3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507" name="Line 4512"/>
              <p:cNvSpPr>
                <a:spLocks noChangeShapeType="1"/>
              </p:cNvSpPr>
              <p:nvPr/>
            </p:nvSpPr>
            <p:spPr bwMode="auto">
              <a:xfrm>
                <a:off x="5619" y="3739"/>
                <a:ext cx="1" cy="25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508" name="Line 4513"/>
              <p:cNvSpPr>
                <a:spLocks noChangeShapeType="1"/>
              </p:cNvSpPr>
              <p:nvPr/>
            </p:nvSpPr>
            <p:spPr bwMode="auto">
              <a:xfrm>
                <a:off x="5635" y="3739"/>
                <a:ext cx="1" cy="23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509" name="Line 4514"/>
              <p:cNvSpPr>
                <a:spLocks noChangeShapeType="1"/>
              </p:cNvSpPr>
              <p:nvPr/>
            </p:nvSpPr>
            <p:spPr bwMode="auto">
              <a:xfrm flipH="1">
                <a:off x="5619" y="3739"/>
                <a:ext cx="16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510" name="Line 4515"/>
              <p:cNvSpPr>
                <a:spLocks noChangeShapeType="1"/>
              </p:cNvSpPr>
              <p:nvPr/>
            </p:nvSpPr>
            <p:spPr bwMode="auto">
              <a:xfrm flipV="1">
                <a:off x="5633" y="4459"/>
                <a:ext cx="1" cy="1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511" name="Line 4516"/>
              <p:cNvSpPr>
                <a:spLocks noChangeShapeType="1"/>
              </p:cNvSpPr>
              <p:nvPr/>
            </p:nvSpPr>
            <p:spPr bwMode="auto">
              <a:xfrm flipV="1">
                <a:off x="5633" y="4419"/>
                <a:ext cx="1" cy="2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512" name="Line 4517"/>
              <p:cNvSpPr>
                <a:spLocks noChangeShapeType="1"/>
              </p:cNvSpPr>
              <p:nvPr/>
            </p:nvSpPr>
            <p:spPr bwMode="auto">
              <a:xfrm flipV="1">
                <a:off x="5633" y="4390"/>
                <a:ext cx="1" cy="1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513" name="Line 4518"/>
              <p:cNvSpPr>
                <a:spLocks noChangeShapeType="1"/>
              </p:cNvSpPr>
              <p:nvPr/>
            </p:nvSpPr>
            <p:spPr bwMode="auto">
              <a:xfrm flipV="1">
                <a:off x="5630" y="4459"/>
                <a:ext cx="1" cy="1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514" name="Line 4519"/>
              <p:cNvSpPr>
                <a:spLocks noChangeShapeType="1"/>
              </p:cNvSpPr>
              <p:nvPr/>
            </p:nvSpPr>
            <p:spPr bwMode="auto">
              <a:xfrm flipV="1">
                <a:off x="5630" y="4419"/>
                <a:ext cx="1" cy="2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515" name="Line 4520"/>
              <p:cNvSpPr>
                <a:spLocks noChangeShapeType="1"/>
              </p:cNvSpPr>
              <p:nvPr/>
            </p:nvSpPr>
            <p:spPr bwMode="auto">
              <a:xfrm flipV="1">
                <a:off x="5630" y="4390"/>
                <a:ext cx="1" cy="1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516" name="Line 4521"/>
              <p:cNvSpPr>
                <a:spLocks noChangeShapeType="1"/>
              </p:cNvSpPr>
              <p:nvPr/>
            </p:nvSpPr>
            <p:spPr bwMode="auto">
              <a:xfrm>
                <a:off x="5619" y="4271"/>
                <a:ext cx="1" cy="10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517" name="Line 4522"/>
              <p:cNvSpPr>
                <a:spLocks noChangeShapeType="1"/>
              </p:cNvSpPr>
              <p:nvPr/>
            </p:nvSpPr>
            <p:spPr bwMode="auto">
              <a:xfrm>
                <a:off x="5619" y="4271"/>
                <a:ext cx="1" cy="10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518" name="Freeform 4523"/>
              <p:cNvSpPr>
                <a:spLocks/>
              </p:cNvSpPr>
              <p:nvPr/>
            </p:nvSpPr>
            <p:spPr bwMode="auto">
              <a:xfrm>
                <a:off x="5415" y="3680"/>
                <a:ext cx="75" cy="76"/>
              </a:xfrm>
              <a:custGeom>
                <a:avLst/>
                <a:gdLst>
                  <a:gd name="T0" fmla="*/ 19 w 150"/>
                  <a:gd name="T1" fmla="*/ 0 h 152"/>
                  <a:gd name="T2" fmla="*/ 11 w 150"/>
                  <a:gd name="T3" fmla="*/ 1 h 152"/>
                  <a:gd name="T4" fmla="*/ 5 w 150"/>
                  <a:gd name="T5" fmla="*/ 5 h 152"/>
                  <a:gd name="T6" fmla="*/ 1 w 150"/>
                  <a:gd name="T7" fmla="*/ 11 h 152"/>
                  <a:gd name="T8" fmla="*/ 0 w 150"/>
                  <a:gd name="T9" fmla="*/ 19 h 1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0"/>
                  <a:gd name="T16" fmla="*/ 0 h 152"/>
                  <a:gd name="T17" fmla="*/ 150 w 150"/>
                  <a:gd name="T18" fmla="*/ 152 h 1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0" h="152">
                    <a:moveTo>
                      <a:pt x="150" y="0"/>
                    </a:moveTo>
                    <a:lnTo>
                      <a:pt x="92" y="13"/>
                    </a:lnTo>
                    <a:lnTo>
                      <a:pt x="43" y="46"/>
                    </a:lnTo>
                    <a:lnTo>
                      <a:pt x="11" y="94"/>
                    </a:lnTo>
                    <a:lnTo>
                      <a:pt x="0" y="152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519" name="Freeform 4524"/>
              <p:cNvSpPr>
                <a:spLocks/>
              </p:cNvSpPr>
              <p:nvPr/>
            </p:nvSpPr>
            <p:spPr bwMode="auto">
              <a:xfrm>
                <a:off x="5339" y="3680"/>
                <a:ext cx="76" cy="76"/>
              </a:xfrm>
              <a:custGeom>
                <a:avLst/>
                <a:gdLst>
                  <a:gd name="T0" fmla="*/ 19 w 152"/>
                  <a:gd name="T1" fmla="*/ 19 h 152"/>
                  <a:gd name="T2" fmla="*/ 18 w 152"/>
                  <a:gd name="T3" fmla="*/ 11 h 152"/>
                  <a:gd name="T4" fmla="*/ 13 w 152"/>
                  <a:gd name="T5" fmla="*/ 5 h 152"/>
                  <a:gd name="T6" fmla="*/ 7 w 152"/>
                  <a:gd name="T7" fmla="*/ 1 h 152"/>
                  <a:gd name="T8" fmla="*/ 0 w 152"/>
                  <a:gd name="T9" fmla="*/ 0 h 1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2"/>
                  <a:gd name="T16" fmla="*/ 0 h 152"/>
                  <a:gd name="T17" fmla="*/ 152 w 152"/>
                  <a:gd name="T18" fmla="*/ 152 h 1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2" h="152">
                    <a:moveTo>
                      <a:pt x="152" y="152"/>
                    </a:moveTo>
                    <a:lnTo>
                      <a:pt x="139" y="94"/>
                    </a:lnTo>
                    <a:lnTo>
                      <a:pt x="106" y="46"/>
                    </a:lnTo>
                    <a:lnTo>
                      <a:pt x="58" y="13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520" name="Line 4525"/>
              <p:cNvSpPr>
                <a:spLocks noChangeShapeType="1"/>
              </p:cNvSpPr>
              <p:nvPr/>
            </p:nvSpPr>
            <p:spPr bwMode="auto">
              <a:xfrm>
                <a:off x="5335" y="3739"/>
                <a:ext cx="1" cy="1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521" name="Line 4526"/>
              <p:cNvSpPr>
                <a:spLocks noChangeShapeType="1"/>
              </p:cNvSpPr>
              <p:nvPr/>
            </p:nvSpPr>
            <p:spPr bwMode="auto">
              <a:xfrm>
                <a:off x="5339" y="3680"/>
                <a:ext cx="1" cy="7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522" name="Line 4527"/>
              <p:cNvSpPr>
                <a:spLocks noChangeShapeType="1"/>
              </p:cNvSpPr>
              <p:nvPr/>
            </p:nvSpPr>
            <p:spPr bwMode="auto">
              <a:xfrm>
                <a:off x="5490" y="3680"/>
                <a:ext cx="1" cy="7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523" name="Line 4528"/>
              <p:cNvSpPr>
                <a:spLocks noChangeShapeType="1"/>
              </p:cNvSpPr>
              <p:nvPr/>
            </p:nvSpPr>
            <p:spPr bwMode="auto">
              <a:xfrm>
                <a:off x="5335" y="3756"/>
                <a:ext cx="161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524" name="Line 4529"/>
              <p:cNvSpPr>
                <a:spLocks noChangeShapeType="1"/>
              </p:cNvSpPr>
              <p:nvPr/>
            </p:nvSpPr>
            <p:spPr bwMode="auto">
              <a:xfrm>
                <a:off x="5501" y="3739"/>
                <a:ext cx="1" cy="1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525" name="Line 4530"/>
              <p:cNvSpPr>
                <a:spLocks noChangeShapeType="1"/>
              </p:cNvSpPr>
              <p:nvPr/>
            </p:nvSpPr>
            <p:spPr bwMode="auto">
              <a:xfrm>
                <a:off x="5496" y="3739"/>
                <a:ext cx="1" cy="1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526" name="Line 4531"/>
              <p:cNvSpPr>
                <a:spLocks noChangeShapeType="1"/>
              </p:cNvSpPr>
              <p:nvPr/>
            </p:nvSpPr>
            <p:spPr bwMode="auto">
              <a:xfrm>
                <a:off x="5329" y="3739"/>
                <a:ext cx="1" cy="1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527" name="Line 4532"/>
              <p:cNvSpPr>
                <a:spLocks noChangeShapeType="1"/>
              </p:cNvSpPr>
              <p:nvPr/>
            </p:nvSpPr>
            <p:spPr bwMode="auto">
              <a:xfrm>
                <a:off x="5496" y="3739"/>
                <a:ext cx="124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528" name="Line 4533"/>
              <p:cNvSpPr>
                <a:spLocks noChangeShapeType="1"/>
              </p:cNvSpPr>
              <p:nvPr/>
            </p:nvSpPr>
            <p:spPr bwMode="auto">
              <a:xfrm>
                <a:off x="5496" y="3756"/>
                <a:ext cx="124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529" name="Line 4534"/>
              <p:cNvSpPr>
                <a:spLocks noChangeShapeType="1"/>
              </p:cNvSpPr>
              <p:nvPr/>
            </p:nvSpPr>
            <p:spPr bwMode="auto">
              <a:xfrm>
                <a:off x="5501" y="3747"/>
                <a:ext cx="113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530" name="Freeform 4535"/>
              <p:cNvSpPr>
                <a:spLocks/>
              </p:cNvSpPr>
              <p:nvPr/>
            </p:nvSpPr>
            <p:spPr bwMode="auto">
              <a:xfrm>
                <a:off x="5017" y="3680"/>
                <a:ext cx="75" cy="76"/>
              </a:xfrm>
              <a:custGeom>
                <a:avLst/>
                <a:gdLst>
                  <a:gd name="T0" fmla="*/ 19 w 150"/>
                  <a:gd name="T1" fmla="*/ 0 h 152"/>
                  <a:gd name="T2" fmla="*/ 11 w 150"/>
                  <a:gd name="T3" fmla="*/ 1 h 152"/>
                  <a:gd name="T4" fmla="*/ 5 w 150"/>
                  <a:gd name="T5" fmla="*/ 5 h 152"/>
                  <a:gd name="T6" fmla="*/ 1 w 150"/>
                  <a:gd name="T7" fmla="*/ 11 h 152"/>
                  <a:gd name="T8" fmla="*/ 0 w 150"/>
                  <a:gd name="T9" fmla="*/ 19 h 1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0"/>
                  <a:gd name="T16" fmla="*/ 0 h 152"/>
                  <a:gd name="T17" fmla="*/ 150 w 150"/>
                  <a:gd name="T18" fmla="*/ 152 h 1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0" h="152">
                    <a:moveTo>
                      <a:pt x="150" y="0"/>
                    </a:moveTo>
                    <a:lnTo>
                      <a:pt x="92" y="13"/>
                    </a:lnTo>
                    <a:lnTo>
                      <a:pt x="43" y="46"/>
                    </a:lnTo>
                    <a:lnTo>
                      <a:pt x="10" y="94"/>
                    </a:lnTo>
                    <a:lnTo>
                      <a:pt x="0" y="152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531" name="Line 4536"/>
              <p:cNvSpPr>
                <a:spLocks noChangeShapeType="1"/>
              </p:cNvSpPr>
              <p:nvPr/>
            </p:nvSpPr>
            <p:spPr bwMode="auto">
              <a:xfrm>
                <a:off x="5092" y="3680"/>
                <a:ext cx="1" cy="7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532" name="Line 4537"/>
              <p:cNvSpPr>
                <a:spLocks noChangeShapeType="1"/>
              </p:cNvSpPr>
              <p:nvPr/>
            </p:nvSpPr>
            <p:spPr bwMode="auto">
              <a:xfrm>
                <a:off x="5097" y="3739"/>
                <a:ext cx="1" cy="1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533" name="Line 4538"/>
              <p:cNvSpPr>
                <a:spLocks noChangeShapeType="1"/>
              </p:cNvSpPr>
              <p:nvPr/>
            </p:nvSpPr>
            <p:spPr bwMode="auto">
              <a:xfrm>
                <a:off x="5103" y="3739"/>
                <a:ext cx="1" cy="1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534" name="Line 4539"/>
              <p:cNvSpPr>
                <a:spLocks noChangeShapeType="1"/>
              </p:cNvSpPr>
              <p:nvPr/>
            </p:nvSpPr>
            <p:spPr bwMode="auto">
              <a:xfrm flipH="1">
                <a:off x="5097" y="3739"/>
                <a:ext cx="238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535" name="Line 4540"/>
              <p:cNvSpPr>
                <a:spLocks noChangeShapeType="1"/>
              </p:cNvSpPr>
              <p:nvPr/>
            </p:nvSpPr>
            <p:spPr bwMode="auto">
              <a:xfrm flipH="1">
                <a:off x="5097" y="3756"/>
                <a:ext cx="238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536" name="Freeform 4541"/>
              <p:cNvSpPr>
                <a:spLocks/>
              </p:cNvSpPr>
              <p:nvPr/>
            </p:nvSpPr>
            <p:spPr bwMode="auto">
              <a:xfrm>
                <a:off x="5145" y="3889"/>
                <a:ext cx="21" cy="32"/>
              </a:xfrm>
              <a:custGeom>
                <a:avLst/>
                <a:gdLst>
                  <a:gd name="T0" fmla="*/ 0 w 41"/>
                  <a:gd name="T1" fmla="*/ 8 h 64"/>
                  <a:gd name="T2" fmla="*/ 0 w 41"/>
                  <a:gd name="T3" fmla="*/ 0 h 64"/>
                  <a:gd name="T4" fmla="*/ 6 w 41"/>
                  <a:gd name="T5" fmla="*/ 0 h 64"/>
                  <a:gd name="T6" fmla="*/ 0 60000 65536"/>
                  <a:gd name="T7" fmla="*/ 0 60000 65536"/>
                  <a:gd name="T8" fmla="*/ 0 60000 65536"/>
                  <a:gd name="T9" fmla="*/ 0 w 41"/>
                  <a:gd name="T10" fmla="*/ 0 h 64"/>
                  <a:gd name="T11" fmla="*/ 41 w 41"/>
                  <a:gd name="T12" fmla="*/ 64 h 6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1" h="64">
                    <a:moveTo>
                      <a:pt x="0" y="64"/>
                    </a:moveTo>
                    <a:lnTo>
                      <a:pt x="0" y="0"/>
                    </a:lnTo>
                    <a:lnTo>
                      <a:pt x="41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537" name="Line 4542"/>
              <p:cNvSpPr>
                <a:spLocks noChangeShapeType="1"/>
              </p:cNvSpPr>
              <p:nvPr/>
            </p:nvSpPr>
            <p:spPr bwMode="auto">
              <a:xfrm>
                <a:off x="5145" y="3904"/>
                <a:ext cx="13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538" name="Line 4543"/>
              <p:cNvSpPr>
                <a:spLocks noChangeShapeType="1"/>
              </p:cNvSpPr>
              <p:nvPr/>
            </p:nvSpPr>
            <p:spPr bwMode="auto">
              <a:xfrm>
                <a:off x="5145" y="3921"/>
                <a:ext cx="21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539" name="Freeform 4544"/>
              <p:cNvSpPr>
                <a:spLocks/>
              </p:cNvSpPr>
              <p:nvPr/>
            </p:nvSpPr>
            <p:spPr bwMode="auto">
              <a:xfrm>
                <a:off x="5175" y="3889"/>
                <a:ext cx="18" cy="32"/>
              </a:xfrm>
              <a:custGeom>
                <a:avLst/>
                <a:gdLst>
                  <a:gd name="T0" fmla="*/ 0 w 36"/>
                  <a:gd name="T1" fmla="*/ 0 h 64"/>
                  <a:gd name="T2" fmla="*/ 0 w 36"/>
                  <a:gd name="T3" fmla="*/ 8 h 64"/>
                  <a:gd name="T4" fmla="*/ 5 w 36"/>
                  <a:gd name="T5" fmla="*/ 8 h 64"/>
                  <a:gd name="T6" fmla="*/ 0 60000 65536"/>
                  <a:gd name="T7" fmla="*/ 0 60000 65536"/>
                  <a:gd name="T8" fmla="*/ 0 60000 65536"/>
                  <a:gd name="T9" fmla="*/ 0 w 36"/>
                  <a:gd name="T10" fmla="*/ 0 h 64"/>
                  <a:gd name="T11" fmla="*/ 36 w 36"/>
                  <a:gd name="T12" fmla="*/ 64 h 6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" h="64">
                    <a:moveTo>
                      <a:pt x="0" y="0"/>
                    </a:moveTo>
                    <a:lnTo>
                      <a:pt x="0" y="64"/>
                    </a:lnTo>
                    <a:lnTo>
                      <a:pt x="36" y="64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540" name="Freeform 4545"/>
              <p:cNvSpPr>
                <a:spLocks/>
              </p:cNvSpPr>
              <p:nvPr/>
            </p:nvSpPr>
            <p:spPr bwMode="auto">
              <a:xfrm>
                <a:off x="5201" y="3918"/>
                <a:ext cx="3" cy="3"/>
              </a:xfrm>
              <a:custGeom>
                <a:avLst/>
                <a:gdLst>
                  <a:gd name="T0" fmla="*/ 1 w 6"/>
                  <a:gd name="T1" fmla="*/ 0 h 4"/>
                  <a:gd name="T2" fmla="*/ 0 w 6"/>
                  <a:gd name="T3" fmla="*/ 1 h 4"/>
                  <a:gd name="T4" fmla="*/ 1 w 6"/>
                  <a:gd name="T5" fmla="*/ 2 h 4"/>
                  <a:gd name="T6" fmla="*/ 1 w 6"/>
                  <a:gd name="T7" fmla="*/ 1 h 4"/>
                  <a:gd name="T8" fmla="*/ 1 w 6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4"/>
                  <a:gd name="T17" fmla="*/ 6 w 6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4">
                    <a:moveTo>
                      <a:pt x="3" y="0"/>
                    </a:moveTo>
                    <a:lnTo>
                      <a:pt x="0" y="1"/>
                    </a:lnTo>
                    <a:lnTo>
                      <a:pt x="3" y="4"/>
                    </a:lnTo>
                    <a:lnTo>
                      <a:pt x="6" y="1"/>
                    </a:lnTo>
                    <a:lnTo>
                      <a:pt x="3" y="0"/>
                    </a:lnTo>
                    <a:close/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541" name="Freeform 4546"/>
              <p:cNvSpPr>
                <a:spLocks/>
              </p:cNvSpPr>
              <p:nvPr/>
            </p:nvSpPr>
            <p:spPr bwMode="auto">
              <a:xfrm>
                <a:off x="5219" y="3889"/>
                <a:ext cx="8" cy="32"/>
              </a:xfrm>
              <a:custGeom>
                <a:avLst/>
                <a:gdLst>
                  <a:gd name="T0" fmla="*/ 0 w 15"/>
                  <a:gd name="T1" fmla="*/ 1 h 64"/>
                  <a:gd name="T2" fmla="*/ 1 w 15"/>
                  <a:gd name="T3" fmla="*/ 1 h 64"/>
                  <a:gd name="T4" fmla="*/ 2 w 15"/>
                  <a:gd name="T5" fmla="*/ 0 h 64"/>
                  <a:gd name="T6" fmla="*/ 2 w 15"/>
                  <a:gd name="T7" fmla="*/ 8 h 6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"/>
                  <a:gd name="T13" fmla="*/ 0 h 64"/>
                  <a:gd name="T14" fmla="*/ 15 w 15"/>
                  <a:gd name="T15" fmla="*/ 64 h 6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" h="64">
                    <a:moveTo>
                      <a:pt x="0" y="13"/>
                    </a:moveTo>
                    <a:lnTo>
                      <a:pt x="6" y="10"/>
                    </a:lnTo>
                    <a:lnTo>
                      <a:pt x="15" y="0"/>
                    </a:lnTo>
                    <a:lnTo>
                      <a:pt x="15" y="64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542" name="Freeform 4547"/>
              <p:cNvSpPr>
                <a:spLocks/>
              </p:cNvSpPr>
              <p:nvPr/>
            </p:nvSpPr>
            <p:spPr bwMode="auto">
              <a:xfrm>
                <a:off x="5247" y="3889"/>
                <a:ext cx="20" cy="32"/>
              </a:xfrm>
              <a:custGeom>
                <a:avLst/>
                <a:gdLst>
                  <a:gd name="T0" fmla="*/ 5 w 39"/>
                  <a:gd name="T1" fmla="*/ 1 h 64"/>
                  <a:gd name="T2" fmla="*/ 5 w 39"/>
                  <a:gd name="T3" fmla="*/ 1 h 64"/>
                  <a:gd name="T4" fmla="*/ 3 w 39"/>
                  <a:gd name="T5" fmla="*/ 0 h 64"/>
                  <a:gd name="T6" fmla="*/ 3 w 39"/>
                  <a:gd name="T7" fmla="*/ 0 h 64"/>
                  <a:gd name="T8" fmla="*/ 2 w 39"/>
                  <a:gd name="T9" fmla="*/ 1 h 64"/>
                  <a:gd name="T10" fmla="*/ 1 w 39"/>
                  <a:gd name="T11" fmla="*/ 1 h 64"/>
                  <a:gd name="T12" fmla="*/ 0 w 39"/>
                  <a:gd name="T13" fmla="*/ 3 h 64"/>
                  <a:gd name="T14" fmla="*/ 0 w 39"/>
                  <a:gd name="T15" fmla="*/ 5 h 64"/>
                  <a:gd name="T16" fmla="*/ 1 w 39"/>
                  <a:gd name="T17" fmla="*/ 7 h 64"/>
                  <a:gd name="T18" fmla="*/ 2 w 39"/>
                  <a:gd name="T19" fmla="*/ 7 h 64"/>
                  <a:gd name="T20" fmla="*/ 3 w 39"/>
                  <a:gd name="T21" fmla="*/ 8 h 64"/>
                  <a:gd name="T22" fmla="*/ 3 w 39"/>
                  <a:gd name="T23" fmla="*/ 8 h 64"/>
                  <a:gd name="T24" fmla="*/ 4 w 39"/>
                  <a:gd name="T25" fmla="*/ 7 h 64"/>
                  <a:gd name="T26" fmla="*/ 5 w 39"/>
                  <a:gd name="T27" fmla="*/ 7 h 64"/>
                  <a:gd name="T28" fmla="*/ 5 w 39"/>
                  <a:gd name="T29" fmla="*/ 6 h 64"/>
                  <a:gd name="T30" fmla="*/ 5 w 39"/>
                  <a:gd name="T31" fmla="*/ 5 h 64"/>
                  <a:gd name="T32" fmla="*/ 5 w 39"/>
                  <a:gd name="T33" fmla="*/ 4 h 64"/>
                  <a:gd name="T34" fmla="*/ 4 w 39"/>
                  <a:gd name="T35" fmla="*/ 3 h 64"/>
                  <a:gd name="T36" fmla="*/ 3 w 39"/>
                  <a:gd name="T37" fmla="*/ 3 h 64"/>
                  <a:gd name="T38" fmla="*/ 3 w 39"/>
                  <a:gd name="T39" fmla="*/ 3 h 64"/>
                  <a:gd name="T40" fmla="*/ 2 w 39"/>
                  <a:gd name="T41" fmla="*/ 3 h 64"/>
                  <a:gd name="T42" fmla="*/ 1 w 39"/>
                  <a:gd name="T43" fmla="*/ 4 h 64"/>
                  <a:gd name="T44" fmla="*/ 0 w 39"/>
                  <a:gd name="T45" fmla="*/ 5 h 6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9"/>
                  <a:gd name="T70" fmla="*/ 0 h 64"/>
                  <a:gd name="T71" fmla="*/ 39 w 39"/>
                  <a:gd name="T72" fmla="*/ 64 h 64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9" h="64">
                    <a:moveTo>
                      <a:pt x="36" y="10"/>
                    </a:moveTo>
                    <a:lnTo>
                      <a:pt x="33" y="3"/>
                    </a:lnTo>
                    <a:lnTo>
                      <a:pt x="23" y="0"/>
                    </a:lnTo>
                    <a:lnTo>
                      <a:pt x="19" y="0"/>
                    </a:lnTo>
                    <a:lnTo>
                      <a:pt x="9" y="3"/>
                    </a:lnTo>
                    <a:lnTo>
                      <a:pt x="3" y="13"/>
                    </a:lnTo>
                    <a:lnTo>
                      <a:pt x="0" y="28"/>
                    </a:lnTo>
                    <a:lnTo>
                      <a:pt x="0" y="44"/>
                    </a:lnTo>
                    <a:lnTo>
                      <a:pt x="3" y="57"/>
                    </a:lnTo>
                    <a:lnTo>
                      <a:pt x="9" y="61"/>
                    </a:lnTo>
                    <a:lnTo>
                      <a:pt x="19" y="64"/>
                    </a:lnTo>
                    <a:lnTo>
                      <a:pt x="22" y="64"/>
                    </a:lnTo>
                    <a:lnTo>
                      <a:pt x="30" y="61"/>
                    </a:lnTo>
                    <a:lnTo>
                      <a:pt x="36" y="57"/>
                    </a:lnTo>
                    <a:lnTo>
                      <a:pt x="39" y="47"/>
                    </a:lnTo>
                    <a:lnTo>
                      <a:pt x="39" y="44"/>
                    </a:lnTo>
                    <a:lnTo>
                      <a:pt x="36" y="35"/>
                    </a:lnTo>
                    <a:lnTo>
                      <a:pt x="30" y="28"/>
                    </a:lnTo>
                    <a:lnTo>
                      <a:pt x="22" y="25"/>
                    </a:lnTo>
                    <a:lnTo>
                      <a:pt x="19" y="25"/>
                    </a:lnTo>
                    <a:lnTo>
                      <a:pt x="9" y="28"/>
                    </a:lnTo>
                    <a:lnTo>
                      <a:pt x="3" y="35"/>
                    </a:lnTo>
                    <a:lnTo>
                      <a:pt x="0" y="44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543" name="Freeform 4548"/>
              <p:cNvSpPr>
                <a:spLocks/>
              </p:cNvSpPr>
              <p:nvPr/>
            </p:nvSpPr>
            <p:spPr bwMode="auto">
              <a:xfrm>
                <a:off x="5276" y="3889"/>
                <a:ext cx="22" cy="32"/>
              </a:xfrm>
              <a:custGeom>
                <a:avLst/>
                <a:gdLst>
                  <a:gd name="T0" fmla="*/ 5 w 44"/>
                  <a:gd name="T1" fmla="*/ 0 h 64"/>
                  <a:gd name="T2" fmla="*/ 1 w 44"/>
                  <a:gd name="T3" fmla="*/ 0 h 64"/>
                  <a:gd name="T4" fmla="*/ 1 w 44"/>
                  <a:gd name="T5" fmla="*/ 3 h 64"/>
                  <a:gd name="T6" fmla="*/ 1 w 44"/>
                  <a:gd name="T7" fmla="*/ 3 h 64"/>
                  <a:gd name="T8" fmla="*/ 2 w 44"/>
                  <a:gd name="T9" fmla="*/ 2 h 64"/>
                  <a:gd name="T10" fmla="*/ 3 w 44"/>
                  <a:gd name="T11" fmla="*/ 2 h 64"/>
                  <a:gd name="T12" fmla="*/ 5 w 44"/>
                  <a:gd name="T13" fmla="*/ 3 h 64"/>
                  <a:gd name="T14" fmla="*/ 6 w 44"/>
                  <a:gd name="T15" fmla="*/ 4 h 64"/>
                  <a:gd name="T16" fmla="*/ 6 w 44"/>
                  <a:gd name="T17" fmla="*/ 5 h 64"/>
                  <a:gd name="T18" fmla="*/ 6 w 44"/>
                  <a:gd name="T19" fmla="*/ 6 h 64"/>
                  <a:gd name="T20" fmla="*/ 6 w 44"/>
                  <a:gd name="T21" fmla="*/ 7 h 64"/>
                  <a:gd name="T22" fmla="*/ 5 w 44"/>
                  <a:gd name="T23" fmla="*/ 7 h 64"/>
                  <a:gd name="T24" fmla="*/ 3 w 44"/>
                  <a:gd name="T25" fmla="*/ 8 h 64"/>
                  <a:gd name="T26" fmla="*/ 2 w 44"/>
                  <a:gd name="T27" fmla="*/ 8 h 64"/>
                  <a:gd name="T28" fmla="*/ 1 w 44"/>
                  <a:gd name="T29" fmla="*/ 7 h 64"/>
                  <a:gd name="T30" fmla="*/ 1 w 44"/>
                  <a:gd name="T31" fmla="*/ 7 h 64"/>
                  <a:gd name="T32" fmla="*/ 0 w 44"/>
                  <a:gd name="T33" fmla="*/ 6 h 6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4"/>
                  <a:gd name="T52" fmla="*/ 0 h 64"/>
                  <a:gd name="T53" fmla="*/ 44 w 44"/>
                  <a:gd name="T54" fmla="*/ 64 h 6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4" h="64">
                    <a:moveTo>
                      <a:pt x="37" y="0"/>
                    </a:moveTo>
                    <a:lnTo>
                      <a:pt x="6" y="0"/>
                    </a:lnTo>
                    <a:lnTo>
                      <a:pt x="3" y="28"/>
                    </a:lnTo>
                    <a:lnTo>
                      <a:pt x="6" y="25"/>
                    </a:lnTo>
                    <a:lnTo>
                      <a:pt x="15" y="22"/>
                    </a:lnTo>
                    <a:lnTo>
                      <a:pt x="25" y="22"/>
                    </a:lnTo>
                    <a:lnTo>
                      <a:pt x="34" y="25"/>
                    </a:lnTo>
                    <a:lnTo>
                      <a:pt x="41" y="32"/>
                    </a:lnTo>
                    <a:lnTo>
                      <a:pt x="44" y="41"/>
                    </a:lnTo>
                    <a:lnTo>
                      <a:pt x="44" y="47"/>
                    </a:lnTo>
                    <a:lnTo>
                      <a:pt x="41" y="57"/>
                    </a:lnTo>
                    <a:lnTo>
                      <a:pt x="34" y="61"/>
                    </a:lnTo>
                    <a:lnTo>
                      <a:pt x="25" y="64"/>
                    </a:lnTo>
                    <a:lnTo>
                      <a:pt x="15" y="64"/>
                    </a:lnTo>
                    <a:lnTo>
                      <a:pt x="6" y="61"/>
                    </a:lnTo>
                    <a:lnTo>
                      <a:pt x="3" y="60"/>
                    </a:lnTo>
                    <a:lnTo>
                      <a:pt x="0" y="54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544" name="Freeform 4549"/>
              <p:cNvSpPr>
                <a:spLocks/>
              </p:cNvSpPr>
              <p:nvPr/>
            </p:nvSpPr>
            <p:spPr bwMode="auto">
              <a:xfrm>
                <a:off x="5145" y="4090"/>
                <a:ext cx="21" cy="32"/>
              </a:xfrm>
              <a:custGeom>
                <a:avLst/>
                <a:gdLst>
                  <a:gd name="T0" fmla="*/ 0 w 41"/>
                  <a:gd name="T1" fmla="*/ 8 h 64"/>
                  <a:gd name="T2" fmla="*/ 0 w 41"/>
                  <a:gd name="T3" fmla="*/ 0 h 64"/>
                  <a:gd name="T4" fmla="*/ 6 w 41"/>
                  <a:gd name="T5" fmla="*/ 0 h 64"/>
                  <a:gd name="T6" fmla="*/ 0 60000 65536"/>
                  <a:gd name="T7" fmla="*/ 0 60000 65536"/>
                  <a:gd name="T8" fmla="*/ 0 60000 65536"/>
                  <a:gd name="T9" fmla="*/ 0 w 41"/>
                  <a:gd name="T10" fmla="*/ 0 h 64"/>
                  <a:gd name="T11" fmla="*/ 41 w 41"/>
                  <a:gd name="T12" fmla="*/ 64 h 6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1" h="64">
                    <a:moveTo>
                      <a:pt x="0" y="64"/>
                    </a:moveTo>
                    <a:lnTo>
                      <a:pt x="0" y="0"/>
                    </a:lnTo>
                    <a:lnTo>
                      <a:pt x="41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545" name="Line 4550"/>
              <p:cNvSpPr>
                <a:spLocks noChangeShapeType="1"/>
              </p:cNvSpPr>
              <p:nvPr/>
            </p:nvSpPr>
            <p:spPr bwMode="auto">
              <a:xfrm>
                <a:off x="5145" y="4106"/>
                <a:ext cx="13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546" name="Line 4551"/>
              <p:cNvSpPr>
                <a:spLocks noChangeShapeType="1"/>
              </p:cNvSpPr>
              <p:nvPr/>
            </p:nvSpPr>
            <p:spPr bwMode="auto">
              <a:xfrm>
                <a:off x="5145" y="4122"/>
                <a:ext cx="21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547" name="Freeform 4552"/>
              <p:cNvSpPr>
                <a:spLocks/>
              </p:cNvSpPr>
              <p:nvPr/>
            </p:nvSpPr>
            <p:spPr bwMode="auto">
              <a:xfrm>
                <a:off x="5175" y="4090"/>
                <a:ext cx="18" cy="32"/>
              </a:xfrm>
              <a:custGeom>
                <a:avLst/>
                <a:gdLst>
                  <a:gd name="T0" fmla="*/ 0 w 36"/>
                  <a:gd name="T1" fmla="*/ 0 h 64"/>
                  <a:gd name="T2" fmla="*/ 0 w 36"/>
                  <a:gd name="T3" fmla="*/ 8 h 64"/>
                  <a:gd name="T4" fmla="*/ 5 w 36"/>
                  <a:gd name="T5" fmla="*/ 8 h 64"/>
                  <a:gd name="T6" fmla="*/ 0 60000 65536"/>
                  <a:gd name="T7" fmla="*/ 0 60000 65536"/>
                  <a:gd name="T8" fmla="*/ 0 60000 65536"/>
                  <a:gd name="T9" fmla="*/ 0 w 36"/>
                  <a:gd name="T10" fmla="*/ 0 h 64"/>
                  <a:gd name="T11" fmla="*/ 36 w 36"/>
                  <a:gd name="T12" fmla="*/ 64 h 6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" h="64">
                    <a:moveTo>
                      <a:pt x="0" y="0"/>
                    </a:moveTo>
                    <a:lnTo>
                      <a:pt x="0" y="64"/>
                    </a:lnTo>
                    <a:lnTo>
                      <a:pt x="36" y="64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548" name="Freeform 4553"/>
              <p:cNvSpPr>
                <a:spLocks/>
              </p:cNvSpPr>
              <p:nvPr/>
            </p:nvSpPr>
            <p:spPr bwMode="auto">
              <a:xfrm>
                <a:off x="5201" y="4119"/>
                <a:ext cx="3" cy="3"/>
              </a:xfrm>
              <a:custGeom>
                <a:avLst/>
                <a:gdLst>
                  <a:gd name="T0" fmla="*/ 1 w 6"/>
                  <a:gd name="T1" fmla="*/ 0 h 6"/>
                  <a:gd name="T2" fmla="*/ 0 w 6"/>
                  <a:gd name="T3" fmla="*/ 1 h 6"/>
                  <a:gd name="T4" fmla="*/ 1 w 6"/>
                  <a:gd name="T5" fmla="*/ 1 h 6"/>
                  <a:gd name="T6" fmla="*/ 1 w 6"/>
                  <a:gd name="T7" fmla="*/ 1 h 6"/>
                  <a:gd name="T8" fmla="*/ 1 w 6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6"/>
                  <a:gd name="T17" fmla="*/ 6 w 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6">
                    <a:moveTo>
                      <a:pt x="3" y="0"/>
                    </a:moveTo>
                    <a:lnTo>
                      <a:pt x="0" y="3"/>
                    </a:lnTo>
                    <a:lnTo>
                      <a:pt x="3" y="6"/>
                    </a:lnTo>
                    <a:lnTo>
                      <a:pt x="6" y="3"/>
                    </a:lnTo>
                    <a:lnTo>
                      <a:pt x="3" y="0"/>
                    </a:lnTo>
                    <a:close/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549" name="Freeform 4554"/>
              <p:cNvSpPr>
                <a:spLocks/>
              </p:cNvSpPr>
              <p:nvPr/>
            </p:nvSpPr>
            <p:spPr bwMode="auto">
              <a:xfrm>
                <a:off x="5215" y="4090"/>
                <a:ext cx="19" cy="32"/>
              </a:xfrm>
              <a:custGeom>
                <a:avLst/>
                <a:gdLst>
                  <a:gd name="T0" fmla="*/ 4 w 39"/>
                  <a:gd name="T1" fmla="*/ 2 h 64"/>
                  <a:gd name="T2" fmla="*/ 4 w 39"/>
                  <a:gd name="T3" fmla="*/ 4 h 64"/>
                  <a:gd name="T4" fmla="*/ 3 w 39"/>
                  <a:gd name="T5" fmla="*/ 4 h 64"/>
                  <a:gd name="T6" fmla="*/ 2 w 39"/>
                  <a:gd name="T7" fmla="*/ 5 h 64"/>
                  <a:gd name="T8" fmla="*/ 2 w 39"/>
                  <a:gd name="T9" fmla="*/ 5 h 64"/>
                  <a:gd name="T10" fmla="*/ 1 w 39"/>
                  <a:gd name="T11" fmla="*/ 4 h 64"/>
                  <a:gd name="T12" fmla="*/ 0 w 39"/>
                  <a:gd name="T13" fmla="*/ 4 h 64"/>
                  <a:gd name="T14" fmla="*/ 0 w 39"/>
                  <a:gd name="T15" fmla="*/ 2 h 64"/>
                  <a:gd name="T16" fmla="*/ 0 w 39"/>
                  <a:gd name="T17" fmla="*/ 2 h 64"/>
                  <a:gd name="T18" fmla="*/ 0 w 39"/>
                  <a:gd name="T19" fmla="*/ 1 h 64"/>
                  <a:gd name="T20" fmla="*/ 1 w 39"/>
                  <a:gd name="T21" fmla="*/ 1 h 64"/>
                  <a:gd name="T22" fmla="*/ 2 w 39"/>
                  <a:gd name="T23" fmla="*/ 0 h 64"/>
                  <a:gd name="T24" fmla="*/ 2 w 39"/>
                  <a:gd name="T25" fmla="*/ 0 h 64"/>
                  <a:gd name="T26" fmla="*/ 3 w 39"/>
                  <a:gd name="T27" fmla="*/ 1 h 64"/>
                  <a:gd name="T28" fmla="*/ 4 w 39"/>
                  <a:gd name="T29" fmla="*/ 1 h 64"/>
                  <a:gd name="T30" fmla="*/ 4 w 39"/>
                  <a:gd name="T31" fmla="*/ 2 h 64"/>
                  <a:gd name="T32" fmla="*/ 4 w 39"/>
                  <a:gd name="T33" fmla="*/ 4 h 64"/>
                  <a:gd name="T34" fmla="*/ 4 w 39"/>
                  <a:gd name="T35" fmla="*/ 6 h 64"/>
                  <a:gd name="T36" fmla="*/ 3 w 39"/>
                  <a:gd name="T37" fmla="*/ 7 h 64"/>
                  <a:gd name="T38" fmla="*/ 2 w 39"/>
                  <a:gd name="T39" fmla="*/ 8 h 64"/>
                  <a:gd name="T40" fmla="*/ 1 w 39"/>
                  <a:gd name="T41" fmla="*/ 8 h 64"/>
                  <a:gd name="T42" fmla="*/ 0 w 39"/>
                  <a:gd name="T43" fmla="*/ 7 h 64"/>
                  <a:gd name="T44" fmla="*/ 0 w 39"/>
                  <a:gd name="T45" fmla="*/ 6 h 6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9"/>
                  <a:gd name="T70" fmla="*/ 0 h 64"/>
                  <a:gd name="T71" fmla="*/ 39 w 39"/>
                  <a:gd name="T72" fmla="*/ 64 h 64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9" h="64">
                    <a:moveTo>
                      <a:pt x="39" y="22"/>
                    </a:moveTo>
                    <a:lnTo>
                      <a:pt x="36" y="31"/>
                    </a:lnTo>
                    <a:lnTo>
                      <a:pt x="29" y="36"/>
                    </a:lnTo>
                    <a:lnTo>
                      <a:pt x="20" y="39"/>
                    </a:lnTo>
                    <a:lnTo>
                      <a:pt x="17" y="39"/>
                    </a:lnTo>
                    <a:lnTo>
                      <a:pt x="8" y="36"/>
                    </a:lnTo>
                    <a:lnTo>
                      <a:pt x="3" y="31"/>
                    </a:lnTo>
                    <a:lnTo>
                      <a:pt x="0" y="22"/>
                    </a:lnTo>
                    <a:lnTo>
                      <a:pt x="0" y="18"/>
                    </a:lnTo>
                    <a:lnTo>
                      <a:pt x="3" y="9"/>
                    </a:lnTo>
                    <a:lnTo>
                      <a:pt x="8" y="3"/>
                    </a:lnTo>
                    <a:lnTo>
                      <a:pt x="17" y="0"/>
                    </a:lnTo>
                    <a:lnTo>
                      <a:pt x="20" y="0"/>
                    </a:lnTo>
                    <a:lnTo>
                      <a:pt x="29" y="3"/>
                    </a:lnTo>
                    <a:lnTo>
                      <a:pt x="36" y="9"/>
                    </a:lnTo>
                    <a:lnTo>
                      <a:pt x="39" y="22"/>
                    </a:lnTo>
                    <a:lnTo>
                      <a:pt x="39" y="36"/>
                    </a:lnTo>
                    <a:lnTo>
                      <a:pt x="36" y="51"/>
                    </a:lnTo>
                    <a:lnTo>
                      <a:pt x="29" y="61"/>
                    </a:lnTo>
                    <a:lnTo>
                      <a:pt x="20" y="64"/>
                    </a:lnTo>
                    <a:lnTo>
                      <a:pt x="14" y="64"/>
                    </a:lnTo>
                    <a:lnTo>
                      <a:pt x="4" y="61"/>
                    </a:lnTo>
                    <a:lnTo>
                      <a:pt x="3" y="54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550" name="Freeform 4555"/>
              <p:cNvSpPr>
                <a:spLocks/>
              </p:cNvSpPr>
              <p:nvPr/>
            </p:nvSpPr>
            <p:spPr bwMode="auto">
              <a:xfrm>
                <a:off x="5245" y="4090"/>
                <a:ext cx="22" cy="32"/>
              </a:xfrm>
              <a:custGeom>
                <a:avLst/>
                <a:gdLst>
                  <a:gd name="T0" fmla="*/ 1 w 42"/>
                  <a:gd name="T1" fmla="*/ 2 h 64"/>
                  <a:gd name="T2" fmla="*/ 1 w 42"/>
                  <a:gd name="T3" fmla="*/ 1 h 64"/>
                  <a:gd name="T4" fmla="*/ 1 w 42"/>
                  <a:gd name="T5" fmla="*/ 1 h 64"/>
                  <a:gd name="T6" fmla="*/ 2 w 42"/>
                  <a:gd name="T7" fmla="*/ 1 h 64"/>
                  <a:gd name="T8" fmla="*/ 2 w 42"/>
                  <a:gd name="T9" fmla="*/ 0 h 64"/>
                  <a:gd name="T10" fmla="*/ 4 w 42"/>
                  <a:gd name="T11" fmla="*/ 0 h 64"/>
                  <a:gd name="T12" fmla="*/ 5 w 42"/>
                  <a:gd name="T13" fmla="*/ 1 h 64"/>
                  <a:gd name="T14" fmla="*/ 5 w 42"/>
                  <a:gd name="T15" fmla="*/ 1 h 64"/>
                  <a:gd name="T16" fmla="*/ 5 w 42"/>
                  <a:gd name="T17" fmla="*/ 1 h 64"/>
                  <a:gd name="T18" fmla="*/ 5 w 42"/>
                  <a:gd name="T19" fmla="*/ 2 h 64"/>
                  <a:gd name="T20" fmla="*/ 5 w 42"/>
                  <a:gd name="T21" fmla="*/ 3 h 64"/>
                  <a:gd name="T22" fmla="*/ 4 w 42"/>
                  <a:gd name="T23" fmla="*/ 4 h 64"/>
                  <a:gd name="T24" fmla="*/ 0 w 42"/>
                  <a:gd name="T25" fmla="*/ 8 h 64"/>
                  <a:gd name="T26" fmla="*/ 6 w 42"/>
                  <a:gd name="T27" fmla="*/ 8 h 6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2"/>
                  <a:gd name="T43" fmla="*/ 0 h 64"/>
                  <a:gd name="T44" fmla="*/ 42 w 42"/>
                  <a:gd name="T45" fmla="*/ 64 h 6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2" h="64">
                    <a:moveTo>
                      <a:pt x="3" y="15"/>
                    </a:moveTo>
                    <a:lnTo>
                      <a:pt x="3" y="12"/>
                    </a:lnTo>
                    <a:lnTo>
                      <a:pt x="6" y="6"/>
                    </a:lnTo>
                    <a:lnTo>
                      <a:pt x="9" y="3"/>
                    </a:lnTo>
                    <a:lnTo>
                      <a:pt x="15" y="0"/>
                    </a:lnTo>
                    <a:lnTo>
                      <a:pt x="26" y="0"/>
                    </a:lnTo>
                    <a:lnTo>
                      <a:pt x="33" y="3"/>
                    </a:lnTo>
                    <a:lnTo>
                      <a:pt x="36" y="6"/>
                    </a:lnTo>
                    <a:lnTo>
                      <a:pt x="39" y="12"/>
                    </a:lnTo>
                    <a:lnTo>
                      <a:pt x="39" y="18"/>
                    </a:lnTo>
                    <a:lnTo>
                      <a:pt x="36" y="25"/>
                    </a:lnTo>
                    <a:lnTo>
                      <a:pt x="30" y="33"/>
                    </a:lnTo>
                    <a:lnTo>
                      <a:pt x="0" y="64"/>
                    </a:lnTo>
                    <a:lnTo>
                      <a:pt x="42" y="64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551" name="Line 4556"/>
              <p:cNvSpPr>
                <a:spLocks noChangeShapeType="1"/>
              </p:cNvSpPr>
              <p:nvPr/>
            </p:nvSpPr>
            <p:spPr bwMode="auto">
              <a:xfrm flipH="1">
                <a:off x="5103" y="3747"/>
                <a:ext cx="226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552" name="Freeform 4557"/>
              <p:cNvSpPr>
                <a:spLocks/>
              </p:cNvSpPr>
              <p:nvPr/>
            </p:nvSpPr>
            <p:spPr bwMode="auto">
              <a:xfrm>
                <a:off x="5145" y="3370"/>
                <a:ext cx="21" cy="32"/>
              </a:xfrm>
              <a:custGeom>
                <a:avLst/>
                <a:gdLst>
                  <a:gd name="T0" fmla="*/ 0 w 41"/>
                  <a:gd name="T1" fmla="*/ 8 h 64"/>
                  <a:gd name="T2" fmla="*/ 0 w 41"/>
                  <a:gd name="T3" fmla="*/ 0 h 64"/>
                  <a:gd name="T4" fmla="*/ 6 w 41"/>
                  <a:gd name="T5" fmla="*/ 0 h 64"/>
                  <a:gd name="T6" fmla="*/ 0 60000 65536"/>
                  <a:gd name="T7" fmla="*/ 0 60000 65536"/>
                  <a:gd name="T8" fmla="*/ 0 60000 65536"/>
                  <a:gd name="T9" fmla="*/ 0 w 41"/>
                  <a:gd name="T10" fmla="*/ 0 h 64"/>
                  <a:gd name="T11" fmla="*/ 41 w 41"/>
                  <a:gd name="T12" fmla="*/ 64 h 6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1" h="64">
                    <a:moveTo>
                      <a:pt x="0" y="64"/>
                    </a:moveTo>
                    <a:lnTo>
                      <a:pt x="0" y="0"/>
                    </a:lnTo>
                    <a:lnTo>
                      <a:pt x="41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553" name="Line 4558"/>
              <p:cNvSpPr>
                <a:spLocks noChangeShapeType="1"/>
              </p:cNvSpPr>
              <p:nvPr/>
            </p:nvSpPr>
            <p:spPr bwMode="auto">
              <a:xfrm>
                <a:off x="5145" y="3384"/>
                <a:ext cx="13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554" name="Line 4559"/>
              <p:cNvSpPr>
                <a:spLocks noChangeShapeType="1"/>
              </p:cNvSpPr>
              <p:nvPr/>
            </p:nvSpPr>
            <p:spPr bwMode="auto">
              <a:xfrm>
                <a:off x="5145" y="3402"/>
                <a:ext cx="21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555" name="Freeform 4560"/>
              <p:cNvSpPr>
                <a:spLocks/>
              </p:cNvSpPr>
              <p:nvPr/>
            </p:nvSpPr>
            <p:spPr bwMode="auto">
              <a:xfrm>
                <a:off x="5175" y="3370"/>
                <a:ext cx="18" cy="32"/>
              </a:xfrm>
              <a:custGeom>
                <a:avLst/>
                <a:gdLst>
                  <a:gd name="T0" fmla="*/ 0 w 36"/>
                  <a:gd name="T1" fmla="*/ 0 h 64"/>
                  <a:gd name="T2" fmla="*/ 0 w 36"/>
                  <a:gd name="T3" fmla="*/ 8 h 64"/>
                  <a:gd name="T4" fmla="*/ 5 w 36"/>
                  <a:gd name="T5" fmla="*/ 8 h 64"/>
                  <a:gd name="T6" fmla="*/ 0 60000 65536"/>
                  <a:gd name="T7" fmla="*/ 0 60000 65536"/>
                  <a:gd name="T8" fmla="*/ 0 60000 65536"/>
                  <a:gd name="T9" fmla="*/ 0 w 36"/>
                  <a:gd name="T10" fmla="*/ 0 h 64"/>
                  <a:gd name="T11" fmla="*/ 36 w 36"/>
                  <a:gd name="T12" fmla="*/ 64 h 6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" h="64">
                    <a:moveTo>
                      <a:pt x="0" y="0"/>
                    </a:moveTo>
                    <a:lnTo>
                      <a:pt x="0" y="64"/>
                    </a:lnTo>
                    <a:lnTo>
                      <a:pt x="36" y="64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556" name="Freeform 4561"/>
              <p:cNvSpPr>
                <a:spLocks/>
              </p:cNvSpPr>
              <p:nvPr/>
            </p:nvSpPr>
            <p:spPr bwMode="auto">
              <a:xfrm>
                <a:off x="5201" y="3399"/>
                <a:ext cx="3" cy="3"/>
              </a:xfrm>
              <a:custGeom>
                <a:avLst/>
                <a:gdLst>
                  <a:gd name="T0" fmla="*/ 1 w 6"/>
                  <a:gd name="T1" fmla="*/ 0 h 6"/>
                  <a:gd name="T2" fmla="*/ 0 w 6"/>
                  <a:gd name="T3" fmla="*/ 1 h 6"/>
                  <a:gd name="T4" fmla="*/ 1 w 6"/>
                  <a:gd name="T5" fmla="*/ 1 h 6"/>
                  <a:gd name="T6" fmla="*/ 1 w 6"/>
                  <a:gd name="T7" fmla="*/ 1 h 6"/>
                  <a:gd name="T8" fmla="*/ 1 w 6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6"/>
                  <a:gd name="T17" fmla="*/ 6 w 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6">
                    <a:moveTo>
                      <a:pt x="3" y="0"/>
                    </a:moveTo>
                    <a:lnTo>
                      <a:pt x="0" y="3"/>
                    </a:lnTo>
                    <a:lnTo>
                      <a:pt x="3" y="6"/>
                    </a:lnTo>
                    <a:lnTo>
                      <a:pt x="6" y="3"/>
                    </a:lnTo>
                    <a:lnTo>
                      <a:pt x="3" y="0"/>
                    </a:lnTo>
                    <a:close/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557" name="Freeform 4562"/>
              <p:cNvSpPr>
                <a:spLocks/>
              </p:cNvSpPr>
              <p:nvPr/>
            </p:nvSpPr>
            <p:spPr bwMode="auto">
              <a:xfrm>
                <a:off x="5219" y="3370"/>
                <a:ext cx="8" cy="32"/>
              </a:xfrm>
              <a:custGeom>
                <a:avLst/>
                <a:gdLst>
                  <a:gd name="T0" fmla="*/ 0 w 15"/>
                  <a:gd name="T1" fmla="*/ 1 h 64"/>
                  <a:gd name="T2" fmla="*/ 1 w 15"/>
                  <a:gd name="T3" fmla="*/ 1 h 64"/>
                  <a:gd name="T4" fmla="*/ 2 w 15"/>
                  <a:gd name="T5" fmla="*/ 0 h 64"/>
                  <a:gd name="T6" fmla="*/ 2 w 15"/>
                  <a:gd name="T7" fmla="*/ 8 h 6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"/>
                  <a:gd name="T13" fmla="*/ 0 h 64"/>
                  <a:gd name="T14" fmla="*/ 15 w 15"/>
                  <a:gd name="T15" fmla="*/ 64 h 6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" h="64">
                    <a:moveTo>
                      <a:pt x="0" y="11"/>
                    </a:moveTo>
                    <a:lnTo>
                      <a:pt x="6" y="8"/>
                    </a:lnTo>
                    <a:lnTo>
                      <a:pt x="15" y="0"/>
                    </a:lnTo>
                    <a:lnTo>
                      <a:pt x="15" y="64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558" name="Freeform 4563"/>
              <p:cNvSpPr>
                <a:spLocks/>
              </p:cNvSpPr>
              <p:nvPr/>
            </p:nvSpPr>
            <p:spPr bwMode="auto">
              <a:xfrm>
                <a:off x="5245" y="3370"/>
                <a:ext cx="22" cy="32"/>
              </a:xfrm>
              <a:custGeom>
                <a:avLst/>
                <a:gdLst>
                  <a:gd name="T0" fmla="*/ 2 w 42"/>
                  <a:gd name="T1" fmla="*/ 8 h 64"/>
                  <a:gd name="T2" fmla="*/ 6 w 42"/>
                  <a:gd name="T3" fmla="*/ 0 h 64"/>
                  <a:gd name="T4" fmla="*/ 0 w 42"/>
                  <a:gd name="T5" fmla="*/ 0 h 64"/>
                  <a:gd name="T6" fmla="*/ 0 60000 65536"/>
                  <a:gd name="T7" fmla="*/ 0 60000 65536"/>
                  <a:gd name="T8" fmla="*/ 0 60000 65536"/>
                  <a:gd name="T9" fmla="*/ 0 w 42"/>
                  <a:gd name="T10" fmla="*/ 0 h 64"/>
                  <a:gd name="T11" fmla="*/ 42 w 42"/>
                  <a:gd name="T12" fmla="*/ 64 h 6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2" h="64">
                    <a:moveTo>
                      <a:pt x="12" y="64"/>
                    </a:moveTo>
                    <a:lnTo>
                      <a:pt x="42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559" name="Freeform 4564"/>
              <p:cNvSpPr>
                <a:spLocks/>
              </p:cNvSpPr>
              <p:nvPr/>
            </p:nvSpPr>
            <p:spPr bwMode="auto">
              <a:xfrm>
                <a:off x="5276" y="3370"/>
                <a:ext cx="22" cy="32"/>
              </a:xfrm>
              <a:custGeom>
                <a:avLst/>
                <a:gdLst>
                  <a:gd name="T0" fmla="*/ 3 w 44"/>
                  <a:gd name="T1" fmla="*/ 0 h 64"/>
                  <a:gd name="T2" fmla="*/ 1 w 44"/>
                  <a:gd name="T3" fmla="*/ 1 h 64"/>
                  <a:gd name="T4" fmla="*/ 1 w 44"/>
                  <a:gd name="T5" fmla="*/ 1 h 64"/>
                  <a:gd name="T6" fmla="*/ 0 w 44"/>
                  <a:gd name="T7" fmla="*/ 3 h 64"/>
                  <a:gd name="T8" fmla="*/ 0 w 44"/>
                  <a:gd name="T9" fmla="*/ 4 h 64"/>
                  <a:gd name="T10" fmla="*/ 1 w 44"/>
                  <a:gd name="T11" fmla="*/ 6 h 64"/>
                  <a:gd name="T12" fmla="*/ 1 w 44"/>
                  <a:gd name="T13" fmla="*/ 7 h 64"/>
                  <a:gd name="T14" fmla="*/ 3 w 44"/>
                  <a:gd name="T15" fmla="*/ 8 h 64"/>
                  <a:gd name="T16" fmla="*/ 3 w 44"/>
                  <a:gd name="T17" fmla="*/ 8 h 64"/>
                  <a:gd name="T18" fmla="*/ 5 w 44"/>
                  <a:gd name="T19" fmla="*/ 7 h 64"/>
                  <a:gd name="T20" fmla="*/ 6 w 44"/>
                  <a:gd name="T21" fmla="*/ 6 h 64"/>
                  <a:gd name="T22" fmla="*/ 6 w 44"/>
                  <a:gd name="T23" fmla="*/ 4 h 64"/>
                  <a:gd name="T24" fmla="*/ 6 w 44"/>
                  <a:gd name="T25" fmla="*/ 3 h 64"/>
                  <a:gd name="T26" fmla="*/ 6 w 44"/>
                  <a:gd name="T27" fmla="*/ 1 h 64"/>
                  <a:gd name="T28" fmla="*/ 5 w 44"/>
                  <a:gd name="T29" fmla="*/ 1 h 64"/>
                  <a:gd name="T30" fmla="*/ 3 w 44"/>
                  <a:gd name="T31" fmla="*/ 0 h 64"/>
                  <a:gd name="T32" fmla="*/ 3 w 44"/>
                  <a:gd name="T33" fmla="*/ 0 h 6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4"/>
                  <a:gd name="T52" fmla="*/ 0 h 64"/>
                  <a:gd name="T53" fmla="*/ 44 w 44"/>
                  <a:gd name="T54" fmla="*/ 64 h 6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4" h="64">
                    <a:moveTo>
                      <a:pt x="19" y="0"/>
                    </a:moveTo>
                    <a:lnTo>
                      <a:pt x="9" y="3"/>
                    </a:lnTo>
                    <a:lnTo>
                      <a:pt x="3" y="11"/>
                    </a:lnTo>
                    <a:lnTo>
                      <a:pt x="0" y="27"/>
                    </a:lnTo>
                    <a:lnTo>
                      <a:pt x="0" y="36"/>
                    </a:lnTo>
                    <a:lnTo>
                      <a:pt x="3" y="52"/>
                    </a:lnTo>
                    <a:lnTo>
                      <a:pt x="9" y="61"/>
                    </a:lnTo>
                    <a:lnTo>
                      <a:pt x="19" y="64"/>
                    </a:lnTo>
                    <a:lnTo>
                      <a:pt x="25" y="64"/>
                    </a:lnTo>
                    <a:lnTo>
                      <a:pt x="34" y="61"/>
                    </a:lnTo>
                    <a:lnTo>
                      <a:pt x="41" y="52"/>
                    </a:lnTo>
                    <a:lnTo>
                      <a:pt x="44" y="36"/>
                    </a:lnTo>
                    <a:lnTo>
                      <a:pt x="44" y="27"/>
                    </a:lnTo>
                    <a:lnTo>
                      <a:pt x="41" y="11"/>
                    </a:lnTo>
                    <a:lnTo>
                      <a:pt x="34" y="3"/>
                    </a:lnTo>
                    <a:lnTo>
                      <a:pt x="25" y="0"/>
                    </a:lnTo>
                    <a:lnTo>
                      <a:pt x="19" y="0"/>
                    </a:lnTo>
                    <a:close/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560" name="Line 4565"/>
              <p:cNvSpPr>
                <a:spLocks noChangeShapeType="1"/>
              </p:cNvSpPr>
              <p:nvPr/>
            </p:nvSpPr>
            <p:spPr bwMode="auto">
              <a:xfrm>
                <a:off x="4834" y="4379"/>
                <a:ext cx="1" cy="10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561" name="Line 4566"/>
              <p:cNvSpPr>
                <a:spLocks noChangeShapeType="1"/>
              </p:cNvSpPr>
              <p:nvPr/>
            </p:nvSpPr>
            <p:spPr bwMode="auto">
              <a:xfrm flipV="1">
                <a:off x="4726" y="4379"/>
                <a:ext cx="1" cy="10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562" name="Line 4567"/>
              <p:cNvSpPr>
                <a:spLocks noChangeShapeType="1"/>
              </p:cNvSpPr>
              <p:nvPr/>
            </p:nvSpPr>
            <p:spPr bwMode="auto">
              <a:xfrm flipH="1">
                <a:off x="4726" y="4487"/>
                <a:ext cx="108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563" name="Line 4568"/>
              <p:cNvSpPr>
                <a:spLocks noChangeShapeType="1"/>
              </p:cNvSpPr>
              <p:nvPr/>
            </p:nvSpPr>
            <p:spPr bwMode="auto">
              <a:xfrm>
                <a:off x="4726" y="3990"/>
                <a:ext cx="1" cy="3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564" name="Line 4569"/>
              <p:cNvSpPr>
                <a:spLocks noChangeShapeType="1"/>
              </p:cNvSpPr>
              <p:nvPr/>
            </p:nvSpPr>
            <p:spPr bwMode="auto">
              <a:xfrm flipV="1">
                <a:off x="4799" y="3990"/>
                <a:ext cx="1" cy="28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565" name="Line 4570"/>
              <p:cNvSpPr>
                <a:spLocks noChangeShapeType="1"/>
              </p:cNvSpPr>
              <p:nvPr/>
            </p:nvSpPr>
            <p:spPr bwMode="auto">
              <a:xfrm flipH="1">
                <a:off x="4747" y="3990"/>
                <a:ext cx="65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566" name="Line 4571"/>
              <p:cNvSpPr>
                <a:spLocks noChangeShapeType="1"/>
              </p:cNvSpPr>
              <p:nvPr/>
            </p:nvSpPr>
            <p:spPr bwMode="auto">
              <a:xfrm>
                <a:off x="4812" y="3990"/>
                <a:ext cx="1" cy="31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567" name="Line 4572"/>
              <p:cNvSpPr>
                <a:spLocks noChangeShapeType="1"/>
              </p:cNvSpPr>
              <p:nvPr/>
            </p:nvSpPr>
            <p:spPr bwMode="auto">
              <a:xfrm>
                <a:off x="4721" y="4302"/>
                <a:ext cx="1" cy="8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568" name="Line 4573"/>
              <p:cNvSpPr>
                <a:spLocks noChangeShapeType="1"/>
              </p:cNvSpPr>
              <p:nvPr/>
            </p:nvSpPr>
            <p:spPr bwMode="auto">
              <a:xfrm>
                <a:off x="4812" y="3990"/>
                <a:ext cx="1" cy="37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569" name="Line 4574"/>
              <p:cNvSpPr>
                <a:spLocks noChangeShapeType="1"/>
              </p:cNvSpPr>
              <p:nvPr/>
            </p:nvSpPr>
            <p:spPr bwMode="auto">
              <a:xfrm>
                <a:off x="4796" y="3739"/>
                <a:ext cx="1" cy="22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570" name="Line 4575"/>
              <p:cNvSpPr>
                <a:spLocks noChangeShapeType="1"/>
              </p:cNvSpPr>
              <p:nvPr/>
            </p:nvSpPr>
            <p:spPr bwMode="auto">
              <a:xfrm>
                <a:off x="4812" y="3739"/>
                <a:ext cx="1" cy="25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571" name="Line 4576"/>
              <p:cNvSpPr>
                <a:spLocks noChangeShapeType="1"/>
              </p:cNvSpPr>
              <p:nvPr/>
            </p:nvSpPr>
            <p:spPr bwMode="auto">
              <a:xfrm flipH="1">
                <a:off x="4796" y="3739"/>
                <a:ext cx="16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572" name="Line 4577"/>
              <p:cNvSpPr>
                <a:spLocks noChangeShapeType="1"/>
              </p:cNvSpPr>
              <p:nvPr/>
            </p:nvSpPr>
            <p:spPr bwMode="auto">
              <a:xfrm flipH="1">
                <a:off x="4812" y="3756"/>
                <a:ext cx="124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573" name="Line 4578"/>
              <p:cNvSpPr>
                <a:spLocks noChangeShapeType="1"/>
              </p:cNvSpPr>
              <p:nvPr/>
            </p:nvSpPr>
            <p:spPr bwMode="auto">
              <a:xfrm flipV="1">
                <a:off x="4765" y="4191"/>
                <a:ext cx="1" cy="2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574" name="Line 4579"/>
              <p:cNvSpPr>
                <a:spLocks noChangeShapeType="1"/>
              </p:cNvSpPr>
              <p:nvPr/>
            </p:nvSpPr>
            <p:spPr bwMode="auto">
              <a:xfrm flipV="1">
                <a:off x="4765" y="4110"/>
                <a:ext cx="1" cy="2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575" name="Line 4580"/>
              <p:cNvSpPr>
                <a:spLocks noChangeShapeType="1"/>
              </p:cNvSpPr>
              <p:nvPr/>
            </p:nvSpPr>
            <p:spPr bwMode="auto">
              <a:xfrm flipV="1">
                <a:off x="4765" y="4030"/>
                <a:ext cx="1" cy="2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576" name="Line 4581"/>
              <p:cNvSpPr>
                <a:spLocks noChangeShapeType="1"/>
              </p:cNvSpPr>
              <p:nvPr/>
            </p:nvSpPr>
            <p:spPr bwMode="auto">
              <a:xfrm flipH="1">
                <a:off x="4754" y="4201"/>
                <a:ext cx="21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577" name="Line 4582"/>
              <p:cNvSpPr>
                <a:spLocks noChangeShapeType="1"/>
              </p:cNvSpPr>
              <p:nvPr/>
            </p:nvSpPr>
            <p:spPr bwMode="auto">
              <a:xfrm flipH="1">
                <a:off x="4754" y="4120"/>
                <a:ext cx="21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578" name="Line 4583"/>
              <p:cNvSpPr>
                <a:spLocks noChangeShapeType="1"/>
              </p:cNvSpPr>
              <p:nvPr/>
            </p:nvSpPr>
            <p:spPr bwMode="auto">
              <a:xfrm flipH="1">
                <a:off x="4754" y="4040"/>
                <a:ext cx="21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579" name="Line 4584"/>
              <p:cNvSpPr>
                <a:spLocks noChangeShapeType="1"/>
              </p:cNvSpPr>
              <p:nvPr/>
            </p:nvSpPr>
            <p:spPr bwMode="auto">
              <a:xfrm flipV="1">
                <a:off x="4740" y="4452"/>
                <a:ext cx="21" cy="2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580" name="Line 4585"/>
              <p:cNvSpPr>
                <a:spLocks noChangeShapeType="1"/>
              </p:cNvSpPr>
              <p:nvPr/>
            </p:nvSpPr>
            <p:spPr bwMode="auto">
              <a:xfrm flipV="1">
                <a:off x="4770" y="4423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581" name="Line 4586"/>
              <p:cNvSpPr>
                <a:spLocks noChangeShapeType="1"/>
              </p:cNvSpPr>
              <p:nvPr/>
            </p:nvSpPr>
            <p:spPr bwMode="auto">
              <a:xfrm flipV="1">
                <a:off x="4799" y="4393"/>
                <a:ext cx="20" cy="2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582" name="Line 4587"/>
              <p:cNvSpPr>
                <a:spLocks noChangeShapeType="1"/>
              </p:cNvSpPr>
              <p:nvPr/>
            </p:nvSpPr>
            <p:spPr bwMode="auto">
              <a:xfrm>
                <a:off x="4740" y="4393"/>
                <a:ext cx="21" cy="2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583" name="Line 4588"/>
              <p:cNvSpPr>
                <a:spLocks noChangeShapeType="1"/>
              </p:cNvSpPr>
              <p:nvPr/>
            </p:nvSpPr>
            <p:spPr bwMode="auto">
              <a:xfrm>
                <a:off x="4770" y="4423"/>
                <a:ext cx="19" cy="1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584" name="Line 4589"/>
              <p:cNvSpPr>
                <a:spLocks noChangeShapeType="1"/>
              </p:cNvSpPr>
              <p:nvPr/>
            </p:nvSpPr>
            <p:spPr bwMode="auto">
              <a:xfrm>
                <a:off x="4799" y="4452"/>
                <a:ext cx="20" cy="2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585" name="Line 4590"/>
              <p:cNvSpPr>
                <a:spLocks noChangeShapeType="1"/>
              </p:cNvSpPr>
              <p:nvPr/>
            </p:nvSpPr>
            <p:spPr bwMode="auto">
              <a:xfrm>
                <a:off x="4736" y="4393"/>
                <a:ext cx="17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586" name="Line 4591"/>
              <p:cNvSpPr>
                <a:spLocks noChangeShapeType="1"/>
              </p:cNvSpPr>
              <p:nvPr/>
            </p:nvSpPr>
            <p:spPr bwMode="auto">
              <a:xfrm>
                <a:off x="4766" y="4393"/>
                <a:ext cx="27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587" name="Line 4592"/>
              <p:cNvSpPr>
                <a:spLocks noChangeShapeType="1"/>
              </p:cNvSpPr>
              <p:nvPr/>
            </p:nvSpPr>
            <p:spPr bwMode="auto">
              <a:xfrm>
                <a:off x="4807" y="4393"/>
                <a:ext cx="16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588" name="Line 4593"/>
              <p:cNvSpPr>
                <a:spLocks noChangeShapeType="1"/>
              </p:cNvSpPr>
              <p:nvPr/>
            </p:nvSpPr>
            <p:spPr bwMode="auto">
              <a:xfrm flipH="1">
                <a:off x="4807" y="4473"/>
                <a:ext cx="16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589" name="Line 4594"/>
              <p:cNvSpPr>
                <a:spLocks noChangeShapeType="1"/>
              </p:cNvSpPr>
              <p:nvPr/>
            </p:nvSpPr>
            <p:spPr bwMode="auto">
              <a:xfrm flipH="1">
                <a:off x="4766" y="4473"/>
                <a:ext cx="27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590" name="Line 4595"/>
              <p:cNvSpPr>
                <a:spLocks noChangeShapeType="1"/>
              </p:cNvSpPr>
              <p:nvPr/>
            </p:nvSpPr>
            <p:spPr bwMode="auto">
              <a:xfrm flipH="1">
                <a:off x="4736" y="4473"/>
                <a:ext cx="17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591" name="Line 4596"/>
              <p:cNvSpPr>
                <a:spLocks noChangeShapeType="1"/>
              </p:cNvSpPr>
              <p:nvPr/>
            </p:nvSpPr>
            <p:spPr bwMode="auto">
              <a:xfrm>
                <a:off x="4819" y="4390"/>
                <a:ext cx="1" cy="1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592" name="Line 4597"/>
              <p:cNvSpPr>
                <a:spLocks noChangeShapeType="1"/>
              </p:cNvSpPr>
              <p:nvPr/>
            </p:nvSpPr>
            <p:spPr bwMode="auto">
              <a:xfrm>
                <a:off x="4819" y="4419"/>
                <a:ext cx="1" cy="2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593" name="Line 4598"/>
              <p:cNvSpPr>
                <a:spLocks noChangeShapeType="1"/>
              </p:cNvSpPr>
              <p:nvPr/>
            </p:nvSpPr>
            <p:spPr bwMode="auto">
              <a:xfrm>
                <a:off x="4819" y="4459"/>
                <a:ext cx="1" cy="1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594" name="Line 4599"/>
              <p:cNvSpPr>
                <a:spLocks noChangeShapeType="1"/>
              </p:cNvSpPr>
              <p:nvPr/>
            </p:nvSpPr>
            <p:spPr bwMode="auto">
              <a:xfrm flipV="1">
                <a:off x="4740" y="4459"/>
                <a:ext cx="1" cy="1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595" name="Line 4600"/>
              <p:cNvSpPr>
                <a:spLocks noChangeShapeType="1"/>
              </p:cNvSpPr>
              <p:nvPr/>
            </p:nvSpPr>
            <p:spPr bwMode="auto">
              <a:xfrm flipV="1">
                <a:off x="4740" y="4419"/>
                <a:ext cx="1" cy="2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596" name="Line 4601"/>
              <p:cNvSpPr>
                <a:spLocks noChangeShapeType="1"/>
              </p:cNvSpPr>
              <p:nvPr/>
            </p:nvSpPr>
            <p:spPr bwMode="auto">
              <a:xfrm flipV="1">
                <a:off x="4740" y="4390"/>
                <a:ext cx="1" cy="1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597" name="Line 4602"/>
              <p:cNvSpPr>
                <a:spLocks noChangeShapeType="1"/>
              </p:cNvSpPr>
              <p:nvPr/>
            </p:nvSpPr>
            <p:spPr bwMode="auto">
              <a:xfrm>
                <a:off x="4736" y="4390"/>
                <a:ext cx="17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598" name="Line 4603"/>
              <p:cNvSpPr>
                <a:spLocks noChangeShapeType="1"/>
              </p:cNvSpPr>
              <p:nvPr/>
            </p:nvSpPr>
            <p:spPr bwMode="auto">
              <a:xfrm>
                <a:off x="4766" y="4390"/>
                <a:ext cx="27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599" name="Line 4604"/>
              <p:cNvSpPr>
                <a:spLocks noChangeShapeType="1"/>
              </p:cNvSpPr>
              <p:nvPr/>
            </p:nvSpPr>
            <p:spPr bwMode="auto">
              <a:xfrm>
                <a:off x="4807" y="4390"/>
                <a:ext cx="16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00" name="Line 4605"/>
              <p:cNvSpPr>
                <a:spLocks noChangeShapeType="1"/>
              </p:cNvSpPr>
              <p:nvPr/>
            </p:nvSpPr>
            <p:spPr bwMode="auto">
              <a:xfrm flipH="1">
                <a:off x="4807" y="4476"/>
                <a:ext cx="16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01" name="Line 4606"/>
              <p:cNvSpPr>
                <a:spLocks noChangeShapeType="1"/>
              </p:cNvSpPr>
              <p:nvPr/>
            </p:nvSpPr>
            <p:spPr bwMode="auto">
              <a:xfrm flipH="1">
                <a:off x="4766" y="4476"/>
                <a:ext cx="27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02" name="Line 4607"/>
              <p:cNvSpPr>
                <a:spLocks noChangeShapeType="1"/>
              </p:cNvSpPr>
              <p:nvPr/>
            </p:nvSpPr>
            <p:spPr bwMode="auto">
              <a:xfrm flipH="1">
                <a:off x="4736" y="4476"/>
                <a:ext cx="17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03" name="Line 4608"/>
              <p:cNvSpPr>
                <a:spLocks noChangeShapeType="1"/>
              </p:cNvSpPr>
              <p:nvPr/>
            </p:nvSpPr>
            <p:spPr bwMode="auto">
              <a:xfrm>
                <a:off x="4823" y="4390"/>
                <a:ext cx="1" cy="1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04" name="Line 4609"/>
              <p:cNvSpPr>
                <a:spLocks noChangeShapeType="1"/>
              </p:cNvSpPr>
              <p:nvPr/>
            </p:nvSpPr>
            <p:spPr bwMode="auto">
              <a:xfrm>
                <a:off x="4823" y="4419"/>
                <a:ext cx="1" cy="2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05" name="Line 4610"/>
              <p:cNvSpPr>
                <a:spLocks noChangeShapeType="1"/>
              </p:cNvSpPr>
              <p:nvPr/>
            </p:nvSpPr>
            <p:spPr bwMode="auto">
              <a:xfrm>
                <a:off x="4823" y="4459"/>
                <a:ext cx="1" cy="1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06" name="Line 4611"/>
              <p:cNvSpPr>
                <a:spLocks noChangeShapeType="1"/>
              </p:cNvSpPr>
              <p:nvPr/>
            </p:nvSpPr>
            <p:spPr bwMode="auto">
              <a:xfrm flipV="1">
                <a:off x="4736" y="4459"/>
                <a:ext cx="1" cy="1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07" name="Line 4612"/>
              <p:cNvSpPr>
                <a:spLocks noChangeShapeType="1"/>
              </p:cNvSpPr>
              <p:nvPr/>
            </p:nvSpPr>
            <p:spPr bwMode="auto">
              <a:xfrm flipV="1">
                <a:off x="4736" y="4419"/>
                <a:ext cx="1" cy="2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08" name="Line 4613"/>
              <p:cNvSpPr>
                <a:spLocks noChangeShapeType="1"/>
              </p:cNvSpPr>
              <p:nvPr/>
            </p:nvSpPr>
            <p:spPr bwMode="auto">
              <a:xfrm flipV="1">
                <a:off x="4736" y="4390"/>
                <a:ext cx="1" cy="1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09" name="Line 4614"/>
              <p:cNvSpPr>
                <a:spLocks noChangeShapeType="1"/>
              </p:cNvSpPr>
              <p:nvPr/>
            </p:nvSpPr>
            <p:spPr bwMode="auto">
              <a:xfrm>
                <a:off x="4726" y="4379"/>
                <a:ext cx="108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10" name="Line 4615"/>
              <p:cNvSpPr>
                <a:spLocks noChangeShapeType="1"/>
              </p:cNvSpPr>
              <p:nvPr/>
            </p:nvSpPr>
            <p:spPr bwMode="auto">
              <a:xfrm flipH="1">
                <a:off x="4812" y="3739"/>
                <a:ext cx="124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11" name="Line 4616"/>
              <p:cNvSpPr>
                <a:spLocks noChangeShapeType="1"/>
              </p:cNvSpPr>
              <p:nvPr/>
            </p:nvSpPr>
            <p:spPr bwMode="auto">
              <a:xfrm flipH="1">
                <a:off x="4817" y="3747"/>
                <a:ext cx="114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12" name="Line 4617"/>
              <p:cNvSpPr>
                <a:spLocks noChangeShapeType="1"/>
              </p:cNvSpPr>
              <p:nvPr/>
            </p:nvSpPr>
            <p:spPr bwMode="auto">
              <a:xfrm>
                <a:off x="4936" y="3739"/>
                <a:ext cx="1" cy="1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13" name="Line 4618"/>
              <p:cNvSpPr>
                <a:spLocks noChangeShapeType="1"/>
              </p:cNvSpPr>
              <p:nvPr/>
            </p:nvSpPr>
            <p:spPr bwMode="auto">
              <a:xfrm>
                <a:off x="4942" y="3680"/>
                <a:ext cx="1" cy="7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14" name="Line 4619"/>
              <p:cNvSpPr>
                <a:spLocks noChangeShapeType="1"/>
              </p:cNvSpPr>
              <p:nvPr/>
            </p:nvSpPr>
            <p:spPr bwMode="auto">
              <a:xfrm>
                <a:off x="4931" y="3739"/>
                <a:ext cx="1" cy="1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15" name="Line 4620"/>
              <p:cNvSpPr>
                <a:spLocks noChangeShapeType="1"/>
              </p:cNvSpPr>
              <p:nvPr/>
            </p:nvSpPr>
            <p:spPr bwMode="auto">
              <a:xfrm>
                <a:off x="4817" y="3739"/>
                <a:ext cx="1" cy="1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16" name="Line 4621"/>
              <p:cNvSpPr>
                <a:spLocks noChangeShapeType="1"/>
              </p:cNvSpPr>
              <p:nvPr/>
            </p:nvSpPr>
            <p:spPr bwMode="auto">
              <a:xfrm>
                <a:off x="4812" y="3500"/>
                <a:ext cx="1" cy="3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17" name="Line 4622"/>
              <p:cNvSpPr>
                <a:spLocks noChangeShapeType="1"/>
              </p:cNvSpPr>
              <p:nvPr/>
            </p:nvSpPr>
            <p:spPr bwMode="auto">
              <a:xfrm>
                <a:off x="4812" y="3546"/>
                <a:ext cx="1" cy="2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18" name="Line 4623"/>
              <p:cNvSpPr>
                <a:spLocks noChangeShapeType="1"/>
              </p:cNvSpPr>
              <p:nvPr/>
            </p:nvSpPr>
            <p:spPr bwMode="auto">
              <a:xfrm>
                <a:off x="4812" y="3586"/>
                <a:ext cx="1" cy="2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19" name="Line 4624"/>
              <p:cNvSpPr>
                <a:spLocks noChangeShapeType="1"/>
              </p:cNvSpPr>
              <p:nvPr/>
            </p:nvSpPr>
            <p:spPr bwMode="auto">
              <a:xfrm>
                <a:off x="4812" y="3626"/>
                <a:ext cx="1" cy="2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20" name="Line 4625"/>
              <p:cNvSpPr>
                <a:spLocks noChangeShapeType="1"/>
              </p:cNvSpPr>
              <p:nvPr/>
            </p:nvSpPr>
            <p:spPr bwMode="auto">
              <a:xfrm>
                <a:off x="4812" y="3667"/>
                <a:ext cx="1" cy="2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21" name="Line 4626"/>
              <p:cNvSpPr>
                <a:spLocks noChangeShapeType="1"/>
              </p:cNvSpPr>
              <p:nvPr/>
            </p:nvSpPr>
            <p:spPr bwMode="auto">
              <a:xfrm>
                <a:off x="4812" y="3708"/>
                <a:ext cx="1" cy="3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22" name="Line 4627"/>
              <p:cNvSpPr>
                <a:spLocks noChangeShapeType="1"/>
              </p:cNvSpPr>
              <p:nvPr/>
            </p:nvSpPr>
            <p:spPr bwMode="auto">
              <a:xfrm>
                <a:off x="4796" y="3507"/>
                <a:ext cx="1" cy="2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23" name="Line 4628"/>
              <p:cNvSpPr>
                <a:spLocks noChangeShapeType="1"/>
              </p:cNvSpPr>
              <p:nvPr/>
            </p:nvSpPr>
            <p:spPr bwMode="auto">
              <a:xfrm>
                <a:off x="4796" y="3550"/>
                <a:ext cx="1" cy="2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24" name="Line 4629"/>
              <p:cNvSpPr>
                <a:spLocks noChangeShapeType="1"/>
              </p:cNvSpPr>
              <p:nvPr/>
            </p:nvSpPr>
            <p:spPr bwMode="auto">
              <a:xfrm>
                <a:off x="4796" y="3590"/>
                <a:ext cx="1" cy="2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25" name="Line 4630"/>
              <p:cNvSpPr>
                <a:spLocks noChangeShapeType="1"/>
              </p:cNvSpPr>
              <p:nvPr/>
            </p:nvSpPr>
            <p:spPr bwMode="auto">
              <a:xfrm>
                <a:off x="4796" y="3630"/>
                <a:ext cx="1" cy="2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26" name="Line 4631"/>
              <p:cNvSpPr>
                <a:spLocks noChangeShapeType="1"/>
              </p:cNvSpPr>
              <p:nvPr/>
            </p:nvSpPr>
            <p:spPr bwMode="auto">
              <a:xfrm>
                <a:off x="4796" y="3670"/>
                <a:ext cx="1" cy="2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27" name="Line 4632"/>
              <p:cNvSpPr>
                <a:spLocks noChangeShapeType="1"/>
              </p:cNvSpPr>
              <p:nvPr/>
            </p:nvSpPr>
            <p:spPr bwMode="auto">
              <a:xfrm>
                <a:off x="4796" y="3711"/>
                <a:ext cx="1" cy="2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28" name="Line 4633"/>
              <p:cNvSpPr>
                <a:spLocks noChangeShapeType="1"/>
              </p:cNvSpPr>
              <p:nvPr/>
            </p:nvSpPr>
            <p:spPr bwMode="auto">
              <a:xfrm>
                <a:off x="4726" y="4271"/>
                <a:ext cx="86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29" name="Line 4634"/>
              <p:cNvSpPr>
                <a:spLocks noChangeShapeType="1"/>
              </p:cNvSpPr>
              <p:nvPr/>
            </p:nvSpPr>
            <p:spPr bwMode="auto">
              <a:xfrm flipH="1">
                <a:off x="4726" y="4379"/>
                <a:ext cx="86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10289" name="Line 4635"/>
            <p:cNvSpPr>
              <a:spLocks noChangeShapeType="1"/>
            </p:cNvSpPr>
            <p:nvPr/>
          </p:nvSpPr>
          <p:spPr bwMode="auto">
            <a:xfrm>
              <a:off x="4812" y="4271"/>
              <a:ext cx="1" cy="108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290" name="Line 4636"/>
            <p:cNvSpPr>
              <a:spLocks noChangeShapeType="1"/>
            </p:cNvSpPr>
            <p:nvPr/>
          </p:nvSpPr>
          <p:spPr bwMode="auto">
            <a:xfrm>
              <a:off x="4726" y="4271"/>
              <a:ext cx="1" cy="108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291" name="Line 4637"/>
            <p:cNvSpPr>
              <a:spLocks noChangeShapeType="1"/>
            </p:cNvSpPr>
            <p:nvPr/>
          </p:nvSpPr>
          <p:spPr bwMode="auto">
            <a:xfrm flipH="1">
              <a:off x="4726" y="4379"/>
              <a:ext cx="86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292" name="Line 4638"/>
            <p:cNvSpPr>
              <a:spLocks noChangeShapeType="1"/>
            </p:cNvSpPr>
            <p:nvPr/>
          </p:nvSpPr>
          <p:spPr bwMode="auto">
            <a:xfrm>
              <a:off x="4726" y="4271"/>
              <a:ext cx="86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293" name="Line 4639"/>
            <p:cNvSpPr>
              <a:spLocks noChangeShapeType="1"/>
            </p:cNvSpPr>
            <p:nvPr/>
          </p:nvSpPr>
          <p:spPr bwMode="auto">
            <a:xfrm flipH="1">
              <a:off x="4726" y="4380"/>
              <a:ext cx="86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294" name="Line 4640"/>
            <p:cNvSpPr>
              <a:spLocks noChangeShapeType="1"/>
            </p:cNvSpPr>
            <p:nvPr/>
          </p:nvSpPr>
          <p:spPr bwMode="auto">
            <a:xfrm>
              <a:off x="4812" y="4271"/>
              <a:ext cx="1" cy="109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295" name="Line 4641"/>
            <p:cNvSpPr>
              <a:spLocks noChangeShapeType="1"/>
            </p:cNvSpPr>
            <p:nvPr/>
          </p:nvSpPr>
          <p:spPr bwMode="auto">
            <a:xfrm>
              <a:off x="4747" y="3990"/>
              <a:ext cx="1" cy="28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296" name="Line 4642"/>
            <p:cNvSpPr>
              <a:spLocks noChangeShapeType="1"/>
            </p:cNvSpPr>
            <p:nvPr/>
          </p:nvSpPr>
          <p:spPr bwMode="auto">
            <a:xfrm>
              <a:off x="4936" y="3756"/>
              <a:ext cx="161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297" name="Freeform 4643"/>
            <p:cNvSpPr>
              <a:spLocks/>
            </p:cNvSpPr>
            <p:nvPr/>
          </p:nvSpPr>
          <p:spPr bwMode="auto">
            <a:xfrm>
              <a:off x="4942" y="3680"/>
              <a:ext cx="75" cy="76"/>
            </a:xfrm>
            <a:custGeom>
              <a:avLst/>
              <a:gdLst>
                <a:gd name="T0" fmla="*/ 18 w 151"/>
                <a:gd name="T1" fmla="*/ 19 h 152"/>
                <a:gd name="T2" fmla="*/ 17 w 151"/>
                <a:gd name="T3" fmla="*/ 11 h 152"/>
                <a:gd name="T4" fmla="*/ 13 w 151"/>
                <a:gd name="T5" fmla="*/ 5 h 152"/>
                <a:gd name="T6" fmla="*/ 7 w 151"/>
                <a:gd name="T7" fmla="*/ 1 h 152"/>
                <a:gd name="T8" fmla="*/ 0 w 151"/>
                <a:gd name="T9" fmla="*/ 0 h 1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1"/>
                <a:gd name="T16" fmla="*/ 0 h 152"/>
                <a:gd name="T17" fmla="*/ 151 w 151"/>
                <a:gd name="T18" fmla="*/ 152 h 1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1" h="152">
                  <a:moveTo>
                    <a:pt x="151" y="152"/>
                  </a:moveTo>
                  <a:lnTo>
                    <a:pt x="140" y="94"/>
                  </a:lnTo>
                  <a:lnTo>
                    <a:pt x="107" y="46"/>
                  </a:lnTo>
                  <a:lnTo>
                    <a:pt x="58" y="13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298" name="Line 4644"/>
            <p:cNvSpPr>
              <a:spLocks noChangeShapeType="1"/>
            </p:cNvSpPr>
            <p:nvPr/>
          </p:nvSpPr>
          <p:spPr bwMode="auto">
            <a:xfrm flipH="1">
              <a:off x="4812" y="4352"/>
              <a:ext cx="807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299" name="Line 4645"/>
            <p:cNvSpPr>
              <a:spLocks noChangeShapeType="1"/>
            </p:cNvSpPr>
            <p:nvPr/>
          </p:nvSpPr>
          <p:spPr bwMode="auto">
            <a:xfrm flipH="1">
              <a:off x="4812" y="4325"/>
              <a:ext cx="807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300" name="Line 4646"/>
            <p:cNvSpPr>
              <a:spLocks noChangeShapeType="1"/>
            </p:cNvSpPr>
            <p:nvPr/>
          </p:nvSpPr>
          <p:spPr bwMode="auto">
            <a:xfrm flipH="1">
              <a:off x="4812" y="4298"/>
              <a:ext cx="807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301" name="Line 4647"/>
            <p:cNvSpPr>
              <a:spLocks noChangeShapeType="1"/>
            </p:cNvSpPr>
            <p:nvPr/>
          </p:nvSpPr>
          <p:spPr bwMode="auto">
            <a:xfrm flipH="1">
              <a:off x="4812" y="4271"/>
              <a:ext cx="807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302" name="Line 4648"/>
            <p:cNvSpPr>
              <a:spLocks noChangeShapeType="1"/>
            </p:cNvSpPr>
            <p:nvPr/>
          </p:nvSpPr>
          <p:spPr bwMode="auto">
            <a:xfrm>
              <a:off x="4812" y="3990"/>
              <a:ext cx="807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303" name="Line 4649"/>
            <p:cNvSpPr>
              <a:spLocks noChangeShapeType="1"/>
            </p:cNvSpPr>
            <p:nvPr/>
          </p:nvSpPr>
          <p:spPr bwMode="auto">
            <a:xfrm>
              <a:off x="4812" y="4016"/>
              <a:ext cx="807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304" name="Line 4650"/>
            <p:cNvSpPr>
              <a:spLocks noChangeShapeType="1"/>
            </p:cNvSpPr>
            <p:nvPr/>
          </p:nvSpPr>
          <p:spPr bwMode="auto">
            <a:xfrm>
              <a:off x="4812" y="4044"/>
              <a:ext cx="807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305" name="Line 4651"/>
            <p:cNvSpPr>
              <a:spLocks noChangeShapeType="1"/>
            </p:cNvSpPr>
            <p:nvPr/>
          </p:nvSpPr>
          <p:spPr bwMode="auto">
            <a:xfrm>
              <a:off x="4812" y="4070"/>
              <a:ext cx="807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306" name="Line 4652"/>
            <p:cNvSpPr>
              <a:spLocks noChangeShapeType="1"/>
            </p:cNvSpPr>
            <p:nvPr/>
          </p:nvSpPr>
          <p:spPr bwMode="auto">
            <a:xfrm>
              <a:off x="4812" y="3984"/>
              <a:ext cx="14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307" name="Line 4653"/>
            <p:cNvSpPr>
              <a:spLocks noChangeShapeType="1"/>
            </p:cNvSpPr>
            <p:nvPr/>
          </p:nvSpPr>
          <p:spPr bwMode="auto">
            <a:xfrm>
              <a:off x="4839" y="3984"/>
              <a:ext cx="27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308" name="Line 4654"/>
            <p:cNvSpPr>
              <a:spLocks noChangeShapeType="1"/>
            </p:cNvSpPr>
            <p:nvPr/>
          </p:nvSpPr>
          <p:spPr bwMode="auto">
            <a:xfrm>
              <a:off x="4879" y="3984"/>
              <a:ext cx="27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309" name="Line 4655"/>
            <p:cNvSpPr>
              <a:spLocks noChangeShapeType="1"/>
            </p:cNvSpPr>
            <p:nvPr/>
          </p:nvSpPr>
          <p:spPr bwMode="auto">
            <a:xfrm>
              <a:off x="4920" y="3984"/>
              <a:ext cx="26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310" name="Line 4656"/>
            <p:cNvSpPr>
              <a:spLocks noChangeShapeType="1"/>
            </p:cNvSpPr>
            <p:nvPr/>
          </p:nvSpPr>
          <p:spPr bwMode="auto">
            <a:xfrm>
              <a:off x="4960" y="3984"/>
              <a:ext cx="27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311" name="Line 4657"/>
            <p:cNvSpPr>
              <a:spLocks noChangeShapeType="1"/>
            </p:cNvSpPr>
            <p:nvPr/>
          </p:nvSpPr>
          <p:spPr bwMode="auto">
            <a:xfrm>
              <a:off x="5000" y="3984"/>
              <a:ext cx="27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312" name="Line 4658"/>
            <p:cNvSpPr>
              <a:spLocks noChangeShapeType="1"/>
            </p:cNvSpPr>
            <p:nvPr/>
          </p:nvSpPr>
          <p:spPr bwMode="auto">
            <a:xfrm>
              <a:off x="5040" y="3984"/>
              <a:ext cx="28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313" name="Line 4659"/>
            <p:cNvSpPr>
              <a:spLocks noChangeShapeType="1"/>
            </p:cNvSpPr>
            <p:nvPr/>
          </p:nvSpPr>
          <p:spPr bwMode="auto">
            <a:xfrm>
              <a:off x="5081" y="3984"/>
              <a:ext cx="27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314" name="Line 4660"/>
            <p:cNvSpPr>
              <a:spLocks noChangeShapeType="1"/>
            </p:cNvSpPr>
            <p:nvPr/>
          </p:nvSpPr>
          <p:spPr bwMode="auto">
            <a:xfrm>
              <a:off x="5121" y="3984"/>
              <a:ext cx="27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315" name="Line 4661"/>
            <p:cNvSpPr>
              <a:spLocks noChangeShapeType="1"/>
            </p:cNvSpPr>
            <p:nvPr/>
          </p:nvSpPr>
          <p:spPr bwMode="auto">
            <a:xfrm>
              <a:off x="5162" y="3984"/>
              <a:ext cx="26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316" name="Line 4662"/>
            <p:cNvSpPr>
              <a:spLocks noChangeShapeType="1"/>
            </p:cNvSpPr>
            <p:nvPr/>
          </p:nvSpPr>
          <p:spPr bwMode="auto">
            <a:xfrm>
              <a:off x="5202" y="3984"/>
              <a:ext cx="27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317" name="Line 4663"/>
            <p:cNvSpPr>
              <a:spLocks noChangeShapeType="1"/>
            </p:cNvSpPr>
            <p:nvPr/>
          </p:nvSpPr>
          <p:spPr bwMode="auto">
            <a:xfrm>
              <a:off x="5242" y="3984"/>
              <a:ext cx="27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318" name="Line 4664"/>
            <p:cNvSpPr>
              <a:spLocks noChangeShapeType="1"/>
            </p:cNvSpPr>
            <p:nvPr/>
          </p:nvSpPr>
          <p:spPr bwMode="auto">
            <a:xfrm>
              <a:off x="5283" y="3984"/>
              <a:ext cx="27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319" name="Line 4665"/>
            <p:cNvSpPr>
              <a:spLocks noChangeShapeType="1"/>
            </p:cNvSpPr>
            <p:nvPr/>
          </p:nvSpPr>
          <p:spPr bwMode="auto">
            <a:xfrm>
              <a:off x="5323" y="3984"/>
              <a:ext cx="27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320" name="Line 4666"/>
            <p:cNvSpPr>
              <a:spLocks noChangeShapeType="1"/>
            </p:cNvSpPr>
            <p:nvPr/>
          </p:nvSpPr>
          <p:spPr bwMode="auto">
            <a:xfrm>
              <a:off x="5364" y="3984"/>
              <a:ext cx="26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321" name="Line 4667"/>
            <p:cNvSpPr>
              <a:spLocks noChangeShapeType="1"/>
            </p:cNvSpPr>
            <p:nvPr/>
          </p:nvSpPr>
          <p:spPr bwMode="auto">
            <a:xfrm>
              <a:off x="5404" y="3984"/>
              <a:ext cx="27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322" name="Line 4668"/>
            <p:cNvSpPr>
              <a:spLocks noChangeShapeType="1"/>
            </p:cNvSpPr>
            <p:nvPr/>
          </p:nvSpPr>
          <p:spPr bwMode="auto">
            <a:xfrm>
              <a:off x="5444" y="3984"/>
              <a:ext cx="27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323" name="Line 4669"/>
            <p:cNvSpPr>
              <a:spLocks noChangeShapeType="1"/>
            </p:cNvSpPr>
            <p:nvPr/>
          </p:nvSpPr>
          <p:spPr bwMode="auto">
            <a:xfrm>
              <a:off x="5484" y="3984"/>
              <a:ext cx="28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324" name="Line 4670"/>
            <p:cNvSpPr>
              <a:spLocks noChangeShapeType="1"/>
            </p:cNvSpPr>
            <p:nvPr/>
          </p:nvSpPr>
          <p:spPr bwMode="auto">
            <a:xfrm>
              <a:off x="5525" y="3984"/>
              <a:ext cx="27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325" name="Line 4671"/>
            <p:cNvSpPr>
              <a:spLocks noChangeShapeType="1"/>
            </p:cNvSpPr>
            <p:nvPr/>
          </p:nvSpPr>
          <p:spPr bwMode="auto">
            <a:xfrm>
              <a:off x="5565" y="3984"/>
              <a:ext cx="27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326" name="Line 4672"/>
            <p:cNvSpPr>
              <a:spLocks noChangeShapeType="1"/>
            </p:cNvSpPr>
            <p:nvPr/>
          </p:nvSpPr>
          <p:spPr bwMode="auto">
            <a:xfrm>
              <a:off x="5606" y="3984"/>
              <a:ext cx="13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327" name="Line 4673"/>
            <p:cNvSpPr>
              <a:spLocks noChangeShapeType="1"/>
            </p:cNvSpPr>
            <p:nvPr/>
          </p:nvSpPr>
          <p:spPr bwMode="auto">
            <a:xfrm flipH="1">
              <a:off x="4834" y="4402"/>
              <a:ext cx="785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328" name="Line 4674"/>
            <p:cNvSpPr>
              <a:spLocks noChangeShapeType="1"/>
            </p:cNvSpPr>
            <p:nvPr/>
          </p:nvSpPr>
          <p:spPr bwMode="auto">
            <a:xfrm flipH="1">
              <a:off x="5562" y="4408"/>
              <a:ext cx="57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329" name="Line 4675"/>
            <p:cNvSpPr>
              <a:spLocks noChangeShapeType="1"/>
            </p:cNvSpPr>
            <p:nvPr/>
          </p:nvSpPr>
          <p:spPr bwMode="auto">
            <a:xfrm flipH="1">
              <a:off x="5482" y="4408"/>
              <a:ext cx="53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330" name="Line 4676"/>
            <p:cNvSpPr>
              <a:spLocks noChangeShapeType="1"/>
            </p:cNvSpPr>
            <p:nvPr/>
          </p:nvSpPr>
          <p:spPr bwMode="auto">
            <a:xfrm flipH="1">
              <a:off x="5401" y="4408"/>
              <a:ext cx="53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331" name="Line 4677"/>
            <p:cNvSpPr>
              <a:spLocks noChangeShapeType="1"/>
            </p:cNvSpPr>
            <p:nvPr/>
          </p:nvSpPr>
          <p:spPr bwMode="auto">
            <a:xfrm flipH="1">
              <a:off x="5321" y="4408"/>
              <a:ext cx="53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332" name="Line 4678"/>
            <p:cNvSpPr>
              <a:spLocks noChangeShapeType="1"/>
            </p:cNvSpPr>
            <p:nvPr/>
          </p:nvSpPr>
          <p:spPr bwMode="auto">
            <a:xfrm flipH="1">
              <a:off x="5240" y="4408"/>
              <a:ext cx="53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333" name="Line 4679"/>
            <p:cNvSpPr>
              <a:spLocks noChangeShapeType="1"/>
            </p:cNvSpPr>
            <p:nvPr/>
          </p:nvSpPr>
          <p:spPr bwMode="auto">
            <a:xfrm flipH="1">
              <a:off x="5159" y="4408"/>
              <a:ext cx="54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334" name="Line 4680"/>
            <p:cNvSpPr>
              <a:spLocks noChangeShapeType="1"/>
            </p:cNvSpPr>
            <p:nvPr/>
          </p:nvSpPr>
          <p:spPr bwMode="auto">
            <a:xfrm flipH="1">
              <a:off x="5079" y="4408"/>
              <a:ext cx="53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335" name="Line 4681"/>
            <p:cNvSpPr>
              <a:spLocks noChangeShapeType="1"/>
            </p:cNvSpPr>
            <p:nvPr/>
          </p:nvSpPr>
          <p:spPr bwMode="auto">
            <a:xfrm flipH="1">
              <a:off x="4997" y="4408"/>
              <a:ext cx="54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336" name="Line 4682"/>
            <p:cNvSpPr>
              <a:spLocks noChangeShapeType="1"/>
            </p:cNvSpPr>
            <p:nvPr/>
          </p:nvSpPr>
          <p:spPr bwMode="auto">
            <a:xfrm flipH="1">
              <a:off x="4917" y="4408"/>
              <a:ext cx="54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337" name="Line 4683"/>
            <p:cNvSpPr>
              <a:spLocks noChangeShapeType="1"/>
            </p:cNvSpPr>
            <p:nvPr/>
          </p:nvSpPr>
          <p:spPr bwMode="auto">
            <a:xfrm flipH="1">
              <a:off x="4834" y="4408"/>
              <a:ext cx="56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338" name="Line 4684"/>
            <p:cNvSpPr>
              <a:spLocks noChangeShapeType="1"/>
            </p:cNvSpPr>
            <p:nvPr/>
          </p:nvSpPr>
          <p:spPr bwMode="auto">
            <a:xfrm flipH="1">
              <a:off x="5562" y="4440"/>
              <a:ext cx="57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339" name="Line 4685"/>
            <p:cNvSpPr>
              <a:spLocks noChangeShapeType="1"/>
            </p:cNvSpPr>
            <p:nvPr/>
          </p:nvSpPr>
          <p:spPr bwMode="auto">
            <a:xfrm flipH="1">
              <a:off x="5482" y="4440"/>
              <a:ext cx="53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340" name="Line 4686"/>
            <p:cNvSpPr>
              <a:spLocks noChangeShapeType="1"/>
            </p:cNvSpPr>
            <p:nvPr/>
          </p:nvSpPr>
          <p:spPr bwMode="auto">
            <a:xfrm flipH="1">
              <a:off x="5401" y="4440"/>
              <a:ext cx="53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341" name="Line 4687"/>
            <p:cNvSpPr>
              <a:spLocks noChangeShapeType="1"/>
            </p:cNvSpPr>
            <p:nvPr/>
          </p:nvSpPr>
          <p:spPr bwMode="auto">
            <a:xfrm flipH="1">
              <a:off x="5321" y="4440"/>
              <a:ext cx="53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342" name="Line 4688"/>
            <p:cNvSpPr>
              <a:spLocks noChangeShapeType="1"/>
            </p:cNvSpPr>
            <p:nvPr/>
          </p:nvSpPr>
          <p:spPr bwMode="auto">
            <a:xfrm flipH="1">
              <a:off x="5240" y="4440"/>
              <a:ext cx="53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343" name="Line 4689"/>
            <p:cNvSpPr>
              <a:spLocks noChangeShapeType="1"/>
            </p:cNvSpPr>
            <p:nvPr/>
          </p:nvSpPr>
          <p:spPr bwMode="auto">
            <a:xfrm flipH="1">
              <a:off x="5159" y="4440"/>
              <a:ext cx="54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344" name="Line 4690"/>
            <p:cNvSpPr>
              <a:spLocks noChangeShapeType="1"/>
            </p:cNvSpPr>
            <p:nvPr/>
          </p:nvSpPr>
          <p:spPr bwMode="auto">
            <a:xfrm flipH="1">
              <a:off x="5079" y="4440"/>
              <a:ext cx="53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345" name="Line 4691"/>
            <p:cNvSpPr>
              <a:spLocks noChangeShapeType="1"/>
            </p:cNvSpPr>
            <p:nvPr/>
          </p:nvSpPr>
          <p:spPr bwMode="auto">
            <a:xfrm flipH="1">
              <a:off x="4997" y="4440"/>
              <a:ext cx="54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346" name="Line 4692"/>
            <p:cNvSpPr>
              <a:spLocks noChangeShapeType="1"/>
            </p:cNvSpPr>
            <p:nvPr/>
          </p:nvSpPr>
          <p:spPr bwMode="auto">
            <a:xfrm flipH="1">
              <a:off x="4917" y="4440"/>
              <a:ext cx="54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347" name="Line 4693"/>
            <p:cNvSpPr>
              <a:spLocks noChangeShapeType="1"/>
            </p:cNvSpPr>
            <p:nvPr/>
          </p:nvSpPr>
          <p:spPr bwMode="auto">
            <a:xfrm flipH="1">
              <a:off x="4834" y="4440"/>
              <a:ext cx="56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348" name="Line 4694"/>
            <p:cNvSpPr>
              <a:spLocks noChangeShapeType="1"/>
            </p:cNvSpPr>
            <p:nvPr/>
          </p:nvSpPr>
          <p:spPr bwMode="auto">
            <a:xfrm flipH="1">
              <a:off x="4834" y="4445"/>
              <a:ext cx="785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349" name="Line 4695"/>
            <p:cNvSpPr>
              <a:spLocks noChangeShapeType="1"/>
            </p:cNvSpPr>
            <p:nvPr/>
          </p:nvSpPr>
          <p:spPr bwMode="auto">
            <a:xfrm flipH="1">
              <a:off x="5619" y="4487"/>
              <a:ext cx="107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350" name="Line 4696"/>
            <p:cNvSpPr>
              <a:spLocks noChangeShapeType="1"/>
            </p:cNvSpPr>
            <p:nvPr/>
          </p:nvSpPr>
          <p:spPr bwMode="auto">
            <a:xfrm>
              <a:off x="5619" y="3990"/>
              <a:ext cx="70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351" name="Line 4697"/>
            <p:cNvSpPr>
              <a:spLocks noChangeShapeType="1"/>
            </p:cNvSpPr>
            <p:nvPr/>
          </p:nvSpPr>
          <p:spPr bwMode="auto">
            <a:xfrm>
              <a:off x="5635" y="3973"/>
              <a:ext cx="70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352" name="Line 4698"/>
            <p:cNvSpPr>
              <a:spLocks noChangeShapeType="1"/>
            </p:cNvSpPr>
            <p:nvPr/>
          </p:nvSpPr>
          <p:spPr bwMode="auto">
            <a:xfrm flipH="1">
              <a:off x="5619" y="4379"/>
              <a:ext cx="107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353" name="Line 4699"/>
            <p:cNvSpPr>
              <a:spLocks noChangeShapeType="1"/>
            </p:cNvSpPr>
            <p:nvPr/>
          </p:nvSpPr>
          <p:spPr bwMode="auto">
            <a:xfrm flipV="1">
              <a:off x="5633" y="4452"/>
              <a:ext cx="20" cy="2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354" name="Line 4700"/>
            <p:cNvSpPr>
              <a:spLocks noChangeShapeType="1"/>
            </p:cNvSpPr>
            <p:nvPr/>
          </p:nvSpPr>
          <p:spPr bwMode="auto">
            <a:xfrm flipV="1">
              <a:off x="5663" y="4423"/>
              <a:ext cx="19" cy="19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355" name="Line 4701"/>
            <p:cNvSpPr>
              <a:spLocks noChangeShapeType="1"/>
            </p:cNvSpPr>
            <p:nvPr/>
          </p:nvSpPr>
          <p:spPr bwMode="auto">
            <a:xfrm flipV="1">
              <a:off x="5692" y="4393"/>
              <a:ext cx="21" cy="2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356" name="Line 4702"/>
            <p:cNvSpPr>
              <a:spLocks noChangeShapeType="1"/>
            </p:cNvSpPr>
            <p:nvPr/>
          </p:nvSpPr>
          <p:spPr bwMode="auto">
            <a:xfrm>
              <a:off x="5633" y="4393"/>
              <a:ext cx="20" cy="2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357" name="Line 4703"/>
            <p:cNvSpPr>
              <a:spLocks noChangeShapeType="1"/>
            </p:cNvSpPr>
            <p:nvPr/>
          </p:nvSpPr>
          <p:spPr bwMode="auto">
            <a:xfrm>
              <a:off x="5663" y="4423"/>
              <a:ext cx="19" cy="19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358" name="Line 4704"/>
            <p:cNvSpPr>
              <a:spLocks noChangeShapeType="1"/>
            </p:cNvSpPr>
            <p:nvPr/>
          </p:nvSpPr>
          <p:spPr bwMode="auto">
            <a:xfrm>
              <a:off x="5692" y="4452"/>
              <a:ext cx="21" cy="2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359" name="Line 4705"/>
            <p:cNvSpPr>
              <a:spLocks noChangeShapeType="1"/>
            </p:cNvSpPr>
            <p:nvPr/>
          </p:nvSpPr>
          <p:spPr bwMode="auto">
            <a:xfrm>
              <a:off x="5630" y="4393"/>
              <a:ext cx="15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360" name="Line 4706"/>
            <p:cNvSpPr>
              <a:spLocks noChangeShapeType="1"/>
            </p:cNvSpPr>
            <p:nvPr/>
          </p:nvSpPr>
          <p:spPr bwMode="auto">
            <a:xfrm>
              <a:off x="5659" y="4393"/>
              <a:ext cx="27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361" name="Line 4707"/>
            <p:cNvSpPr>
              <a:spLocks noChangeShapeType="1"/>
            </p:cNvSpPr>
            <p:nvPr/>
          </p:nvSpPr>
          <p:spPr bwMode="auto">
            <a:xfrm>
              <a:off x="5699" y="4393"/>
              <a:ext cx="17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362" name="Line 4708"/>
            <p:cNvSpPr>
              <a:spLocks noChangeShapeType="1"/>
            </p:cNvSpPr>
            <p:nvPr/>
          </p:nvSpPr>
          <p:spPr bwMode="auto">
            <a:xfrm flipH="1">
              <a:off x="5699" y="4473"/>
              <a:ext cx="17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363" name="Line 4709"/>
            <p:cNvSpPr>
              <a:spLocks noChangeShapeType="1"/>
            </p:cNvSpPr>
            <p:nvPr/>
          </p:nvSpPr>
          <p:spPr bwMode="auto">
            <a:xfrm flipH="1">
              <a:off x="5659" y="4473"/>
              <a:ext cx="27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364" name="Line 4710"/>
            <p:cNvSpPr>
              <a:spLocks noChangeShapeType="1"/>
            </p:cNvSpPr>
            <p:nvPr/>
          </p:nvSpPr>
          <p:spPr bwMode="auto">
            <a:xfrm flipH="1">
              <a:off x="5630" y="4473"/>
              <a:ext cx="15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365" name="Line 4711"/>
            <p:cNvSpPr>
              <a:spLocks noChangeShapeType="1"/>
            </p:cNvSpPr>
            <p:nvPr/>
          </p:nvSpPr>
          <p:spPr bwMode="auto">
            <a:xfrm>
              <a:off x="5630" y="4390"/>
              <a:ext cx="15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366" name="Line 4712"/>
            <p:cNvSpPr>
              <a:spLocks noChangeShapeType="1"/>
            </p:cNvSpPr>
            <p:nvPr/>
          </p:nvSpPr>
          <p:spPr bwMode="auto">
            <a:xfrm>
              <a:off x="5659" y="4390"/>
              <a:ext cx="27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367" name="Line 4713"/>
            <p:cNvSpPr>
              <a:spLocks noChangeShapeType="1"/>
            </p:cNvSpPr>
            <p:nvPr/>
          </p:nvSpPr>
          <p:spPr bwMode="auto">
            <a:xfrm>
              <a:off x="5699" y="4390"/>
              <a:ext cx="17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368" name="Line 4714"/>
            <p:cNvSpPr>
              <a:spLocks noChangeShapeType="1"/>
            </p:cNvSpPr>
            <p:nvPr/>
          </p:nvSpPr>
          <p:spPr bwMode="auto">
            <a:xfrm flipH="1">
              <a:off x="5699" y="4476"/>
              <a:ext cx="17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369" name="Line 4715"/>
            <p:cNvSpPr>
              <a:spLocks noChangeShapeType="1"/>
            </p:cNvSpPr>
            <p:nvPr/>
          </p:nvSpPr>
          <p:spPr bwMode="auto">
            <a:xfrm flipH="1">
              <a:off x="5659" y="4476"/>
              <a:ext cx="27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370" name="Line 4716"/>
            <p:cNvSpPr>
              <a:spLocks noChangeShapeType="1"/>
            </p:cNvSpPr>
            <p:nvPr/>
          </p:nvSpPr>
          <p:spPr bwMode="auto">
            <a:xfrm flipH="1">
              <a:off x="5630" y="4476"/>
              <a:ext cx="15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371" name="Line 4717"/>
            <p:cNvSpPr>
              <a:spLocks noChangeShapeType="1"/>
            </p:cNvSpPr>
            <p:nvPr/>
          </p:nvSpPr>
          <p:spPr bwMode="auto">
            <a:xfrm flipH="1">
              <a:off x="5619" y="4379"/>
              <a:ext cx="86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372" name="Line 4718"/>
            <p:cNvSpPr>
              <a:spLocks noChangeShapeType="1"/>
            </p:cNvSpPr>
            <p:nvPr/>
          </p:nvSpPr>
          <p:spPr bwMode="auto">
            <a:xfrm flipH="1">
              <a:off x="5619" y="4271"/>
              <a:ext cx="86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373" name="Line 4719"/>
            <p:cNvSpPr>
              <a:spLocks noChangeShapeType="1"/>
            </p:cNvSpPr>
            <p:nvPr/>
          </p:nvSpPr>
          <p:spPr bwMode="auto">
            <a:xfrm flipH="1">
              <a:off x="5619" y="4379"/>
              <a:ext cx="86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374" name="Line 4720"/>
            <p:cNvSpPr>
              <a:spLocks noChangeShapeType="1"/>
            </p:cNvSpPr>
            <p:nvPr/>
          </p:nvSpPr>
          <p:spPr bwMode="auto">
            <a:xfrm flipH="1">
              <a:off x="5619" y="4379"/>
              <a:ext cx="86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375" name="Line 4721"/>
            <p:cNvSpPr>
              <a:spLocks noChangeShapeType="1"/>
            </p:cNvSpPr>
            <p:nvPr/>
          </p:nvSpPr>
          <p:spPr bwMode="auto">
            <a:xfrm flipH="1">
              <a:off x="5619" y="4380"/>
              <a:ext cx="86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376" name="Line 4722"/>
            <p:cNvSpPr>
              <a:spLocks noChangeShapeType="1"/>
            </p:cNvSpPr>
            <p:nvPr/>
          </p:nvSpPr>
          <p:spPr bwMode="auto">
            <a:xfrm flipH="1">
              <a:off x="5619" y="4271"/>
              <a:ext cx="86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377" name="Line 4723"/>
            <p:cNvSpPr>
              <a:spLocks noChangeShapeType="1"/>
            </p:cNvSpPr>
            <p:nvPr/>
          </p:nvSpPr>
          <p:spPr bwMode="auto">
            <a:xfrm flipH="1">
              <a:off x="5619" y="4380"/>
              <a:ext cx="86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378" name="Line 4724"/>
            <p:cNvSpPr>
              <a:spLocks noChangeShapeType="1"/>
            </p:cNvSpPr>
            <p:nvPr/>
          </p:nvSpPr>
          <p:spPr bwMode="auto">
            <a:xfrm flipV="1">
              <a:off x="4908" y="2296"/>
              <a:ext cx="16" cy="5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379" name="Line 4725"/>
            <p:cNvSpPr>
              <a:spLocks noChangeShapeType="1"/>
            </p:cNvSpPr>
            <p:nvPr/>
          </p:nvSpPr>
          <p:spPr bwMode="auto">
            <a:xfrm flipH="1">
              <a:off x="4908" y="2253"/>
              <a:ext cx="8" cy="48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380" name="Line 4726"/>
            <p:cNvSpPr>
              <a:spLocks noChangeShapeType="1"/>
            </p:cNvSpPr>
            <p:nvPr/>
          </p:nvSpPr>
          <p:spPr bwMode="auto">
            <a:xfrm flipV="1">
              <a:off x="4903" y="2253"/>
              <a:ext cx="13" cy="6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381" name="Line 4727"/>
            <p:cNvSpPr>
              <a:spLocks noChangeShapeType="1"/>
            </p:cNvSpPr>
            <p:nvPr/>
          </p:nvSpPr>
          <p:spPr bwMode="auto">
            <a:xfrm flipH="1">
              <a:off x="4726" y="2714"/>
              <a:ext cx="86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382" name="Line 4728"/>
            <p:cNvSpPr>
              <a:spLocks noChangeShapeType="1"/>
            </p:cNvSpPr>
            <p:nvPr/>
          </p:nvSpPr>
          <p:spPr bwMode="auto">
            <a:xfrm flipH="1">
              <a:off x="4726" y="2606"/>
              <a:ext cx="86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383" name="Line 4729"/>
            <p:cNvSpPr>
              <a:spLocks noChangeShapeType="1"/>
            </p:cNvSpPr>
            <p:nvPr/>
          </p:nvSpPr>
          <p:spPr bwMode="auto">
            <a:xfrm>
              <a:off x="4823" y="2606"/>
              <a:ext cx="1" cy="108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384" name="Line 4730"/>
            <p:cNvSpPr>
              <a:spLocks noChangeShapeType="1"/>
            </p:cNvSpPr>
            <p:nvPr/>
          </p:nvSpPr>
          <p:spPr bwMode="auto">
            <a:xfrm>
              <a:off x="4715" y="2606"/>
              <a:ext cx="1" cy="108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385" name="Line 4731"/>
            <p:cNvSpPr>
              <a:spLocks noChangeShapeType="1"/>
            </p:cNvSpPr>
            <p:nvPr/>
          </p:nvSpPr>
          <p:spPr bwMode="auto">
            <a:xfrm flipH="1">
              <a:off x="4715" y="2606"/>
              <a:ext cx="108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386" name="Line 4732"/>
            <p:cNvSpPr>
              <a:spLocks noChangeShapeType="1"/>
            </p:cNvSpPr>
            <p:nvPr/>
          </p:nvSpPr>
          <p:spPr bwMode="auto">
            <a:xfrm flipH="1">
              <a:off x="4715" y="2714"/>
              <a:ext cx="108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387" name="Line 4733"/>
            <p:cNvSpPr>
              <a:spLocks noChangeShapeType="1"/>
            </p:cNvSpPr>
            <p:nvPr/>
          </p:nvSpPr>
          <p:spPr bwMode="auto">
            <a:xfrm flipV="1">
              <a:off x="4913" y="2663"/>
              <a:ext cx="1" cy="2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388" name="Line 4734"/>
            <p:cNvSpPr>
              <a:spLocks noChangeShapeType="1"/>
            </p:cNvSpPr>
            <p:nvPr/>
          </p:nvSpPr>
          <p:spPr bwMode="auto">
            <a:xfrm flipV="1">
              <a:off x="4832" y="2663"/>
              <a:ext cx="1" cy="2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389" name="Line 4735"/>
            <p:cNvSpPr>
              <a:spLocks noChangeShapeType="1"/>
            </p:cNvSpPr>
            <p:nvPr/>
          </p:nvSpPr>
          <p:spPr bwMode="auto">
            <a:xfrm flipH="1">
              <a:off x="4902" y="2673"/>
              <a:ext cx="21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390" name="Line 4736"/>
            <p:cNvSpPr>
              <a:spLocks noChangeShapeType="1"/>
            </p:cNvSpPr>
            <p:nvPr/>
          </p:nvSpPr>
          <p:spPr bwMode="auto">
            <a:xfrm flipH="1">
              <a:off x="4822" y="2673"/>
              <a:ext cx="20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391" name="Line 4737"/>
            <p:cNvSpPr>
              <a:spLocks noChangeShapeType="1"/>
            </p:cNvSpPr>
            <p:nvPr/>
          </p:nvSpPr>
          <p:spPr bwMode="auto">
            <a:xfrm flipH="1">
              <a:off x="4812" y="2714"/>
              <a:ext cx="328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392" name="Line 4738"/>
            <p:cNvSpPr>
              <a:spLocks noChangeShapeType="1"/>
            </p:cNvSpPr>
            <p:nvPr/>
          </p:nvSpPr>
          <p:spPr bwMode="auto">
            <a:xfrm flipH="1">
              <a:off x="4823" y="2627"/>
              <a:ext cx="273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393" name="Line 4739"/>
            <p:cNvSpPr>
              <a:spLocks noChangeShapeType="1"/>
            </p:cNvSpPr>
            <p:nvPr/>
          </p:nvSpPr>
          <p:spPr bwMode="auto">
            <a:xfrm flipH="1">
              <a:off x="4823" y="2638"/>
              <a:ext cx="278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394" name="Line 4740"/>
            <p:cNvSpPr>
              <a:spLocks noChangeShapeType="1"/>
            </p:cNvSpPr>
            <p:nvPr/>
          </p:nvSpPr>
          <p:spPr bwMode="auto">
            <a:xfrm flipH="1">
              <a:off x="4823" y="2703"/>
              <a:ext cx="312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395" name="Line 4741"/>
            <p:cNvSpPr>
              <a:spLocks noChangeShapeType="1"/>
            </p:cNvSpPr>
            <p:nvPr/>
          </p:nvSpPr>
          <p:spPr bwMode="auto">
            <a:xfrm flipH="1" flipV="1">
              <a:off x="3737" y="2429"/>
              <a:ext cx="7" cy="4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396" name="Line 4742"/>
            <p:cNvSpPr>
              <a:spLocks noChangeShapeType="1"/>
            </p:cNvSpPr>
            <p:nvPr/>
          </p:nvSpPr>
          <p:spPr bwMode="auto">
            <a:xfrm flipV="1">
              <a:off x="3724" y="2734"/>
              <a:ext cx="1" cy="6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397" name="Line 4743"/>
            <p:cNvSpPr>
              <a:spLocks noChangeShapeType="1"/>
            </p:cNvSpPr>
            <p:nvPr/>
          </p:nvSpPr>
          <p:spPr bwMode="auto">
            <a:xfrm flipV="1">
              <a:off x="3730" y="2740"/>
              <a:ext cx="1" cy="7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398" name="Line 4744"/>
            <p:cNvSpPr>
              <a:spLocks noChangeShapeType="1"/>
            </p:cNvSpPr>
            <p:nvPr/>
          </p:nvSpPr>
          <p:spPr bwMode="auto">
            <a:xfrm flipV="1">
              <a:off x="3737" y="2747"/>
              <a:ext cx="1" cy="6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399" name="Line 4745"/>
            <p:cNvSpPr>
              <a:spLocks noChangeShapeType="1"/>
            </p:cNvSpPr>
            <p:nvPr/>
          </p:nvSpPr>
          <p:spPr bwMode="auto">
            <a:xfrm flipV="1">
              <a:off x="3744" y="2753"/>
              <a:ext cx="1" cy="8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400" name="Line 4746"/>
            <p:cNvSpPr>
              <a:spLocks noChangeShapeType="1"/>
            </p:cNvSpPr>
            <p:nvPr/>
          </p:nvSpPr>
          <p:spPr bwMode="auto">
            <a:xfrm flipV="1">
              <a:off x="3751" y="2761"/>
              <a:ext cx="1" cy="7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401" name="Line 4747"/>
            <p:cNvSpPr>
              <a:spLocks noChangeShapeType="1"/>
            </p:cNvSpPr>
            <p:nvPr/>
          </p:nvSpPr>
          <p:spPr bwMode="auto">
            <a:xfrm flipV="1">
              <a:off x="3758" y="2768"/>
              <a:ext cx="1" cy="6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402" name="Line 4748"/>
            <p:cNvSpPr>
              <a:spLocks noChangeShapeType="1"/>
            </p:cNvSpPr>
            <p:nvPr/>
          </p:nvSpPr>
          <p:spPr bwMode="auto">
            <a:xfrm flipV="1">
              <a:off x="3764" y="2774"/>
              <a:ext cx="1" cy="7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403" name="Line 4749"/>
            <p:cNvSpPr>
              <a:spLocks noChangeShapeType="1"/>
            </p:cNvSpPr>
            <p:nvPr/>
          </p:nvSpPr>
          <p:spPr bwMode="auto">
            <a:xfrm flipV="1">
              <a:off x="3771" y="2781"/>
              <a:ext cx="1" cy="6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404" name="Line 4750"/>
            <p:cNvSpPr>
              <a:spLocks noChangeShapeType="1"/>
            </p:cNvSpPr>
            <p:nvPr/>
          </p:nvSpPr>
          <p:spPr bwMode="auto">
            <a:xfrm flipV="1">
              <a:off x="3777" y="2787"/>
              <a:ext cx="1" cy="7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405" name="Line 4751"/>
            <p:cNvSpPr>
              <a:spLocks noChangeShapeType="1"/>
            </p:cNvSpPr>
            <p:nvPr/>
          </p:nvSpPr>
          <p:spPr bwMode="auto">
            <a:xfrm flipV="1">
              <a:off x="3784" y="2794"/>
              <a:ext cx="1" cy="7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406" name="Line 4752"/>
            <p:cNvSpPr>
              <a:spLocks noChangeShapeType="1"/>
            </p:cNvSpPr>
            <p:nvPr/>
          </p:nvSpPr>
          <p:spPr bwMode="auto">
            <a:xfrm flipV="1">
              <a:off x="3791" y="2801"/>
              <a:ext cx="1" cy="7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407" name="Line 4753"/>
            <p:cNvSpPr>
              <a:spLocks noChangeShapeType="1"/>
            </p:cNvSpPr>
            <p:nvPr/>
          </p:nvSpPr>
          <p:spPr bwMode="auto">
            <a:xfrm flipV="1">
              <a:off x="3798" y="2808"/>
              <a:ext cx="1" cy="7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408" name="Line 4754"/>
            <p:cNvSpPr>
              <a:spLocks noChangeShapeType="1"/>
            </p:cNvSpPr>
            <p:nvPr/>
          </p:nvSpPr>
          <p:spPr bwMode="auto">
            <a:xfrm>
              <a:off x="3805" y="2821"/>
              <a:ext cx="1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409" name="Line 4755"/>
            <p:cNvSpPr>
              <a:spLocks noChangeShapeType="1"/>
            </p:cNvSpPr>
            <p:nvPr/>
          </p:nvSpPr>
          <p:spPr bwMode="auto">
            <a:xfrm flipV="1">
              <a:off x="3805" y="2815"/>
              <a:ext cx="1" cy="6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410" name="Line 4756"/>
            <p:cNvSpPr>
              <a:spLocks noChangeShapeType="1"/>
            </p:cNvSpPr>
            <p:nvPr/>
          </p:nvSpPr>
          <p:spPr bwMode="auto">
            <a:xfrm flipV="1">
              <a:off x="3811" y="2821"/>
              <a:ext cx="1" cy="5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411" name="Line 4757"/>
            <p:cNvSpPr>
              <a:spLocks noChangeShapeType="1"/>
            </p:cNvSpPr>
            <p:nvPr/>
          </p:nvSpPr>
          <p:spPr bwMode="auto">
            <a:xfrm flipH="1">
              <a:off x="3805" y="2821"/>
              <a:ext cx="6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412" name="Line 4758"/>
            <p:cNvSpPr>
              <a:spLocks noChangeShapeType="1"/>
            </p:cNvSpPr>
            <p:nvPr/>
          </p:nvSpPr>
          <p:spPr bwMode="auto">
            <a:xfrm flipH="1">
              <a:off x="3798" y="2815"/>
              <a:ext cx="7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413" name="Line 4759"/>
            <p:cNvSpPr>
              <a:spLocks noChangeShapeType="1"/>
            </p:cNvSpPr>
            <p:nvPr/>
          </p:nvSpPr>
          <p:spPr bwMode="auto">
            <a:xfrm flipH="1">
              <a:off x="3791" y="2808"/>
              <a:ext cx="7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414" name="Line 4760"/>
            <p:cNvSpPr>
              <a:spLocks noChangeShapeType="1"/>
            </p:cNvSpPr>
            <p:nvPr/>
          </p:nvSpPr>
          <p:spPr bwMode="auto">
            <a:xfrm flipH="1">
              <a:off x="3784" y="2801"/>
              <a:ext cx="7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415" name="Line 4761"/>
            <p:cNvSpPr>
              <a:spLocks noChangeShapeType="1"/>
            </p:cNvSpPr>
            <p:nvPr/>
          </p:nvSpPr>
          <p:spPr bwMode="auto">
            <a:xfrm flipH="1">
              <a:off x="3777" y="2794"/>
              <a:ext cx="7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416" name="Line 4762"/>
            <p:cNvSpPr>
              <a:spLocks noChangeShapeType="1"/>
            </p:cNvSpPr>
            <p:nvPr/>
          </p:nvSpPr>
          <p:spPr bwMode="auto">
            <a:xfrm flipH="1">
              <a:off x="3771" y="2787"/>
              <a:ext cx="6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417" name="Line 4763"/>
            <p:cNvSpPr>
              <a:spLocks noChangeShapeType="1"/>
            </p:cNvSpPr>
            <p:nvPr/>
          </p:nvSpPr>
          <p:spPr bwMode="auto">
            <a:xfrm flipH="1">
              <a:off x="3764" y="2781"/>
              <a:ext cx="7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418" name="Line 4764"/>
            <p:cNvSpPr>
              <a:spLocks noChangeShapeType="1"/>
            </p:cNvSpPr>
            <p:nvPr/>
          </p:nvSpPr>
          <p:spPr bwMode="auto">
            <a:xfrm flipH="1">
              <a:off x="3758" y="2774"/>
              <a:ext cx="6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419" name="Line 4765"/>
            <p:cNvSpPr>
              <a:spLocks noChangeShapeType="1"/>
            </p:cNvSpPr>
            <p:nvPr/>
          </p:nvSpPr>
          <p:spPr bwMode="auto">
            <a:xfrm flipH="1">
              <a:off x="3751" y="2768"/>
              <a:ext cx="7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420" name="Line 4766"/>
            <p:cNvSpPr>
              <a:spLocks noChangeShapeType="1"/>
            </p:cNvSpPr>
            <p:nvPr/>
          </p:nvSpPr>
          <p:spPr bwMode="auto">
            <a:xfrm flipH="1">
              <a:off x="3744" y="2761"/>
              <a:ext cx="7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421" name="Line 4767"/>
            <p:cNvSpPr>
              <a:spLocks noChangeShapeType="1"/>
            </p:cNvSpPr>
            <p:nvPr/>
          </p:nvSpPr>
          <p:spPr bwMode="auto">
            <a:xfrm flipH="1">
              <a:off x="3737" y="2753"/>
              <a:ext cx="7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422" name="Line 4768"/>
            <p:cNvSpPr>
              <a:spLocks noChangeShapeType="1"/>
            </p:cNvSpPr>
            <p:nvPr/>
          </p:nvSpPr>
          <p:spPr bwMode="auto">
            <a:xfrm flipH="1">
              <a:off x="3730" y="2747"/>
              <a:ext cx="7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423" name="Line 4769"/>
            <p:cNvSpPr>
              <a:spLocks noChangeShapeType="1"/>
            </p:cNvSpPr>
            <p:nvPr/>
          </p:nvSpPr>
          <p:spPr bwMode="auto">
            <a:xfrm flipH="1">
              <a:off x="3724" y="2740"/>
              <a:ext cx="6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424" name="Freeform 4770"/>
            <p:cNvSpPr>
              <a:spLocks/>
            </p:cNvSpPr>
            <p:nvPr/>
          </p:nvSpPr>
          <p:spPr bwMode="auto">
            <a:xfrm>
              <a:off x="2947" y="1088"/>
              <a:ext cx="7" cy="8"/>
            </a:xfrm>
            <a:custGeom>
              <a:avLst/>
              <a:gdLst>
                <a:gd name="T0" fmla="*/ 1 w 16"/>
                <a:gd name="T1" fmla="*/ 0 h 15"/>
                <a:gd name="T2" fmla="*/ 0 w 16"/>
                <a:gd name="T3" fmla="*/ 1 h 15"/>
                <a:gd name="T4" fmla="*/ 1 w 16"/>
                <a:gd name="T5" fmla="*/ 2 h 15"/>
                <a:gd name="T6" fmla="*/ 1 w 16"/>
                <a:gd name="T7" fmla="*/ 1 h 1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"/>
                <a:gd name="T13" fmla="*/ 0 h 15"/>
                <a:gd name="T14" fmla="*/ 16 w 16"/>
                <a:gd name="T15" fmla="*/ 15 h 1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" h="15">
                  <a:moveTo>
                    <a:pt x="8" y="0"/>
                  </a:moveTo>
                  <a:lnTo>
                    <a:pt x="0" y="8"/>
                  </a:lnTo>
                  <a:lnTo>
                    <a:pt x="8" y="15"/>
                  </a:lnTo>
                  <a:lnTo>
                    <a:pt x="16" y="8"/>
                  </a:lnTo>
                </a:path>
              </a:pathLst>
            </a:cu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425" name="Freeform 4771"/>
            <p:cNvSpPr>
              <a:spLocks/>
            </p:cNvSpPr>
            <p:nvPr/>
          </p:nvSpPr>
          <p:spPr bwMode="auto">
            <a:xfrm>
              <a:off x="2862" y="1010"/>
              <a:ext cx="86" cy="87"/>
            </a:xfrm>
            <a:custGeom>
              <a:avLst/>
              <a:gdLst>
                <a:gd name="T0" fmla="*/ 22 w 172"/>
                <a:gd name="T1" fmla="*/ 21 h 174"/>
                <a:gd name="T2" fmla="*/ 21 w 172"/>
                <a:gd name="T3" fmla="*/ 22 h 174"/>
                <a:gd name="T4" fmla="*/ 0 w 172"/>
                <a:gd name="T5" fmla="*/ 1 h 174"/>
                <a:gd name="T6" fmla="*/ 1 w 172"/>
                <a:gd name="T7" fmla="*/ 0 h 174"/>
                <a:gd name="T8" fmla="*/ 22 w 172"/>
                <a:gd name="T9" fmla="*/ 21 h 1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2"/>
                <a:gd name="T16" fmla="*/ 0 h 174"/>
                <a:gd name="T17" fmla="*/ 172 w 172"/>
                <a:gd name="T18" fmla="*/ 174 h 1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2" h="174">
                  <a:moveTo>
                    <a:pt x="172" y="168"/>
                  </a:moveTo>
                  <a:lnTo>
                    <a:pt x="168" y="174"/>
                  </a:lnTo>
                  <a:lnTo>
                    <a:pt x="0" y="6"/>
                  </a:lnTo>
                  <a:lnTo>
                    <a:pt x="5" y="0"/>
                  </a:lnTo>
                  <a:lnTo>
                    <a:pt x="172" y="168"/>
                  </a:lnTo>
                  <a:close/>
                </a:path>
              </a:pathLst>
            </a:cu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426" name="Freeform 4772"/>
            <p:cNvSpPr>
              <a:spLocks/>
            </p:cNvSpPr>
            <p:nvPr/>
          </p:nvSpPr>
          <p:spPr bwMode="auto">
            <a:xfrm>
              <a:off x="2859" y="1176"/>
              <a:ext cx="8" cy="8"/>
            </a:xfrm>
            <a:custGeom>
              <a:avLst/>
              <a:gdLst>
                <a:gd name="T0" fmla="*/ 0 w 16"/>
                <a:gd name="T1" fmla="*/ 1 h 16"/>
                <a:gd name="T2" fmla="*/ 1 w 16"/>
                <a:gd name="T3" fmla="*/ 0 h 16"/>
                <a:gd name="T4" fmla="*/ 2 w 16"/>
                <a:gd name="T5" fmla="*/ 1 h 16"/>
                <a:gd name="T6" fmla="*/ 1 w 16"/>
                <a:gd name="T7" fmla="*/ 2 h 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"/>
                <a:gd name="T13" fmla="*/ 0 h 16"/>
                <a:gd name="T14" fmla="*/ 16 w 16"/>
                <a:gd name="T15" fmla="*/ 16 h 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" h="16">
                  <a:moveTo>
                    <a:pt x="0" y="8"/>
                  </a:moveTo>
                  <a:lnTo>
                    <a:pt x="8" y="0"/>
                  </a:lnTo>
                  <a:lnTo>
                    <a:pt x="16" y="8"/>
                  </a:lnTo>
                  <a:lnTo>
                    <a:pt x="8" y="16"/>
                  </a:lnTo>
                </a:path>
              </a:pathLst>
            </a:cu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427" name="Freeform 4773"/>
            <p:cNvSpPr>
              <a:spLocks/>
            </p:cNvSpPr>
            <p:nvPr/>
          </p:nvSpPr>
          <p:spPr bwMode="auto">
            <a:xfrm>
              <a:off x="2829" y="1013"/>
              <a:ext cx="34" cy="163"/>
            </a:xfrm>
            <a:custGeom>
              <a:avLst/>
              <a:gdLst>
                <a:gd name="T0" fmla="*/ 9 w 68"/>
                <a:gd name="T1" fmla="*/ 0 h 326"/>
                <a:gd name="T2" fmla="*/ 3 w 68"/>
                <a:gd name="T3" fmla="*/ 7 h 326"/>
                <a:gd name="T4" fmla="*/ 0 w 68"/>
                <a:gd name="T5" fmla="*/ 16 h 326"/>
                <a:gd name="T6" fmla="*/ 0 w 68"/>
                <a:gd name="T7" fmla="*/ 25 h 326"/>
                <a:gd name="T8" fmla="*/ 3 w 68"/>
                <a:gd name="T9" fmla="*/ 34 h 326"/>
                <a:gd name="T10" fmla="*/ 9 w 68"/>
                <a:gd name="T11" fmla="*/ 41 h 3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8"/>
                <a:gd name="T19" fmla="*/ 0 h 326"/>
                <a:gd name="T20" fmla="*/ 68 w 68"/>
                <a:gd name="T21" fmla="*/ 326 h 3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8" h="326">
                  <a:moveTo>
                    <a:pt x="66" y="0"/>
                  </a:moveTo>
                  <a:lnTo>
                    <a:pt x="24" y="58"/>
                  </a:lnTo>
                  <a:lnTo>
                    <a:pt x="0" y="127"/>
                  </a:lnTo>
                  <a:lnTo>
                    <a:pt x="0" y="199"/>
                  </a:lnTo>
                  <a:lnTo>
                    <a:pt x="24" y="268"/>
                  </a:lnTo>
                  <a:lnTo>
                    <a:pt x="68" y="326"/>
                  </a:lnTo>
                </a:path>
              </a:pathLst>
            </a:cu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428" name="Line 4774"/>
            <p:cNvSpPr>
              <a:spLocks noChangeShapeType="1"/>
            </p:cNvSpPr>
            <p:nvPr/>
          </p:nvSpPr>
          <p:spPr bwMode="auto">
            <a:xfrm flipV="1">
              <a:off x="2867" y="1096"/>
              <a:ext cx="84" cy="84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429" name="Line 4775"/>
            <p:cNvSpPr>
              <a:spLocks noChangeShapeType="1"/>
            </p:cNvSpPr>
            <p:nvPr/>
          </p:nvSpPr>
          <p:spPr bwMode="auto">
            <a:xfrm flipV="1">
              <a:off x="2864" y="1097"/>
              <a:ext cx="82" cy="8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10251" name="Text Box 4789"/>
          <p:cNvSpPr txBox="1">
            <a:spLocks noChangeArrowheads="1"/>
          </p:cNvSpPr>
          <p:nvPr/>
        </p:nvSpPr>
        <p:spPr bwMode="auto">
          <a:xfrm>
            <a:off x="250825" y="692150"/>
            <a:ext cx="29527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4000" b="1">
                <a:solidFill>
                  <a:schemeClr val="folHlink"/>
                </a:solidFill>
                <a:latin typeface="標楷體" pitchFamily="65" charset="-120"/>
                <a:ea typeface="標楷體" pitchFamily="65" charset="-120"/>
              </a:rPr>
              <a:t>1F</a:t>
            </a:r>
            <a:r>
              <a:rPr lang="zh-TW" altLang="en-US" sz="4000" b="1">
                <a:solidFill>
                  <a:schemeClr val="folHlink"/>
                </a:solidFill>
                <a:latin typeface="標楷體" pitchFamily="65" charset="-120"/>
                <a:ea typeface="標楷體" pitchFamily="65" charset="-120"/>
              </a:rPr>
              <a:t>逃生動線</a:t>
            </a:r>
          </a:p>
        </p:txBody>
      </p:sp>
      <p:pic>
        <p:nvPicPr>
          <p:cNvPr id="10252" name="Picture 4790" descr="j034532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638" y="5265738"/>
            <a:ext cx="528637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3" name="Line 4791"/>
          <p:cNvSpPr>
            <a:spLocks noChangeShapeType="1"/>
          </p:cNvSpPr>
          <p:nvPr/>
        </p:nvSpPr>
        <p:spPr bwMode="auto">
          <a:xfrm flipV="1">
            <a:off x="5435600" y="3789363"/>
            <a:ext cx="720725" cy="71913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0254" name="Line 4792"/>
          <p:cNvSpPr>
            <a:spLocks noChangeShapeType="1"/>
          </p:cNvSpPr>
          <p:nvPr/>
        </p:nvSpPr>
        <p:spPr bwMode="auto">
          <a:xfrm flipH="1">
            <a:off x="5219700" y="5157788"/>
            <a:ext cx="360363" cy="35877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0255" name="Line 4793"/>
          <p:cNvSpPr>
            <a:spLocks noChangeShapeType="1"/>
          </p:cNvSpPr>
          <p:nvPr/>
        </p:nvSpPr>
        <p:spPr bwMode="auto">
          <a:xfrm flipH="1">
            <a:off x="5292725" y="5589588"/>
            <a:ext cx="71438" cy="71913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0256" name="Line 4794"/>
          <p:cNvSpPr>
            <a:spLocks noChangeShapeType="1"/>
          </p:cNvSpPr>
          <p:nvPr/>
        </p:nvSpPr>
        <p:spPr bwMode="auto">
          <a:xfrm>
            <a:off x="6300788" y="3789363"/>
            <a:ext cx="1800225" cy="18002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0257" name="Line 4796"/>
          <p:cNvSpPr>
            <a:spLocks noChangeShapeType="1"/>
          </p:cNvSpPr>
          <p:nvPr/>
        </p:nvSpPr>
        <p:spPr bwMode="auto">
          <a:xfrm>
            <a:off x="5364163" y="4724400"/>
            <a:ext cx="360362" cy="360363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74432" name="AutoShape 4800"/>
          <p:cNvSpPr>
            <a:spLocks noChangeArrowheads="1"/>
          </p:cNvSpPr>
          <p:nvPr/>
        </p:nvSpPr>
        <p:spPr bwMode="auto">
          <a:xfrm>
            <a:off x="5292725" y="5229225"/>
            <a:ext cx="215900" cy="215900"/>
          </a:xfrm>
          <a:prstGeom prst="star5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zh-TW" altLang="en-US">
              <a:ea typeface="新細明體" pitchFamily="18" charset="-120"/>
            </a:endParaRPr>
          </a:p>
        </p:txBody>
      </p:sp>
      <p:sp>
        <p:nvSpPr>
          <p:cNvPr id="74434" name="AutoShape 4802"/>
          <p:cNvSpPr>
            <a:spLocks noChangeArrowheads="1"/>
          </p:cNvSpPr>
          <p:nvPr/>
        </p:nvSpPr>
        <p:spPr bwMode="auto">
          <a:xfrm>
            <a:off x="5867400" y="3933825"/>
            <a:ext cx="215900" cy="215900"/>
          </a:xfrm>
          <a:prstGeom prst="star5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zh-TW" altLang="en-US">
              <a:ea typeface="新細明體" pitchFamily="18" charset="-120"/>
            </a:endParaRPr>
          </a:p>
        </p:txBody>
      </p:sp>
      <p:sp>
        <p:nvSpPr>
          <p:cNvPr id="74435" name="AutoShape 4803"/>
          <p:cNvSpPr>
            <a:spLocks noChangeArrowheads="1"/>
          </p:cNvSpPr>
          <p:nvPr/>
        </p:nvSpPr>
        <p:spPr bwMode="auto">
          <a:xfrm>
            <a:off x="4140200" y="5661025"/>
            <a:ext cx="215900" cy="215900"/>
          </a:xfrm>
          <a:prstGeom prst="star5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zh-TW" altLang="en-US">
              <a:ea typeface="新細明體" pitchFamily="18" charset="-120"/>
            </a:endParaRPr>
          </a:p>
        </p:txBody>
      </p:sp>
      <p:sp>
        <p:nvSpPr>
          <p:cNvPr id="74439" name="AutoShape 4807"/>
          <p:cNvSpPr>
            <a:spLocks noChangeArrowheads="1"/>
          </p:cNvSpPr>
          <p:nvPr/>
        </p:nvSpPr>
        <p:spPr bwMode="auto">
          <a:xfrm>
            <a:off x="4500563" y="404813"/>
            <a:ext cx="215900" cy="215900"/>
          </a:xfrm>
          <a:prstGeom prst="star5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zh-TW" altLang="en-US">
              <a:ea typeface="新細明體" pitchFamily="18" charset="-120"/>
            </a:endParaRPr>
          </a:p>
        </p:txBody>
      </p:sp>
      <p:sp>
        <p:nvSpPr>
          <p:cNvPr id="10262" name="Text Box 4808"/>
          <p:cNvSpPr txBox="1">
            <a:spLocks noChangeArrowheads="1"/>
          </p:cNvSpPr>
          <p:nvPr/>
        </p:nvSpPr>
        <p:spPr bwMode="auto">
          <a:xfrm>
            <a:off x="395536" y="1628800"/>
            <a:ext cx="201612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400" b="1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sz="2400" b="1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*逃生窗</a:t>
            </a:r>
            <a:endParaRPr lang="en-US" altLang="zh-TW" sz="2400" b="1" dirty="0" smtClean="0">
              <a:solidFill>
                <a:srgbClr val="00B05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50000"/>
              </a:spcBef>
            </a:pPr>
            <a:r>
              <a:rPr lang="en-US" altLang="zh-TW" sz="24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sz="24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*逃生門</a:t>
            </a:r>
            <a:endParaRPr lang="en-US" altLang="zh-TW" sz="2400" b="1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0263" name="Picture 4809" descr="j035902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4663" y="2708275"/>
            <a:ext cx="403225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4" name="Picture 4810" descr="j035902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825" y="3500438"/>
            <a:ext cx="403225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b="1" dirty="0" smtClean="0">
                <a:ea typeface="標楷體" pitchFamily="65" charset="-120"/>
              </a:rPr>
              <a:t>動物中心監測報告</a:t>
            </a:r>
          </a:p>
        </p:txBody>
      </p:sp>
      <p:sp>
        <p:nvSpPr>
          <p:cNvPr id="590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  <a:defRPr/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飼料、飲用水、墊料及環境定期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監測</a:t>
            </a:r>
          </a:p>
          <a:p>
            <a:pPr>
              <a:buNone/>
              <a:defRPr/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衛兵鼠定期送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檢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  <a:defRPr/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確實監控動物健康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品質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4.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每季監測報告</a:t>
            </a:r>
          </a:p>
        </p:txBody>
      </p:sp>
      <p:pic>
        <p:nvPicPr>
          <p:cNvPr id="4098" name="Picture 2" descr="C:\Users\Ching\Desktop\動物房\每季監測\水質監測\未滅菌鼠飼料-長霉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3645024"/>
            <a:ext cx="2952328" cy="1968218"/>
          </a:xfrm>
          <a:prstGeom prst="rect">
            <a:avLst/>
          </a:prstGeom>
          <a:noFill/>
        </p:spPr>
      </p:pic>
      <p:pic>
        <p:nvPicPr>
          <p:cNvPr id="4100" name="Picture 4" descr="C:\Users\Ching\Desktop\動物房\每季監測\水質監測\滅菌鼠飼料-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1880" y="3645024"/>
            <a:ext cx="2843808" cy="1895872"/>
          </a:xfrm>
          <a:prstGeom prst="rect">
            <a:avLst/>
          </a:prstGeom>
          <a:noFill/>
        </p:spPr>
      </p:pic>
      <p:pic>
        <p:nvPicPr>
          <p:cNvPr id="4101" name="Picture 5" descr="C:\Users\Ching\Desktop\動物房\每季監測\水質監測\Endo稀釋10000X-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00" y="3645024"/>
            <a:ext cx="2699792" cy="2448272"/>
          </a:xfrm>
          <a:prstGeom prst="rect">
            <a:avLst/>
          </a:prstGeom>
          <a:noFill/>
        </p:spPr>
      </p:pic>
      <p:sp>
        <p:nvSpPr>
          <p:cNvPr id="7" name="文字方塊 6"/>
          <p:cNvSpPr txBox="1"/>
          <p:nvPr/>
        </p:nvSpPr>
        <p:spPr>
          <a:xfrm>
            <a:off x="1357290" y="5715016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rgbClr val="0000FF"/>
                </a:solidFill>
              </a:rPr>
              <a:t>未滅菌</a:t>
            </a:r>
            <a:endParaRPr lang="zh-TW" altLang="en-US" b="1" dirty="0">
              <a:solidFill>
                <a:srgbClr val="0000FF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4357686" y="5643578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 smtClean="0">
                <a:solidFill>
                  <a:srgbClr val="0000FF"/>
                </a:solidFill>
              </a:rPr>
              <a:t>已滅菌</a:t>
            </a:r>
            <a:endParaRPr lang="zh-TW" altLang="en-US" b="1" dirty="0">
              <a:solidFill>
                <a:srgbClr val="0000FF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7215206" y="6215082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 smtClean="0">
                <a:solidFill>
                  <a:srgbClr val="0000FF"/>
                </a:solidFill>
              </a:rPr>
              <a:t>水質監測</a:t>
            </a:r>
            <a:endParaRPr lang="zh-TW" altLang="en-US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TW" altLang="zh-TW" smtClean="0"/>
          </a:p>
        </p:txBody>
      </p:sp>
      <p:pic>
        <p:nvPicPr>
          <p:cNvPr id="20483" name="Picture 3" descr="animal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7018338"/>
          </a:xfrm>
          <a:noFill/>
        </p:spPr>
      </p:pic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250825" y="6237288"/>
            <a:ext cx="3457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TW" altLang="zh-TW" sz="1400">
              <a:latin typeface="Comic Sans MS" pitchFamily="66" charset="0"/>
            </a:endParaRPr>
          </a:p>
        </p:txBody>
      </p:sp>
      <p:sp>
        <p:nvSpPr>
          <p:cNvPr id="20485" name="Text Box 11"/>
          <p:cNvSpPr txBox="1">
            <a:spLocks noChangeArrowheads="1"/>
          </p:cNvSpPr>
          <p:nvPr/>
        </p:nvSpPr>
        <p:spPr bwMode="auto">
          <a:xfrm>
            <a:off x="4572000" y="5734050"/>
            <a:ext cx="4572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4800" b="1" dirty="0">
                <a:solidFill>
                  <a:srgbClr val="00CC00"/>
                </a:solidFill>
                <a:latin typeface="標楷體" pitchFamily="65" charset="-120"/>
                <a:ea typeface="標楷體" pitchFamily="65" charset="-120"/>
              </a:rPr>
              <a:t>B1</a:t>
            </a:r>
            <a:r>
              <a:rPr lang="zh-TW" altLang="en-US" sz="4800" b="1" dirty="0">
                <a:solidFill>
                  <a:srgbClr val="00CC00"/>
                </a:solidFill>
                <a:latin typeface="Comic Sans MS" pitchFamily="66" charset="0"/>
                <a:ea typeface="標楷體" pitchFamily="65" charset="-120"/>
              </a:rPr>
              <a:t>逃生動</a:t>
            </a:r>
            <a:r>
              <a:rPr lang="zh-TW" altLang="en-US" sz="4800" b="1" dirty="0" smtClean="0">
                <a:solidFill>
                  <a:srgbClr val="00CC00"/>
                </a:solidFill>
                <a:latin typeface="Comic Sans MS" pitchFamily="66" charset="0"/>
                <a:ea typeface="標楷體" pitchFamily="65" charset="-120"/>
              </a:rPr>
              <a:t>線</a:t>
            </a:r>
            <a:r>
              <a:rPr lang="en-US" altLang="zh-TW" sz="4800" b="1" dirty="0" smtClean="0">
                <a:solidFill>
                  <a:srgbClr val="00CC00"/>
                </a:solidFill>
                <a:latin typeface="Comic Sans MS" pitchFamily="66" charset="0"/>
                <a:ea typeface="標楷體" pitchFamily="65" charset="-120"/>
              </a:rPr>
              <a:t>:</a:t>
            </a:r>
            <a:r>
              <a:rPr lang="en-US" altLang="zh-TW" sz="4800" b="1" dirty="0" smtClean="0">
                <a:solidFill>
                  <a:srgbClr val="0000FF"/>
                </a:solidFill>
                <a:latin typeface="Comic Sans MS" pitchFamily="66" charset="0"/>
                <a:ea typeface="標楷體" pitchFamily="65" charset="-120"/>
              </a:rPr>
              <a:t>4</a:t>
            </a:r>
            <a:r>
              <a:rPr lang="zh-TW" altLang="en-US" sz="4800" b="1" dirty="0" smtClean="0">
                <a:solidFill>
                  <a:srgbClr val="0000FF"/>
                </a:solidFill>
                <a:latin typeface="Comic Sans MS" pitchFamily="66" charset="0"/>
                <a:ea typeface="標楷體" pitchFamily="65" charset="-120"/>
              </a:rPr>
              <a:t>個</a:t>
            </a:r>
            <a:endParaRPr lang="zh-TW" altLang="en-US" sz="4800" b="1" dirty="0">
              <a:solidFill>
                <a:srgbClr val="0000FF"/>
              </a:solidFill>
              <a:latin typeface="Comic Sans MS" pitchFamily="66" charset="0"/>
              <a:ea typeface="標楷體" pitchFamily="65" charset="-120"/>
            </a:endParaRPr>
          </a:p>
        </p:txBody>
      </p:sp>
      <p:sp>
        <p:nvSpPr>
          <p:cNvPr id="68623" name="Line 15"/>
          <p:cNvSpPr>
            <a:spLocks noChangeShapeType="1"/>
          </p:cNvSpPr>
          <p:nvPr/>
        </p:nvSpPr>
        <p:spPr bwMode="auto">
          <a:xfrm flipH="1">
            <a:off x="2124075" y="3141663"/>
            <a:ext cx="935038" cy="1008062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68624" name="Line 16"/>
          <p:cNvSpPr>
            <a:spLocks noChangeShapeType="1"/>
          </p:cNvSpPr>
          <p:nvPr/>
        </p:nvSpPr>
        <p:spPr bwMode="auto">
          <a:xfrm flipH="1" flipV="1">
            <a:off x="2411413" y="2708275"/>
            <a:ext cx="647700" cy="2159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68625" name="Line 17"/>
          <p:cNvSpPr>
            <a:spLocks noChangeShapeType="1"/>
          </p:cNvSpPr>
          <p:nvPr/>
        </p:nvSpPr>
        <p:spPr bwMode="auto">
          <a:xfrm>
            <a:off x="3203575" y="4724400"/>
            <a:ext cx="0" cy="11525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68626" name="Line 18"/>
          <p:cNvSpPr>
            <a:spLocks noChangeShapeType="1"/>
          </p:cNvSpPr>
          <p:nvPr/>
        </p:nvSpPr>
        <p:spPr bwMode="auto">
          <a:xfrm flipV="1">
            <a:off x="5435600" y="260350"/>
            <a:ext cx="0" cy="792163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68627" name="Line 19"/>
          <p:cNvSpPr>
            <a:spLocks noChangeShapeType="1"/>
          </p:cNvSpPr>
          <p:nvPr/>
        </p:nvSpPr>
        <p:spPr bwMode="auto">
          <a:xfrm flipH="1">
            <a:off x="2627313" y="260350"/>
            <a:ext cx="2592387" cy="2159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68628" name="Text Box 20"/>
          <p:cNvSpPr txBox="1">
            <a:spLocks noChangeArrowheads="1"/>
          </p:cNvSpPr>
          <p:nvPr/>
        </p:nvSpPr>
        <p:spPr bwMode="auto">
          <a:xfrm>
            <a:off x="2987675" y="2852738"/>
            <a:ext cx="16557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16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通往</a:t>
            </a:r>
            <a:r>
              <a:rPr lang="en-US" altLang="zh-TW" sz="16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1F</a:t>
            </a:r>
            <a:r>
              <a:rPr lang="zh-TW" altLang="en-US" sz="16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電梯旁</a:t>
            </a:r>
          </a:p>
        </p:txBody>
      </p:sp>
      <p:sp>
        <p:nvSpPr>
          <p:cNvPr id="68631" name="Line 23"/>
          <p:cNvSpPr>
            <a:spLocks noChangeShapeType="1"/>
          </p:cNvSpPr>
          <p:nvPr/>
        </p:nvSpPr>
        <p:spPr bwMode="auto">
          <a:xfrm flipH="1">
            <a:off x="4284663" y="3068638"/>
            <a:ext cx="935037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68632" name="Text Box 24"/>
          <p:cNvSpPr txBox="1">
            <a:spLocks noChangeArrowheads="1"/>
          </p:cNvSpPr>
          <p:nvPr/>
        </p:nvSpPr>
        <p:spPr bwMode="auto">
          <a:xfrm>
            <a:off x="5580063" y="188913"/>
            <a:ext cx="2447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16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通往</a:t>
            </a:r>
            <a:r>
              <a:rPr lang="en-US" altLang="zh-TW" sz="16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1F</a:t>
            </a:r>
            <a:r>
              <a:rPr lang="zh-TW" altLang="en-US" sz="16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育成中心後門</a:t>
            </a:r>
          </a:p>
        </p:txBody>
      </p:sp>
      <p:sp>
        <p:nvSpPr>
          <p:cNvPr id="68633" name="Line 25"/>
          <p:cNvSpPr>
            <a:spLocks noChangeShapeType="1"/>
          </p:cNvSpPr>
          <p:nvPr/>
        </p:nvSpPr>
        <p:spPr bwMode="auto">
          <a:xfrm flipH="1">
            <a:off x="755650" y="2060575"/>
            <a:ext cx="1368425" cy="13684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0495" name="Text Box 26"/>
          <p:cNvSpPr txBox="1">
            <a:spLocks noChangeArrowheads="1"/>
          </p:cNvSpPr>
          <p:nvPr/>
        </p:nvSpPr>
        <p:spPr bwMode="auto">
          <a:xfrm rot="-2595858">
            <a:off x="468313" y="2492375"/>
            <a:ext cx="1511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TW" altLang="zh-TW"/>
          </a:p>
        </p:txBody>
      </p:sp>
      <p:sp>
        <p:nvSpPr>
          <p:cNvPr id="68635" name="Text Box 27"/>
          <p:cNvSpPr txBox="1">
            <a:spLocks noChangeArrowheads="1"/>
          </p:cNvSpPr>
          <p:nvPr/>
        </p:nvSpPr>
        <p:spPr bwMode="auto">
          <a:xfrm rot="-2547568">
            <a:off x="539750" y="2420938"/>
            <a:ext cx="15113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16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通往</a:t>
            </a:r>
            <a:r>
              <a:rPr lang="en-US" altLang="zh-TW" sz="16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B1</a:t>
            </a:r>
            <a:r>
              <a:rPr lang="zh-TW" altLang="en-US" sz="16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停車場</a:t>
            </a:r>
          </a:p>
        </p:txBody>
      </p:sp>
      <p:sp>
        <p:nvSpPr>
          <p:cNvPr id="68636" name="Line 28"/>
          <p:cNvSpPr>
            <a:spLocks noChangeShapeType="1"/>
          </p:cNvSpPr>
          <p:nvPr/>
        </p:nvSpPr>
        <p:spPr bwMode="auto">
          <a:xfrm flipV="1">
            <a:off x="3203575" y="5949950"/>
            <a:ext cx="288925" cy="28733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68637" name="Text Box 29"/>
          <p:cNvSpPr txBox="1">
            <a:spLocks noChangeArrowheads="1"/>
          </p:cNvSpPr>
          <p:nvPr/>
        </p:nvSpPr>
        <p:spPr bwMode="auto">
          <a:xfrm>
            <a:off x="2843213" y="5661025"/>
            <a:ext cx="42862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16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通往</a:t>
            </a:r>
            <a:r>
              <a:rPr lang="en-US" altLang="zh-TW" sz="16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16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樓</a:t>
            </a:r>
          </a:p>
        </p:txBody>
      </p:sp>
      <p:sp>
        <p:nvSpPr>
          <p:cNvPr id="24" name="文字方塊 23"/>
          <p:cNvSpPr txBox="1"/>
          <p:nvPr/>
        </p:nvSpPr>
        <p:spPr>
          <a:xfrm>
            <a:off x="1259632" y="1340768"/>
            <a:ext cx="36004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魚房</a:t>
            </a:r>
            <a:endParaRPr lang="zh-TW" altLang="en-US" b="1" dirty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5" name="文字方塊 24"/>
          <p:cNvSpPr txBox="1"/>
          <p:nvPr/>
        </p:nvSpPr>
        <p:spPr>
          <a:xfrm>
            <a:off x="2267744" y="1052736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IVIS</a:t>
            </a:r>
            <a:endParaRPr lang="zh-TW" altLang="en-US" b="1" dirty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6" name="文字方塊 25"/>
          <p:cNvSpPr txBox="1"/>
          <p:nvPr/>
        </p:nvSpPr>
        <p:spPr>
          <a:xfrm>
            <a:off x="2627784" y="1475492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回籠區</a:t>
            </a:r>
            <a:endParaRPr lang="zh-TW" altLang="en-US" b="1" dirty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5580112" y="1773396"/>
            <a:ext cx="504056" cy="21544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800" b="1" dirty="0" smtClean="0"/>
              <a:t>小鼠</a:t>
            </a:r>
            <a:r>
              <a:rPr lang="en-US" altLang="zh-TW" sz="800" b="1" dirty="0" smtClean="0"/>
              <a:t>1</a:t>
            </a:r>
            <a:endParaRPr lang="zh-TW" altLang="en-US" sz="800" b="1" dirty="0"/>
          </a:p>
        </p:txBody>
      </p:sp>
      <p:sp>
        <p:nvSpPr>
          <p:cNvPr id="23" name="文字方塊 22"/>
          <p:cNvSpPr txBox="1"/>
          <p:nvPr/>
        </p:nvSpPr>
        <p:spPr>
          <a:xfrm>
            <a:off x="6588224" y="1772816"/>
            <a:ext cx="504056" cy="21544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800" b="1" dirty="0" smtClean="0"/>
              <a:t>小鼠</a:t>
            </a:r>
            <a:r>
              <a:rPr lang="en-US" altLang="zh-TW" sz="800" b="1" dirty="0" smtClean="0"/>
              <a:t>3</a:t>
            </a:r>
            <a:endParaRPr lang="zh-TW" altLang="en-US" sz="800" b="1" dirty="0"/>
          </a:p>
        </p:txBody>
      </p:sp>
      <p:sp>
        <p:nvSpPr>
          <p:cNvPr id="27" name="文字方塊 26"/>
          <p:cNvSpPr txBox="1"/>
          <p:nvPr/>
        </p:nvSpPr>
        <p:spPr>
          <a:xfrm>
            <a:off x="6084168" y="1773396"/>
            <a:ext cx="504056" cy="21544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800" b="1" dirty="0" smtClean="0"/>
              <a:t>小鼠</a:t>
            </a:r>
            <a:r>
              <a:rPr lang="en-US" altLang="zh-TW" sz="800" b="1" dirty="0" smtClean="0"/>
              <a:t>2</a:t>
            </a:r>
            <a:endParaRPr lang="zh-TW" altLang="en-US" sz="800" b="1" dirty="0"/>
          </a:p>
        </p:txBody>
      </p:sp>
      <p:sp>
        <p:nvSpPr>
          <p:cNvPr id="28" name="文字方塊 27"/>
          <p:cNvSpPr txBox="1"/>
          <p:nvPr/>
        </p:nvSpPr>
        <p:spPr>
          <a:xfrm>
            <a:off x="7164288" y="1772816"/>
            <a:ext cx="504056" cy="21544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800" b="1" dirty="0" smtClean="0"/>
              <a:t>大鼠</a:t>
            </a:r>
            <a:r>
              <a:rPr lang="en-US" altLang="zh-TW" sz="800" b="1" dirty="0" smtClean="0"/>
              <a:t>1</a:t>
            </a:r>
            <a:endParaRPr lang="zh-TW" altLang="en-US" sz="800" b="1" dirty="0"/>
          </a:p>
        </p:txBody>
      </p:sp>
      <p:sp>
        <p:nvSpPr>
          <p:cNvPr id="29" name="文字方塊 28"/>
          <p:cNvSpPr txBox="1"/>
          <p:nvPr/>
        </p:nvSpPr>
        <p:spPr>
          <a:xfrm>
            <a:off x="7740352" y="1772816"/>
            <a:ext cx="504056" cy="21544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800" b="1" dirty="0" smtClean="0"/>
              <a:t>大鼠</a:t>
            </a:r>
            <a:r>
              <a:rPr lang="en-US" altLang="zh-TW" sz="800" b="1" dirty="0" smtClean="0"/>
              <a:t>2</a:t>
            </a:r>
            <a:endParaRPr lang="zh-TW" altLang="en-US" sz="8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8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8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8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68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68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68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68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68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68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68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68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68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23" grpId="0" animBg="1"/>
      <p:bldP spid="68624" grpId="0" animBg="1"/>
      <p:bldP spid="68625" grpId="0" animBg="1"/>
      <p:bldP spid="68626" grpId="0" animBg="1"/>
      <p:bldP spid="68627" grpId="0" animBg="1"/>
      <p:bldP spid="68628" grpId="0"/>
      <p:bldP spid="68631" grpId="0" animBg="1"/>
      <p:bldP spid="68632" grpId="0"/>
      <p:bldP spid="68633" grpId="0" animBg="1"/>
      <p:bldP spid="68635" grpId="0"/>
      <p:bldP spid="68636" grpId="0" animBg="1"/>
      <p:bldP spid="68637" grpId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>
                <a:solidFill>
                  <a:schemeClr val="folHlink"/>
                </a:solidFill>
                <a:ea typeface="標楷體" pitchFamily="65" charset="-120"/>
              </a:rPr>
              <a:t>消防設備</a:t>
            </a:r>
          </a:p>
        </p:txBody>
      </p:sp>
      <p:sp>
        <p:nvSpPr>
          <p:cNvPr id="66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消防栓</a:t>
            </a:r>
            <a:r>
              <a:rPr lang="en-US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:</a:t>
            </a:r>
            <a:r>
              <a:rPr lang="en-US" altLang="zh-TW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1F-</a:t>
            </a:r>
            <a:r>
              <a:rPr lang="zh-TW" altLang="en-US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女廁旁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              </a:t>
            </a:r>
            <a:r>
              <a:rPr lang="en-US" altLang="zh-TW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B1-</a:t>
            </a:r>
            <a:r>
              <a:rPr lang="zh-TW" altLang="en-US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回籠區對面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              </a:t>
            </a:r>
            <a:r>
              <a:rPr lang="en-US" altLang="zh-TW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Clean</a:t>
            </a:r>
            <a:r>
              <a:rPr lang="zh-TW" altLang="en-US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區乾淨走道</a:t>
            </a:r>
          </a:p>
          <a:p>
            <a:pPr>
              <a:lnSpc>
                <a:spcPct val="90000"/>
              </a:lnSpc>
            </a:pPr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滅火器</a:t>
            </a:r>
            <a:r>
              <a:rPr lang="en-US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: </a:t>
            </a:r>
            <a:r>
              <a:rPr lang="zh-TW" altLang="en-US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手術室</a:t>
            </a:r>
            <a:r>
              <a:rPr lang="en-US" altLang="zh-TW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.</a:t>
            </a:r>
            <a:r>
              <a:rPr lang="zh-TW" altLang="en-US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各實驗室</a:t>
            </a:r>
            <a:r>
              <a:rPr lang="en-US" altLang="zh-TW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                 </a:t>
            </a:r>
            <a:r>
              <a:rPr lang="zh-TW" altLang="en-US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乾淨走道</a:t>
            </a:r>
            <a:r>
              <a:rPr lang="en-US" altLang="zh-TW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.</a:t>
            </a:r>
            <a:r>
              <a:rPr lang="zh-TW" altLang="en-US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洗滌間</a:t>
            </a:r>
          </a:p>
          <a:p>
            <a:pPr>
              <a:lnSpc>
                <a:spcPct val="90000"/>
              </a:lnSpc>
            </a:pPr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滅火器操作</a:t>
            </a:r>
            <a:r>
              <a:rPr lang="en-US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:</a:t>
            </a:r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口訣</a:t>
            </a:r>
            <a:r>
              <a:rPr lang="en-US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-</a:t>
            </a:r>
            <a:r>
              <a:rPr lang="zh-TW" altLang="en-US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拉</a:t>
            </a:r>
            <a:r>
              <a:rPr lang="en-US" altLang="zh-TW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.</a:t>
            </a:r>
            <a:r>
              <a:rPr lang="zh-TW" altLang="en-US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拉</a:t>
            </a:r>
            <a:r>
              <a:rPr lang="en-US" altLang="zh-TW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.</a:t>
            </a:r>
            <a:r>
              <a:rPr lang="zh-TW" altLang="en-US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壓</a:t>
            </a:r>
            <a:r>
              <a:rPr lang="en-US" altLang="zh-TW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                        </a:t>
            </a:r>
            <a:r>
              <a:rPr lang="zh-TW" altLang="en-US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拉</a:t>
            </a:r>
            <a:r>
              <a:rPr lang="zh-TW" altLang="en-US" dirty="0">
                <a:solidFill>
                  <a:schemeClr val="tx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開插梢→</a:t>
            </a:r>
            <a:r>
              <a:rPr lang="zh-TW" altLang="en-US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拉</a:t>
            </a:r>
            <a:r>
              <a:rPr lang="zh-TW" altLang="en-US" dirty="0">
                <a:solidFill>
                  <a:schemeClr val="tx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起皮管</a:t>
            </a:r>
            <a:r>
              <a:rPr lang="en-US" altLang="zh-TW" dirty="0">
                <a:solidFill>
                  <a:schemeClr val="tx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,</a:t>
            </a:r>
            <a:r>
              <a:rPr lang="zh-TW" altLang="en-US" dirty="0">
                <a:solidFill>
                  <a:schemeClr val="tx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試噴一下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dirty="0">
                <a:solidFill>
                  <a:schemeClr val="tx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                                        →</a:t>
            </a:r>
            <a:r>
              <a:rPr lang="zh-TW" altLang="en-US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壓</a:t>
            </a:r>
            <a:r>
              <a:rPr lang="zh-TW" altLang="en-US" dirty="0">
                <a:solidFill>
                  <a:schemeClr val="tx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下手壓</a:t>
            </a:r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柄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1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868362"/>
          </a:xfrm>
        </p:spPr>
        <p:txBody>
          <a:bodyPr/>
          <a:lstStyle/>
          <a:p>
            <a:r>
              <a:rPr lang="en-US" altLang="zh-TW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火災處理程序</a:t>
            </a:r>
            <a:r>
              <a:rPr lang="zh-TW" altLang="en-US"/>
              <a:t> </a:t>
            </a:r>
          </a:p>
        </p:txBody>
      </p:sp>
      <p:sp>
        <p:nvSpPr>
          <p:cNvPr id="603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9144000" cy="449580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None/>
            </a:pPr>
            <a:r>
              <a:rPr lang="zh-TW" altLang="en-US" sz="2800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發現火災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 </a:t>
            </a:r>
          </a:p>
          <a:p>
            <a:r>
              <a:rPr lang="en-US" altLang="zh-TW" sz="2800" b="1" u="sng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2800" b="1" u="sng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人時 </a:t>
            </a:r>
          </a:p>
          <a:p>
            <a:pPr>
              <a:buFont typeface="Wingdings" pitchFamily="2" charset="2"/>
              <a:buNone/>
            </a:pP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  發現火災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→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通報動物中心人員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>
              <a:buFont typeface="Wingdings" pitchFamily="2" charset="2"/>
              <a:buNone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→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通報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800" dirty="0">
                <a:solidFill>
                  <a:srgbClr val="CC00FF"/>
                </a:solidFill>
                <a:latin typeface="標楷體" pitchFamily="65" charset="-120"/>
                <a:ea typeface="標楷體" pitchFamily="65" charset="-120"/>
              </a:rPr>
              <a:t>撥</a:t>
            </a:r>
            <a:r>
              <a:rPr lang="en-US" altLang="zh-TW" sz="2800" dirty="0">
                <a:solidFill>
                  <a:srgbClr val="CC00FF"/>
                </a:solidFill>
                <a:latin typeface="標楷體" pitchFamily="65" charset="-120"/>
                <a:ea typeface="標楷體" pitchFamily="65" charset="-120"/>
              </a:rPr>
              <a:t>666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)→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滅火器滅火→消防栓滅火 </a:t>
            </a:r>
          </a:p>
          <a:p>
            <a:pPr>
              <a:buFont typeface="Wingdings" pitchFamily="2" charset="2"/>
              <a:buNone/>
            </a:pPr>
            <a:endParaRPr lang="zh-TW" altLang="en-US" sz="2800" dirty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2800" u="sng" dirty="0"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sz="2800" u="sng" dirty="0">
                <a:latin typeface="標楷體" pitchFamily="65" charset="-120"/>
                <a:ea typeface="標楷體" pitchFamily="65" charset="-120"/>
              </a:rPr>
              <a:t>人</a:t>
            </a:r>
            <a:r>
              <a:rPr lang="en-US" altLang="zh-TW" sz="2800" u="sng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800" u="sng" dirty="0">
                <a:latin typeface="標楷體" pitchFamily="65" charset="-120"/>
                <a:ea typeface="標楷體" pitchFamily="65" charset="-120"/>
              </a:rPr>
              <a:t>含</a:t>
            </a:r>
            <a:r>
              <a:rPr lang="en-US" altLang="zh-TW" sz="2800" u="sng" dirty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800" u="sng" dirty="0">
                <a:latin typeface="標楷體" pitchFamily="65" charset="-120"/>
                <a:ea typeface="標楷體" pitchFamily="65" charset="-120"/>
              </a:rPr>
              <a:t>以上時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  </a:t>
            </a:r>
          </a:p>
          <a:p>
            <a:pPr>
              <a:buFont typeface="Wingdings" pitchFamily="2" charset="2"/>
              <a:buNone/>
            </a:pP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  發現火災→呼叫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同仁 →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通報動物中心人員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→通報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800" dirty="0">
                <a:solidFill>
                  <a:srgbClr val="CC00FF"/>
                </a:solidFill>
                <a:latin typeface="標楷體" pitchFamily="65" charset="-120"/>
                <a:ea typeface="標楷體" pitchFamily="65" charset="-120"/>
              </a:rPr>
              <a:t>撥</a:t>
            </a:r>
            <a:r>
              <a:rPr lang="en-US" altLang="zh-TW" sz="2800" dirty="0">
                <a:solidFill>
                  <a:srgbClr val="CC00FF"/>
                </a:solidFill>
                <a:latin typeface="標楷體" pitchFamily="65" charset="-120"/>
                <a:ea typeface="標楷體" pitchFamily="65" charset="-120"/>
              </a:rPr>
              <a:t>666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) </a:t>
            </a:r>
            <a:endParaRPr lang="zh-TW" altLang="en-US" sz="2800" dirty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None/>
            </a:pP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                    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 ↘ 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滅火器滅火  → 消防栓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滅火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None/>
            </a:pPr>
            <a:endParaRPr lang="en-US" altLang="zh-TW" sz="2800" b="1" dirty="0" smtClean="0">
              <a:solidFill>
                <a:srgbClr val="00B05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None/>
            </a:pPr>
            <a:r>
              <a:rPr lang="en-US" altLang="zh-TW" sz="2800" b="1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※</a:t>
            </a:r>
            <a:r>
              <a:rPr lang="zh-TW" altLang="en-US" sz="2800" b="1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總機廣播：綠色啟動</a:t>
            </a:r>
            <a:endParaRPr lang="zh-TW" altLang="en-US" sz="2800" b="1" dirty="0">
              <a:solidFill>
                <a:srgbClr val="00B05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None/>
            </a:pP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  </a:t>
            </a:r>
          </a:p>
        </p:txBody>
      </p:sp>
      <p:pic>
        <p:nvPicPr>
          <p:cNvPr id="4" name="Picture 10" descr="AN01125_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6913" y="6191250"/>
            <a:ext cx="827087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1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43213" y="476250"/>
            <a:ext cx="3276600" cy="638175"/>
          </a:xfrm>
        </p:spPr>
        <p:txBody>
          <a:bodyPr>
            <a:normAutofit fontScale="90000"/>
          </a:bodyPr>
          <a:lstStyle/>
          <a:p>
            <a:r>
              <a:rPr lang="zh-TW" altLang="en-US" sz="4000">
                <a:solidFill>
                  <a:schemeClr val="folHlink"/>
                </a:solidFill>
                <a:latin typeface="標楷體" pitchFamily="65" charset="-120"/>
                <a:ea typeface="標楷體" pitchFamily="65" charset="-120"/>
              </a:rPr>
              <a:t>特殊事件處理</a:t>
            </a:r>
            <a:r>
              <a:rPr lang="zh-TW" altLang="en-US" sz="4000">
                <a:latin typeface="標楷體" pitchFamily="65" charset="-120"/>
                <a:ea typeface="標楷體" pitchFamily="65" charset="-120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6051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1143000"/>
            <a:ext cx="7554913" cy="5381625"/>
          </a:xfrm>
        </p:spPr>
        <p:txBody>
          <a:bodyPr/>
          <a:lstStyle/>
          <a:p>
            <a:pPr algn="l">
              <a:lnSpc>
                <a:spcPct val="80000"/>
              </a:lnSpc>
            </a:pPr>
            <a:r>
              <a:rPr lang="zh-TW" altLang="en-US" sz="2800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動物咬傷</a:t>
            </a:r>
            <a:r>
              <a:rPr lang="en-US" altLang="zh-TW" sz="2800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: </a:t>
            </a:r>
            <a:r>
              <a:rPr lang="en-US" altLang="zh-TW" sz="28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1F</a:t>
            </a:r>
            <a:r>
              <a:rPr lang="zh-TW" altLang="en-US" sz="28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備有急救箱</a:t>
            </a:r>
            <a:endParaRPr lang="zh-TW" altLang="en-US" sz="2400" dirty="0">
              <a:latin typeface="標楷體" pitchFamily="65" charset="-120"/>
              <a:ea typeface="標楷體" pitchFamily="65" charset="-120"/>
            </a:endParaRPr>
          </a:p>
          <a:p>
            <a:pPr algn="l">
              <a:lnSpc>
                <a:spcPct val="80000"/>
              </a:lnSpc>
            </a:pPr>
            <a:r>
              <a:rPr lang="zh-TW" altLang="en-US" sz="24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告知動物中心人員→急診就醫→上</a:t>
            </a:r>
            <a:r>
              <a:rPr lang="en-US" altLang="zh-TW" sz="24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OA→</a:t>
            </a:r>
            <a:r>
              <a:rPr lang="zh-TW" altLang="en-US" sz="24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「填新表單」→</a:t>
            </a:r>
            <a:endParaRPr lang="en-US" altLang="zh-TW" sz="24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algn="l">
              <a:lnSpc>
                <a:spcPct val="80000"/>
              </a:lnSpc>
            </a:pPr>
            <a:r>
              <a:rPr lang="zh-TW" altLang="en-US" sz="24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填寫「特別事故報告表」→保留單據</a:t>
            </a:r>
            <a:endParaRPr lang="zh-TW" altLang="en-US" sz="2800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algn="l">
              <a:lnSpc>
                <a:spcPct val="80000"/>
              </a:lnSpc>
            </a:pPr>
            <a:endParaRPr lang="zh-TW" altLang="en-US" sz="2800" dirty="0">
              <a:solidFill>
                <a:srgbClr val="FF9900"/>
              </a:solidFill>
              <a:latin typeface="標楷體" pitchFamily="65" charset="-120"/>
              <a:ea typeface="標楷體" pitchFamily="65" charset="-120"/>
            </a:endParaRPr>
          </a:p>
          <a:p>
            <a:pPr algn="l">
              <a:lnSpc>
                <a:spcPct val="80000"/>
              </a:lnSpc>
            </a:pPr>
            <a:r>
              <a:rPr lang="zh-TW" altLang="en-US" sz="2800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逃脫動物處理</a:t>
            </a:r>
          </a:p>
          <a:p>
            <a:pPr algn="l">
              <a:lnSpc>
                <a:spcPct val="80000"/>
              </a:lnSpc>
            </a:pPr>
            <a:r>
              <a:rPr lang="zh-TW" altLang="en-US" sz="2400" dirty="0">
                <a:latin typeface="標楷體" pitchFamily="65" charset="-120"/>
                <a:ea typeface="標楷體" pitchFamily="65" charset="-120"/>
                <a:sym typeface="Wingdings 2" pitchFamily="18" charset="2"/>
              </a:rPr>
              <a:t>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為避免動物逃脫，每次關閉飼育籠蓋時，</a:t>
            </a:r>
          </a:p>
          <a:p>
            <a:pPr algn="l">
              <a:lnSpc>
                <a:spcPct val="80000"/>
              </a:lnSpc>
            </a:pP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  皆應確實，並進入飼育室時即應隨手關門</a:t>
            </a:r>
          </a:p>
          <a:p>
            <a:pPr algn="l">
              <a:lnSpc>
                <a:spcPct val="80000"/>
              </a:lnSpc>
            </a:pPr>
            <a:r>
              <a:rPr lang="zh-TW" altLang="en-US" sz="2400" dirty="0">
                <a:latin typeface="標楷體" pitchFamily="65" charset="-120"/>
                <a:ea typeface="標楷體" pitchFamily="65" charset="-120"/>
                <a:sym typeface="Wingdings 2" pitchFamily="18" charset="2"/>
              </a:rPr>
              <a:t>動物房人員若發現有脫逃動物先放在一乾淨飼育籠， </a:t>
            </a:r>
          </a:p>
          <a:p>
            <a:pPr algn="l">
              <a:lnSpc>
                <a:spcPct val="80000"/>
              </a:lnSpc>
            </a:pPr>
            <a:r>
              <a:rPr lang="zh-TW" altLang="en-US" sz="2400" dirty="0">
                <a:latin typeface="標楷體" pitchFamily="65" charset="-120"/>
                <a:ea typeface="標楷體" pitchFamily="65" charset="-120"/>
                <a:sym typeface="Wingdings 2" pitchFamily="18" charset="2"/>
              </a:rPr>
              <a:t> 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  <a:sym typeface="Wingdings 2" pitchFamily="18" charset="2"/>
              </a:rPr>
              <a:t>並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  <a:sym typeface="Wingdings 2" pitchFamily="18" charset="2"/>
              </a:rPr>
              <a:t>給予飲水及飼料，再依實際狀況，通知使用者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  <a:sym typeface="Wingdings 2" pitchFamily="18" charset="2"/>
              </a:rPr>
              <a:t>前來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  <a:sym typeface="Wingdings 2" pitchFamily="18" charset="2"/>
            </a:endParaRPr>
          </a:p>
          <a:p>
            <a:pPr algn="l">
              <a:lnSpc>
                <a:spcPct val="80000"/>
              </a:lnSpc>
            </a:pPr>
            <a:r>
              <a:rPr lang="zh-TW" altLang="en-US" sz="2400" dirty="0" smtClean="0">
                <a:latin typeface="標楷體" pitchFamily="65" charset="-120"/>
                <a:ea typeface="標楷體" pitchFamily="65" charset="-120"/>
                <a:sym typeface="Wingdings 2" pitchFamily="18" charset="2"/>
              </a:rPr>
              <a:t> 處理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  <a:sym typeface="Wingdings 2" pitchFamily="18" charset="2"/>
              </a:rPr>
              <a:t>。</a:t>
            </a:r>
            <a:endParaRPr lang="zh-TW" altLang="en-US" sz="2800" dirty="0">
              <a:solidFill>
                <a:srgbClr val="FF99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1875664"/>
          </a:xfrm>
        </p:spPr>
        <p:txBody>
          <a:bodyPr>
            <a:normAutofit lnSpcReduction="10000"/>
          </a:bodyPr>
          <a:lstStyle/>
          <a:p>
            <a:r>
              <a:rPr lang="zh-TW" altLang="en-US" dirty="0" smtClean="0"/>
              <a:t>廣播</a:t>
            </a:r>
            <a:r>
              <a:rPr lang="en-US" altLang="zh-TW" dirty="0" smtClean="0"/>
              <a:t>:</a:t>
            </a:r>
          </a:p>
          <a:p>
            <a:pPr>
              <a:buNone/>
            </a:pPr>
            <a:r>
              <a:rPr lang="zh-TW" altLang="en-US" dirty="0" smtClean="0"/>
              <a:t>  拿起話筒→按數字鍵「</a:t>
            </a:r>
            <a:r>
              <a:rPr lang="en-US" altLang="zh-TW" dirty="0" smtClean="0"/>
              <a:t>5</a:t>
            </a:r>
            <a:r>
              <a:rPr lang="zh-TW" altLang="en-US" dirty="0" smtClean="0"/>
              <a:t>」、「</a:t>
            </a:r>
            <a:r>
              <a:rPr lang="en-US" altLang="zh-TW" dirty="0" smtClean="0"/>
              <a:t>1</a:t>
            </a:r>
            <a:r>
              <a:rPr lang="zh-TW" altLang="en-US" dirty="0" smtClean="0"/>
              <a:t>」 </a:t>
            </a:r>
            <a:endParaRPr lang="en-US" altLang="zh-TW" dirty="0" smtClean="0"/>
          </a:p>
          <a:p>
            <a:pPr>
              <a:buNone/>
            </a:pPr>
            <a:r>
              <a:rPr lang="zh-TW" altLang="en-US" dirty="0" smtClean="0"/>
              <a:t>  → 聽見「嗶」一聲後→開始廣播</a:t>
            </a:r>
            <a:endParaRPr lang="en-US" altLang="zh-TW" dirty="0" smtClean="0"/>
          </a:p>
          <a:p>
            <a:r>
              <a:rPr lang="zh-TW" altLang="en-US" dirty="0" smtClean="0"/>
              <a:t> 錄影系統</a:t>
            </a:r>
            <a:r>
              <a:rPr lang="en-US" altLang="zh-TW" dirty="0" smtClean="0"/>
              <a:t>:</a:t>
            </a: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廣播系統＆錄影系統</a:t>
            </a:r>
            <a:r>
              <a:rPr lang="en-US" altLang="zh-TW" dirty="0" smtClean="0"/>
              <a:t>:</a:t>
            </a:r>
            <a:endParaRPr lang="zh-TW" altLang="en-US" dirty="0"/>
          </a:p>
        </p:txBody>
      </p:sp>
      <p:pic>
        <p:nvPicPr>
          <p:cNvPr id="10242" name="Picture 2" descr="C:\Users\Ching\Desktop\動物房\動物房圖\建明拍的\DSCN000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3212976"/>
            <a:ext cx="4476552" cy="3357186"/>
          </a:xfrm>
          <a:prstGeom prst="rect">
            <a:avLst/>
          </a:prstGeom>
          <a:noFill/>
        </p:spPr>
      </p:pic>
      <p:pic>
        <p:nvPicPr>
          <p:cNvPr id="5" name="Picture 10" descr="AN01125_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6913" y="6191250"/>
            <a:ext cx="827087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K:\DCIM\103NIKON\DSCN632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4" y="3212976"/>
            <a:ext cx="3462528" cy="259689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folHlink"/>
                </a:solidFill>
                <a:latin typeface="標楷體" pitchFamily="65" charset="-120"/>
                <a:ea typeface="標楷體" pitchFamily="65" charset="-120"/>
              </a:rPr>
              <a:t>罰則</a:t>
            </a:r>
          </a:p>
        </p:txBody>
      </p:sp>
      <p:sp>
        <p:nvSpPr>
          <p:cNvPr id="642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3600" dirty="0">
                <a:ea typeface="標楷體" pitchFamily="65" charset="-120"/>
              </a:rPr>
              <a:t>口頭</a:t>
            </a:r>
            <a:r>
              <a:rPr lang="zh-TW" altLang="en-US" sz="3600" dirty="0" smtClean="0">
                <a:ea typeface="標楷體" pitchFamily="65" charset="-120"/>
              </a:rPr>
              <a:t>告誡 </a:t>
            </a:r>
            <a:r>
              <a:rPr lang="en-US" altLang="zh-TW" sz="2400" dirty="0" smtClean="0">
                <a:ea typeface="標楷體" pitchFamily="65" charset="-120"/>
              </a:rPr>
              <a:t>(</a:t>
            </a:r>
            <a:r>
              <a:rPr lang="zh-TW" altLang="en-US" sz="2400" dirty="0" smtClean="0">
                <a:ea typeface="標楷體" pitchFamily="65" charset="-120"/>
              </a:rPr>
              <a:t>不記點</a:t>
            </a:r>
            <a:r>
              <a:rPr lang="en-US" altLang="zh-TW" sz="2400" dirty="0" smtClean="0">
                <a:ea typeface="標楷體" pitchFamily="65" charset="-120"/>
              </a:rPr>
              <a:t>)</a:t>
            </a:r>
            <a:endParaRPr lang="zh-TW" altLang="en-US" sz="2400" dirty="0">
              <a:ea typeface="標楷體" pitchFamily="65" charset="-120"/>
            </a:endParaRPr>
          </a:p>
          <a:p>
            <a:r>
              <a:rPr lang="zh-TW" altLang="en-US" sz="3600" dirty="0" smtClean="0">
                <a:ea typeface="標楷體" pitchFamily="65" charset="-120"/>
              </a:rPr>
              <a:t>違規記點 </a:t>
            </a:r>
            <a:r>
              <a:rPr lang="en-US" altLang="zh-TW" sz="2400" dirty="0" smtClean="0">
                <a:ea typeface="標楷體" pitchFamily="65" charset="-120"/>
              </a:rPr>
              <a:t>(</a:t>
            </a:r>
            <a:r>
              <a:rPr lang="zh-TW" altLang="en-US" sz="2400" dirty="0" smtClean="0">
                <a:ea typeface="標楷體" pitchFamily="65" charset="-120"/>
              </a:rPr>
              <a:t>依情節輕重分別記</a:t>
            </a:r>
            <a:r>
              <a:rPr lang="en-US" altLang="zh-TW" sz="2400" dirty="0" smtClean="0">
                <a:ea typeface="標楷體" pitchFamily="65" charset="-120"/>
              </a:rPr>
              <a:t>1</a:t>
            </a:r>
            <a:r>
              <a:rPr lang="zh-TW" altLang="en-US" sz="2400" dirty="0" smtClean="0">
                <a:ea typeface="標楷體" pitchFamily="65" charset="-120"/>
              </a:rPr>
              <a:t>點或</a:t>
            </a:r>
            <a:r>
              <a:rPr lang="en-US" altLang="zh-TW" sz="2400" dirty="0" smtClean="0">
                <a:ea typeface="標楷體" pitchFamily="65" charset="-120"/>
              </a:rPr>
              <a:t>3</a:t>
            </a:r>
            <a:r>
              <a:rPr lang="zh-TW" altLang="en-US" sz="2400" dirty="0" smtClean="0">
                <a:ea typeface="標楷體" pitchFamily="65" charset="-120"/>
              </a:rPr>
              <a:t>點</a:t>
            </a:r>
            <a:r>
              <a:rPr lang="en-US" altLang="zh-TW" sz="2400" dirty="0" smtClean="0">
                <a:ea typeface="標楷體" pitchFamily="65" charset="-120"/>
              </a:rPr>
              <a:t>)</a:t>
            </a:r>
            <a:endParaRPr lang="zh-TW" altLang="en-US" sz="2400" dirty="0">
              <a:ea typeface="標楷體" pitchFamily="65" charset="-120"/>
            </a:endParaRPr>
          </a:p>
          <a:p>
            <a:r>
              <a:rPr lang="zh-TW" altLang="en-US" sz="3600" dirty="0">
                <a:ea typeface="標楷體" pitchFamily="65" charset="-120"/>
              </a:rPr>
              <a:t>有</a:t>
            </a:r>
            <a:r>
              <a:rPr lang="zh-TW" altLang="en-US" sz="3600" dirty="0" smtClean="0">
                <a:ea typeface="標楷體" pitchFamily="65" charset="-120"/>
              </a:rPr>
              <a:t>期限或永久停權</a:t>
            </a:r>
            <a:endParaRPr lang="zh-TW" altLang="en-US" sz="3600" dirty="0">
              <a:ea typeface="標楷體" pitchFamily="65" charset="-120"/>
            </a:endParaRPr>
          </a:p>
        </p:txBody>
      </p:sp>
      <p:pic>
        <p:nvPicPr>
          <p:cNvPr id="4" name="Picture 10" descr="AN01125_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6913" y="6191250"/>
            <a:ext cx="827087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611560" y="3645024"/>
            <a:ext cx="8180387" cy="985838"/>
          </a:xfrm>
          <a:prstGeom prst="rect">
            <a:avLst/>
          </a:prstGeom>
          <a:solidFill>
            <a:srgbClr val="FFFF00"/>
          </a:solidFill>
          <a:ln/>
        </p:spPr>
        <p:txBody>
          <a:bodyPr vert="horz" rtlCol="0" anchor="ctr">
            <a:normAutofit fontScale="850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folHlink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標楷體" pitchFamily="65" charset="-120"/>
                <a:cs typeface="+mj-cs"/>
              </a:rPr>
              <a:t>PI</a:t>
            </a:r>
            <a:r>
              <a:rPr kumimoji="0" lang="zh-TW" altLang="en-US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folHlink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標楷體" pitchFamily="65" charset="-120"/>
                <a:cs typeface="+mj-cs"/>
              </a:rPr>
              <a:t>應嚴格監督其所屬相關研究人員，</a:t>
            </a:r>
            <a:endParaRPr kumimoji="0" lang="en-US" altLang="zh-TW" sz="4100" b="1" i="0" u="none" strike="noStrike" kern="1200" cap="none" spc="0" normalizeH="0" baseline="0" noProof="0" dirty="0" smtClean="0">
              <a:ln>
                <a:noFill/>
              </a:ln>
              <a:solidFill>
                <a:schemeClr val="folHlink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標楷體" pitchFamily="65" charset="-120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folHlink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標楷體" pitchFamily="65" charset="-120"/>
                <a:cs typeface="+mj-cs"/>
              </a:rPr>
              <a:t>若記點，</a:t>
            </a:r>
            <a:r>
              <a:rPr kumimoji="0" lang="en-US" altLang="zh-TW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folHlink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標楷體" pitchFamily="65" charset="-120"/>
                <a:cs typeface="+mj-cs"/>
              </a:rPr>
              <a:t>PI</a:t>
            </a:r>
            <a:r>
              <a:rPr kumimoji="0" lang="zh-TW" altLang="en-US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folHlink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標楷體" pitchFamily="65" charset="-120"/>
                <a:cs typeface="+mj-cs"/>
              </a:rPr>
              <a:t>需連帶記相同點數。</a:t>
            </a:r>
            <a:endParaRPr kumimoji="0" lang="zh-TW" altLang="en-US" sz="4100" b="1" i="1" u="none" strike="noStrike" kern="1200" cap="none" spc="0" normalizeH="0" baseline="0" noProof="0" dirty="0">
              <a:ln>
                <a:noFill/>
              </a:ln>
              <a:solidFill>
                <a:schemeClr val="folHlink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標楷體" pitchFamily="65" charset="-120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554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 rot="544997">
            <a:off x="179388" y="765175"/>
            <a:ext cx="8748712" cy="504031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zh-TW" altLang="en-US" sz="36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4855003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標楷體"/>
                <a:ea typeface="標楷體"/>
              </a:rPr>
              <a:t>維護動物中心的優良環境</a:t>
            </a:r>
          </a:p>
          <a:p>
            <a:pPr algn="ctr"/>
            <a:r>
              <a:rPr lang="zh-TW" altLang="en-US" sz="36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4855003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標楷體"/>
                <a:ea typeface="標楷體"/>
              </a:rPr>
              <a:t>需要大家的配合！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內容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: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1329"/>
            <a:ext cx="8229600" cy="2379720"/>
          </a:xfrm>
        </p:spPr>
        <p:txBody>
          <a:bodyPr/>
          <a:lstStyle/>
          <a:p>
            <a:r>
              <a:rPr lang="zh-TW" altLang="en-US" dirty="0" smtClean="0">
                <a:ea typeface="標楷體" pitchFamily="65" charset="-120"/>
              </a:rPr>
              <a:t>人道管理</a:t>
            </a:r>
            <a:r>
              <a:rPr lang="en-US" altLang="zh-TW" dirty="0" smtClean="0">
                <a:ea typeface="標楷體" pitchFamily="65" charset="-120"/>
              </a:rPr>
              <a:t>-</a:t>
            </a:r>
            <a:r>
              <a:rPr lang="zh-TW" altLang="en-US" dirty="0" smtClean="0">
                <a:ea typeface="標楷體" pitchFamily="65" charset="-120"/>
              </a:rPr>
              <a:t>常用麻醉藥</a:t>
            </a:r>
            <a:r>
              <a:rPr lang="en-US" altLang="zh-TW" dirty="0" smtClean="0">
                <a:ea typeface="標楷體" pitchFamily="65" charset="-120"/>
              </a:rPr>
              <a:t>(</a:t>
            </a:r>
            <a:r>
              <a:rPr lang="zh-TW" altLang="en-US" dirty="0" smtClean="0">
                <a:ea typeface="標楷體" pitchFamily="65" charset="-120"/>
              </a:rPr>
              <a:t>＆止痛劑＆抗生素</a:t>
            </a:r>
            <a:r>
              <a:rPr lang="en-US" altLang="zh-TW" dirty="0" smtClean="0">
                <a:ea typeface="標楷體" pitchFamily="65" charset="-120"/>
              </a:rPr>
              <a:t>)</a:t>
            </a:r>
          </a:p>
          <a:p>
            <a:pPr eaLnBrk="1" hangingPunct="1"/>
            <a:r>
              <a:rPr lang="zh-TW" altLang="en-US" dirty="0" smtClean="0">
                <a:ea typeface="標楷體" pitchFamily="65" charset="-120"/>
              </a:rPr>
              <a:t>術前、術中＆術後之注意事項</a:t>
            </a:r>
            <a:endParaRPr lang="en-US" altLang="zh-TW" dirty="0" smtClean="0">
              <a:ea typeface="標楷體" pitchFamily="65" charset="-120"/>
            </a:endParaRPr>
          </a:p>
          <a:p>
            <a:r>
              <a:rPr lang="zh-TW" altLang="en-US" dirty="0">
                <a:ea typeface="標楷體" pitchFamily="65" charset="-120"/>
              </a:rPr>
              <a:t>注射量＆餵食量＆抽血</a:t>
            </a:r>
            <a:r>
              <a:rPr lang="zh-TW" altLang="en-US" dirty="0" smtClean="0">
                <a:ea typeface="標楷體" pitchFamily="65" charset="-120"/>
              </a:rPr>
              <a:t>量</a:t>
            </a:r>
            <a:endParaRPr lang="en-US" altLang="zh-TW" dirty="0" smtClean="0">
              <a:ea typeface="標楷體" pitchFamily="65" charset="-120"/>
            </a:endParaRPr>
          </a:p>
          <a:p>
            <a:r>
              <a:rPr lang="zh-TW" altLang="en-US" dirty="0" smtClean="0">
                <a:ea typeface="標楷體" pitchFamily="65" charset="-120"/>
                <a:hlinkClick r:id="rId2" action="ppaction://hlinkfile"/>
              </a:rPr>
              <a:t>影片教學</a:t>
            </a:r>
            <a:r>
              <a:rPr lang="en-US" altLang="zh-TW" dirty="0" smtClean="0">
                <a:ea typeface="標楷體" pitchFamily="65" charset="-120"/>
              </a:rPr>
              <a:t>.</a:t>
            </a:r>
            <a:r>
              <a:rPr lang="zh-TW" altLang="en-US" dirty="0" smtClean="0">
                <a:ea typeface="標楷體" pitchFamily="65" charset="-120"/>
                <a:hlinkClick r:id="rId3" action="ppaction://hlinkfile"/>
              </a:rPr>
              <a:t>臉部採血</a:t>
            </a:r>
            <a:r>
              <a:rPr lang="en-US" altLang="zh-TW" sz="1600" dirty="0" smtClean="0">
                <a:ea typeface="標楷體" pitchFamily="65" charset="-120"/>
              </a:rPr>
              <a:t>0.3-0.5ml</a:t>
            </a:r>
          </a:p>
          <a:p>
            <a:endParaRPr lang="en-US" altLang="zh-TW" dirty="0" smtClean="0">
              <a:ea typeface="標楷體" pitchFamily="65" charset="-120"/>
            </a:endParaRPr>
          </a:p>
          <a:p>
            <a:pPr eaLnBrk="1" hangingPunct="1"/>
            <a:endParaRPr lang="zh-TW" altLang="en-US" dirty="0" smtClean="0"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4400" b="1" smtClean="0">
                <a:latin typeface="標楷體" pitchFamily="65" charset="-120"/>
                <a:ea typeface="標楷體" pitchFamily="65" charset="-120"/>
              </a:rPr>
              <a:t>疼痛管理：</a:t>
            </a:r>
          </a:p>
        </p:txBody>
      </p:sp>
      <p:sp>
        <p:nvSpPr>
          <p:cNvPr id="1024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828800"/>
          </a:xfrm>
        </p:spPr>
        <p:txBody>
          <a:bodyPr/>
          <a:lstStyle/>
          <a:p>
            <a:pPr eaLnBrk="1" hangingPunct="1"/>
            <a:r>
              <a:rPr lang="zh-TW" altLang="en-US" sz="2800" dirty="0" smtClean="0"/>
              <a:t>麻醉劑：抑制局部或中樞的感覺</a:t>
            </a:r>
            <a:endParaRPr lang="en-US" altLang="zh-TW" sz="2800" dirty="0" smtClean="0"/>
          </a:p>
          <a:p>
            <a:pPr eaLnBrk="1" hangingPunct="1">
              <a:buFont typeface="Wingdings" pitchFamily="2" charset="2"/>
              <a:buNone/>
            </a:pPr>
            <a:r>
              <a:rPr lang="zh-TW" altLang="en-US" sz="2800" dirty="0" smtClean="0"/>
              <a:t>    </a:t>
            </a:r>
            <a:r>
              <a:rPr lang="en-US" altLang="zh-TW" sz="1400" dirty="0" smtClean="0"/>
              <a:t>(</a:t>
            </a:r>
            <a:r>
              <a:rPr lang="zh-TW" altLang="en-US" sz="1400" dirty="0" smtClean="0"/>
              <a:t>麻醉中通常是睜著眼睛，為了防止乾燥或外傷，可給予</a:t>
            </a:r>
            <a:r>
              <a:rPr lang="zh-TW" altLang="en-US" sz="1400" dirty="0" smtClean="0">
                <a:solidFill>
                  <a:srgbClr val="FF6600"/>
                </a:solidFill>
              </a:rPr>
              <a:t>人工淚液</a:t>
            </a:r>
            <a:r>
              <a:rPr lang="zh-TW" altLang="en-US" sz="1400" dirty="0" smtClean="0"/>
              <a:t>、</a:t>
            </a:r>
            <a:r>
              <a:rPr lang="zh-TW" altLang="en-US" sz="1400" dirty="0" smtClean="0">
                <a:solidFill>
                  <a:srgbClr val="FF6600"/>
                </a:solidFill>
              </a:rPr>
              <a:t>貼膠帶</a:t>
            </a:r>
            <a:r>
              <a:rPr lang="zh-TW" altLang="en-US" sz="1400" dirty="0" smtClean="0"/>
              <a:t>蓋上眼瞼或</a:t>
            </a:r>
            <a:r>
              <a:rPr lang="zh-TW" altLang="en-US" sz="1400" dirty="0" smtClean="0">
                <a:solidFill>
                  <a:srgbClr val="FF6600"/>
                </a:solidFill>
              </a:rPr>
              <a:t>眼藥膏</a:t>
            </a:r>
            <a:r>
              <a:rPr lang="en-US" altLang="zh-TW" sz="1400" dirty="0" smtClean="0"/>
              <a:t>)</a:t>
            </a:r>
          </a:p>
          <a:p>
            <a:pPr eaLnBrk="1" hangingPunct="1"/>
            <a:r>
              <a:rPr lang="zh-TW" altLang="en-US" sz="2800" dirty="0" smtClean="0"/>
              <a:t>止痛劑：降低或隔絕疼痛知覺</a:t>
            </a:r>
            <a:endParaRPr lang="en-US" altLang="zh-TW" sz="2800" dirty="0" smtClean="0"/>
          </a:p>
          <a:p>
            <a:pPr eaLnBrk="1" hangingPunct="1"/>
            <a:endParaRPr lang="zh-TW" altLang="en-US" sz="2800" dirty="0" smtClean="0"/>
          </a:p>
        </p:txBody>
      </p:sp>
      <p:pic>
        <p:nvPicPr>
          <p:cNvPr id="4" name="Picture 6" descr="DSCN353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90" y="3284984"/>
            <a:ext cx="4176390" cy="3131398"/>
          </a:xfrm>
          <a:prstGeom prst="rect">
            <a:avLst/>
          </a:prstGeom>
          <a:noFill/>
        </p:spPr>
      </p:pic>
      <p:sp>
        <p:nvSpPr>
          <p:cNvPr id="5" name="文字方塊 4"/>
          <p:cNvSpPr txBox="1"/>
          <p:nvPr/>
        </p:nvSpPr>
        <p:spPr>
          <a:xfrm>
            <a:off x="5436096" y="3717032"/>
            <a:ext cx="2592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 </a:t>
            </a:r>
            <a:r>
              <a:rPr lang="zh-TW" altLang="en-US" b="1" dirty="0" smtClean="0"/>
              <a:t>公佈欄</a:t>
            </a:r>
            <a:r>
              <a:rPr lang="en-US" altLang="zh-TW" b="1" dirty="0" smtClean="0"/>
              <a:t>:</a:t>
            </a:r>
            <a:r>
              <a:rPr lang="zh-TW" altLang="en-US" b="1" dirty="0" smtClean="0"/>
              <a:t> </a:t>
            </a:r>
            <a:r>
              <a:rPr lang="zh-TW" altLang="en-US" dirty="0" smtClean="0"/>
              <a:t>麻醉劑</a:t>
            </a:r>
            <a:endParaRPr lang="en-US" altLang="zh-TW" dirty="0" smtClean="0"/>
          </a:p>
          <a:p>
            <a:r>
              <a:rPr lang="zh-TW" altLang="en-US" dirty="0" smtClean="0"/>
              <a:t>              止痛劑</a:t>
            </a:r>
            <a:endParaRPr lang="en-US" altLang="zh-TW" dirty="0" smtClean="0"/>
          </a:p>
          <a:p>
            <a:r>
              <a:rPr lang="zh-TW" altLang="en-US" dirty="0" smtClean="0"/>
              <a:t>              抗生素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b="1" smtClean="0">
                <a:ea typeface="標楷體" pitchFamily="65" charset="-120"/>
              </a:rPr>
              <a:t>術前注意事項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97450"/>
          </a:xfrm>
        </p:spPr>
        <p:txBody>
          <a:bodyPr/>
          <a:lstStyle/>
          <a:p>
            <a:pPr eaLnBrk="1" hangingPunct="1"/>
            <a:r>
              <a:rPr lang="zh-TW" altLang="en-US" b="1" dirty="0" smtClean="0">
                <a:solidFill>
                  <a:schemeClr val="folHlink"/>
                </a:solidFill>
              </a:rPr>
              <a:t>禁食</a:t>
            </a:r>
            <a:r>
              <a:rPr lang="en-US" altLang="zh-TW" dirty="0" smtClean="0"/>
              <a:t>: </a:t>
            </a:r>
            <a:r>
              <a:rPr lang="zh-TW" altLang="en-US" dirty="0" smtClean="0"/>
              <a:t>豬麻醉前禁食</a:t>
            </a:r>
            <a:r>
              <a:rPr lang="en-US" altLang="zh-TW" dirty="0" smtClean="0"/>
              <a:t>8-12</a:t>
            </a:r>
            <a:r>
              <a:rPr lang="zh-TW" altLang="en-US" dirty="0" smtClean="0"/>
              <a:t>小時</a:t>
            </a:r>
            <a:endParaRPr lang="en-US" altLang="zh-TW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altLang="zh-TW" dirty="0" smtClean="0"/>
              <a:t>            </a:t>
            </a:r>
            <a:r>
              <a:rPr lang="zh-TW" altLang="en-US" dirty="0" smtClean="0"/>
              <a:t>大</a:t>
            </a:r>
            <a:r>
              <a:rPr lang="en-US" altLang="zh-TW" dirty="0" smtClean="0"/>
              <a:t>.</a:t>
            </a:r>
            <a:r>
              <a:rPr lang="zh-TW" altLang="en-US" dirty="0" smtClean="0"/>
              <a:t>小鼠與兔子</a:t>
            </a:r>
            <a:r>
              <a:rPr lang="en-US" altLang="zh-TW" dirty="0" smtClean="0"/>
              <a:t>(</a:t>
            </a:r>
            <a:r>
              <a:rPr lang="zh-TW" altLang="en-US" dirty="0" smtClean="0"/>
              <a:t>不需要</a:t>
            </a:r>
            <a:r>
              <a:rPr lang="en-US" altLang="zh-TW" dirty="0" smtClean="0"/>
              <a:t>)</a:t>
            </a:r>
          </a:p>
          <a:p>
            <a:pPr eaLnBrk="1" hangingPunct="1"/>
            <a:r>
              <a:rPr lang="en-US" altLang="zh-TW" dirty="0" smtClean="0"/>
              <a:t> </a:t>
            </a:r>
            <a:r>
              <a:rPr lang="zh-TW" altLang="en-US" b="1" dirty="0" smtClean="0">
                <a:solidFill>
                  <a:schemeClr val="folHlink"/>
                </a:solidFill>
              </a:rPr>
              <a:t>麻醉前給藥</a:t>
            </a:r>
            <a:r>
              <a:rPr lang="en-US" altLang="zh-TW" b="1" dirty="0" smtClean="0">
                <a:solidFill>
                  <a:schemeClr val="folHlink"/>
                </a:solidFill>
              </a:rPr>
              <a:t>:</a:t>
            </a:r>
            <a:r>
              <a:rPr lang="en-US" altLang="zh-TW" dirty="0" smtClean="0"/>
              <a:t>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zh-TW" dirty="0" smtClean="0"/>
              <a:t>    1. </a:t>
            </a:r>
            <a:r>
              <a:rPr lang="zh-TW" altLang="en-US" dirty="0" smtClean="0">
                <a:solidFill>
                  <a:srgbClr val="FF6600"/>
                </a:solidFill>
              </a:rPr>
              <a:t>抗乙醯膽鹼</a:t>
            </a:r>
            <a:r>
              <a:rPr lang="en-US" altLang="zh-TW" dirty="0" smtClean="0">
                <a:solidFill>
                  <a:srgbClr val="FF6600"/>
                </a:solidFill>
              </a:rPr>
              <a:t>- Atropine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zh-TW" dirty="0" smtClean="0"/>
              <a:t>        </a:t>
            </a:r>
            <a:r>
              <a:rPr lang="zh-TW" altLang="en-US" dirty="0" smtClean="0"/>
              <a:t>抑制呼吸道及唾液腺分泌物</a:t>
            </a:r>
          </a:p>
          <a:p>
            <a:pPr eaLnBrk="1" hangingPunct="1">
              <a:buFont typeface="Wingdings" pitchFamily="2" charset="2"/>
              <a:buNone/>
            </a:pPr>
            <a:r>
              <a:rPr lang="zh-TW" altLang="en-US" dirty="0" smtClean="0"/>
              <a:t>    </a:t>
            </a:r>
            <a:r>
              <a:rPr lang="en-US" altLang="zh-TW" dirty="0" smtClean="0"/>
              <a:t>2. </a:t>
            </a:r>
            <a:r>
              <a:rPr lang="zh-TW" altLang="en-US" dirty="0" smtClean="0">
                <a:solidFill>
                  <a:srgbClr val="FF6600"/>
                </a:solidFill>
              </a:rPr>
              <a:t>鎮靜劑</a:t>
            </a:r>
            <a:r>
              <a:rPr lang="en-US" altLang="zh-TW" dirty="0" smtClean="0">
                <a:solidFill>
                  <a:srgbClr val="FF6600"/>
                </a:solidFill>
              </a:rPr>
              <a:t>- </a:t>
            </a:r>
            <a:r>
              <a:rPr lang="en-US" altLang="zh-TW" dirty="0" err="1" smtClean="0">
                <a:solidFill>
                  <a:srgbClr val="FF6600"/>
                </a:solidFill>
              </a:rPr>
              <a:t>Xylazine</a:t>
            </a:r>
            <a:r>
              <a:rPr lang="en-US" altLang="zh-TW" dirty="0" smtClean="0">
                <a:solidFill>
                  <a:srgbClr val="FF6600"/>
                </a:solidFill>
              </a:rPr>
              <a:t>(</a:t>
            </a:r>
            <a:r>
              <a:rPr lang="en-US" altLang="zh-TW" dirty="0" err="1" smtClean="0">
                <a:solidFill>
                  <a:srgbClr val="FF6600"/>
                </a:solidFill>
              </a:rPr>
              <a:t>Rompun</a:t>
            </a:r>
            <a:r>
              <a:rPr lang="en-US" altLang="zh-TW" dirty="0" smtClean="0">
                <a:solidFill>
                  <a:srgbClr val="FF6600"/>
                </a:solidFill>
              </a:rPr>
              <a:t>)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zh-TW" dirty="0" smtClean="0"/>
              <a:t>        </a:t>
            </a:r>
            <a:r>
              <a:rPr lang="zh-TW" altLang="en-US" sz="2800" dirty="0" smtClean="0"/>
              <a:t>肌肉鬆弛效果佳</a:t>
            </a:r>
          </a:p>
          <a:p>
            <a:pPr eaLnBrk="1" hangingPunct="1">
              <a:buFont typeface="Wingdings" pitchFamily="2" charset="2"/>
              <a:buNone/>
            </a:pPr>
            <a:r>
              <a:rPr lang="zh-TW" altLang="en-US" sz="2800" dirty="0" smtClean="0"/>
              <a:t>        </a:t>
            </a:r>
            <a:r>
              <a:rPr lang="en-US" altLang="zh-TW" sz="2800" dirty="0" smtClean="0"/>
              <a:t>(</a:t>
            </a:r>
            <a:r>
              <a:rPr lang="zh-TW" altLang="en-US" sz="2800" dirty="0" smtClean="0"/>
              <a:t>適合與</a:t>
            </a:r>
            <a:r>
              <a:rPr lang="en-US" altLang="zh-TW" sz="2800" dirty="0" smtClean="0"/>
              <a:t>Ketamine</a:t>
            </a:r>
            <a:r>
              <a:rPr lang="zh-TW" altLang="en-US" sz="2800" dirty="0" smtClean="0"/>
              <a:t>混合使用</a:t>
            </a:r>
            <a:r>
              <a:rPr lang="en-US" altLang="zh-TW" sz="2800" dirty="0" smtClean="0"/>
              <a:t>)</a:t>
            </a:r>
          </a:p>
          <a:p>
            <a:pPr eaLnBrk="1" hangingPunct="1">
              <a:buFont typeface="Wingdings" pitchFamily="2" charset="2"/>
              <a:buNone/>
            </a:pPr>
            <a:r>
              <a:rPr lang="zh-TW" altLang="en-US" sz="2800" dirty="0" smtClean="0"/>
              <a:t>        </a:t>
            </a:r>
            <a:r>
              <a:rPr lang="en-US" altLang="zh-TW" sz="2800" dirty="0" smtClean="0"/>
              <a:t>(</a:t>
            </a:r>
            <a:r>
              <a:rPr lang="zh-TW" altLang="en-US" sz="2800" dirty="0" smtClean="0"/>
              <a:t>適合與</a:t>
            </a:r>
            <a:r>
              <a:rPr lang="en-US" altLang="zh-TW" sz="2800" dirty="0" err="1" smtClean="0"/>
              <a:t>Zoletil</a:t>
            </a:r>
            <a:r>
              <a:rPr lang="en-US" altLang="zh-TW" sz="2800" dirty="0" smtClean="0"/>
              <a:t> 50</a:t>
            </a:r>
            <a:r>
              <a:rPr lang="zh-TW" altLang="en-US" sz="2800" dirty="0" smtClean="0"/>
              <a:t>混合使用</a:t>
            </a:r>
            <a:r>
              <a:rPr lang="en-US" altLang="zh-TW" sz="2800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7198_Final-1081002教育訓練課程">
  <a:themeElements>
    <a:clrScheme name="匯合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匯合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匯合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17198_Final-1081002教育訓練課程</Template>
  <TotalTime>28</TotalTime>
  <Words>7382</Words>
  <Application>Microsoft Office PowerPoint</Application>
  <PresentationFormat>如螢幕大小 (4:3)</PresentationFormat>
  <Paragraphs>1019</Paragraphs>
  <Slides>117</Slides>
  <Notes>10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117</vt:i4>
      </vt:variant>
    </vt:vector>
  </HeadingPairs>
  <TitlesOfParts>
    <vt:vector size="118" baseType="lpstr">
      <vt:lpstr>17198_Final-1081002教育訓練課程</vt:lpstr>
      <vt:lpstr>動物中心 教育訓練課程</vt:lpstr>
      <vt:lpstr>課程安排</vt:lpstr>
      <vt:lpstr>PowerPoint 簡報</vt:lpstr>
      <vt:lpstr>環境介紹-</vt:lpstr>
      <vt:lpstr>人員介紹-</vt:lpstr>
      <vt:lpstr>業務:</vt:lpstr>
      <vt:lpstr>理念:</vt:lpstr>
      <vt:lpstr>替代模式:</vt:lpstr>
      <vt:lpstr>動物中心監測報告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麻醉藥申請注意事項</vt:lpstr>
      <vt:lpstr>非管制麻醉藥品:</vt:lpstr>
      <vt:lpstr>PowerPoint 簡報</vt:lpstr>
      <vt:lpstr>PowerPoint 簡報</vt:lpstr>
      <vt:lpstr>PowerPoint 簡報</vt:lpstr>
      <vt:lpstr>PowerPoint 簡報</vt:lpstr>
      <vt:lpstr>新進大小鼠檢疫規定事項：</vt:lpstr>
      <vt:lpstr>PowerPoint 簡報</vt:lpstr>
      <vt:lpstr> 實驗動物送入飼養房</vt:lpstr>
      <vt:lpstr>貨梯:</vt:lpstr>
      <vt:lpstr>PowerPoint 簡報</vt:lpstr>
      <vt:lpstr>PowerPoint 簡報</vt:lpstr>
      <vt:lpstr>PowerPoint 簡報</vt:lpstr>
      <vt:lpstr>PowerPoint 簡報</vt:lpstr>
      <vt:lpstr>空間安排: (動物入口門上)</vt:lpstr>
      <vt:lpstr>PowerPoint 簡報</vt:lpstr>
      <vt:lpstr>PowerPoint 簡報</vt:lpstr>
      <vt:lpstr>特殊實驗:</vt:lpstr>
      <vt:lpstr>玩具:</vt:lpstr>
      <vt:lpstr>PowerPoint 簡報</vt:lpstr>
      <vt:lpstr>PowerPoint 簡報</vt:lpstr>
      <vt:lpstr>1.圓水瓶珠珠-觸碰一下，以免卡住 2.放置位置-倒數3~4方格</vt:lpstr>
      <vt:lpstr>前.後卡榫卡好，以免動物逃跑。</vt:lpstr>
      <vt:lpstr>動物實驗室使用須知</vt:lpstr>
      <vt:lpstr>內容：</vt:lpstr>
      <vt:lpstr>更衣步驟:</vt:lpstr>
      <vt:lpstr>Clean區注意事項</vt:lpstr>
      <vt:lpstr>SPF區使用要點 </vt:lpstr>
      <vt:lpstr>PowerPoint 簡報</vt:lpstr>
      <vt:lpstr>PowerPoint 簡報</vt:lpstr>
      <vt:lpstr>公佈欄(公告事項)</vt:lpstr>
      <vt:lpstr>PowerPoint 簡報</vt:lpstr>
      <vt:lpstr>動物技術相關資料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B1注意事項</vt:lpstr>
      <vt:lpstr>PowerPoint 簡報</vt:lpstr>
      <vt:lpstr>PowerPoint 簡報</vt:lpstr>
      <vt:lpstr>PowerPoint 簡報</vt:lpstr>
      <vt:lpstr>PowerPoint 簡報</vt:lpstr>
      <vt:lpstr>垃圾處理方法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★安樂死—需由實驗者自行執行     (依照馬偕動物中心SOP 805步驟執行)</vt:lpstr>
      <vt:lpstr>★安樂死—需由實驗者自行執行</vt:lpstr>
      <vt:lpstr>安樂箱</vt:lpstr>
      <vt:lpstr>大.小鼠安樂死</vt:lpstr>
      <vt:lpstr>大.小鼠安樂死</vt:lpstr>
      <vt:lpstr>PowerPoint 簡報</vt:lpstr>
      <vt:lpstr>PowerPoint 簡報</vt:lpstr>
      <vt:lpstr>PowerPoint 簡報</vt:lpstr>
      <vt:lpstr>內容</vt:lpstr>
      <vt:lpstr>    回籠區使用規範</vt:lpstr>
      <vt:lpstr>PowerPoint 簡報</vt:lpstr>
      <vt:lpstr>魚房相關規定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消防設備</vt:lpstr>
      <vt:lpstr> 火災處理程序 </vt:lpstr>
      <vt:lpstr>特殊事件處理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vt:lpstr>
      <vt:lpstr>廣播系統＆錄影系統:</vt:lpstr>
      <vt:lpstr>罰則</vt:lpstr>
      <vt:lpstr>PowerPoint 簡報</vt:lpstr>
      <vt:lpstr>內容:</vt:lpstr>
      <vt:lpstr>疼痛管理：</vt:lpstr>
      <vt:lpstr>術前注意事項</vt:lpstr>
      <vt:lpstr>PowerPoint 簡報</vt:lpstr>
      <vt:lpstr>麻醉量-非管制藥</vt:lpstr>
      <vt:lpstr>麻醉量-非管制藥</vt:lpstr>
      <vt:lpstr>Rat ＆Mice</vt:lpstr>
      <vt:lpstr>麻醉量-管制藥(Mice)</vt:lpstr>
      <vt:lpstr>麻醉量-管制藥(Rat)</vt:lpstr>
      <vt:lpstr>麻醉量-管制藥(Rabbit)</vt:lpstr>
      <vt:lpstr>術中注意事項</vt:lpstr>
      <vt:lpstr>PowerPoint 簡報</vt:lpstr>
      <vt:lpstr>PowerPoint 簡報</vt:lpstr>
      <vt:lpstr>術後照顧</vt:lpstr>
      <vt:lpstr>保溫</vt:lpstr>
      <vt:lpstr>注射量</vt:lpstr>
      <vt:lpstr>餵食量</vt:lpstr>
      <vt:lpstr>血液採集量：</vt:lpstr>
      <vt:lpstr>常見動物問題:</vt:lpstr>
      <vt:lpstr>Rat &amp; Mice技術</vt:lpstr>
      <vt:lpstr>Thank you for your attention!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動物中心 教育訓練課程</dc:title>
  <dc:creator>MKMH</dc:creator>
  <cp:lastModifiedBy>MKMH</cp:lastModifiedBy>
  <cp:revision>3</cp:revision>
  <dcterms:created xsi:type="dcterms:W3CDTF">2019-10-01T05:45:05Z</dcterms:created>
  <dcterms:modified xsi:type="dcterms:W3CDTF">2019-10-01T09:14:22Z</dcterms:modified>
</cp:coreProperties>
</file>