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90"/>
  </p:notesMasterIdLst>
  <p:handoutMasterIdLst>
    <p:handoutMasterId r:id="rId91"/>
  </p:handoutMasterIdLst>
  <p:sldIdLst>
    <p:sldId id="256" r:id="rId2"/>
    <p:sldId id="563" r:id="rId3"/>
    <p:sldId id="430" r:id="rId4"/>
    <p:sldId id="553" r:id="rId5"/>
    <p:sldId id="552" r:id="rId6"/>
    <p:sldId id="550" r:id="rId7"/>
    <p:sldId id="612" r:id="rId8"/>
    <p:sldId id="613" r:id="rId9"/>
    <p:sldId id="551" r:id="rId10"/>
    <p:sldId id="738" r:id="rId11"/>
    <p:sldId id="260" r:id="rId12"/>
    <p:sldId id="565" r:id="rId13"/>
    <p:sldId id="524" r:id="rId14"/>
    <p:sldId id="615" r:id="rId15"/>
    <p:sldId id="463" r:id="rId16"/>
    <p:sldId id="556" r:id="rId17"/>
    <p:sldId id="305" r:id="rId18"/>
    <p:sldId id="300" r:id="rId19"/>
    <p:sldId id="547" r:id="rId20"/>
    <p:sldId id="545" r:id="rId21"/>
    <p:sldId id="557" r:id="rId22"/>
    <p:sldId id="496" r:id="rId23"/>
    <p:sldId id="494" r:id="rId24"/>
    <p:sldId id="617" r:id="rId25"/>
    <p:sldId id="673" r:id="rId26"/>
    <p:sldId id="517" r:id="rId27"/>
    <p:sldId id="543" r:id="rId28"/>
    <p:sldId id="618" r:id="rId29"/>
    <p:sldId id="669" r:id="rId30"/>
    <p:sldId id="498" r:id="rId31"/>
    <p:sldId id="667" r:id="rId32"/>
    <p:sldId id="668" r:id="rId33"/>
    <p:sldId id="671" r:id="rId34"/>
    <p:sldId id="672" r:id="rId35"/>
    <p:sldId id="621" r:id="rId36"/>
    <p:sldId id="619" r:id="rId37"/>
    <p:sldId id="620" r:id="rId38"/>
    <p:sldId id="724" r:id="rId39"/>
    <p:sldId id="631" r:id="rId40"/>
    <p:sldId id="632" r:id="rId41"/>
    <p:sldId id="633" r:id="rId42"/>
    <p:sldId id="634" r:id="rId43"/>
    <p:sldId id="635" r:id="rId44"/>
    <p:sldId id="636" r:id="rId45"/>
    <p:sldId id="726" r:id="rId46"/>
    <p:sldId id="727" r:id="rId47"/>
    <p:sldId id="638" r:id="rId48"/>
    <p:sldId id="639" r:id="rId49"/>
    <p:sldId id="641" r:id="rId50"/>
    <p:sldId id="640" r:id="rId51"/>
    <p:sldId id="644" r:id="rId52"/>
    <p:sldId id="645" r:id="rId53"/>
    <p:sldId id="646" r:id="rId54"/>
    <p:sldId id="643" r:id="rId55"/>
    <p:sldId id="649" r:id="rId56"/>
    <p:sldId id="650" r:id="rId57"/>
    <p:sldId id="656" r:id="rId58"/>
    <p:sldId id="737" r:id="rId59"/>
    <p:sldId id="651" r:id="rId60"/>
    <p:sldId id="652" r:id="rId61"/>
    <p:sldId id="653" r:id="rId62"/>
    <p:sldId id="654" r:id="rId63"/>
    <p:sldId id="655" r:id="rId64"/>
    <p:sldId id="657" r:id="rId65"/>
    <p:sldId id="658" r:id="rId66"/>
    <p:sldId id="659" r:id="rId67"/>
    <p:sldId id="660" r:id="rId68"/>
    <p:sldId id="661" r:id="rId69"/>
    <p:sldId id="662" r:id="rId70"/>
    <p:sldId id="663" r:id="rId71"/>
    <p:sldId id="674" r:id="rId72"/>
    <p:sldId id="684" r:id="rId73"/>
    <p:sldId id="685" r:id="rId74"/>
    <p:sldId id="686" r:id="rId75"/>
    <p:sldId id="730" r:id="rId76"/>
    <p:sldId id="732" r:id="rId77"/>
    <p:sldId id="736" r:id="rId78"/>
    <p:sldId id="733" r:id="rId79"/>
    <p:sldId id="734" r:id="rId80"/>
    <p:sldId id="614" r:id="rId81"/>
    <p:sldId id="729" r:id="rId82"/>
    <p:sldId id="728" r:id="rId83"/>
    <p:sldId id="682" r:id="rId84"/>
    <p:sldId id="681" r:id="rId85"/>
    <p:sldId id="683" r:id="rId86"/>
    <p:sldId id="731" r:id="rId87"/>
    <p:sldId id="721" r:id="rId88"/>
    <p:sldId id="723" r:id="rId8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00"/>
    <a:srgbClr val="9933FF"/>
    <a:srgbClr val="CC3300"/>
    <a:srgbClr val="FF9933"/>
    <a:srgbClr val="FF9900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80" autoAdjust="0"/>
    <p:restoredTop sz="85056" autoAdjust="0"/>
  </p:normalViewPr>
  <p:slideViewPr>
    <p:cSldViewPr>
      <p:cViewPr>
        <p:scale>
          <a:sx n="70" d="100"/>
          <a:sy n="70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7CE54D0-E8B3-4DCF-9256-52AC5D28F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25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5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4C5787F5-2310-4DF6-8FF7-75A0992189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6D714-545A-4B11-883E-AE7C958CD31F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9FF9A-91E9-46B6-A876-D2C6A9FDAACA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8CC35-5B74-45B3-9955-ED180ACB595F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這只是要告訴大家</a:t>
            </a:r>
            <a:r>
              <a:rPr lang="en-US" altLang="zh-TW" smtClean="0">
                <a:ea typeface="新細明體" charset="-120"/>
              </a:rPr>
              <a:t>…</a:t>
            </a:r>
            <a:r>
              <a:rPr lang="zh-TW" altLang="en-US" smtClean="0">
                <a:ea typeface="新細明體" charset="-120"/>
              </a:rPr>
              <a:t>沒有受到監控的飼料</a:t>
            </a:r>
            <a:r>
              <a:rPr lang="en-US" altLang="zh-TW" smtClean="0">
                <a:ea typeface="新細明體" charset="-120"/>
              </a:rPr>
              <a:t>.</a:t>
            </a:r>
            <a:r>
              <a:rPr lang="zh-TW" altLang="en-US" smtClean="0">
                <a:ea typeface="新細明體" charset="-120"/>
              </a:rPr>
              <a:t>飲用水</a:t>
            </a:r>
            <a:r>
              <a:rPr lang="en-US" altLang="zh-TW" smtClean="0">
                <a:ea typeface="新細明體" charset="-120"/>
              </a:rPr>
              <a:t>,</a:t>
            </a:r>
            <a:r>
              <a:rPr lang="zh-TW" altLang="en-US" smtClean="0">
                <a:ea typeface="新細明體" charset="-120"/>
              </a:rPr>
              <a:t>給予動物食用後會造成動物生病</a:t>
            </a:r>
            <a:r>
              <a:rPr lang="en-US" altLang="zh-TW" smtClean="0">
                <a:ea typeface="新細明體" charset="-120"/>
              </a:rPr>
              <a:t>.</a:t>
            </a:r>
            <a:r>
              <a:rPr lang="zh-TW" altLang="en-US" smtClean="0">
                <a:ea typeface="新細明體" charset="-120"/>
              </a:rPr>
              <a:t>甚至死亡</a:t>
            </a:r>
            <a:r>
              <a:rPr lang="en-US" altLang="zh-TW" smtClean="0">
                <a:ea typeface="新細明體" charset="-120"/>
              </a:rPr>
              <a:t>,</a:t>
            </a:r>
          </a:p>
          <a:p>
            <a:r>
              <a:rPr lang="zh-TW" altLang="en-US" smtClean="0">
                <a:ea typeface="新細明體" charset="-120"/>
              </a:rPr>
              <a:t>這其實是會影響到各位的實驗的</a:t>
            </a:r>
            <a:r>
              <a:rPr lang="en-US" altLang="zh-TW" smtClean="0">
                <a:ea typeface="新細明體" charset="-120"/>
              </a:rPr>
              <a:t>…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BC628-2FC0-4810-89E6-E519037036C3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99C63-3950-471F-9133-54DDB7DC764A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204B5-0865-4C51-A53D-70716576CCBA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5DF93-30A3-4DAE-AF68-B062984B4E54}" type="slidenum">
              <a:rPr lang="en-US" altLang="zh-TW" smtClean="0">
                <a:ea typeface="新細明體" charset="-120"/>
              </a:rPr>
              <a:pPr/>
              <a:t>57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grpSp>
        <p:nvGrpSpPr>
          <p:cNvPr id="5" name="群組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>
                <a:ea typeface="新細明體" pitchFamily="18" charset="-120"/>
              </a:endParaRPr>
            </a:p>
          </p:txBody>
        </p:sp>
        <p:sp>
          <p:nvSpPr>
            <p:cNvPr id="7" name="手繪多邊形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>
                <a:ea typeface="新細明體" pitchFamily="18" charset="-120"/>
              </a:endParaRPr>
            </a:p>
          </p:txBody>
        </p:sp>
        <p:grpSp>
          <p:nvGrpSpPr>
            <p:cNvPr id="8" name="手繪多邊形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手繪多邊形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kumimoji="0" lang="en-US" altLang="zh-TW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3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E95D36-31F1-4ECA-AA69-AB7C813B48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BEF3-DCB8-41CC-A67A-0761E3550A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880E-17CC-4368-9A04-3FA31CFA5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7B2A-1A23-4FBC-B63B-5EBED0E9C6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6928-D396-4BC3-8C21-64EF044485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D0B5-DC43-4D9B-95C8-5CC2372608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5" name="＞形箭號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D71FF9-0B9B-479C-9AF9-A05D3CD6E8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CE378-4E67-4573-837C-B9F02B25B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08CAA-2E39-4724-8813-B3AAF7922C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CF2756-C166-43FC-AB81-B21E62440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BF59-A81A-4881-B892-95D573308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79BE0-0DF2-4526-8241-F51C9EC5E2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手繪多邊形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8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0" name="＞形箭號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47499F-DA36-453B-887E-536FB30332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C76E1327-73E4-408F-835C-AD9011D7D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8" r:id="rId3"/>
    <p:sldLayoutId id="2147483809" r:id="rId4"/>
    <p:sldLayoutId id="2147483810" r:id="rId5"/>
    <p:sldLayoutId id="2147483811" r:id="rId6"/>
    <p:sldLayoutId id="2147483805" r:id="rId7"/>
    <p:sldLayoutId id="2147483812" r:id="rId8"/>
    <p:sldLayoutId id="2147483813" r:id="rId9"/>
    <p:sldLayoutId id="2147483804" r:id="rId10"/>
    <p:sldLayoutId id="2147483803" r:id="rId11"/>
    <p:sldLayoutId id="2147483814" r:id="rId12"/>
    <p:sldLayoutId id="2147483815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/>
          <a:cs typeface="微軟正黑體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微軟正黑體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微軟正黑體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微軟正黑體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微軟正黑體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微軟正黑體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8.jpeg"/><Relationship Id="rId3" Type="http://schemas.openxmlformats.org/officeDocument/2006/relationships/slide" Target="slide13.xml"/><Relationship Id="rId7" Type="http://schemas.openxmlformats.org/officeDocument/2006/relationships/slide" Target="slide23.xml"/><Relationship Id="rId12" Type="http://schemas.openxmlformats.org/officeDocument/2006/relationships/slide" Target="slide74.xml"/><Relationship Id="rId2" Type="http://schemas.openxmlformats.org/officeDocument/2006/relationships/hyperlink" Target="file:///\\23709a015\shareddocs\ALL\&#21205;&#29289;&#23526;&#39511;&#23529;&#26597;&#3492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slide" Target="slide35.xml"/><Relationship Id="rId4" Type="http://schemas.openxmlformats.org/officeDocument/2006/relationships/hyperlink" Target="file:///\\23709a015\shareddocs\ALL\&#20195;&#39178;&#34920;.doc" TargetMode="External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inipigs.angrin.tlri.gov.tw/" TargetMode="External"/><Relationship Id="rId2" Type="http://schemas.openxmlformats.org/officeDocument/2006/relationships/hyperlink" Target="http://www.biolasco.com.t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ac.org.tw(w3/" TargetMode="External"/><Relationship Id="rId7" Type="http://schemas.openxmlformats.org/officeDocument/2006/relationships/image" Target="../media/image23.wmf"/><Relationship Id="rId2" Type="http://schemas.openxmlformats.org/officeDocument/2006/relationships/hyperlink" Target="http://www.nlac.gov.tw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hyperlink" Target="file:///\\23709a015\shareddocs\96\&#19978;&#21320;\&#27138;&#26031;&#31185;&#35330;&#21934;&#20351;&#29992;&#26041;&#24335;.pdf" TargetMode="External"/><Relationship Id="rId4" Type="http://schemas.openxmlformats.org/officeDocument/2006/relationships/hyperlink" Target="http://www.biolasco.com.tw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slide" Target="slide11.xml"/><Relationship Id="rId7" Type="http://schemas.openxmlformats.org/officeDocument/2006/relationships/slide" Target="slide8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10" Type="http://schemas.openxmlformats.org/officeDocument/2006/relationships/image" Target="../media/image4.png"/><Relationship Id="rId4" Type="http://schemas.openxmlformats.org/officeDocument/2006/relationships/slide" Target="slide36.xml"/><Relationship Id="rId9" Type="http://schemas.openxmlformats.org/officeDocument/2006/relationships/slide" Target="slide8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mhanimal@ms2.mmh.org.t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slide" Target="sl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9.xml"/><Relationship Id="rId7" Type="http://schemas.openxmlformats.org/officeDocument/2006/relationships/slide" Target="slide6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46.xml"/><Relationship Id="rId4" Type="http://schemas.openxmlformats.org/officeDocument/2006/relationships/slide" Target="slide43.xml"/><Relationship Id="rId9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slide" Target="slide37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file:///\\23709a015\shareddocs\96\&#19978;&#21320;\&#21205;&#29289;&#20013;&#24515;&#20061;&#21313;&#20116;&#24180;&#24230;&#31532;&#20108;&#23395;&#30435;&#28204;&#22577;&#21578;.pdf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wmf"/><Relationship Id="rId4" Type="http://schemas.openxmlformats.org/officeDocument/2006/relationships/slide" Target="slide3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slide" Target="slide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23.wmf"/><Relationship Id="rId4" Type="http://schemas.openxmlformats.org/officeDocument/2006/relationships/slide" Target="slide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1463675"/>
            <a:ext cx="8905875" cy="2376488"/>
          </a:xfrm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635375" y="4724400"/>
            <a:ext cx="3097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3200">
                <a:latin typeface="標楷體"/>
                <a:ea typeface="標楷體"/>
                <a:cs typeface="標楷體"/>
              </a:rPr>
              <a:t>王意菁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-6350"/>
            <a:ext cx="8497887" cy="1158875"/>
          </a:xfrm>
        </p:spPr>
      </p:pic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96337" cy="580548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+mn-cs"/>
              </a:rPr>
              <a:t>●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亞霖：各項動物實驗技術諮詢、大型動物手術插管及術後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照顧、管制藥品相關業務、實驗動物審查表相關內　　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容諮詢、基因轉殖動物技術相關諮詢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●秀琪：動物代養申請、實驗動物相關耗材諮詢、動物專用　　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血球分析儀使用、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+mn-cs"/>
              </a:rPr>
              <a:t>SPF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房飼育與管理、動物檢疫相關　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規定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●意菁：動物代養費計算、大小鼠房飼育與管理、回籠區飼育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室管理、動物中心環境監控、基因轉殖動物技術相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關諮詢、門禁卡考試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●秀昀：斑馬魚房飼育與管理、大型動物手術插管及術後照　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　　　　顧、斑馬魚房代養申請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●素姮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+mn-cs"/>
              </a:rPr>
              <a:t>：斑馬魚房飼育與管理、兔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+mn-cs"/>
              </a:rPr>
              <a:t>房飼育與管理、門禁卡借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+mn-cs"/>
              </a:rPr>
              <a:t>還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+mn-cs"/>
              </a:rPr>
              <a:t>        申請、協助大型動物實驗</a:t>
            </a:r>
            <a:endParaRPr lang="zh-TW" altLang="en-US" sz="24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+mn-cs"/>
              </a:rPr>
              <a:t>●建佑：斑馬魚房飼育與管理、回籠區飼養管理、協助大型動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+mn-cs"/>
              </a:rPr>
              <a:t>        物實驗、器械借還申請</a:t>
            </a:r>
            <a:endParaRPr lang="zh-TW" altLang="en-US" sz="24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1747" name="Picture 50" descr="AG00211_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30925"/>
            <a:ext cx="827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43213" y="260350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000" dirty="0">
                <a:latin typeface="Times New Roman" pitchFamily="18" charset="0"/>
                <a:ea typeface="新細明體" pitchFamily="18" charset="-120"/>
              </a:rPr>
              <a:t>使用者必須填寫</a:t>
            </a:r>
            <a:r>
              <a:rPr lang="zh-TW" altLang="en-US" sz="20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2" action="ppaction://hlinkfile"/>
              </a:rPr>
              <a:t>動物實驗審查表</a:t>
            </a:r>
            <a:endParaRPr lang="zh-TW" altLang="en-US" sz="2000" u="sng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70" name="Line 6"/>
          <p:cNvSpPr>
            <a:spLocks noChangeShapeType="1"/>
          </p:cNvSpPr>
          <p:nvPr/>
        </p:nvSpPr>
        <p:spPr bwMode="auto">
          <a:xfrm>
            <a:off x="2057400" y="685800"/>
            <a:ext cx="6858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1" name="Line 8"/>
          <p:cNvSpPr>
            <a:spLocks noChangeShapeType="1"/>
          </p:cNvSpPr>
          <p:nvPr/>
        </p:nvSpPr>
        <p:spPr bwMode="auto">
          <a:xfrm>
            <a:off x="4724400" y="685800"/>
            <a:ext cx="42386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5292725" y="260350"/>
            <a:ext cx="179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u="sng">
                <a:latin typeface="Comic Sans MS" pitchFamily="66" charset="0"/>
              </a:rPr>
              <a:t>實驗動物照護及使用</a:t>
            </a:r>
            <a:r>
              <a:rPr lang="zh-TW" altLang="en-US" sz="2000" u="sng">
                <a:latin typeface="Times New Roman" pitchFamily="18" charset="0"/>
              </a:rPr>
              <a:t>小組 </a:t>
            </a:r>
            <a:r>
              <a:rPr lang="zh-TW" altLang="en-US" sz="2000">
                <a:latin typeface="Times New Roman" pitchFamily="18" charset="0"/>
              </a:rPr>
              <a:t>審查通過</a:t>
            </a:r>
          </a:p>
        </p:txBody>
      </p:sp>
      <p:sp>
        <p:nvSpPr>
          <p:cNvPr id="32773" name="Line 10"/>
          <p:cNvSpPr>
            <a:spLocks noChangeShapeType="1"/>
          </p:cNvSpPr>
          <p:nvPr/>
        </p:nvSpPr>
        <p:spPr bwMode="auto">
          <a:xfrm>
            <a:off x="7010400" y="685800"/>
            <a:ext cx="609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7667625" y="344488"/>
            <a:ext cx="90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>
                <a:latin typeface="Times New Roman" pitchFamily="18" charset="0"/>
              </a:rPr>
              <a:t>計畫通過</a:t>
            </a:r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 flipH="1">
            <a:off x="7164388" y="1196975"/>
            <a:ext cx="760412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6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24525" y="1784350"/>
            <a:ext cx="129540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0000FF"/>
                </a:solidFill>
                <a:latin typeface="Times New Roman" pitchFamily="18" charset="0"/>
              </a:rPr>
              <a:t>管制藥品申請書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235825" y="1700213"/>
            <a:ext cx="1296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0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4" action="ppaction://hlinkfile"/>
              </a:rPr>
              <a:t>動物代養   </a:t>
            </a:r>
            <a:r>
              <a:rPr lang="zh-TW" altLang="en-US" sz="20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4" action="ppaction://hlinkfile"/>
              </a:rPr>
              <a:t>    申請表</a:t>
            </a:r>
            <a:r>
              <a:rPr lang="zh-TW" altLang="en-US" sz="2000" dirty="0">
                <a:ea typeface="新細明體" pitchFamily="18" charset="-120"/>
              </a:rPr>
              <a:t> </a:t>
            </a:r>
            <a:r>
              <a:rPr lang="zh-TW" altLang="en-US" dirty="0">
                <a:ea typeface="新細明體" pitchFamily="18" charset="-120"/>
              </a:rPr>
              <a:t>           </a:t>
            </a:r>
            <a:r>
              <a:rPr lang="en-US" altLang="zh-TW" sz="1400" u="sng" dirty="0">
                <a:solidFill>
                  <a:srgbClr val="CC00FF"/>
                </a:solidFill>
                <a:latin typeface="Times New Roman" pitchFamily="18" charset="0"/>
                <a:ea typeface="新細明體" pitchFamily="18" charset="-120"/>
              </a:rPr>
              <a:t>(Mail</a:t>
            </a:r>
            <a:r>
              <a:rPr lang="zh-TW" altLang="en-US" sz="1400" u="sng" dirty="0">
                <a:solidFill>
                  <a:srgbClr val="CC00FF"/>
                </a:solidFill>
                <a:latin typeface="Times New Roman" pitchFamily="18" charset="0"/>
                <a:ea typeface="新細明體" pitchFamily="18" charset="-120"/>
              </a:rPr>
              <a:t>至信箱</a:t>
            </a:r>
            <a:r>
              <a:rPr lang="en-US" altLang="zh-TW" sz="1400" u="sng" dirty="0">
                <a:solidFill>
                  <a:srgbClr val="CC00FF"/>
                </a:solidFill>
                <a:latin typeface="Times New Roman" pitchFamily="18" charset="0"/>
                <a:ea typeface="新細明體" pitchFamily="18" charset="-120"/>
              </a:rPr>
              <a:t>)</a:t>
            </a:r>
            <a:r>
              <a:rPr lang="en-US" altLang="zh-TW" sz="2400" u="sng" dirty="0">
                <a:solidFill>
                  <a:srgbClr val="CC00FF"/>
                </a:solidFill>
                <a:latin typeface="Times New Roman" pitchFamily="18" charset="0"/>
                <a:ea typeface="新細明體" pitchFamily="18" charset="-120"/>
              </a:rPr>
              <a:t>   </a:t>
            </a:r>
          </a:p>
        </p:txBody>
      </p:sp>
      <p:sp>
        <p:nvSpPr>
          <p:cNvPr id="32778" name="Line 16"/>
          <p:cNvSpPr>
            <a:spLocks noChangeShapeType="1"/>
          </p:cNvSpPr>
          <p:nvPr/>
        </p:nvSpPr>
        <p:spPr bwMode="auto">
          <a:xfrm>
            <a:off x="8027988" y="3756025"/>
            <a:ext cx="15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308850" y="41497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5" action="ppaction://hlinksldjump"/>
              </a:rPr>
              <a:t>訂購動物</a:t>
            </a:r>
            <a:endParaRPr lang="zh-TW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8027988" y="4868863"/>
            <a:ext cx="15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1" name="Text Box 21"/>
          <p:cNvSpPr txBox="1">
            <a:spLocks noChangeArrowheads="1"/>
          </p:cNvSpPr>
          <p:nvPr/>
        </p:nvSpPr>
        <p:spPr bwMode="auto">
          <a:xfrm>
            <a:off x="7740650" y="5445125"/>
            <a:ext cx="91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</a:rPr>
              <a:t>動物接收</a:t>
            </a:r>
          </a:p>
        </p:txBody>
      </p:sp>
      <p:sp>
        <p:nvSpPr>
          <p:cNvPr id="32782" name="Line 22"/>
          <p:cNvSpPr>
            <a:spLocks noChangeShapeType="1"/>
          </p:cNvSpPr>
          <p:nvPr/>
        </p:nvSpPr>
        <p:spPr bwMode="auto">
          <a:xfrm flipH="1">
            <a:off x="6011863" y="6021388"/>
            <a:ext cx="1636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56100" y="5589588"/>
            <a:ext cx="165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>
                <a:latin typeface="Times New Roman" pitchFamily="18" charset="0"/>
                <a:ea typeface="新細明體" pitchFamily="18" charset="-120"/>
              </a:rPr>
              <a:t>實驗動物</a:t>
            </a:r>
            <a:r>
              <a:rPr lang="zh-TW" alt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6" action="ppaction://hlinksldjump"/>
              </a:rPr>
              <a:t>檢疫</a:t>
            </a:r>
            <a:r>
              <a:rPr lang="en-US" altLang="zh-TW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6" action="ppaction://hlinksldjump"/>
              </a:rPr>
              <a:t>2-7</a:t>
            </a:r>
            <a:r>
              <a:rPr lang="zh-TW" alt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  <a:hlinkClick r:id="rId6" action="ppaction://hlinksldjump"/>
              </a:rPr>
              <a:t>天</a:t>
            </a:r>
            <a:endParaRPr lang="zh-TW" altLang="en-US" sz="24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84" name="Line 24"/>
          <p:cNvSpPr>
            <a:spLocks noChangeShapeType="1"/>
          </p:cNvSpPr>
          <p:nvPr/>
        </p:nvSpPr>
        <p:spPr bwMode="auto">
          <a:xfrm flipH="1">
            <a:off x="3708400" y="6021388"/>
            <a:ext cx="5334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5" name="Text Box 25"/>
          <p:cNvSpPr txBox="1">
            <a:spLocks noChangeArrowheads="1"/>
          </p:cNvSpPr>
          <p:nvPr/>
        </p:nvSpPr>
        <p:spPr bwMode="auto">
          <a:xfrm>
            <a:off x="2555875" y="5661025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</a:rPr>
              <a:t>通知  使用者</a:t>
            </a:r>
          </a:p>
        </p:txBody>
      </p:sp>
      <p:sp>
        <p:nvSpPr>
          <p:cNvPr id="32786" name="Line 26"/>
          <p:cNvSpPr>
            <a:spLocks noChangeShapeType="1"/>
          </p:cNvSpPr>
          <p:nvPr/>
        </p:nvSpPr>
        <p:spPr bwMode="auto">
          <a:xfrm flipH="1">
            <a:off x="1908175" y="6092825"/>
            <a:ext cx="609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7" name="Text Box 27"/>
          <p:cNvSpPr txBox="1">
            <a:spLocks noChangeArrowheads="1"/>
          </p:cNvSpPr>
          <p:nvPr/>
        </p:nvSpPr>
        <p:spPr bwMode="auto">
          <a:xfrm>
            <a:off x="755650" y="5661025"/>
            <a:ext cx="1116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  <a:hlinkClick r:id="rId7" action="ppaction://hlinksldjump"/>
              </a:rPr>
              <a:t>進入各飼育房</a:t>
            </a:r>
            <a:endParaRPr lang="zh-TW" altLang="en-US" sz="2400" b="1">
              <a:latin typeface="Times New Roman" pitchFamily="18" charset="0"/>
            </a:endParaRPr>
          </a:p>
        </p:txBody>
      </p:sp>
      <p:sp>
        <p:nvSpPr>
          <p:cNvPr id="32788" name="Line 28"/>
          <p:cNvSpPr>
            <a:spLocks noChangeShapeType="1"/>
          </p:cNvSpPr>
          <p:nvPr/>
        </p:nvSpPr>
        <p:spPr bwMode="auto">
          <a:xfrm>
            <a:off x="8027988" y="2924175"/>
            <a:ext cx="1587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9" name="Text Box 29"/>
          <p:cNvSpPr txBox="1">
            <a:spLocks noChangeArrowheads="1"/>
          </p:cNvSpPr>
          <p:nvPr/>
        </p:nvSpPr>
        <p:spPr bwMode="auto">
          <a:xfrm>
            <a:off x="7235825" y="32591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Comic Sans MS" pitchFamily="66" charset="0"/>
              </a:rPr>
              <a:t>空間安排</a:t>
            </a:r>
          </a:p>
        </p:txBody>
      </p:sp>
      <p:sp>
        <p:nvSpPr>
          <p:cNvPr id="32790" name="Line 31"/>
          <p:cNvSpPr>
            <a:spLocks noChangeShapeType="1"/>
          </p:cNvSpPr>
          <p:nvPr/>
        </p:nvSpPr>
        <p:spPr bwMode="auto">
          <a:xfrm flipH="1" flipV="1">
            <a:off x="3924300" y="5372100"/>
            <a:ext cx="431800" cy="43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1" name="Text Box 32"/>
          <p:cNvSpPr txBox="1">
            <a:spLocks noChangeArrowheads="1"/>
          </p:cNvSpPr>
          <p:nvPr/>
        </p:nvSpPr>
        <p:spPr bwMode="auto">
          <a:xfrm>
            <a:off x="2700338" y="49339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Comic Sans MS" pitchFamily="66" charset="0"/>
              </a:rPr>
              <a:t>(</a:t>
            </a:r>
            <a:r>
              <a:rPr lang="zh-TW" altLang="en-US">
                <a:latin typeface="Comic Sans MS" pitchFamily="66" charset="0"/>
              </a:rPr>
              <a:t>自行處理</a:t>
            </a:r>
            <a:r>
              <a:rPr lang="en-US" altLang="zh-TW">
                <a:latin typeface="Comic Sans MS" pitchFamily="66" charset="0"/>
              </a:rPr>
              <a:t>)</a:t>
            </a:r>
          </a:p>
        </p:txBody>
      </p:sp>
      <p:sp>
        <p:nvSpPr>
          <p:cNvPr id="32792" name="Text Box 33"/>
          <p:cNvSpPr txBox="1">
            <a:spLocks noChangeArrowheads="1"/>
          </p:cNvSpPr>
          <p:nvPr/>
        </p:nvSpPr>
        <p:spPr bwMode="auto">
          <a:xfrm>
            <a:off x="323850" y="260350"/>
            <a:ext cx="172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Comic Sans MS" pitchFamily="66" charset="0"/>
              </a:rPr>
              <a:t>申請計畫中</a:t>
            </a:r>
            <a:r>
              <a:rPr lang="en-US" altLang="zh-TW" sz="2000">
                <a:latin typeface="Comic Sans MS" pitchFamily="66" charset="0"/>
              </a:rPr>
              <a:t>,</a:t>
            </a:r>
            <a:r>
              <a:rPr lang="zh-TW" altLang="en-US" sz="2000">
                <a:latin typeface="Comic Sans MS" pitchFamily="66" charset="0"/>
              </a:rPr>
              <a:t>如需做動物實驗者</a:t>
            </a:r>
          </a:p>
        </p:txBody>
      </p:sp>
      <p:sp>
        <p:nvSpPr>
          <p:cNvPr id="32793" name="Line 35"/>
          <p:cNvSpPr>
            <a:spLocks noChangeShapeType="1"/>
          </p:cNvSpPr>
          <p:nvPr/>
        </p:nvSpPr>
        <p:spPr bwMode="auto">
          <a:xfrm flipH="1">
            <a:off x="4859338" y="2205038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4" name="Text Box 36"/>
          <p:cNvSpPr txBox="1">
            <a:spLocks noChangeArrowheads="1"/>
          </p:cNvSpPr>
          <p:nvPr/>
        </p:nvSpPr>
        <p:spPr bwMode="auto">
          <a:xfrm>
            <a:off x="3708400" y="2276475"/>
            <a:ext cx="107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Comic Sans MS" pitchFamily="66" charset="0"/>
              </a:rPr>
              <a:t>通過後</a:t>
            </a:r>
            <a:r>
              <a:rPr lang="en-US" altLang="zh-TW" sz="2000">
                <a:latin typeface="Comic Sans MS" pitchFamily="66" charset="0"/>
              </a:rPr>
              <a:t>,  </a:t>
            </a:r>
            <a:r>
              <a:rPr lang="zh-TW" altLang="en-US" sz="2000" b="1">
                <a:solidFill>
                  <a:srgbClr val="CC00FF"/>
                </a:solidFill>
                <a:latin typeface="Comic Sans MS" pitchFamily="66" charset="0"/>
              </a:rPr>
              <a:t>正本</a:t>
            </a:r>
            <a:r>
              <a:rPr lang="zh-TW" altLang="en-US" sz="2000">
                <a:latin typeface="Comic Sans MS" pitchFamily="66" charset="0"/>
              </a:rPr>
              <a:t>交給秘書</a:t>
            </a:r>
          </a:p>
        </p:txBody>
      </p:sp>
      <p:sp>
        <p:nvSpPr>
          <p:cNvPr id="32795" name="Line 37"/>
          <p:cNvSpPr>
            <a:spLocks noChangeShapeType="1"/>
          </p:cNvSpPr>
          <p:nvPr/>
        </p:nvSpPr>
        <p:spPr bwMode="auto">
          <a:xfrm flipH="1">
            <a:off x="3132138" y="29241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6" name="Text Box 38"/>
          <p:cNvSpPr txBox="1">
            <a:spLocks noChangeArrowheads="1"/>
          </p:cNvSpPr>
          <p:nvPr/>
        </p:nvSpPr>
        <p:spPr bwMode="auto">
          <a:xfrm>
            <a:off x="1692275" y="2492375"/>
            <a:ext cx="1439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Comic Sans MS" pitchFamily="66" charset="0"/>
              </a:rPr>
              <a:t>填寫藥單</a:t>
            </a:r>
            <a:r>
              <a:rPr lang="en-US" altLang="zh-TW" sz="2000">
                <a:latin typeface="Comic Sans MS" pitchFamily="66" charset="0"/>
              </a:rPr>
              <a:t>,</a:t>
            </a:r>
            <a:r>
              <a:rPr lang="zh-TW" altLang="en-US" sz="2000">
                <a:latin typeface="Comic Sans MS" pitchFamily="66" charset="0"/>
              </a:rPr>
              <a:t>訂管制麻藥</a:t>
            </a:r>
          </a:p>
        </p:txBody>
      </p:sp>
      <p:sp>
        <p:nvSpPr>
          <p:cNvPr id="32797" name="Line 39"/>
          <p:cNvSpPr>
            <a:spLocks noChangeShapeType="1"/>
          </p:cNvSpPr>
          <p:nvPr/>
        </p:nvSpPr>
        <p:spPr bwMode="auto">
          <a:xfrm flipV="1">
            <a:off x="4140200" y="5302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8" name="Text Box 40"/>
          <p:cNvSpPr txBox="1">
            <a:spLocks noChangeArrowheads="1"/>
          </p:cNvSpPr>
          <p:nvPr/>
        </p:nvSpPr>
        <p:spPr bwMode="auto">
          <a:xfrm>
            <a:off x="3997325" y="49339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Comic Sans MS" pitchFamily="66" charset="0"/>
              </a:rPr>
              <a:t>安樂死</a:t>
            </a:r>
          </a:p>
        </p:txBody>
      </p:sp>
      <p:sp>
        <p:nvSpPr>
          <p:cNvPr id="32799" name="Text Box 41"/>
          <p:cNvSpPr txBox="1">
            <a:spLocks noChangeArrowheads="1"/>
          </p:cNvSpPr>
          <p:nvPr/>
        </p:nvSpPr>
        <p:spPr bwMode="auto">
          <a:xfrm>
            <a:off x="4572000" y="83661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omic Sans MS" pitchFamily="66" charset="0"/>
              </a:rPr>
              <a:t>(</a:t>
            </a:r>
            <a:r>
              <a:rPr lang="zh-TW" altLang="en-US" sz="1400">
                <a:latin typeface="Comic Sans MS" pitchFamily="66" charset="0"/>
              </a:rPr>
              <a:t>秘書</a:t>
            </a:r>
            <a:r>
              <a:rPr lang="en-US" altLang="zh-TW" sz="1400">
                <a:latin typeface="Comic Sans MS" pitchFamily="66" charset="0"/>
              </a:rPr>
              <a:t>)</a:t>
            </a:r>
          </a:p>
        </p:txBody>
      </p:sp>
      <p:sp>
        <p:nvSpPr>
          <p:cNvPr id="32800" name="Text Box 44"/>
          <p:cNvSpPr txBox="1">
            <a:spLocks noChangeArrowheads="1"/>
          </p:cNvSpPr>
          <p:nvPr/>
        </p:nvSpPr>
        <p:spPr bwMode="auto">
          <a:xfrm>
            <a:off x="3635375" y="32845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/>
              <a:t>(</a:t>
            </a:r>
            <a:r>
              <a:rPr lang="zh-TW" altLang="en-US" sz="1200"/>
              <a:t>自己</a:t>
            </a:r>
            <a:r>
              <a:rPr lang="en-US" altLang="zh-TW" sz="1200"/>
              <a:t>copy</a:t>
            </a:r>
            <a:r>
              <a:rPr lang="zh-TW" altLang="en-US" sz="1200"/>
              <a:t>一份</a:t>
            </a:r>
            <a:r>
              <a:rPr lang="en-US" altLang="zh-TW" sz="1200"/>
              <a:t>)</a:t>
            </a:r>
          </a:p>
        </p:txBody>
      </p:sp>
      <p:sp>
        <p:nvSpPr>
          <p:cNvPr id="32801" name="Text Box 46"/>
          <p:cNvSpPr txBox="1">
            <a:spLocks noChangeArrowheads="1"/>
          </p:cNvSpPr>
          <p:nvPr/>
        </p:nvSpPr>
        <p:spPr bwMode="auto">
          <a:xfrm>
            <a:off x="7162800" y="10525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32802" name="Text Box 47"/>
          <p:cNvSpPr txBox="1">
            <a:spLocks noChangeArrowheads="1"/>
          </p:cNvSpPr>
          <p:nvPr/>
        </p:nvSpPr>
        <p:spPr bwMode="auto">
          <a:xfrm>
            <a:off x="8101013" y="11969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803" name="Text Box 48"/>
          <p:cNvSpPr txBox="1">
            <a:spLocks noChangeArrowheads="1"/>
          </p:cNvSpPr>
          <p:nvPr/>
        </p:nvSpPr>
        <p:spPr bwMode="auto">
          <a:xfrm>
            <a:off x="5795963" y="249237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/>
              <a:t>(</a:t>
            </a:r>
            <a:r>
              <a:rPr lang="zh-TW" altLang="en-US" sz="1200"/>
              <a:t>交給亞霖</a:t>
            </a:r>
            <a:r>
              <a:rPr lang="en-US" altLang="zh-TW" sz="1200"/>
              <a:t>)</a:t>
            </a:r>
          </a:p>
        </p:txBody>
      </p:sp>
      <p:sp>
        <p:nvSpPr>
          <p:cNvPr id="32804" name="Text Box 49"/>
          <p:cNvSpPr txBox="1">
            <a:spLocks noChangeArrowheads="1"/>
          </p:cNvSpPr>
          <p:nvPr/>
        </p:nvSpPr>
        <p:spPr bwMode="auto">
          <a:xfrm>
            <a:off x="4859338" y="2060575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/>
              <a:t>1</a:t>
            </a:r>
            <a:r>
              <a:rPr lang="zh-TW" altLang="en-US" sz="1200"/>
              <a:t>周</a:t>
            </a:r>
            <a:r>
              <a:rPr lang="en-US" altLang="zh-TW" sz="1200"/>
              <a:t>~2</a:t>
            </a:r>
            <a:r>
              <a:rPr lang="zh-TW" altLang="en-US" sz="1200"/>
              <a:t>月</a:t>
            </a:r>
          </a:p>
        </p:txBody>
      </p:sp>
      <p:pic>
        <p:nvPicPr>
          <p:cNvPr id="32805" name="Picture 50" descr="AG00211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6913" y="6130925"/>
            <a:ext cx="827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6" name="Line 55"/>
          <p:cNvSpPr>
            <a:spLocks noChangeShapeType="1"/>
          </p:cNvSpPr>
          <p:nvPr/>
        </p:nvSpPr>
        <p:spPr bwMode="auto">
          <a:xfrm flipH="1">
            <a:off x="1331913" y="29972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807" name="Text Box 56"/>
          <p:cNvSpPr txBox="1">
            <a:spLocks noChangeArrowheads="1"/>
          </p:cNvSpPr>
          <p:nvPr/>
        </p:nvSpPr>
        <p:spPr bwMode="auto">
          <a:xfrm>
            <a:off x="0" y="2565400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ladimir Script" pitchFamily="66" charset="0"/>
              </a:rPr>
              <a:t>蓋完主持人章的藥單給亞霖</a:t>
            </a:r>
          </a:p>
        </p:txBody>
      </p:sp>
      <p:sp>
        <p:nvSpPr>
          <p:cNvPr id="32808" name="Line 57"/>
          <p:cNvSpPr>
            <a:spLocks noChangeShapeType="1"/>
          </p:cNvSpPr>
          <p:nvPr/>
        </p:nvSpPr>
        <p:spPr bwMode="auto">
          <a:xfrm flipH="1" flipV="1">
            <a:off x="6659563" y="5157788"/>
            <a:ext cx="1038225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809" name="Text Box 58"/>
          <p:cNvSpPr txBox="1">
            <a:spLocks noChangeArrowheads="1"/>
          </p:cNvSpPr>
          <p:nvPr/>
        </p:nvSpPr>
        <p:spPr bwMode="auto">
          <a:xfrm>
            <a:off x="7043738" y="5157788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Clean</a:t>
            </a:r>
            <a:r>
              <a:rPr lang="zh-TW" altLang="en-US" sz="1400"/>
              <a:t>區</a:t>
            </a:r>
          </a:p>
        </p:txBody>
      </p:sp>
      <p:sp>
        <p:nvSpPr>
          <p:cNvPr id="32810" name="Text Box 59"/>
          <p:cNvSpPr txBox="1">
            <a:spLocks noChangeArrowheads="1"/>
          </p:cNvSpPr>
          <p:nvPr/>
        </p:nvSpPr>
        <p:spPr bwMode="auto">
          <a:xfrm>
            <a:off x="6516688" y="60928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SPF</a:t>
            </a:r>
            <a:r>
              <a:rPr lang="zh-TW" altLang="en-US" sz="1400"/>
              <a:t>區</a:t>
            </a:r>
          </a:p>
        </p:txBody>
      </p:sp>
      <p:sp>
        <p:nvSpPr>
          <p:cNvPr id="32811" name="Text Box 60"/>
          <p:cNvSpPr txBox="1">
            <a:spLocks noChangeArrowheads="1"/>
          </p:cNvSpPr>
          <p:nvPr/>
        </p:nvSpPr>
        <p:spPr bwMode="auto">
          <a:xfrm>
            <a:off x="5651500" y="47974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自行接收</a:t>
            </a:r>
          </a:p>
        </p:txBody>
      </p:sp>
      <p:sp>
        <p:nvSpPr>
          <p:cNvPr id="32812" name="文字方塊 46"/>
          <p:cNvSpPr txBox="1">
            <a:spLocks noChangeArrowheads="1"/>
          </p:cNvSpPr>
          <p:nvPr/>
        </p:nvSpPr>
        <p:spPr bwMode="auto">
          <a:xfrm>
            <a:off x="6948488" y="765175"/>
            <a:ext cx="79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(</a:t>
            </a:r>
            <a:r>
              <a:rPr lang="zh-TW" altLang="en-US" sz="1400"/>
              <a:t>等待期</a:t>
            </a:r>
            <a:r>
              <a:rPr lang="en-US" altLang="zh-TW" sz="1400"/>
              <a:t>)</a:t>
            </a:r>
            <a:endParaRPr lang="zh-TW" altLang="en-US" sz="1400"/>
          </a:p>
        </p:txBody>
      </p:sp>
      <p:sp>
        <p:nvSpPr>
          <p:cNvPr id="32813" name="Line 16"/>
          <p:cNvSpPr>
            <a:spLocks noChangeShapeType="1"/>
          </p:cNvSpPr>
          <p:nvPr/>
        </p:nvSpPr>
        <p:spPr bwMode="auto">
          <a:xfrm>
            <a:off x="684213" y="3573463"/>
            <a:ext cx="15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814" name="文字方塊 49"/>
          <p:cNvSpPr txBox="1">
            <a:spLocks noChangeArrowheads="1"/>
          </p:cNvSpPr>
          <p:nvPr/>
        </p:nvSpPr>
        <p:spPr bwMode="auto">
          <a:xfrm>
            <a:off x="0" y="4005263"/>
            <a:ext cx="1692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使用時</a:t>
            </a:r>
            <a:r>
              <a:rPr lang="en-US" altLang="zh-TW"/>
              <a:t>,</a:t>
            </a:r>
            <a:r>
              <a:rPr lang="zh-TW" altLang="en-US"/>
              <a:t>找亞霖領用當天需要的量</a:t>
            </a:r>
            <a:r>
              <a:rPr lang="en-US" altLang="zh-TW"/>
              <a:t>(</a:t>
            </a:r>
            <a:r>
              <a:rPr lang="zh-TW" altLang="en-US" b="1" u="sng">
                <a:solidFill>
                  <a:srgbClr val="9933FF"/>
                </a:solidFill>
              </a:rPr>
              <a:t>管制藥品記錄表</a:t>
            </a:r>
            <a:r>
              <a:rPr lang="en-US" altLang="zh-TW" b="1" u="sng">
                <a:solidFill>
                  <a:srgbClr val="9933FF"/>
                </a:solidFill>
              </a:rPr>
              <a:t>)</a:t>
            </a:r>
            <a:endParaRPr lang="zh-TW" altLang="en-US" b="1" u="sng">
              <a:solidFill>
                <a:srgbClr val="9933FF"/>
              </a:solidFill>
            </a:endParaRPr>
          </a:p>
        </p:txBody>
      </p:sp>
      <p:sp>
        <p:nvSpPr>
          <p:cNvPr id="32815" name="文字方塊 50"/>
          <p:cNvSpPr txBox="1">
            <a:spLocks noChangeArrowheads="1"/>
          </p:cNvSpPr>
          <p:nvPr/>
        </p:nvSpPr>
        <p:spPr bwMode="auto">
          <a:xfrm>
            <a:off x="4716463" y="312738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2</a:t>
            </a:r>
            <a:r>
              <a:rPr lang="zh-TW" altLang="en-US" sz="1400"/>
              <a:t>週</a:t>
            </a:r>
          </a:p>
        </p:txBody>
      </p:sp>
      <p:sp>
        <p:nvSpPr>
          <p:cNvPr id="32816" name="Line 14"/>
          <p:cNvSpPr>
            <a:spLocks noChangeShapeType="1"/>
          </p:cNvSpPr>
          <p:nvPr/>
        </p:nvSpPr>
        <p:spPr bwMode="auto">
          <a:xfrm>
            <a:off x="8459788" y="1196975"/>
            <a:ext cx="3603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8101013" y="1196975"/>
            <a:ext cx="0" cy="431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18" name="Text Box 47"/>
          <p:cNvSpPr txBox="1">
            <a:spLocks noChangeArrowheads="1"/>
          </p:cNvSpPr>
          <p:nvPr/>
        </p:nvSpPr>
        <p:spPr bwMode="auto">
          <a:xfrm>
            <a:off x="8605838" y="1125538"/>
            <a:ext cx="430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819" name="文字方塊 56"/>
          <p:cNvSpPr txBox="1">
            <a:spLocks noChangeArrowheads="1"/>
          </p:cNvSpPr>
          <p:nvPr/>
        </p:nvSpPr>
        <p:spPr bwMode="auto">
          <a:xfrm>
            <a:off x="8027988" y="3789363"/>
            <a:ext cx="1044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/>
              <a:t>回覆</a:t>
            </a:r>
            <a:r>
              <a:rPr lang="en-US" altLang="zh-TW" sz="1200"/>
              <a:t>ok</a:t>
            </a:r>
            <a:endParaRPr lang="zh-TW" altLang="en-US" sz="1200"/>
          </a:p>
        </p:txBody>
      </p:sp>
      <p:sp>
        <p:nvSpPr>
          <p:cNvPr id="32820" name="文字方塊 58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8604250" y="1724025"/>
            <a:ext cx="4318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0000FF"/>
                </a:solidFill>
              </a:rPr>
              <a:t>門禁考試</a:t>
            </a:r>
          </a:p>
        </p:txBody>
      </p:sp>
      <p:sp>
        <p:nvSpPr>
          <p:cNvPr id="32821" name="文字方塊 6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651500" y="1341438"/>
            <a:ext cx="1368425" cy="368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0000FF"/>
                </a:solidFill>
              </a:rPr>
              <a:t>非管制藥品</a:t>
            </a:r>
          </a:p>
        </p:txBody>
      </p:sp>
      <p:cxnSp>
        <p:nvCxnSpPr>
          <p:cNvPr id="66" name="直線單箭頭接點 65"/>
          <p:cNvCxnSpPr/>
          <p:nvPr/>
        </p:nvCxnSpPr>
        <p:spPr>
          <a:xfrm flipH="1">
            <a:off x="5219700" y="1557338"/>
            <a:ext cx="4318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23" name="文字方塊 67"/>
          <p:cNvSpPr txBox="1">
            <a:spLocks noChangeArrowheads="1"/>
          </p:cNvSpPr>
          <p:nvPr/>
        </p:nvSpPr>
        <p:spPr bwMode="auto">
          <a:xfrm>
            <a:off x="4356100" y="140335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填藥單</a:t>
            </a:r>
          </a:p>
        </p:txBody>
      </p:sp>
      <p:pic>
        <p:nvPicPr>
          <p:cNvPr id="32824" name="Picture 2" descr="https://encrypted-tbn2.gstatic.com/images?q=tbn:ANd9GcQCj6Xm5WX6zxYLf5jroSvUn4RwojcJjnmsXje9ggnnugo4Kjxk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21388"/>
            <a:ext cx="4238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群組 20"/>
          <p:cNvGrpSpPr>
            <a:grpSpLocks/>
          </p:cNvGrpSpPr>
          <p:nvPr/>
        </p:nvGrpSpPr>
        <p:grpSpPr bwMode="auto">
          <a:xfrm>
            <a:off x="11113" y="476250"/>
            <a:ext cx="9132887" cy="6337300"/>
            <a:chOff x="11493" y="476672"/>
            <a:chExt cx="9132507" cy="6336704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/>
            <a:srcRect t="7484"/>
            <a:stretch>
              <a:fillRect/>
            </a:stretch>
          </p:blipFill>
          <p:spPr bwMode="auto">
            <a:xfrm>
              <a:off x="11493" y="476672"/>
              <a:ext cx="9132507" cy="633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2124367" y="3645024"/>
              <a:ext cx="1008021" cy="2158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124367" y="2205297"/>
              <a:ext cx="2376389" cy="50319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124367" y="2781505"/>
              <a:ext cx="2376389" cy="792088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124367" y="3932335"/>
              <a:ext cx="1223912" cy="433346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3794" name="文字方塊 7"/>
          <p:cNvSpPr txBox="1">
            <a:spLocks noChangeArrowheads="1"/>
          </p:cNvSpPr>
          <p:nvPr/>
        </p:nvSpPr>
        <p:spPr bwMode="auto">
          <a:xfrm>
            <a:off x="3348038" y="3860800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b="1">
                <a:solidFill>
                  <a:srgbClr val="00B050"/>
                </a:solidFill>
              </a:rPr>
              <a:t>6</a:t>
            </a:r>
            <a:r>
              <a:rPr lang="zh-TW" altLang="en-US" sz="1400" b="1">
                <a:solidFill>
                  <a:srgbClr val="00B050"/>
                </a:solidFill>
              </a:rPr>
              <a:t>天前提出</a:t>
            </a:r>
            <a:r>
              <a:rPr lang="en-US" altLang="zh-TW" sz="1400" b="1">
                <a:solidFill>
                  <a:srgbClr val="00B050"/>
                </a:solidFill>
              </a:rPr>
              <a:t>:</a:t>
            </a:r>
            <a:r>
              <a:rPr lang="zh-TW" altLang="en-US" sz="1400" b="1">
                <a:solidFill>
                  <a:srgbClr val="00B050"/>
                </a:solidFill>
              </a:rPr>
              <a:t> 國動</a:t>
            </a:r>
            <a:r>
              <a:rPr lang="en-US" altLang="zh-TW" sz="1400" b="1">
                <a:solidFill>
                  <a:srgbClr val="00B050"/>
                </a:solidFill>
              </a:rPr>
              <a:t>W4</a:t>
            </a:r>
            <a:r>
              <a:rPr lang="zh-TW" altLang="en-US" sz="1400" b="1">
                <a:solidFill>
                  <a:srgbClr val="00B050"/>
                </a:solidFill>
              </a:rPr>
              <a:t>前</a:t>
            </a:r>
            <a:endParaRPr lang="en-US" altLang="zh-TW" sz="1400" b="1">
              <a:solidFill>
                <a:srgbClr val="00B050"/>
              </a:solidFill>
            </a:endParaRPr>
          </a:p>
          <a:p>
            <a:r>
              <a:rPr lang="zh-TW" altLang="en-US" sz="1400" b="1">
                <a:solidFill>
                  <a:srgbClr val="00B050"/>
                </a:solidFill>
              </a:rPr>
              <a:t>                   樂斯科</a:t>
            </a:r>
            <a:r>
              <a:rPr lang="en-US" altLang="zh-TW" sz="1400" b="1">
                <a:solidFill>
                  <a:srgbClr val="00B050"/>
                </a:solidFill>
              </a:rPr>
              <a:t>W2</a:t>
            </a:r>
            <a:r>
              <a:rPr lang="zh-TW" altLang="en-US" sz="1400" b="1">
                <a:solidFill>
                  <a:srgbClr val="00B050"/>
                </a:solidFill>
              </a:rPr>
              <a:t>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468313" y="1628775"/>
            <a:ext cx="8675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zh-TW" altLang="en-US" sz="3200" b="1">
                <a:latin typeface="標楷體"/>
                <a:ea typeface="標楷體"/>
                <a:cs typeface="標楷體"/>
              </a:rPr>
              <a:t>醫藥教育研究試驗計畫使用</a:t>
            </a:r>
            <a:r>
              <a:rPr lang="zh-TW" altLang="en-US" sz="32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管制藥品申請書</a:t>
            </a:r>
          </a:p>
          <a:p>
            <a:pPr marL="342900" indent="-342900"/>
            <a:r>
              <a:rPr lang="en-US" altLang="zh-TW" sz="3200" b="1">
                <a:latin typeface="標楷體"/>
                <a:ea typeface="標楷體"/>
                <a:cs typeface="標楷體"/>
              </a:rPr>
              <a:t>(2)</a:t>
            </a:r>
            <a:r>
              <a:rPr lang="zh-TW" altLang="en-US" sz="3200" b="1">
                <a:latin typeface="標楷體"/>
                <a:ea typeface="標楷體"/>
                <a:cs typeface="標楷體"/>
              </a:rPr>
              <a:t>計劃主持人身分證明文件</a:t>
            </a:r>
            <a:r>
              <a:rPr lang="en-US" altLang="zh-TW" sz="3200" b="1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32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身分證影本</a:t>
            </a:r>
            <a:r>
              <a:rPr lang="en-US" altLang="zh-TW" sz="3200" b="1">
                <a:latin typeface="標楷體"/>
                <a:ea typeface="標楷體"/>
                <a:cs typeface="標楷體"/>
              </a:rPr>
              <a:t>)</a:t>
            </a:r>
          </a:p>
          <a:p>
            <a:pPr marL="342900" indent="-342900"/>
            <a:r>
              <a:rPr lang="en-US" altLang="zh-TW" sz="3200" b="1">
                <a:latin typeface="標楷體"/>
                <a:ea typeface="標楷體"/>
                <a:cs typeface="標楷體"/>
              </a:rPr>
              <a:t>(3)</a:t>
            </a:r>
            <a:r>
              <a:rPr lang="zh-TW" altLang="en-US" sz="32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研究計畫書</a:t>
            </a:r>
            <a:endParaRPr lang="zh-TW" altLang="en-US" sz="3200" b="1">
              <a:latin typeface="標楷體"/>
              <a:ea typeface="標楷體"/>
              <a:cs typeface="標楷體"/>
            </a:endParaRPr>
          </a:p>
          <a:p>
            <a:pPr marL="342900" indent="-342900"/>
            <a:r>
              <a:rPr lang="en-US" altLang="zh-TW" sz="3200" b="1">
                <a:latin typeface="標楷體"/>
                <a:ea typeface="標楷體"/>
                <a:cs typeface="標楷體"/>
              </a:rPr>
              <a:t>(4)</a:t>
            </a:r>
            <a:r>
              <a:rPr lang="zh-TW" altLang="en-US" sz="3200" b="1">
                <a:latin typeface="標楷體"/>
                <a:ea typeface="標楷體"/>
                <a:cs typeface="標楷體"/>
              </a:rPr>
              <a:t>管制藥品之</a:t>
            </a:r>
            <a:r>
              <a:rPr lang="zh-TW" altLang="en-US" sz="32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用法</a:t>
            </a:r>
            <a:r>
              <a:rPr lang="zh-TW" altLang="en-US" sz="3200" b="1">
                <a:latin typeface="標楷體"/>
                <a:ea typeface="標楷體"/>
                <a:cs typeface="標楷體"/>
              </a:rPr>
              <a:t>、</a:t>
            </a:r>
            <a:r>
              <a:rPr lang="zh-TW" altLang="en-US" sz="32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用量</a:t>
            </a:r>
            <a:r>
              <a:rPr lang="zh-TW" altLang="en-US" sz="3200" b="1">
                <a:latin typeface="標楷體"/>
                <a:ea typeface="標楷體"/>
                <a:cs typeface="標楷體"/>
              </a:rPr>
              <a:t>及</a:t>
            </a:r>
            <a:r>
              <a:rPr lang="zh-TW" altLang="en-US" sz="32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需用數量</a:t>
            </a:r>
          </a:p>
          <a:p>
            <a:pPr marL="342900" indent="-342900"/>
            <a:r>
              <a:rPr lang="zh-TW" altLang="en-US" sz="3200" b="1">
                <a:latin typeface="標楷體"/>
                <a:ea typeface="標楷體"/>
                <a:cs typeface="標楷體"/>
              </a:rPr>
              <a:t>   之估算說明</a:t>
            </a:r>
            <a:r>
              <a:rPr lang="zh-TW" altLang="en-US" sz="3200" b="1">
                <a:solidFill>
                  <a:srgbClr val="FFFF00"/>
                </a:solidFill>
                <a:latin typeface="標楷體"/>
                <a:ea typeface="標楷體"/>
                <a:cs typeface="標楷體"/>
              </a:rPr>
              <a:t> </a:t>
            </a:r>
            <a:endParaRPr lang="zh-CN" altLang="en-US" sz="3200" b="1">
              <a:solidFill>
                <a:srgbClr val="FFFF00"/>
              </a:solidFill>
              <a:latin typeface="標楷體"/>
              <a:ea typeface="標楷體"/>
              <a:cs typeface="標楷體"/>
            </a:endParaRPr>
          </a:p>
          <a:p>
            <a:pPr marL="342900" indent="-342900"/>
            <a:endParaRPr lang="zh-TW" altLang="en-US" sz="3200" b="1">
              <a:latin typeface="標楷體"/>
              <a:ea typeface="標楷體"/>
              <a:cs typeface="標楷體"/>
            </a:endParaRPr>
          </a:p>
          <a:p>
            <a:pPr marL="342900" indent="-342900"/>
            <a:endParaRPr lang="en-US" altLang="zh-TW" sz="3200" b="1">
              <a:solidFill>
                <a:srgbClr val="FFFF00"/>
              </a:solidFill>
              <a:latin typeface="標楷體"/>
              <a:ea typeface="標楷體"/>
              <a:cs typeface="標楷體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260475" y="700088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chemeClr val="hlink"/>
                </a:solidFill>
                <a:latin typeface="Verdana" pitchFamily="34" charset="0"/>
                <a:ea typeface="標楷體"/>
                <a:cs typeface="標楷體"/>
              </a:rPr>
              <a:t>研究試驗計劃申請管制藥品檢附文件</a:t>
            </a:r>
            <a:endParaRPr kumimoji="0" lang="zh-CN" altLang="en-US" sz="3600">
              <a:solidFill>
                <a:schemeClr val="hlink"/>
              </a:solidFill>
              <a:latin typeface="Verdana" pitchFamily="34" charset="0"/>
              <a:ea typeface="標楷體"/>
              <a:cs typeface="標楷體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258888" y="4508500"/>
            <a:ext cx="5048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文字方塊 6"/>
          <p:cNvSpPr txBox="1">
            <a:spLocks noChangeArrowheads="1"/>
          </p:cNvSpPr>
          <p:nvPr/>
        </p:nvSpPr>
        <p:spPr bwMode="auto">
          <a:xfrm>
            <a:off x="1835150" y="429260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0000FF"/>
                </a:solidFill>
              </a:rPr>
              <a:t>洽亞霖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55650" y="188913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u="sng" dirty="0">
                <a:solidFill>
                  <a:srgbClr val="FF0000"/>
                </a:solidFill>
                <a:ea typeface="標楷體" pitchFamily="65" charset="-120"/>
              </a:rPr>
              <a:t>管制</a:t>
            </a:r>
            <a:r>
              <a:rPr lang="zh-TW" altLang="en-US" sz="3600" b="1" dirty="0">
                <a:ea typeface="標楷體" pitchFamily="65" charset="-120"/>
              </a:rPr>
              <a:t>麻醉藥品</a:t>
            </a:r>
            <a:r>
              <a:rPr lang="en-US" altLang="zh-TW" sz="3600" b="1" dirty="0">
                <a:ea typeface="標楷體" pitchFamily="65" charset="-120"/>
              </a:rPr>
              <a:t>:</a:t>
            </a:r>
            <a:endParaRPr lang="zh-TW" altLang="en-US" sz="36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755650" y="908050"/>
          <a:ext cx="7345363" cy="52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3"/>
                <a:gridCol w="435665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管制藥品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 smtClean="0">
                          <a:latin typeface="Times New Roman" pitchFamily="18" charset="0"/>
                        </a:rPr>
                        <a:t>Ketamine</a:t>
                      </a:r>
                      <a:r>
                        <a:rPr lang="zh-TW" altLang="en-US" sz="180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altLang="zh-TW" sz="1200" dirty="0" smtClean="0">
                          <a:latin typeface="Comic Sans MS" pitchFamily="66" charset="0"/>
                        </a:rPr>
                        <a:t>(50mg/ml)</a:t>
                      </a:r>
                      <a:r>
                        <a:rPr lang="en-US" altLang="zh-TW" sz="1800" dirty="0" smtClean="0">
                          <a:latin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</a:rPr>
                        <a:t>(10ml/</a:t>
                      </a:r>
                      <a:r>
                        <a:rPr lang="zh-TW" altLang="en-US" sz="1800" dirty="0" smtClean="0">
                          <a:latin typeface="Times New Roman" pitchFamily="18" charset="0"/>
                        </a:rPr>
                        <a:t>瓶</a:t>
                      </a:r>
                      <a:r>
                        <a:rPr lang="en-US" altLang="zh-TW" sz="1800" dirty="0" smtClean="0">
                          <a:latin typeface="Times New Roman" pitchFamily="18" charset="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172253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作用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解離型麻醉劑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單獨使用時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有肌肉僵直反應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可與</a:t>
                      </a:r>
                      <a:r>
                        <a:rPr lang="en-US" altLang="zh-TW" sz="1800" dirty="0" err="1" smtClean="0">
                          <a:latin typeface="標楷體" pitchFamily="65" charset="-120"/>
                          <a:ea typeface="標楷體" pitchFamily="65" charset="-120"/>
                        </a:rPr>
                        <a:t>Xylazine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共用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).(</a:t>
                      </a:r>
                      <a:r>
                        <a:rPr lang="en-US" altLang="zh-TW" sz="1800" b="1" dirty="0" err="1" smtClean="0">
                          <a:solidFill>
                            <a:srgbClr val="0000FF"/>
                          </a:solidFill>
                          <a:latin typeface="SimHei" pitchFamily="49" charset="-122"/>
                          <a:ea typeface="SimHei" pitchFamily="49" charset="-122"/>
                        </a:rPr>
                        <a:t>Ropum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有呼吸不規則及過度流涎現象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</a:p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麻醉中動物眼瞼不閉合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2148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sng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mouse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2.5 mg/100g BW           IV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10 mg/100g BW            IP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2.2-4.4 mg/100g BW     IM</a:t>
                      </a:r>
                    </a:p>
                  </a:txBody>
                  <a:tcPr/>
                </a:tc>
              </a:tr>
              <a:tr h="721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sng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Rat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2.2 mg/100g BW        IM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2.0 mg/100g BW        IP</a:t>
                      </a:r>
                      <a:endParaRPr lang="zh-TW" altLang="en-US" dirty="0"/>
                    </a:p>
                  </a:txBody>
                  <a:tcPr/>
                </a:tc>
              </a:tr>
              <a:tr h="906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sng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22 mg/100g BW      IM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mtClean="0">
                <a:ea typeface="標楷體"/>
                <a:cs typeface="標楷體"/>
              </a:rPr>
              <a:t>受管制藥品務必提出申請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mtClean="0">
                <a:ea typeface="標楷體"/>
                <a:cs typeface="標楷體"/>
              </a:rPr>
              <a:t>需計劃核准始可提出申請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mtClean="0">
                <a:ea typeface="標楷體"/>
                <a:cs typeface="標楷體"/>
              </a:rPr>
              <a:t>麻醉藥品須與計劃書內容相同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mtClean="0">
                <a:ea typeface="標楷體"/>
                <a:cs typeface="標楷體"/>
              </a:rPr>
              <a:t>申請至核准需預留使用日期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mtClean="0">
                <a:ea typeface="標楷體"/>
                <a:cs typeface="標楷體"/>
              </a:rPr>
              <a:t>請注意核准時限</a:t>
            </a:r>
          </a:p>
        </p:txBody>
      </p:sp>
      <p:pic>
        <p:nvPicPr>
          <p:cNvPr id="3942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36867" name="Picture 4" descr="j034485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013" y="5805488"/>
            <a:ext cx="7889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481138"/>
            <a:ext cx="8686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400" b="1" smtClean="0">
                <a:ea typeface="標楷體"/>
                <a:cs typeface="標楷體"/>
              </a:rPr>
              <a:t> 舒泰</a:t>
            </a:r>
            <a:r>
              <a:rPr lang="zh-TW" altLang="en-US" sz="4400" b="1" smtClean="0"/>
              <a:t> </a:t>
            </a:r>
            <a:r>
              <a:rPr lang="en-US" altLang="zh-TW" sz="4400" b="1" smtClean="0">
                <a:latin typeface="Times New Roman" pitchFamily="18" charset="0"/>
              </a:rPr>
              <a:t>Zoletil 50 </a:t>
            </a:r>
            <a:r>
              <a:rPr lang="en-US" altLang="zh-TW" sz="2800" b="1" smtClean="0">
                <a:latin typeface="Times New Roman" pitchFamily="18" charset="0"/>
              </a:rPr>
              <a:t>(</a:t>
            </a:r>
            <a:r>
              <a:rPr lang="zh-TW" altLang="en-US" sz="2800" b="1" smtClean="0">
                <a:latin typeface="Times New Roman" pitchFamily="18" charset="0"/>
              </a:rPr>
              <a:t>資材：</a:t>
            </a:r>
            <a:r>
              <a:rPr lang="en-US" altLang="zh-TW" sz="2800" b="1" smtClean="0">
                <a:latin typeface="Times New Roman" pitchFamily="18" charset="0"/>
              </a:rPr>
              <a:t>05290)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   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適用於豬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兔子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大鼠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小鼠</a:t>
            </a:r>
            <a:endParaRPr lang="zh-TW" altLang="en-US" sz="44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en-US" sz="4400" b="1" smtClean="0">
                <a:latin typeface="Times New Roman" pitchFamily="18" charset="0"/>
              </a:rPr>
              <a:t> </a:t>
            </a:r>
            <a:r>
              <a:rPr lang="zh-TW" altLang="en-US" sz="4400" b="1" smtClean="0">
                <a:latin typeface="Times New Roman" pitchFamily="18" charset="0"/>
                <a:ea typeface="標楷體"/>
                <a:cs typeface="標楷體"/>
              </a:rPr>
              <a:t>氣體麻醉劑</a:t>
            </a:r>
            <a:r>
              <a:rPr lang="zh-TW" altLang="en-US" sz="4400" b="1" smtClean="0">
                <a:latin typeface="Times New Roman" pitchFamily="18" charset="0"/>
              </a:rPr>
              <a:t> </a:t>
            </a:r>
            <a:r>
              <a:rPr lang="en-US" altLang="zh-TW" sz="4400" b="1" smtClean="0">
                <a:latin typeface="Times New Roman" pitchFamily="18" charset="0"/>
              </a:rPr>
              <a:t>Isoflurane</a:t>
            </a:r>
            <a:r>
              <a:rPr lang="zh-TW" altLang="en-US" sz="4400" b="1" smtClean="0">
                <a:latin typeface="Times New Roman" pitchFamily="18" charset="0"/>
              </a:rPr>
              <a:t> </a:t>
            </a:r>
            <a:r>
              <a:rPr lang="en-US" altLang="zh-TW" sz="2800" b="1" smtClean="0">
                <a:latin typeface="Times New Roman" pitchFamily="18" charset="0"/>
              </a:rPr>
              <a:t>(</a:t>
            </a:r>
            <a:r>
              <a:rPr lang="zh-TW" altLang="en-US" sz="2800" b="1" smtClean="0">
                <a:latin typeface="Times New Roman" pitchFamily="18" charset="0"/>
              </a:rPr>
              <a:t>資材： </a:t>
            </a:r>
            <a:r>
              <a:rPr lang="en-US" altLang="zh-TW" sz="2800" b="1" smtClean="0">
                <a:latin typeface="Times New Roman" pitchFamily="18" charset="0"/>
              </a:rPr>
              <a:t>32501)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4400" b="1" smtClean="0">
                <a:latin typeface="Times New Roman" pitchFamily="18" charset="0"/>
              </a:rPr>
              <a:t>  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需搭配呼吸器一起使用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       </a:t>
            </a:r>
            <a:r>
              <a:rPr lang="en-US" altLang="zh-TW" sz="4400" b="1" smtClean="0">
                <a:latin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4400" b="1" smtClean="0">
                <a:latin typeface="Times New Roman" pitchFamily="18" charset="0"/>
              </a:rPr>
              <a:t>    </a:t>
            </a:r>
          </a:p>
        </p:txBody>
      </p:sp>
      <p:pic>
        <p:nvPicPr>
          <p:cNvPr id="552966" name="Rectangle 6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268288"/>
            <a:ext cx="8474075" cy="1158875"/>
          </a:xfrm>
        </p:spPr>
      </p:pic>
      <p:pic>
        <p:nvPicPr>
          <p:cNvPr id="37891" name="Picture 4" descr="j034485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5013" y="5805488"/>
            <a:ext cx="7889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5165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en-US" altLang="zh-TW" sz="24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</a:pPr>
            <a:r>
              <a:rPr lang="zh-TW" altLang="en-US" sz="2800" b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800" b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b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小鼠</a:t>
            </a:r>
            <a:r>
              <a:rPr lang="en-US" altLang="zh-TW" sz="28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zh-TW" sz="2400" smtClean="0"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國家實驗動物繁殖及研究中心 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www.nlac.org.tw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zh-TW" sz="2400" smtClean="0"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樂斯科生物科技股份有限公司 </a:t>
            </a:r>
            <a:r>
              <a:rPr lang="en-US" altLang="zh-TW" sz="2400" smtClean="0">
                <a:latin typeface="標楷體"/>
                <a:ea typeface="標楷體"/>
                <a:cs typeface="標楷體"/>
                <a:hlinkClick r:id="rId2"/>
              </a:rPr>
              <a:t>www.biolasco.com.tw</a:t>
            </a:r>
            <a:endParaRPr lang="en-US" altLang="zh-TW" sz="24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en-US" altLang="zh-TW" sz="2400" b="1" u="sng" smtClean="0">
              <a:solidFill>
                <a:schemeClr val="folHlink"/>
              </a:solidFill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</a:pPr>
            <a:r>
              <a:rPr lang="zh-TW" altLang="en-US" sz="2800" b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兔子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民間繁殖場 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02-22735806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廖先生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b="1" smtClean="0">
                <a:latin typeface="標楷體"/>
                <a:ea typeface="標楷體"/>
                <a:cs typeface="標楷體"/>
              </a:rPr>
              <a:t>       </a:t>
            </a:r>
            <a:r>
              <a:rPr lang="zh-TW" altLang="en-US" sz="2600" smtClean="0">
                <a:latin typeface="標楷體"/>
                <a:ea typeface="標楷體"/>
                <a:cs typeface="標楷體"/>
              </a:rPr>
              <a:t>竹南藥檢所</a:t>
            </a:r>
            <a:r>
              <a:rPr lang="zh-TW" altLang="en-US" sz="2600" b="1" smtClean="0">
                <a:latin typeface="標楷體"/>
                <a:ea typeface="標楷體"/>
                <a:cs typeface="標楷體"/>
              </a:rPr>
              <a:t> </a:t>
            </a:r>
            <a:r>
              <a:rPr lang="en-US" altLang="zh-CN" sz="2600" smtClean="0">
                <a:latin typeface="Times New Roman" pitchFamily="18" charset="0"/>
              </a:rPr>
              <a:t>037-584811</a:t>
            </a:r>
            <a:r>
              <a:rPr lang="zh-CN" altLang="en-US" sz="2600" smtClean="0">
                <a:latin typeface="Times New Roman" pitchFamily="18" charset="0"/>
              </a:rPr>
              <a:t>轉</a:t>
            </a:r>
            <a:r>
              <a:rPr lang="en-US" altLang="zh-CN" sz="2600" smtClean="0">
                <a:latin typeface="Times New Roman" pitchFamily="18" charset="0"/>
              </a:rPr>
              <a:t>108</a:t>
            </a:r>
            <a:r>
              <a:rPr lang="zh-TW" altLang="en-US" sz="2600" smtClean="0">
                <a:latin typeface="Times New Roman" pitchFamily="18" charset="0"/>
              </a:rPr>
              <a:t> </a:t>
            </a:r>
            <a:r>
              <a:rPr lang="en-US" altLang="zh-TW" sz="1600" smtClean="0">
                <a:latin typeface="Times New Roman" pitchFamily="18" charset="0"/>
              </a:rPr>
              <a:t>(</a:t>
            </a:r>
            <a:r>
              <a:rPr lang="zh-TW" altLang="en-US" sz="1600" smtClean="0">
                <a:latin typeface="Times New Roman" pitchFamily="18" charset="0"/>
              </a:rPr>
              <a:t>需自己至淡水畜試所載兔子</a:t>
            </a:r>
            <a:r>
              <a:rPr lang="en-US" altLang="zh-TW" sz="1600" smtClean="0">
                <a:latin typeface="Times New Roman" pitchFamily="18" charset="0"/>
              </a:rPr>
              <a:t>)</a:t>
            </a:r>
            <a:endParaRPr lang="en-US" altLang="zh-TW" sz="16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endParaRPr lang="en-US" altLang="zh-TW" sz="24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</a:pPr>
            <a:r>
              <a:rPr lang="zh-TW" altLang="en-US" sz="2800" b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大型豬種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藍瑞斯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(L)</a:t>
            </a:r>
            <a:r>
              <a:rPr lang="en-US" altLang="zh-TW" sz="2800" smtClean="0">
                <a:latin typeface="Verdana" pitchFamily="34" charset="0"/>
              </a:rPr>
              <a:t>X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約克夏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(Y)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之雜交品系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         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From 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林口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02-26013048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 許先生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</a:pPr>
            <a:r>
              <a:rPr lang="zh-TW" altLang="en-US" sz="2800" b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小型豬種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蘭嶼豬 </a:t>
            </a:r>
            <a:r>
              <a:rPr lang="en-US" altLang="zh-TW" sz="1500" smtClean="0">
                <a:latin typeface="標楷體"/>
                <a:ea typeface="標楷體"/>
                <a:cs typeface="標楷體"/>
                <a:hlinkClick r:id="rId3"/>
              </a:rPr>
              <a:t>http://minipigs.angrin.tlri.gov.tw/</a:t>
            </a:r>
            <a:r>
              <a:rPr lang="zh-TW" altLang="en-US" sz="1500" smtClean="0">
                <a:latin typeface="標楷體"/>
                <a:ea typeface="標楷體"/>
                <a:cs typeface="標楷體"/>
              </a:rPr>
              <a:t> </a:t>
            </a:r>
            <a:r>
              <a:rPr lang="en-US" altLang="zh-TW" sz="1500" smtClean="0">
                <a:latin typeface="標楷體"/>
                <a:ea typeface="標楷體"/>
                <a:cs typeface="標楷體"/>
              </a:rPr>
              <a:t>8000</a:t>
            </a:r>
            <a:r>
              <a:rPr lang="zh-TW" altLang="en-US" sz="1500" smtClean="0">
                <a:latin typeface="標楷體"/>
                <a:ea typeface="標楷體"/>
                <a:cs typeface="標楷體"/>
              </a:rPr>
              <a:t>元</a:t>
            </a:r>
            <a:r>
              <a:rPr lang="en-US" altLang="zh-TW" sz="15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1500" smtClean="0">
                <a:latin typeface="標楷體"/>
                <a:ea typeface="標楷體"/>
                <a:cs typeface="標楷體"/>
              </a:rPr>
              <a:t>頭</a:t>
            </a:r>
            <a:r>
              <a:rPr lang="en-US" altLang="zh-TW" sz="1500" smtClean="0">
                <a:latin typeface="標楷體"/>
                <a:ea typeface="標楷體"/>
                <a:cs typeface="標楷體"/>
              </a:rPr>
              <a:t>+12000</a:t>
            </a:r>
            <a:r>
              <a:rPr lang="zh-TW" altLang="en-US" sz="1500" smtClean="0">
                <a:latin typeface="標楷體"/>
                <a:ea typeface="標楷體"/>
                <a:cs typeface="標楷體"/>
              </a:rPr>
              <a:t>元</a:t>
            </a:r>
            <a:r>
              <a:rPr lang="en-US" altLang="zh-TW" sz="15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1500" smtClean="0">
                <a:latin typeface="標楷體"/>
                <a:ea typeface="標楷體"/>
                <a:cs typeface="標楷體"/>
              </a:rPr>
              <a:t>運費</a:t>
            </a:r>
            <a:endParaRPr lang="zh-TW" altLang="en-US" sz="28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              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From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台東種畜繁殖場 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(089)224634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分機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219</a:t>
            </a:r>
            <a:endParaRPr lang="en-US" altLang="zh-TW" sz="2400" smtClean="0">
              <a:solidFill>
                <a:srgbClr val="FF0000"/>
              </a:solidFill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</a:pPr>
            <a:r>
              <a:rPr lang="en-US" altLang="zh-TW" sz="2400" smtClean="0">
                <a:solidFill>
                  <a:srgbClr val="00B0F0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 smtClean="0">
                <a:solidFill>
                  <a:srgbClr val="00B0F0"/>
                </a:solidFill>
                <a:latin typeface="標楷體"/>
                <a:ea typeface="標楷體"/>
                <a:cs typeface="標楷體"/>
              </a:rPr>
              <a:t>各種動物含國外實驗動物代理進口</a:t>
            </a:r>
            <a:r>
              <a:rPr lang="en-US" altLang="zh-TW" sz="2400" smtClean="0">
                <a:solidFill>
                  <a:srgbClr val="00B0F0"/>
                </a:solidFill>
                <a:latin typeface="標楷體"/>
                <a:ea typeface="標楷體"/>
                <a:cs typeface="標楷體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zh-TW" sz="2400" smtClean="0">
                <a:latin typeface="標楷體"/>
                <a:ea typeface="標楷體"/>
                <a:cs typeface="標楷體"/>
              </a:rPr>
              <a:t>  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樂斯科生物科技股份有限公司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國家實驗動物繁殖及研究中心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2400" smtClean="0">
                <a:latin typeface="標楷體"/>
                <a:ea typeface="標楷體"/>
                <a:cs typeface="標楷體"/>
              </a:rPr>
              <a:t>   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>
                <a:solidFill>
                  <a:srgbClr val="0000FF"/>
                </a:solidFill>
                <a:ea typeface="標楷體"/>
                <a:cs typeface="標楷體"/>
              </a:rPr>
              <a:t>國內提供實驗動物之單位</a:t>
            </a:r>
          </a:p>
        </p:txBody>
      </p:sp>
      <p:sp>
        <p:nvSpPr>
          <p:cNvPr id="39939" name="文字方塊 3"/>
          <p:cNvSpPr txBox="1">
            <a:spLocks noChangeArrowheads="1"/>
          </p:cNvSpPr>
          <p:nvPr/>
        </p:nvSpPr>
        <p:spPr bwMode="auto">
          <a:xfrm>
            <a:off x="3276600" y="1042988"/>
            <a:ext cx="2232025" cy="3698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>
                <a:solidFill>
                  <a:srgbClr val="FF0000"/>
                </a:solidFill>
              </a:rPr>
              <a:t>實驗者自行訂購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893175" cy="50688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ea typeface="標楷體"/>
                <a:cs typeface="標楷體"/>
              </a:rPr>
              <a:t>         </a:t>
            </a:r>
          </a:p>
          <a:p>
            <a:pPr>
              <a:lnSpc>
                <a:spcPct val="80000"/>
              </a:lnSpc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國家實驗動物中心 </a:t>
            </a:r>
            <a:r>
              <a:rPr lang="en-US" altLang="zh-TW" sz="2000" smtClean="0">
                <a:solidFill>
                  <a:schemeClr val="accent2"/>
                </a:solidFill>
                <a:ea typeface="標楷體"/>
                <a:cs typeface="標楷體"/>
              </a:rPr>
              <a:t>(W3</a:t>
            </a:r>
            <a:r>
              <a:rPr lang="zh-TW" altLang="en-US" sz="2000" smtClean="0">
                <a:solidFill>
                  <a:schemeClr val="accent2"/>
                </a:solidFill>
                <a:ea typeface="標楷體"/>
                <a:cs typeface="標楷體"/>
              </a:rPr>
              <a:t>出貨</a:t>
            </a:r>
            <a:r>
              <a:rPr lang="en-US" altLang="zh-TW" sz="2000" smtClean="0">
                <a:solidFill>
                  <a:schemeClr val="accent2"/>
                </a:solidFill>
                <a:ea typeface="標楷體"/>
                <a:cs typeface="標楷體"/>
              </a:rPr>
              <a:t>)</a:t>
            </a:r>
            <a:endParaRPr lang="zh-TW" altLang="en-US" sz="20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2000" smtClean="0">
                <a:latin typeface="標楷體"/>
                <a:ea typeface="標楷體"/>
                <a:cs typeface="Arial" charset="0"/>
              </a:rPr>
              <a:t>   </a:t>
            </a:r>
            <a:r>
              <a:rPr lang="en-US" altLang="zh-TW" sz="2000" smtClean="0">
                <a:latin typeface="標楷體"/>
                <a:ea typeface="標楷體"/>
                <a:cs typeface="Arial" charset="0"/>
                <a:hlinkClick r:id="rId2"/>
              </a:rPr>
              <a:t>http://www.nlac.gov.tw</a:t>
            </a:r>
            <a:r>
              <a:rPr lang="zh-TW" altLang="en-US" sz="2000" smtClean="0">
                <a:latin typeface="標楷體"/>
                <a:ea typeface="標楷體"/>
                <a:cs typeface="Arial" charset="0"/>
              </a:rPr>
              <a:t> 需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告知本組此批到貨日期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 </a:t>
            </a:r>
            <a:r>
              <a:rPr lang="en-US" altLang="zh-TW" sz="1800" b="1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1800" b="1" smtClean="0">
                <a:latin typeface="標楷體"/>
                <a:ea typeface="標楷體"/>
                <a:cs typeface="標楷體"/>
              </a:rPr>
              <a:t>國動不再生產此</a:t>
            </a:r>
            <a:r>
              <a:rPr lang="en-US" altLang="zh-TW" sz="1800" b="1" smtClean="0"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1800" b="1" smtClean="0">
                <a:latin typeface="標楷體"/>
                <a:ea typeface="標楷體"/>
                <a:cs typeface="標楷體"/>
              </a:rPr>
              <a:t>種品系</a:t>
            </a:r>
            <a:r>
              <a:rPr lang="en-US" altLang="zh-TW" sz="1800" b="1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1800" b="1" smtClean="0">
                <a:solidFill>
                  <a:schemeClr val="accent2"/>
                </a:solidFill>
                <a:latin typeface="標楷體"/>
                <a:ea typeface="標楷體"/>
                <a:cs typeface="標楷體"/>
              </a:rPr>
              <a:t>大鼠</a:t>
            </a:r>
            <a:r>
              <a:rPr lang="en-US" altLang="zh-TW" sz="1800" b="1" smtClean="0">
                <a:solidFill>
                  <a:schemeClr val="accent2"/>
                </a:solidFill>
                <a:latin typeface="標楷體"/>
                <a:ea typeface="標楷體"/>
                <a:cs typeface="標楷體"/>
              </a:rPr>
              <a:t>SD </a:t>
            </a:r>
            <a:r>
              <a:rPr lang="zh-TW" altLang="en-US" sz="1800" b="1" smtClean="0">
                <a:solidFill>
                  <a:schemeClr val="accent2"/>
                </a:solidFill>
                <a:latin typeface="標楷體"/>
                <a:ea typeface="標楷體"/>
                <a:cs typeface="標楷體"/>
              </a:rPr>
              <a:t>、</a:t>
            </a:r>
            <a:r>
              <a:rPr lang="en-US" altLang="zh-TW" sz="1800" b="1" smtClean="0">
                <a:solidFill>
                  <a:schemeClr val="accent2"/>
                </a:solidFill>
                <a:latin typeface="標楷體"/>
                <a:ea typeface="標楷體"/>
                <a:cs typeface="標楷體"/>
              </a:rPr>
              <a:t>Wistar</a:t>
            </a:r>
            <a:r>
              <a:rPr lang="zh-TW" altLang="en-US" sz="1800" b="1" smtClean="0">
                <a:solidFill>
                  <a:schemeClr val="accent2"/>
                </a:solidFill>
                <a:latin typeface="標楷體"/>
                <a:ea typeface="標楷體"/>
                <a:cs typeface="標楷體"/>
              </a:rPr>
              <a:t>及小鼠 </a:t>
            </a:r>
            <a:r>
              <a:rPr lang="en-US" altLang="zh-TW" sz="1800" b="1" smtClean="0">
                <a:solidFill>
                  <a:schemeClr val="accent2"/>
                </a:solidFill>
                <a:latin typeface="標楷體"/>
                <a:ea typeface="標楷體"/>
                <a:cs typeface="標楷體"/>
              </a:rPr>
              <a:t>ICR</a:t>
            </a:r>
            <a:r>
              <a:rPr lang="en-US" altLang="zh-TW" sz="1800" b="1" smtClean="0">
                <a:latin typeface="標楷體"/>
                <a:ea typeface="標楷體"/>
                <a:cs typeface="標楷體"/>
              </a:rPr>
              <a:t>)</a:t>
            </a:r>
            <a:endParaRPr lang="en-US" altLang="zh-TW" sz="18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zh-TW" altLang="en-US" sz="1800" smtClean="0"/>
              <a:t>     國科會計畫→可訂購</a:t>
            </a:r>
            <a:r>
              <a:rPr lang="en-US" altLang="zh-TW" sz="1800" smtClean="0"/>
              <a:t>SD. Wistar. ICR</a:t>
            </a:r>
            <a:r>
              <a:rPr lang="zh-TW" altLang="en-US" sz="1800" smtClean="0"/>
              <a:t> </a:t>
            </a:r>
            <a:endParaRPr lang="en-US" altLang="zh-TW" sz="180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zh-TW" altLang="en-US" sz="1800" smtClean="0"/>
              <a:t> </a:t>
            </a:r>
            <a:endParaRPr lang="en-US" altLang="zh-TW" sz="180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樂斯科生物科技股份有限公司 </a:t>
            </a:r>
            <a:r>
              <a:rPr lang="en-US" altLang="zh-TW" sz="2000" smtClean="0">
                <a:solidFill>
                  <a:schemeClr val="accent2"/>
                </a:solidFill>
                <a:ea typeface="標楷體"/>
                <a:cs typeface="標楷體"/>
              </a:rPr>
              <a:t>(W1</a:t>
            </a:r>
            <a:r>
              <a:rPr lang="zh-TW" altLang="en-US" sz="2000" smtClean="0">
                <a:solidFill>
                  <a:schemeClr val="accent2"/>
                </a:solidFill>
                <a:ea typeface="標楷體"/>
                <a:cs typeface="標楷體"/>
              </a:rPr>
              <a:t>出貨</a:t>
            </a:r>
            <a:r>
              <a:rPr lang="en-US" altLang="zh-TW" sz="2000" smtClean="0">
                <a:solidFill>
                  <a:schemeClr val="accent2"/>
                </a:solidFill>
                <a:ea typeface="標楷體"/>
                <a:cs typeface="標楷體"/>
              </a:rPr>
              <a:t>)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 </a:t>
            </a:r>
            <a:endParaRPr lang="zh-TW" altLang="en-US" sz="20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2000" smtClean="0">
                <a:ea typeface="標楷體"/>
                <a:cs typeface="標楷體"/>
              </a:rPr>
              <a:t>    網路訂購 </a:t>
            </a:r>
            <a:r>
              <a:rPr lang="en-US" altLang="zh-TW" sz="2000" smtClean="0">
                <a:ea typeface="標楷體"/>
                <a:cs typeface="標楷體"/>
                <a:hlinkClick r:id="rId4"/>
              </a:rPr>
              <a:t>www.biolasco.com.tw</a:t>
            </a:r>
            <a:endParaRPr lang="en-US" altLang="zh-TW" sz="2000" smtClean="0">
              <a:ea typeface="標楷體"/>
              <a:cs typeface="標楷體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      </a:t>
            </a:r>
            <a:r>
              <a:rPr lang="en-US" altLang="zh-TW" sz="2000" smtClean="0">
                <a:ea typeface="標楷體"/>
                <a:cs typeface="標楷體"/>
                <a:hlinkClick r:id="rId5" action="ppaction://hlinkfile"/>
              </a:rPr>
              <a:t>      </a:t>
            </a:r>
            <a:endParaRPr lang="en-US" altLang="zh-TW" sz="20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80000"/>
              </a:lnSpc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為避免感染，本動物中心僅同意訂購來源為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之大、小鼠。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000" smtClean="0">
              <a:latin typeface="標楷體"/>
              <a:ea typeface="標楷體"/>
              <a:cs typeface="標楷體"/>
            </a:endParaRPr>
          </a:p>
        </p:txBody>
      </p:sp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539750" y="260350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>
                <a:solidFill>
                  <a:srgbClr val="CC00FF"/>
                </a:solidFill>
                <a:ea typeface="標楷體"/>
                <a:cs typeface="標楷體"/>
              </a:rPr>
              <a:t>訂購動物</a:t>
            </a:r>
            <a:r>
              <a:rPr lang="en-US" altLang="zh-TW" sz="4000" b="1">
                <a:solidFill>
                  <a:srgbClr val="CC00FF"/>
                </a:solidFill>
                <a:ea typeface="標楷體"/>
                <a:cs typeface="標楷體"/>
                <a:sym typeface="Wingdings" pitchFamily="2" charset="2"/>
              </a:rPr>
              <a:t>: (</a:t>
            </a:r>
            <a:r>
              <a:rPr lang="zh-TW" altLang="en-US" sz="4000" b="1">
                <a:solidFill>
                  <a:srgbClr val="CC00FF"/>
                </a:solidFill>
                <a:ea typeface="標楷體"/>
                <a:cs typeface="標楷體"/>
                <a:sym typeface="Wingdings" pitchFamily="2" charset="2"/>
              </a:rPr>
              <a:t>大</a:t>
            </a:r>
            <a:r>
              <a:rPr lang="en-US" altLang="zh-TW" sz="4000" b="1">
                <a:solidFill>
                  <a:srgbClr val="CC00FF"/>
                </a:solidFill>
                <a:ea typeface="標楷體"/>
                <a:cs typeface="標楷體"/>
                <a:sym typeface="Wingdings" pitchFamily="2" charset="2"/>
              </a:rPr>
              <a:t>.</a:t>
            </a:r>
            <a:r>
              <a:rPr lang="zh-TW" altLang="en-US" sz="4000" b="1">
                <a:solidFill>
                  <a:srgbClr val="CC00FF"/>
                </a:solidFill>
                <a:ea typeface="標楷體"/>
                <a:cs typeface="標楷體"/>
                <a:sym typeface="Wingdings" pitchFamily="2" charset="2"/>
              </a:rPr>
              <a:t>小鼠</a:t>
            </a:r>
            <a:r>
              <a:rPr lang="en-US" altLang="zh-TW" sz="4000" b="1">
                <a:solidFill>
                  <a:srgbClr val="CC00FF"/>
                </a:solidFill>
                <a:ea typeface="標楷體"/>
                <a:cs typeface="標楷體"/>
                <a:sym typeface="Wingdings" pitchFamily="2" charset="2"/>
              </a:rPr>
              <a:t>)</a:t>
            </a:r>
            <a:endParaRPr lang="en-US" altLang="zh-TW" sz="4000" b="1">
              <a:solidFill>
                <a:srgbClr val="CC00FF"/>
              </a:solidFill>
              <a:ea typeface="標楷體"/>
              <a:cs typeface="標楷體"/>
            </a:endParaRPr>
          </a:p>
        </p:txBody>
      </p:sp>
      <p:pic>
        <p:nvPicPr>
          <p:cNvPr id="40963" name="Picture 11" descr="AN01125_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3" y="274638"/>
            <a:ext cx="8491537" cy="1152525"/>
          </a:xfrm>
        </p:spPr>
      </p:pic>
      <p:graphicFrame>
        <p:nvGraphicFramePr>
          <p:cNvPr id="523294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164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動物來源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隔離檢疫期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檢疫項目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國家動物中心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(NLAC)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樂斯科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BioLASCO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SPF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區：需檢疫一週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Clean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區：暫無須檢疫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600" dirty="0" smtClean="0">
                          <a:latin typeface="新細明體" pitchFamily="18" charset="-120"/>
                          <a:ea typeface="新細明體" pitchFamily="18" charset="-120"/>
                        </a:rPr>
                        <a:t>糞便微生物與寄生蟲檢查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其他動物來源，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Charles River / Jackson 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SPF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區：需檢疫一週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Clean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區：需檢疫一週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其他動物來源，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完整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/ 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無完整之健康證明者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7~14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記得多訂</a:t>
                      </a: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隻檢疫用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臨床檢查血清學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小鼠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          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血清學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大鼠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細菌學檢查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內寄生蟲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原蟲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蟯蟲等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珍貴動物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免疫不全動物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(SCID, Nude mice),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1" lang="en-US" altLang="zh-TW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無完整之健康證明者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21-28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天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(3-4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週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使用衛兵鼠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3132138" y="6165850"/>
            <a:ext cx="3311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>
                <a:sym typeface="Wingdings 2" pitchFamily="18" charset="2"/>
              </a:rPr>
              <a:t> </a:t>
            </a:r>
            <a:r>
              <a:rPr lang="zh-TW" altLang="en-US" sz="1400"/>
              <a:t>衛兵鼠由訂購單位提供或支付</a:t>
            </a:r>
          </a:p>
          <a:p>
            <a:r>
              <a:rPr lang="zh-TW" altLang="en-US" sz="1400">
                <a:sym typeface="Wingdings 2" pitchFamily="18" charset="2"/>
              </a:rPr>
              <a:t> </a:t>
            </a:r>
            <a:r>
              <a:rPr lang="zh-TW" altLang="en-US" sz="1400"/>
              <a:t>車資、檢疫費由訂購單位支付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066088" cy="5329237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內容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: (3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小時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9:10~10:00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2" action="ppaction://hlinksldjump"/>
              </a:rPr>
              <a:t>動物中心簡介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2" action="ppaction://hlinksldjump"/>
              </a:rPr>
              <a:t>-</a:t>
            </a:r>
            <a:endParaRPr lang="zh-TW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3" action="ppaction://hlinksldjump"/>
              </a:rPr>
              <a:t>申請動物實驗須知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3" action="ppaction://hlinksldjump"/>
              </a:rPr>
              <a:t>-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動物實驗審查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麻醉藥申請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代養申請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訂購動物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檢疫報告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4" action="ppaction://hlinksldjump"/>
              </a:rPr>
              <a:t>實驗室使用須知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4" action="ppaction://hlinksldjump"/>
              </a:rPr>
              <a:t>-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     門禁申請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接收動物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登記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送入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＆代養費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(10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號前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).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動物房規則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     安樂死操作說明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一般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&amp;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感染性廢棄物處理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altLang="zh-TW" sz="2100" b="1" u="sng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10:10~11:00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5" action="ppaction://hlinksldjump"/>
              </a:rPr>
              <a:t>回籠區規定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5" action="ppaction://hlinksldjump"/>
              </a:rPr>
              <a:t>.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5" action="ppaction://hlinksldjump"/>
              </a:rPr>
              <a:t>魚房相關規定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6" action="ppaction://hlinksldjump"/>
              </a:rPr>
              <a:t>動線說明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6" action="ppaction://hlinksldjump"/>
              </a:rPr>
              <a:t>-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人流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物流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氣流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7" action="ppaction://hlinksldjump"/>
              </a:rPr>
              <a:t>逃生動線＆消防設備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1F.B1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8" action="ppaction://hlinksldjump"/>
              </a:rPr>
              <a:t>特殊事件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8" action="ppaction://hlinksldjump"/>
              </a:rPr>
              <a:t>-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動物咬傷處理、廣播系統＆錄影系統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     </a:t>
            </a:r>
            <a:r>
              <a:rPr lang="zh-TW" altLang="en-US" sz="29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9" action="ppaction://hlinksldjump"/>
              </a:rPr>
              <a:t>罰則</a:t>
            </a:r>
            <a:r>
              <a:rPr lang="en-US" altLang="zh-TW" sz="29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  <a:hlinkClick r:id="rId9" action="ppaction://hlinksldjump"/>
              </a:rPr>
              <a:t>-</a:t>
            </a:r>
            <a:endParaRPr lang="zh-TW" altLang="en-US" sz="29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19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1900" dirty="0" smtClean="0"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11:10~12:00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人道管理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麻醉劑量＆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止痛劑＆抗生素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常見技術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Rat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&amp;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Mice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技術＆</a:t>
            </a:r>
            <a:r>
              <a:rPr lang="en-US" altLang="zh-TW" sz="21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  <a:cs typeface="+mn-cs"/>
              </a:rPr>
              <a:t>Rabbit </a:t>
            </a:r>
            <a:r>
              <a:rPr lang="zh-TW" altLang="en-US" sz="21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  <a:cs typeface="+mn-cs"/>
              </a:rPr>
              <a:t>技術 </a:t>
            </a:r>
            <a:endParaRPr lang="en-US" altLang="zh-TW" sz="2100" dirty="0" smtClean="0">
              <a:solidFill>
                <a:srgbClr val="9933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保定、管灌、採血、注射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  <a:cs typeface="+mn-cs"/>
              </a:rPr>
              <a:t>—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  <a:cs typeface="+mn-cs"/>
              </a:rPr>
              <a:t>影片教學</a:t>
            </a:r>
            <a:endParaRPr lang="en-US" altLang="zh-TW" sz="2100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術前術後注意事項＆動物常見問題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測驗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: 12:00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進行 答案皆在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slide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中 請各位注意聽講</a:t>
            </a:r>
          </a:p>
        </p:txBody>
      </p:sp>
      <p:pic>
        <p:nvPicPr>
          <p:cNvPr id="585730" name="Rectangle 2"/>
          <p:cNvPicPr>
            <a:picLocks noGrp="1" noChangeArrowheads="1"/>
          </p:cNvPicPr>
          <p:nvPr>
            <p:ph type="title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65100" y="268288"/>
            <a:ext cx="8528050" cy="1158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3492500" y="476250"/>
            <a:ext cx="2016125" cy="703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廠商以運送箱將動物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送達動物中心</a:t>
            </a:r>
          </a:p>
        </p:txBody>
      </p:sp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4427538" y="1125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563938" y="14128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動物中心人員簽收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916238" y="2205038"/>
            <a:ext cx="13684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樂斯科動物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427538" y="2205038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國家動物中心動物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5364163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4356100" y="5734050"/>
            <a:ext cx="428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陽性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684213" y="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/>
              <a:t>　</a:t>
            </a:r>
            <a:r>
              <a:rPr lang="zh-TW" altLang="en-US" sz="24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新進動物檢疫流程圖</a:t>
            </a:r>
            <a:r>
              <a:rPr lang="en-US" altLang="zh-TW" sz="24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樂斯科／國動）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4356100" y="4868863"/>
            <a:ext cx="2376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糞便採樣，檢疫期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3-7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天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6269038" y="5661025"/>
            <a:ext cx="428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通過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5435600" y="6092825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b="1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1600" b="1">
                <a:latin typeface="標楷體"/>
                <a:ea typeface="標楷體"/>
                <a:cs typeface="標楷體"/>
              </a:rPr>
              <a:t>週</a:t>
            </a:r>
            <a:r>
              <a:rPr lang="en-US" altLang="zh-TW" sz="1600" b="1">
                <a:latin typeface="標楷體"/>
                <a:ea typeface="標楷體"/>
                <a:cs typeface="標楷體"/>
              </a:rPr>
              <a:t>1)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通知訂購者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移入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區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3275013" y="6154738"/>
            <a:ext cx="212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通知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PI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及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依規定予於處置</a:t>
            </a:r>
          </a:p>
        </p:txBody>
      </p:sp>
      <p:sp>
        <p:nvSpPr>
          <p:cNvPr id="43021" name="Line 16"/>
          <p:cNvSpPr>
            <a:spLocks noChangeShapeType="1"/>
          </p:cNvSpPr>
          <p:nvPr/>
        </p:nvSpPr>
        <p:spPr bwMode="auto">
          <a:xfrm>
            <a:off x="4356100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3" name="Rectangle 22"/>
          <p:cNvSpPr>
            <a:spLocks noChangeArrowheads="1"/>
          </p:cNvSpPr>
          <p:nvPr/>
        </p:nvSpPr>
        <p:spPr bwMode="auto">
          <a:xfrm>
            <a:off x="2195513" y="3213100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代養申請</a:t>
            </a:r>
            <a:r>
              <a:rPr lang="en-US" altLang="zh-TW" sz="1600" b="1" u="sng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Clean </a:t>
            </a:r>
            <a:r>
              <a:rPr lang="zh-TW" altLang="en-US" sz="1600" b="1" u="sng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區</a:t>
            </a:r>
            <a:endParaRPr lang="zh-TW" altLang="en-US" sz="1600">
              <a:latin typeface="標楷體"/>
              <a:ea typeface="標楷體"/>
              <a:cs typeface="標楷體"/>
            </a:endParaRPr>
          </a:p>
          <a:p>
            <a:pPr algn="ctr"/>
            <a:endParaRPr lang="en-US" altLang="zh-TW" sz="1600">
              <a:latin typeface="標楷體"/>
              <a:ea typeface="標楷體"/>
              <a:cs typeface="標楷體"/>
            </a:endParaRPr>
          </a:p>
        </p:txBody>
      </p:sp>
      <p:sp>
        <p:nvSpPr>
          <p:cNvPr id="43024" name="Rectangle 23"/>
          <p:cNvSpPr>
            <a:spLocks noChangeArrowheads="1"/>
          </p:cNvSpPr>
          <p:nvPr/>
        </p:nvSpPr>
        <p:spPr bwMode="auto">
          <a:xfrm>
            <a:off x="4500563" y="3213100"/>
            <a:ext cx="192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代養申請</a:t>
            </a:r>
            <a:r>
              <a:rPr lang="en-US" altLang="zh-TW" sz="1600" b="1" u="sng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1600" b="1" u="sng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區</a:t>
            </a:r>
            <a:endParaRPr lang="zh-TW" altLang="en-US" sz="1600">
              <a:latin typeface="標楷體"/>
              <a:ea typeface="標楷體"/>
              <a:cs typeface="標楷體"/>
            </a:endParaRPr>
          </a:p>
        </p:txBody>
      </p:sp>
      <p:sp>
        <p:nvSpPr>
          <p:cNvPr id="43025" name="Line 24"/>
          <p:cNvSpPr>
            <a:spLocks noChangeShapeType="1"/>
          </p:cNvSpPr>
          <p:nvPr/>
        </p:nvSpPr>
        <p:spPr bwMode="auto">
          <a:xfrm>
            <a:off x="3348038" y="28527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6" name="Line 25"/>
          <p:cNvSpPr>
            <a:spLocks noChangeShapeType="1"/>
          </p:cNvSpPr>
          <p:nvPr/>
        </p:nvSpPr>
        <p:spPr bwMode="auto">
          <a:xfrm>
            <a:off x="334803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7" name="Line 26"/>
          <p:cNvSpPr>
            <a:spLocks noChangeShapeType="1"/>
          </p:cNvSpPr>
          <p:nvPr/>
        </p:nvSpPr>
        <p:spPr bwMode="auto">
          <a:xfrm>
            <a:off x="536416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8" name="Rectangle 28"/>
          <p:cNvSpPr>
            <a:spLocks noChangeArrowheads="1"/>
          </p:cNvSpPr>
          <p:nvPr/>
        </p:nvSpPr>
        <p:spPr bwMode="auto">
          <a:xfrm>
            <a:off x="2266950" y="4005263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通知訂購者</a:t>
            </a:r>
          </a:p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自行移入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clean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區</a:t>
            </a:r>
          </a:p>
        </p:txBody>
      </p:sp>
      <p:sp>
        <p:nvSpPr>
          <p:cNvPr id="43029" name="Line 29"/>
          <p:cNvSpPr>
            <a:spLocks noChangeShapeType="1"/>
          </p:cNvSpPr>
          <p:nvPr/>
        </p:nvSpPr>
        <p:spPr bwMode="auto">
          <a:xfrm>
            <a:off x="3348038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0" name="Rectangle 30"/>
          <p:cNvSpPr>
            <a:spLocks noChangeArrowheads="1"/>
          </p:cNvSpPr>
          <p:nvPr/>
        </p:nvSpPr>
        <p:spPr bwMode="auto">
          <a:xfrm>
            <a:off x="4356100" y="400526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動物中心人員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,</a:t>
            </a:r>
          </a:p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將動物移入檢疫區觀察</a:t>
            </a:r>
          </a:p>
        </p:txBody>
      </p:sp>
      <p:grpSp>
        <p:nvGrpSpPr>
          <p:cNvPr id="43031" name="Group 31"/>
          <p:cNvGrpSpPr>
            <a:grpSpLocks/>
          </p:cNvGrpSpPr>
          <p:nvPr/>
        </p:nvGrpSpPr>
        <p:grpSpPr bwMode="auto">
          <a:xfrm>
            <a:off x="4356100" y="5516563"/>
            <a:ext cx="1944688" cy="649287"/>
            <a:chOff x="1474" y="3385"/>
            <a:chExt cx="1225" cy="409"/>
          </a:xfrm>
        </p:grpSpPr>
        <p:sp>
          <p:nvSpPr>
            <p:cNvPr id="43035" name="Line 32"/>
            <p:cNvSpPr>
              <a:spLocks noChangeShapeType="1"/>
            </p:cNvSpPr>
            <p:nvPr/>
          </p:nvSpPr>
          <p:spPr bwMode="auto">
            <a:xfrm>
              <a:off x="1474" y="352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6" name="Line 33"/>
            <p:cNvSpPr>
              <a:spLocks noChangeShapeType="1"/>
            </p:cNvSpPr>
            <p:nvPr/>
          </p:nvSpPr>
          <p:spPr bwMode="auto">
            <a:xfrm>
              <a:off x="2699" y="352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7" name="Line 34"/>
            <p:cNvSpPr>
              <a:spLocks noChangeShapeType="1"/>
            </p:cNvSpPr>
            <p:nvPr/>
          </p:nvSpPr>
          <p:spPr bwMode="auto">
            <a:xfrm>
              <a:off x="1474" y="3521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8" name="Line 35"/>
            <p:cNvSpPr>
              <a:spLocks noChangeShapeType="1"/>
            </p:cNvSpPr>
            <p:nvPr/>
          </p:nvSpPr>
          <p:spPr bwMode="auto">
            <a:xfrm>
              <a:off x="2109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3032" name="Line 36"/>
          <p:cNvSpPr>
            <a:spLocks noChangeShapeType="1"/>
          </p:cNvSpPr>
          <p:nvPr/>
        </p:nvSpPr>
        <p:spPr bwMode="auto">
          <a:xfrm>
            <a:off x="5364163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33" name="文字方塊 29"/>
          <p:cNvSpPr txBox="1">
            <a:spLocks noChangeArrowheads="1"/>
          </p:cNvSpPr>
          <p:nvPr/>
        </p:nvSpPr>
        <p:spPr bwMode="auto">
          <a:xfrm>
            <a:off x="3276600" y="1916113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(W1)</a:t>
            </a:r>
            <a:endParaRPr lang="zh-TW" altLang="en-US"/>
          </a:p>
        </p:txBody>
      </p:sp>
      <p:sp>
        <p:nvSpPr>
          <p:cNvPr id="43034" name="文字方塊 30"/>
          <p:cNvSpPr txBox="1">
            <a:spLocks noChangeArrowheads="1"/>
          </p:cNvSpPr>
          <p:nvPr/>
        </p:nvSpPr>
        <p:spPr bwMode="auto">
          <a:xfrm>
            <a:off x="5148263" y="1908175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(W3)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276600" y="476250"/>
            <a:ext cx="2376488" cy="703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ea typeface="標楷體"/>
                <a:cs typeface="標楷體"/>
              </a:rPr>
              <a:t>廠商以運送箱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ea typeface="標楷體"/>
                <a:cs typeface="標楷體"/>
              </a:rPr>
              <a:t>將動物送達動物中心</a:t>
            </a:r>
          </a:p>
        </p:txBody>
      </p:sp>
      <p:sp>
        <p:nvSpPr>
          <p:cNvPr id="44034" name="Line 3"/>
          <p:cNvSpPr>
            <a:spLocks noChangeShapeType="1"/>
          </p:cNvSpPr>
          <p:nvPr/>
        </p:nvSpPr>
        <p:spPr bwMode="auto">
          <a:xfrm>
            <a:off x="4427538" y="119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492500" y="1412875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ea typeface="標楷體"/>
                <a:cs typeface="標楷體"/>
              </a:rPr>
              <a:t>動物中心人員簽收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9750" y="2371725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solidFill>
                  <a:schemeClr val="folHlink"/>
                </a:solidFill>
                <a:latin typeface="Times New Roman" pitchFamily="18" charset="0"/>
                <a:ea typeface="標楷體"/>
                <a:cs typeface="標楷體"/>
              </a:rPr>
              <a:t>Charles River Lab / Jackson Lab 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435600" y="227647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b="1" u="sng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完整</a:t>
            </a:r>
            <a:r>
              <a:rPr lang="en-US" altLang="zh-TW" sz="1600" b="1" u="sng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1600" b="1" u="sng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無完整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之健康證明者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124075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116013" y="5445125"/>
            <a:ext cx="428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ea typeface="標楷體"/>
                <a:cs typeface="標楷體"/>
              </a:rPr>
              <a:t>陽性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684213" y="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　新進動物檢疫流程圖</a:t>
            </a:r>
            <a:r>
              <a:rPr lang="en-US" altLang="zh-TW" sz="24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其它動物來源）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1476375" y="4437063"/>
            <a:ext cx="15113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糞便採樣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檢疫期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3-7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天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2987675" y="5373688"/>
            <a:ext cx="4286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通過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2339975" y="5876925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通知訂購者移入</a:t>
            </a:r>
            <a:r>
              <a:rPr lang="en-US" altLang="zh-TW" sz="1600">
                <a:latin typeface="Times New Roman" pitchFamily="18" charset="0"/>
                <a:ea typeface="標楷體"/>
                <a:cs typeface="標楷體"/>
              </a:rPr>
              <a:t>Clean/SPF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區</a:t>
            </a:r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5508625" y="4508500"/>
            <a:ext cx="28797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u="sng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送實驗鼠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或</a:t>
            </a:r>
            <a:r>
              <a:rPr lang="zh-TW" altLang="en-US" sz="1600" u="sng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衛兵鼠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至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國家動物中心檢驗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需</a:t>
            </a:r>
            <a:r>
              <a:rPr lang="en-US" altLang="zh-TW" sz="16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10-28</a:t>
            </a:r>
            <a:r>
              <a:rPr lang="zh-TW" altLang="en-US" sz="16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天</a:t>
            </a:r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323850" y="5876925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通知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PI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及依規定予於處置</a:t>
            </a:r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2124075" y="1989138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212407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>
            <a:off x="2124075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49" name="Line 18"/>
          <p:cNvSpPr>
            <a:spLocks noChangeShapeType="1"/>
          </p:cNvSpPr>
          <p:nvPr/>
        </p:nvSpPr>
        <p:spPr bwMode="auto">
          <a:xfrm>
            <a:off x="6877050" y="3933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6877050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5867400" y="5589588"/>
            <a:ext cx="428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陽性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7740650" y="5516563"/>
            <a:ext cx="428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通過</a:t>
            </a: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1116013" y="3357563"/>
            <a:ext cx="2303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動物中心人員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,</a:t>
            </a:r>
          </a:p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將動物移入檢疫區觀察</a:t>
            </a:r>
          </a:p>
        </p:txBody>
      </p:sp>
      <p:grpSp>
        <p:nvGrpSpPr>
          <p:cNvPr id="44054" name="Group 23"/>
          <p:cNvGrpSpPr>
            <a:grpSpLocks/>
          </p:cNvGrpSpPr>
          <p:nvPr/>
        </p:nvGrpSpPr>
        <p:grpSpPr bwMode="auto">
          <a:xfrm>
            <a:off x="1116013" y="5157788"/>
            <a:ext cx="1943100" cy="720725"/>
            <a:chOff x="703" y="3249"/>
            <a:chExt cx="1224" cy="454"/>
          </a:xfrm>
        </p:grpSpPr>
        <p:sp>
          <p:nvSpPr>
            <p:cNvPr id="44065" name="Line 24"/>
            <p:cNvSpPr>
              <a:spLocks noChangeShapeType="1"/>
            </p:cNvSpPr>
            <p:nvPr/>
          </p:nvSpPr>
          <p:spPr bwMode="auto">
            <a:xfrm>
              <a:off x="703" y="343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6" name="Line 25"/>
            <p:cNvSpPr>
              <a:spLocks noChangeShapeType="1"/>
            </p:cNvSpPr>
            <p:nvPr/>
          </p:nvSpPr>
          <p:spPr bwMode="auto">
            <a:xfrm>
              <a:off x="1927" y="343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7" name="Line 26"/>
            <p:cNvSpPr>
              <a:spLocks noChangeShapeType="1"/>
            </p:cNvSpPr>
            <p:nvPr/>
          </p:nvSpPr>
          <p:spPr bwMode="auto">
            <a:xfrm>
              <a:off x="703" y="3430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8" name="Line 27"/>
            <p:cNvSpPr>
              <a:spLocks noChangeShapeType="1"/>
            </p:cNvSpPr>
            <p:nvPr/>
          </p:nvSpPr>
          <p:spPr bwMode="auto">
            <a:xfrm>
              <a:off x="1338" y="324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055" name="Line 28"/>
          <p:cNvSpPr>
            <a:spLocks noChangeShapeType="1"/>
          </p:cNvSpPr>
          <p:nvPr/>
        </p:nvSpPr>
        <p:spPr bwMode="auto">
          <a:xfrm>
            <a:off x="4427538" y="18446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56" name="Rectangle 29"/>
          <p:cNvSpPr>
            <a:spLocks noChangeArrowheads="1"/>
          </p:cNvSpPr>
          <p:nvPr/>
        </p:nvSpPr>
        <p:spPr bwMode="auto">
          <a:xfrm>
            <a:off x="5651500" y="3284538"/>
            <a:ext cx="2303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動物中心人員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,</a:t>
            </a:r>
          </a:p>
          <a:p>
            <a:pPr algn="ctr"/>
            <a:r>
              <a:rPr lang="zh-TW" altLang="en-US" sz="1600">
                <a:latin typeface="標楷體"/>
                <a:ea typeface="標楷體"/>
                <a:cs typeface="標楷體"/>
              </a:rPr>
              <a:t>將動物移入檢疫區觀察</a:t>
            </a:r>
          </a:p>
        </p:txBody>
      </p:sp>
      <p:sp>
        <p:nvSpPr>
          <p:cNvPr id="44057" name="Line 30"/>
          <p:cNvSpPr>
            <a:spLocks noChangeShapeType="1"/>
          </p:cNvSpPr>
          <p:nvPr/>
        </p:nvSpPr>
        <p:spPr bwMode="auto">
          <a:xfrm>
            <a:off x="68770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4058" name="Group 31"/>
          <p:cNvGrpSpPr>
            <a:grpSpLocks/>
          </p:cNvGrpSpPr>
          <p:nvPr/>
        </p:nvGrpSpPr>
        <p:grpSpPr bwMode="auto">
          <a:xfrm>
            <a:off x="5795963" y="5300663"/>
            <a:ext cx="1944687" cy="649287"/>
            <a:chOff x="3651" y="3339"/>
            <a:chExt cx="1225" cy="409"/>
          </a:xfrm>
        </p:grpSpPr>
        <p:sp>
          <p:nvSpPr>
            <p:cNvPr id="44061" name="Line 32"/>
            <p:cNvSpPr>
              <a:spLocks noChangeShapeType="1"/>
            </p:cNvSpPr>
            <p:nvPr/>
          </p:nvSpPr>
          <p:spPr bwMode="auto">
            <a:xfrm>
              <a:off x="3651" y="3475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2" name="Line 33"/>
            <p:cNvSpPr>
              <a:spLocks noChangeShapeType="1"/>
            </p:cNvSpPr>
            <p:nvPr/>
          </p:nvSpPr>
          <p:spPr bwMode="auto">
            <a:xfrm>
              <a:off x="3651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3" name="Line 34"/>
            <p:cNvSpPr>
              <a:spLocks noChangeShapeType="1"/>
            </p:cNvSpPr>
            <p:nvPr/>
          </p:nvSpPr>
          <p:spPr bwMode="auto">
            <a:xfrm>
              <a:off x="4876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4" name="Line 35"/>
            <p:cNvSpPr>
              <a:spLocks noChangeShapeType="1"/>
            </p:cNvSpPr>
            <p:nvPr/>
          </p:nvSpPr>
          <p:spPr bwMode="auto">
            <a:xfrm>
              <a:off x="4332" y="33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059" name="Text Box 36"/>
          <p:cNvSpPr txBox="1">
            <a:spLocks noChangeArrowheads="1"/>
          </p:cNvSpPr>
          <p:nvPr/>
        </p:nvSpPr>
        <p:spPr bwMode="auto">
          <a:xfrm>
            <a:off x="6877050" y="6021388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通知訂購者移入</a:t>
            </a:r>
            <a:r>
              <a:rPr lang="en-US" altLang="zh-TW" sz="1600">
                <a:latin typeface="Times New Roman" pitchFamily="18" charset="0"/>
                <a:ea typeface="標楷體"/>
                <a:cs typeface="標楷體"/>
              </a:rPr>
              <a:t>Clean/SPF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區</a:t>
            </a:r>
          </a:p>
        </p:txBody>
      </p:sp>
      <p:sp>
        <p:nvSpPr>
          <p:cNvPr id="44060" name="Text Box 37"/>
          <p:cNvSpPr txBox="1">
            <a:spLocks noChangeArrowheads="1"/>
          </p:cNvSpPr>
          <p:nvPr/>
        </p:nvSpPr>
        <p:spPr bwMode="auto">
          <a:xfrm>
            <a:off x="4860925" y="6021388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/>
                <a:ea typeface="標楷體"/>
                <a:cs typeface="標楷體"/>
              </a:rPr>
              <a:t>通知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PI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及依規定予於處置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686800" cy="5876925"/>
          </a:xfrm>
        </p:spPr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動物檢疫方式：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標楷體"/>
                <a:ea typeface="標楷體"/>
                <a:cs typeface="標楷體"/>
              </a:rPr>
              <a:t>  大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小鼠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糞便微生物與寄生蟲檢查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標楷體"/>
                <a:ea typeface="標楷體"/>
                <a:cs typeface="標楷體"/>
              </a:rPr>
              <a:t>  兔子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就地檢疫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給予稀釋</a:t>
            </a:r>
            <a:r>
              <a:rPr lang="en-US" altLang="zh-TW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Trimerin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一週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標楷體"/>
                <a:ea typeface="標楷體"/>
                <a:cs typeface="標楷體"/>
              </a:rPr>
              <a:t>  豬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就地檢疫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觀察外觀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糞便狀況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827088" y="0"/>
            <a:ext cx="446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pic>
        <p:nvPicPr>
          <p:cNvPr id="45059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★SPF</a:t>
            </a:r>
            <a:r>
              <a:rPr lang="zh-TW" altLang="en-US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區</a:t>
            </a:r>
            <a:r>
              <a:rPr lang="en-US" altLang="zh-TW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  </a:t>
            </a:r>
            <a:r>
              <a:rPr lang="zh-TW" altLang="en-US" smtClean="0">
                <a:ea typeface="標楷體"/>
                <a:cs typeface="標楷體"/>
              </a:rPr>
              <a:t>檢疫通過於</a:t>
            </a:r>
            <a:r>
              <a:rPr lang="zh-TW" altLang="en-US" smtClean="0">
                <a:solidFill>
                  <a:srgbClr val="CC00FF"/>
                </a:solidFill>
                <a:ea typeface="標楷體"/>
                <a:cs typeface="標楷體"/>
              </a:rPr>
              <a:t>週一上午</a:t>
            </a:r>
            <a:r>
              <a:rPr lang="zh-TW" altLang="en-US" smtClean="0">
                <a:ea typeface="標楷體"/>
                <a:cs typeface="標楷體"/>
              </a:rPr>
              <a:t>，放於</a:t>
            </a:r>
            <a:r>
              <a:rPr lang="en-US" altLang="zh-TW" smtClean="0">
                <a:solidFill>
                  <a:srgbClr val="CC00FF"/>
                </a:solidFill>
                <a:ea typeface="標楷體"/>
                <a:cs typeface="標楷體"/>
              </a:rPr>
              <a:t>pass box</a:t>
            </a:r>
            <a:r>
              <a:rPr lang="zh-TW" altLang="en-US" smtClean="0">
                <a:ea typeface="標楷體"/>
                <a:cs typeface="標楷體"/>
              </a:rPr>
              <a:t>由實驗者</a:t>
            </a:r>
            <a:r>
              <a:rPr lang="zh-TW" altLang="en-US" smtClean="0">
                <a:solidFill>
                  <a:srgbClr val="CC00FF"/>
                </a:solidFill>
                <a:ea typeface="標楷體"/>
                <a:cs typeface="標楷體"/>
              </a:rPr>
              <a:t>自行</a:t>
            </a:r>
            <a:r>
              <a:rPr lang="zh-TW" altLang="en-US" smtClean="0">
                <a:ea typeface="標楷體"/>
                <a:cs typeface="標楷體"/>
              </a:rPr>
              <a:t>帶入動物中心所安排的飼育房</a:t>
            </a:r>
            <a:endParaRPr lang="en-US" altLang="zh-TW" smtClean="0"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★Clean</a:t>
            </a:r>
            <a:r>
              <a:rPr lang="zh-TW" altLang="en-US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區</a:t>
            </a:r>
            <a:r>
              <a:rPr lang="en-US" altLang="zh-TW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:</a:t>
            </a:r>
            <a:endParaRPr lang="zh-TW" altLang="en-US" smtClean="0">
              <a:ea typeface="標楷體"/>
              <a:cs typeface="標楷體"/>
            </a:endParaRPr>
          </a:p>
          <a:p>
            <a:pPr>
              <a:lnSpc>
                <a:spcPct val="90000"/>
              </a:lnSpc>
            </a:pPr>
            <a:r>
              <a:rPr lang="zh-TW" altLang="en-US" smtClean="0">
                <a:solidFill>
                  <a:srgbClr val="CC00FF"/>
                </a:solidFill>
                <a:ea typeface="標楷體"/>
                <a:cs typeface="標楷體"/>
              </a:rPr>
              <a:t>自行</a:t>
            </a:r>
            <a:r>
              <a:rPr lang="zh-TW" altLang="en-US" smtClean="0">
                <a:ea typeface="標楷體"/>
                <a:cs typeface="標楷體"/>
              </a:rPr>
              <a:t>帶入動物中心所安排的飼育房</a:t>
            </a:r>
            <a:endParaRPr lang="en-US" altLang="zh-TW" smtClean="0">
              <a:ea typeface="標楷體"/>
              <a:cs typeface="標楷體"/>
            </a:endParaRPr>
          </a:p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依使用單位的實驗需要，將動物分籠。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每籠外面須放</a:t>
            </a:r>
            <a:r>
              <a:rPr lang="zh-TW" altLang="en-US" smtClean="0">
                <a:solidFill>
                  <a:srgbClr val="CC00FF"/>
                </a:solidFill>
                <a:ea typeface="標楷體"/>
                <a:cs typeface="標楷體"/>
              </a:rPr>
              <a:t>標示卡</a:t>
            </a:r>
            <a:r>
              <a:rPr lang="en-US" altLang="zh-TW" sz="2000" smtClean="0">
                <a:ea typeface="標楷體"/>
                <a:cs typeface="標楷體"/>
              </a:rPr>
              <a:t>(</a:t>
            </a:r>
            <a:r>
              <a:rPr lang="zh-TW" altLang="en-US" sz="2000" smtClean="0">
                <a:ea typeface="標楷體"/>
                <a:cs typeface="標楷體"/>
              </a:rPr>
              <a:t>放乾淨走道的籠車上</a:t>
            </a:r>
            <a:r>
              <a:rPr lang="en-US" altLang="zh-TW" sz="2000" smtClean="0">
                <a:ea typeface="標楷體"/>
                <a:cs typeface="標楷體"/>
              </a:rPr>
              <a:t>)</a:t>
            </a:r>
            <a:r>
              <a:rPr lang="zh-TW" altLang="en-US" smtClean="0">
                <a:ea typeface="標楷體"/>
                <a:cs typeface="標楷體"/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標示卡依</a:t>
            </a:r>
            <a:r>
              <a:rPr lang="zh-TW" altLang="en-US" smtClean="0">
                <a:solidFill>
                  <a:srgbClr val="0000FF"/>
                </a:solidFill>
                <a:ea typeface="標楷體"/>
                <a:cs typeface="標楷體"/>
              </a:rPr>
              <a:t>公</a:t>
            </a:r>
            <a:r>
              <a:rPr lang="zh-TW" altLang="en-US" smtClean="0">
                <a:ea typeface="標楷體"/>
                <a:cs typeface="標楷體"/>
              </a:rPr>
              <a:t>的動物貼</a:t>
            </a:r>
            <a:r>
              <a:rPr lang="zh-TW" altLang="en-US" smtClean="0">
                <a:solidFill>
                  <a:srgbClr val="0000FF"/>
                </a:solidFill>
                <a:ea typeface="標楷體"/>
                <a:cs typeface="標楷體"/>
              </a:rPr>
              <a:t>藍色</a:t>
            </a:r>
            <a:r>
              <a:rPr lang="zh-TW" altLang="en-US" smtClean="0">
                <a:ea typeface="標楷體"/>
                <a:cs typeface="標楷體"/>
              </a:rPr>
              <a:t>標示卡，</a:t>
            </a:r>
            <a:r>
              <a:rPr lang="zh-TW" altLang="en-US" smtClean="0">
                <a:solidFill>
                  <a:srgbClr val="FF00FF"/>
                </a:solidFill>
                <a:ea typeface="標楷體"/>
                <a:cs typeface="標楷體"/>
              </a:rPr>
              <a:t>母</a:t>
            </a:r>
            <a:r>
              <a:rPr lang="zh-TW" altLang="en-US" smtClean="0">
                <a:ea typeface="標楷體"/>
                <a:cs typeface="標楷體"/>
              </a:rPr>
              <a:t>的動物貼</a:t>
            </a:r>
            <a:r>
              <a:rPr lang="zh-TW" altLang="en-US" smtClean="0">
                <a:solidFill>
                  <a:srgbClr val="FF00FF"/>
                </a:solidFill>
                <a:ea typeface="標楷體"/>
                <a:cs typeface="標楷體"/>
              </a:rPr>
              <a:t>粉紅色</a:t>
            </a:r>
            <a:r>
              <a:rPr lang="zh-TW" altLang="en-US" smtClean="0">
                <a:ea typeface="標楷體"/>
                <a:cs typeface="標楷體"/>
              </a:rPr>
              <a:t>標示卡，並將資料填寫清楚。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mtClean="0">
              <a:ea typeface="標楷體"/>
              <a:cs typeface="標楷體"/>
            </a:endParaRPr>
          </a:p>
        </p:txBody>
      </p:sp>
      <p:pic>
        <p:nvPicPr>
          <p:cNvPr id="45056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47106" name="Picture 2" descr="K:\DCIM\103NIKON\DSCN6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1258888"/>
            <a:ext cx="69246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1692275" y="5661025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標楷體"/>
                <a:ea typeface="標楷體"/>
                <a:cs typeface="標楷體"/>
              </a:rPr>
              <a:t>每日動物隻數登計表</a:t>
            </a:r>
            <a:r>
              <a:rPr lang="en-US" altLang="zh-TW" sz="240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>
                <a:latin typeface="標楷體"/>
                <a:ea typeface="標楷體"/>
                <a:cs typeface="標楷體"/>
              </a:rPr>
              <a:t>位於</a:t>
            </a:r>
            <a:r>
              <a:rPr lang="en-US" altLang="zh-TW" sz="2400">
                <a:latin typeface="標楷體"/>
                <a:ea typeface="標楷體"/>
                <a:cs typeface="標楷體"/>
              </a:rPr>
              <a:t>B1</a:t>
            </a:r>
            <a:r>
              <a:rPr lang="zh-TW" altLang="en-US" sz="2400">
                <a:latin typeface="標楷體"/>
                <a:ea typeface="標楷體"/>
                <a:cs typeface="標楷體"/>
              </a:rPr>
              <a:t>換鞋區門口</a:t>
            </a:r>
            <a:r>
              <a:rPr lang="en-US" altLang="zh-TW" sz="2400">
                <a:latin typeface="標楷體"/>
                <a:ea typeface="標楷體"/>
                <a:cs typeface="標楷體"/>
              </a:rPr>
              <a:t>)</a:t>
            </a:r>
          </a:p>
        </p:txBody>
      </p:sp>
      <p:pic>
        <p:nvPicPr>
          <p:cNvPr id="48130" name="Picture 2" descr="K:\DCIM\103NIKON\DSCN6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1913"/>
            <a:ext cx="7477125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SCN7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4388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3"/>
          <p:cNvSpPr>
            <a:spLocks noChangeArrowheads="1"/>
          </p:cNvSpPr>
          <p:nvPr/>
        </p:nvSpPr>
        <p:spPr bwMode="auto">
          <a:xfrm>
            <a:off x="3779838" y="1412875"/>
            <a:ext cx="2305050" cy="719138"/>
          </a:xfrm>
          <a:prstGeom prst="wedgeRoundRectCallout">
            <a:avLst>
              <a:gd name="adj1" fmla="val -13981"/>
              <a:gd name="adj2" fmla="val 116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779838" y="1557338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/>
              <a:t>     </a:t>
            </a:r>
            <a:r>
              <a:rPr lang="zh-TW" altLang="en-US" sz="2400" b="1"/>
              <a:t>運送動物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92275" y="6165850"/>
            <a:ext cx="6119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>
                <a:ea typeface="標楷體"/>
                <a:cs typeface="標楷體"/>
              </a:rPr>
              <a:t>放在換鞋區旁</a:t>
            </a:r>
          </a:p>
        </p:txBody>
      </p:sp>
      <p:sp>
        <p:nvSpPr>
          <p:cNvPr id="49157" name="AutoShape 11"/>
          <p:cNvSpPr>
            <a:spLocks noChangeArrowheads="1"/>
          </p:cNvSpPr>
          <p:nvPr/>
        </p:nvSpPr>
        <p:spPr bwMode="auto">
          <a:xfrm>
            <a:off x="5795963" y="4652963"/>
            <a:ext cx="3024187" cy="792162"/>
          </a:xfrm>
          <a:prstGeom prst="cloudCallout">
            <a:avLst>
              <a:gd name="adj1" fmla="val -43741"/>
              <a:gd name="adj2" fmla="val 82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800" b="1" u="sng">
                <a:solidFill>
                  <a:srgbClr val="FF0000"/>
                </a:solidFill>
                <a:latin typeface="Vladimir Script" pitchFamily="66" charset="0"/>
                <a:ea typeface="標楷體"/>
                <a:cs typeface="標楷體"/>
              </a:rPr>
              <a:t>用完請歸位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DSCN78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AutoShape 6"/>
          <p:cNvSpPr>
            <a:spLocks noChangeArrowheads="1"/>
          </p:cNvSpPr>
          <p:nvPr/>
        </p:nvSpPr>
        <p:spPr bwMode="auto">
          <a:xfrm>
            <a:off x="6300788" y="3068638"/>
            <a:ext cx="2303462" cy="936625"/>
          </a:xfrm>
          <a:prstGeom prst="wedgeRoundRectCallout">
            <a:avLst>
              <a:gd name="adj1" fmla="val -59718"/>
              <a:gd name="adj2" fmla="val 72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2400">
                <a:solidFill>
                  <a:srgbClr val="FF0000"/>
                </a:solidFill>
                <a:ea typeface="標楷體"/>
                <a:cs typeface="標楷體"/>
              </a:rPr>
              <a:t>1.</a:t>
            </a:r>
            <a:r>
              <a:rPr kumimoji="0" lang="zh-TW" altLang="en-US" sz="2400">
                <a:ea typeface="標楷體"/>
                <a:cs typeface="標楷體"/>
              </a:rPr>
              <a:t>動</a:t>
            </a:r>
            <a:r>
              <a:rPr lang="zh-TW" altLang="en-US" sz="2400">
                <a:ea typeface="標楷體"/>
                <a:cs typeface="標楷體"/>
              </a:rPr>
              <a:t>物</a:t>
            </a:r>
            <a:r>
              <a:rPr lang="zh-TW" altLang="en-US" sz="2400">
                <a:latin typeface="Vladimir Script" pitchFamily="66" charset="0"/>
                <a:ea typeface="標楷體"/>
                <a:cs typeface="標楷體"/>
              </a:rPr>
              <a:t>放上層</a:t>
            </a:r>
            <a:r>
              <a:rPr lang="en-US" altLang="zh-TW" sz="2400">
                <a:latin typeface="Vladimir Script" pitchFamily="66" charset="0"/>
                <a:ea typeface="標楷體"/>
                <a:cs typeface="標楷體"/>
              </a:rPr>
              <a:t>,</a:t>
            </a:r>
            <a:r>
              <a:rPr lang="zh-TW" altLang="en-US" sz="2400">
                <a:latin typeface="Vladimir Script" pitchFamily="66" charset="0"/>
                <a:ea typeface="標楷體"/>
                <a:cs typeface="標楷體"/>
              </a:rPr>
              <a:t>推至動物入口</a:t>
            </a:r>
          </a:p>
        </p:txBody>
      </p:sp>
      <p:sp>
        <p:nvSpPr>
          <p:cNvPr id="50179" name="AutoShape 7"/>
          <p:cNvSpPr>
            <a:spLocks noChangeArrowheads="1"/>
          </p:cNvSpPr>
          <p:nvPr/>
        </p:nvSpPr>
        <p:spPr bwMode="auto">
          <a:xfrm>
            <a:off x="1187450" y="3357563"/>
            <a:ext cx="2808288" cy="647700"/>
          </a:xfrm>
          <a:prstGeom prst="wedgeRoundRectCallout">
            <a:avLst>
              <a:gd name="adj1" fmla="val -66676"/>
              <a:gd name="adj2" fmla="val 101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2400" b="1">
                <a:solidFill>
                  <a:srgbClr val="FF0000"/>
                </a:solidFill>
                <a:ea typeface="標楷體"/>
                <a:cs typeface="標楷體"/>
              </a:rPr>
              <a:t>2.</a:t>
            </a:r>
            <a:r>
              <a:rPr lang="zh-TW" altLang="en-US" sz="2400">
                <a:ea typeface="標楷體"/>
                <a:cs typeface="標楷體"/>
              </a:rPr>
              <a:t>進入更衣室更衣</a:t>
            </a:r>
          </a:p>
          <a:p>
            <a:pPr algn="ctr"/>
            <a:r>
              <a:rPr lang="zh-TW" altLang="en-US" sz="2400">
                <a:ea typeface="標楷體"/>
                <a:cs typeface="標楷體"/>
              </a:rPr>
              <a:t>  </a:t>
            </a:r>
          </a:p>
        </p:txBody>
      </p:sp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5724525" y="476250"/>
            <a:ext cx="2808288" cy="792163"/>
          </a:xfrm>
          <a:prstGeom prst="wedgeRoundRectCallout">
            <a:avLst>
              <a:gd name="adj1" fmla="val -42028"/>
              <a:gd name="adj2" fmla="val 59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2400">
                <a:solidFill>
                  <a:srgbClr val="FF0000"/>
                </a:solidFill>
                <a:ea typeface="標楷體"/>
                <a:cs typeface="標楷體"/>
              </a:rPr>
              <a:t>3.</a:t>
            </a:r>
            <a:r>
              <a:rPr lang="zh-TW" altLang="en-US">
                <a:ea typeface="標楷體"/>
                <a:cs typeface="標楷體"/>
              </a:rPr>
              <a:t>再到動物入口</a:t>
            </a:r>
          </a:p>
          <a:p>
            <a:r>
              <a:rPr lang="zh-TW" altLang="en-US">
                <a:ea typeface="標楷體"/>
                <a:cs typeface="標楷體"/>
              </a:rPr>
              <a:t>    按開門鈕</a:t>
            </a:r>
            <a:r>
              <a:rPr lang="en-US" altLang="zh-TW">
                <a:ea typeface="標楷體"/>
                <a:cs typeface="標楷體"/>
              </a:rPr>
              <a:t>,</a:t>
            </a:r>
            <a:r>
              <a:rPr lang="zh-TW" altLang="en-US">
                <a:ea typeface="標楷體"/>
                <a:cs typeface="標楷體"/>
              </a:rPr>
              <a:t>開門取動物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51202" name="Picture 2" descr="K:\DCIM\103NIKON\DSCN6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196975"/>
            <a:ext cx="5551488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K:\DCIM\103NIKON\DSCN6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內容版面配置區 1"/>
          <p:cNvSpPr>
            <a:spLocks noGrp="1"/>
          </p:cNvSpPr>
          <p:nvPr>
            <p:ph idx="1"/>
          </p:nvPr>
        </p:nvSpPr>
        <p:spPr>
          <a:xfrm>
            <a:off x="4932363" y="692150"/>
            <a:ext cx="3563937" cy="508000"/>
          </a:xfrm>
        </p:spPr>
        <p:txBody>
          <a:bodyPr/>
          <a:lstStyle/>
          <a:p>
            <a:r>
              <a:rPr lang="zh-TW" altLang="en-US" sz="1800" smtClean="0"/>
              <a:t>水瓶、標示卡、標示卡匣、</a:t>
            </a:r>
            <a:r>
              <a:rPr lang="en-US" altLang="zh-TW" sz="1800" smtClean="0"/>
              <a:t>cages </a:t>
            </a:r>
            <a:r>
              <a:rPr lang="zh-TW" altLang="en-US" sz="1800" smtClean="0"/>
              <a:t>、鐵蓋及飼料</a:t>
            </a:r>
          </a:p>
        </p:txBody>
      </p:sp>
      <p:pic>
        <p:nvPicPr>
          <p:cNvPr id="52227" name="Picture 3" descr="K:\DCIM\103NIKON\DSCN6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zh-TW" altLang="en-US" sz="4400" smtClean="0">
                <a:latin typeface="標楷體"/>
                <a:ea typeface="標楷體"/>
                <a:cs typeface="標楷體"/>
              </a:rPr>
              <a:t>位置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4400" smtClean="0">
                <a:latin typeface="標楷體"/>
                <a:ea typeface="標楷體"/>
                <a:cs typeface="標楷體"/>
              </a:rPr>
              <a:t>醫研大樓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4400" smtClean="0">
                <a:latin typeface="標楷體"/>
                <a:ea typeface="標楷體"/>
                <a:cs typeface="標楷體"/>
              </a:rPr>
              <a:t>、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B1 </a:t>
            </a:r>
          </a:p>
          <a:p>
            <a:r>
              <a:rPr lang="zh-TW" altLang="en-US" sz="4400" smtClean="0">
                <a:latin typeface="標楷體"/>
                <a:ea typeface="標楷體"/>
                <a:cs typeface="標楷體"/>
              </a:rPr>
              <a:t>面積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4400" smtClean="0">
                <a:latin typeface="標楷體"/>
                <a:ea typeface="標楷體"/>
                <a:cs typeface="標楷體"/>
              </a:rPr>
              <a:t>約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400</a:t>
            </a:r>
            <a:r>
              <a:rPr lang="zh-TW" altLang="en-US" sz="4400" smtClean="0">
                <a:latin typeface="標楷體"/>
                <a:ea typeface="標楷體"/>
                <a:cs typeface="標楷體"/>
              </a:rPr>
              <a:t>坪，</a:t>
            </a:r>
          </a:p>
          <a:p>
            <a:pPr>
              <a:buFont typeface="Wingdings" pitchFamily="2" charset="2"/>
              <a:buNone/>
            </a:pPr>
            <a:r>
              <a:rPr lang="zh-TW" altLang="en-US" sz="4400" smtClean="0">
                <a:latin typeface="標楷體"/>
                <a:ea typeface="標楷體"/>
                <a:cs typeface="標楷體"/>
              </a:rPr>
              <a:t> 主要出入口及區域採門禁管制</a:t>
            </a:r>
          </a:p>
          <a:p>
            <a:r>
              <a:rPr lang="zh-TW" altLang="en-US" sz="4400" smtClean="0">
                <a:latin typeface="標楷體"/>
                <a:ea typeface="標楷體"/>
                <a:cs typeface="標楷體"/>
              </a:rPr>
              <a:t>電話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4400" smtClean="0">
                <a:latin typeface="標楷體"/>
                <a:ea typeface="標楷體"/>
                <a:cs typeface="標楷體"/>
              </a:rPr>
              <a:t>分機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2527~30</a:t>
            </a:r>
          </a:p>
          <a:p>
            <a:r>
              <a:rPr lang="zh-TW" altLang="en-US" sz="4400" smtClean="0">
                <a:latin typeface="標楷體"/>
                <a:ea typeface="標楷體"/>
                <a:cs typeface="標楷體"/>
              </a:rPr>
              <a:t>網址</a:t>
            </a:r>
            <a:r>
              <a:rPr lang="en-US" altLang="zh-TW" sz="4400" smtClean="0">
                <a:latin typeface="標楷體"/>
                <a:ea typeface="標楷體"/>
                <a:cs typeface="標楷體"/>
              </a:rPr>
              <a:t>:</a:t>
            </a:r>
            <a:r>
              <a:rPr lang="en-US" altLang="zh-TW" sz="1600" smtClean="0"/>
              <a:t> http://www.mmh.org.tw/research/mrd_lab_3709_01.htm</a:t>
            </a:r>
          </a:p>
          <a:p>
            <a:r>
              <a:rPr lang="en-US" altLang="zh-TW" sz="4400" smtClean="0">
                <a:latin typeface="標楷體"/>
                <a:ea typeface="標楷體"/>
                <a:cs typeface="標楷體"/>
              </a:rPr>
              <a:t>E-mail:</a:t>
            </a:r>
            <a:r>
              <a:rPr lang="en-US" altLang="zh-TW" smtClean="0">
                <a:hlinkClick r:id="rId2"/>
              </a:rPr>
              <a:t>mmhanimal@ms2.mmh.org.tw</a:t>
            </a:r>
            <a:endParaRPr lang="en-US" altLang="zh-TW" smtClean="0"/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概況</a:t>
            </a:r>
            <a:r>
              <a:rPr lang="en-US" altLang="zh-TW" sz="6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754" name="Group 98"/>
          <p:cNvGraphicFramePr>
            <a:graphicFrameLocks noGrp="1"/>
          </p:cNvGraphicFramePr>
          <p:nvPr/>
        </p:nvGraphicFramePr>
        <p:xfrm>
          <a:off x="1692275" y="260350"/>
          <a:ext cx="5651500" cy="3011488"/>
        </p:xfrm>
        <a:graphic>
          <a:graphicData uri="http://schemas.openxmlformats.org/drawingml/2006/table">
            <a:tbl>
              <a:tblPr/>
              <a:tblGrid>
                <a:gridCol w="1943100"/>
                <a:gridCol w="1800225"/>
                <a:gridCol w="19081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主持人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實驗者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品系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隻數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出生年月日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(DOB):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08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飼養期間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試驗編號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795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4755" name="Group 99"/>
          <p:cNvGraphicFramePr>
            <a:graphicFrameLocks noGrp="1"/>
          </p:cNvGraphicFramePr>
          <p:nvPr/>
        </p:nvGraphicFramePr>
        <p:xfrm>
          <a:off x="1692275" y="3500438"/>
          <a:ext cx="5651500" cy="3011487"/>
        </p:xfrm>
        <a:graphic>
          <a:graphicData uri="http://schemas.openxmlformats.org/drawingml/2006/table">
            <a:tbl>
              <a:tblPr/>
              <a:tblGrid>
                <a:gridCol w="1871663"/>
                <a:gridCol w="1871662"/>
                <a:gridCol w="19081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主持人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實驗者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品系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隻數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出生年月日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(DOB):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0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飼養期間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試驗編號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795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95" name="Text Box 83"/>
          <p:cNvSpPr txBox="1">
            <a:spLocks noChangeArrowheads="1"/>
          </p:cNvSpPr>
          <p:nvPr/>
        </p:nvSpPr>
        <p:spPr bwMode="auto">
          <a:xfrm>
            <a:off x="250825" y="981075"/>
            <a:ext cx="1225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/>
              <a:t>♂</a:t>
            </a:r>
          </a:p>
        </p:txBody>
      </p:sp>
      <p:sp>
        <p:nvSpPr>
          <p:cNvPr id="53296" name="Text Box 86"/>
          <p:cNvSpPr txBox="1">
            <a:spLocks noChangeArrowheads="1"/>
          </p:cNvSpPr>
          <p:nvPr/>
        </p:nvSpPr>
        <p:spPr bwMode="auto">
          <a:xfrm>
            <a:off x="179388" y="3838575"/>
            <a:ext cx="12969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/>
              <a:t>♀ </a:t>
            </a:r>
          </a:p>
        </p:txBody>
      </p:sp>
      <p:sp>
        <p:nvSpPr>
          <p:cNvPr id="53297" name="Text Box 87"/>
          <p:cNvSpPr txBox="1">
            <a:spLocks noChangeArrowheads="1"/>
          </p:cNvSpPr>
          <p:nvPr/>
        </p:nvSpPr>
        <p:spPr bwMode="auto">
          <a:xfrm>
            <a:off x="7894638" y="549275"/>
            <a:ext cx="854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>
                <a:latin typeface="標楷體"/>
                <a:ea typeface="標楷體"/>
                <a:cs typeface="標楷體"/>
              </a:rPr>
              <a:t>每格項目</a:t>
            </a:r>
            <a:r>
              <a:rPr lang="en-US" altLang="zh-TW" sz="4400" b="1">
                <a:latin typeface="標楷體"/>
                <a:ea typeface="標楷體"/>
                <a:cs typeface="標楷體"/>
              </a:rPr>
              <a:t>--</a:t>
            </a:r>
            <a:r>
              <a:rPr lang="zh-TW" altLang="en-US" sz="4400" b="1">
                <a:latin typeface="標楷體"/>
                <a:ea typeface="標楷體"/>
                <a:cs typeface="標楷體"/>
              </a:rPr>
              <a:t>請確實填寫</a:t>
            </a:r>
          </a:p>
        </p:txBody>
      </p:sp>
      <p:pic>
        <p:nvPicPr>
          <p:cNvPr id="53298" name="Picture 95" descr="AG00211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003925"/>
            <a:ext cx="971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54274" name="Picture 2" descr="K:\DCIM\103NIKON\DSCN6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1969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 descr="K:\DCIM\103NIKON\DSCN6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84538"/>
            <a:ext cx="45434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1825" y="255588"/>
            <a:ext cx="1968500" cy="1152525"/>
          </a:xfrm>
        </p:spPr>
      </p:pic>
      <p:pic>
        <p:nvPicPr>
          <p:cNvPr id="55298" name="Picture 2" descr="K:\DCIM\103NIKON\DSCN6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451802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標題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363" y="328613"/>
            <a:ext cx="2444750" cy="1152525"/>
          </a:xfrm>
          <a:prstGeom prst="rect">
            <a:avLst/>
          </a:prstGeom>
          <a:noFill/>
        </p:spPr>
      </p:pic>
      <p:pic>
        <p:nvPicPr>
          <p:cNvPr id="55300" name="Picture 3" descr="K:\DCIM\103NIKON\DSCN6323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5435600" y="1557338"/>
            <a:ext cx="33670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8288"/>
            <a:ext cx="8394700" cy="1158875"/>
          </a:xfrm>
        </p:spPr>
      </p:pic>
      <p:pic>
        <p:nvPicPr>
          <p:cNvPr id="56322" name="Picture 2" descr="K:\DCIM\103NIKON\DSCN6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575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K:\DCIM\103NIKON\DSCN62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716338"/>
            <a:ext cx="30781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K:\DCIM\103NIKON\DSCN62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484313"/>
            <a:ext cx="27003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100" y="244475"/>
            <a:ext cx="6613525" cy="1481138"/>
          </a:xfrm>
        </p:spPr>
      </p:pic>
      <p:pic>
        <p:nvPicPr>
          <p:cNvPr id="57346" name="Picture 2" descr="K:\DCIM\103NIKON\DSCN6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5383213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>
            <a:off x="539750" y="3500438"/>
            <a:ext cx="2447925" cy="1152525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7348" name="Picture 4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308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4400" b="1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門禁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操作動物實驗之人員，皆需接受訓練課程</a:t>
            </a:r>
            <a:r>
              <a:rPr lang="en-US" altLang="zh-TW" sz="2800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2800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小時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，並</a:t>
            </a:r>
            <a:r>
              <a:rPr lang="zh-TW" altLang="en-US" sz="2800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通過測驗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，才得以申請通行卡。</a:t>
            </a:r>
          </a:p>
          <a:p>
            <a:pPr>
              <a:buFont typeface="Wingdings" pitchFamily="2" charset="2"/>
              <a:buNone/>
            </a:pPr>
            <a:endParaRPr lang="zh-TW" altLang="en-US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未接受訓練之新進人員，僅能在</a:t>
            </a:r>
            <a:r>
              <a:rPr lang="zh-TW" altLang="en-US" sz="2800" u="sng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已接受訓練之人員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陪同下才得以進出動物室。</a:t>
            </a:r>
            <a:r>
              <a:rPr lang="zh-TW" altLang="en-US" sz="2800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嚴禁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借用他人通行卡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進出動物室。</a:t>
            </a:r>
          </a:p>
          <a:p>
            <a:pPr>
              <a:buFont typeface="Wingdings" pitchFamily="2" charset="2"/>
              <a:buNone/>
            </a:pPr>
            <a:endParaRPr lang="zh-TW" altLang="en-US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欲進入</a:t>
            </a:r>
            <a:r>
              <a:rPr lang="en-US" altLang="zh-TW" sz="2800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區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進行動物實驗之人員，須先有上述資格外，並加強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區訓練課程，了解進出動線後，方可申請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區通行卡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。</a:t>
            </a:r>
          </a:p>
        </p:txBody>
      </p:sp>
      <p:pic>
        <p:nvPicPr>
          <p:cNvPr id="58370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298575"/>
            <a:ext cx="8905875" cy="1060450"/>
          </a:xfrm>
        </p:spPr>
      </p:pic>
      <p:pic>
        <p:nvPicPr>
          <p:cNvPr id="59394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27375"/>
            <a:ext cx="47513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-6350"/>
            <a:ext cx="8497887" cy="1158875"/>
          </a:xfrm>
        </p:spPr>
      </p:pic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032250"/>
          </a:xfrm>
        </p:spPr>
        <p:txBody>
          <a:bodyPr/>
          <a:lstStyle/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更衣步驟</a:t>
            </a:r>
          </a:p>
          <a:p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  <a:hlinkClick r:id="rId3" action="ppaction://hlinksldjump"/>
              </a:rPr>
              <a:t>clean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  <a:hlinkClick r:id="rId3" action="ppaction://hlinksldjump"/>
              </a:rPr>
              <a:t>區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  <a:hlinkClick r:id="rId3" action="ppaction://hlinksldjump"/>
              </a:rPr>
              <a:t>.SPF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  <a:hlinkClick r:id="rId3" action="ppaction://hlinksldjump"/>
              </a:rPr>
              <a:t>區使用規定</a:t>
            </a:r>
            <a:endParaRPr lang="zh-TW" altLang="en-US" smtClean="0">
              <a:solidFill>
                <a:schemeClr val="tx2"/>
              </a:solidFill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  <a:hlinkClick r:id="rId4" action="ppaction://hlinksldjump"/>
              </a:rPr>
              <a:t>公佈欄＆實驗動物相關資訊</a:t>
            </a:r>
            <a:endParaRPr lang="en-US" altLang="zh-TW" smtClean="0">
              <a:solidFill>
                <a:schemeClr val="tx2"/>
              </a:solidFill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  <a:hlinkClick r:id="rId5" action="ppaction://hlinksldjump"/>
              </a:rPr>
              <a:t>實驗室使用規定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:1F 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＆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B1</a:t>
            </a:r>
            <a:endParaRPr lang="zh-TW" altLang="en-US" smtClean="0">
              <a:solidFill>
                <a:schemeClr val="tx2"/>
              </a:solidFill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  <a:hlinkClick r:id="rId6" action="ppaction://hlinksldjump"/>
              </a:rPr>
              <a:t>垃圾分類</a:t>
            </a:r>
            <a:endParaRPr lang="zh-TW" altLang="en-US" sz="2000" smtClean="0">
              <a:solidFill>
                <a:schemeClr val="tx2"/>
              </a:solidFill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  <a:hlinkClick r:id="rId7" action="ppaction://hlinksldjump"/>
              </a:rPr>
              <a:t>安樂死注意事項</a:t>
            </a:r>
            <a:endParaRPr lang="zh-TW" altLang="en-US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>
              <a:buFont typeface="Wingdings 3" pitchFamily="18" charset="2"/>
              <a:buNone/>
            </a:pPr>
            <a:endParaRPr lang="zh-TW" altLang="en-US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</p:txBody>
      </p:sp>
      <p:pic>
        <p:nvPicPr>
          <p:cNvPr id="60419" name="Picture 50" descr="AG00211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6913" y="6130925"/>
            <a:ext cx="827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標題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5535612" cy="1152525"/>
          </a:xfrm>
        </p:spPr>
      </p:pic>
      <p:sp>
        <p:nvSpPr>
          <p:cNvPr id="61442" name="內容版面配置區 4"/>
          <p:cNvSpPr>
            <a:spLocks noGrp="1"/>
          </p:cNvSpPr>
          <p:nvPr>
            <p:ph sz="quarter" idx="2"/>
          </p:nvPr>
        </p:nvSpPr>
        <p:spPr>
          <a:xfrm>
            <a:off x="468313" y="1268413"/>
            <a:ext cx="4040187" cy="3941762"/>
          </a:xfrm>
          <a:ln>
            <a:prstDash val="solid"/>
          </a:ln>
        </p:spPr>
        <p:txBody>
          <a:bodyPr/>
          <a:lstStyle/>
          <a:p>
            <a:r>
              <a:rPr lang="en-US" altLang="zh-TW" smtClean="0"/>
              <a:t>SPF</a:t>
            </a:r>
            <a:r>
              <a:rPr lang="zh-TW" altLang="en-US" smtClean="0"/>
              <a:t>區</a:t>
            </a:r>
            <a:r>
              <a:rPr lang="en-US" altLang="zh-TW" smtClean="0"/>
              <a:t>:</a:t>
            </a:r>
            <a:endParaRPr lang="zh-TW" altLang="en-US" smtClean="0"/>
          </a:p>
        </p:txBody>
      </p:sp>
      <p:sp>
        <p:nvSpPr>
          <p:cNvPr id="61443" name="內容版面配置區 5"/>
          <p:cNvSpPr>
            <a:spLocks noGrp="1"/>
          </p:cNvSpPr>
          <p:nvPr>
            <p:ph sz="quarter" idx="4"/>
          </p:nvPr>
        </p:nvSpPr>
        <p:spPr>
          <a:xfrm>
            <a:off x="4643438" y="119697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smtClean="0"/>
              <a:t>Clean</a:t>
            </a:r>
            <a:r>
              <a:rPr lang="zh-TW" altLang="en-US" smtClean="0"/>
              <a:t>區</a:t>
            </a:r>
          </a:p>
        </p:txBody>
      </p:sp>
      <p:pic>
        <p:nvPicPr>
          <p:cNvPr id="61444" name="Picture 2" descr="K:\DCIM\103NIKON\DSCN6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71663"/>
            <a:ext cx="36528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3" descr="K:\DCIM\103NIKON\DSCN6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1916113"/>
            <a:ext cx="36195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-6350"/>
            <a:ext cx="8497888" cy="1158875"/>
          </a:xfrm>
        </p:spPr>
      </p:pic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352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鼠房推車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台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, 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限乾淨區域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藍區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使用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不放髒走道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橘區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);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勿將其他推車推入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Clean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區</a:t>
            </a:r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小鼠前室、小動物操作室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掃把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酒精用完請補充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乾淨走道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W1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動物送入，用”外環境專用推車”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換鞋區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動物取走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吊籠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)-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請將標示卡拿掉</a:t>
            </a:r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動物帶出</a:t>
            </a:r>
            <a:r>
              <a:rPr lang="zh-TW" altLang="en-US" sz="2800" smtClean="0">
                <a:ea typeface="標楷體"/>
                <a:cs typeface="標楷體"/>
              </a:rPr>
              <a:t>，請加</a:t>
            </a:r>
            <a:r>
              <a:rPr lang="zh-TW" altLang="en-US" sz="2800" u="sng" smtClean="0">
                <a:ea typeface="標楷體"/>
                <a:cs typeface="標楷體"/>
              </a:rPr>
              <a:t>濾網上蓋</a:t>
            </a:r>
            <a:r>
              <a:rPr lang="zh-TW" altLang="en-US" sz="2800" smtClean="0">
                <a:ea typeface="標楷體"/>
                <a:cs typeface="標楷體"/>
              </a:rPr>
              <a:t>或用</a:t>
            </a:r>
            <a:r>
              <a:rPr lang="zh-TW" altLang="en-US" sz="2800" u="sng" smtClean="0">
                <a:ea typeface="標楷體"/>
                <a:cs typeface="標楷體"/>
              </a:rPr>
              <a:t>小面巾</a:t>
            </a:r>
            <a:r>
              <a:rPr lang="zh-TW" altLang="en-US" sz="2800" smtClean="0">
                <a:ea typeface="標楷體"/>
                <a:cs typeface="標楷體"/>
              </a:rPr>
              <a:t>蓋住；</a:t>
            </a:r>
            <a:endParaRPr lang="en-US" altLang="zh-TW" sz="2800" smtClean="0"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altLang="zh-TW" sz="2800" smtClean="0">
                <a:ea typeface="標楷體"/>
                <a:cs typeface="標楷體"/>
              </a:rPr>
              <a:t>   </a:t>
            </a:r>
            <a:r>
              <a:rPr lang="zh-TW" altLang="en-US" sz="2800" smtClean="0">
                <a:ea typeface="標楷體"/>
                <a:cs typeface="標楷體"/>
              </a:rPr>
              <a:t>如無上蓋，可至儲藏間取用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0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9050" y="49213"/>
            <a:ext cx="8712200" cy="1382712"/>
          </a:xfrm>
        </p:spPr>
      </p:pic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1341438"/>
            <a:ext cx="8507412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主要分三大功能區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800" b="1" i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b="1" i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飼養區</a:t>
            </a:r>
            <a:r>
              <a:rPr lang="en-US" altLang="zh-TW" sz="2800" b="1" i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(Specific Pathogen Free)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    1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間檢疫室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,1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間實驗室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,3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間飼養房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800" b="1" i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Clean</a:t>
            </a:r>
            <a:r>
              <a:rPr lang="zh-TW" altLang="en-US" sz="2800" b="1" i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飼養區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囓齒類飼養房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(3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兔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.3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大鼠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.2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小鼠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              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鼠檢疫室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4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            回籠區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            豬舍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;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魚房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800" b="1" i="1" u="sng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實驗區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  B1-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大鼠前室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小鼠前室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大小鼠實驗室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     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兔實驗室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.IVIS(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活體影像系統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)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實驗室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1F-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大型動物手術室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間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細菌室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心導管室 </a:t>
            </a:r>
          </a:p>
          <a:p>
            <a:pPr>
              <a:lnSpc>
                <a:spcPct val="90000"/>
              </a:lnSpc>
            </a:pPr>
            <a:endParaRPr lang="en-US" altLang="zh-TW" sz="2800" smtClean="0">
              <a:latin typeface="標楷體"/>
              <a:ea typeface="標楷體"/>
              <a:cs typeface="標楷體"/>
            </a:endParaRPr>
          </a:p>
        </p:txBody>
      </p:sp>
      <p:pic>
        <p:nvPicPr>
          <p:cNvPr id="20483" name="Picture 6" descr="AG00211_">
            <a:hlinkClick r:id="rId4" action="ppaction://hlinksldjump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115050" y="3379788"/>
            <a:ext cx="1104900" cy="971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4640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進入前，不可接觸其它實驗動物，以免交叉感染。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2.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進入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區內最好以一天一次為限。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3.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攜入之物品：</a:t>
            </a:r>
            <a:endParaRPr lang="en-US" altLang="zh-TW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滅菌→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75﹪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酒精消毒→放入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pass box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→開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UV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燈。</a:t>
            </a:r>
            <a:endParaRPr lang="en-US" altLang="zh-TW" sz="2800" smtClean="0">
              <a:solidFill>
                <a:srgbClr val="FF0000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  無法滅菌→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75﹪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酒精噴灑→放入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pass box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。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4.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一次刷卡僅可進入一人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，如有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人以上人員同時進</a:t>
            </a:r>
            <a:endParaRPr lang="en-US" altLang="zh-TW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入，每個人皆須刷門卡一次。</a:t>
            </a:r>
            <a:endParaRPr lang="en-US" altLang="zh-TW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5.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如未經</a:t>
            </a:r>
            <a:r>
              <a:rPr lang="zh-TW" altLang="en-US" sz="28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訓練課程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並通過</a:t>
            </a:r>
            <a:r>
              <a:rPr lang="zh-TW" altLang="en-US" sz="28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測驗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者一律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不准進入</a:t>
            </a: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，</a:t>
            </a:r>
            <a:endParaRPr lang="en-US" altLang="zh-TW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如有特殊原因請洽動物實驗組人員。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435975" cy="57261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5. 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取一份適當尺寸無塵袋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</a:rPr>
              <a:t>      → 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著無塵衣、無塵褲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      → 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戴上口罩、手套、腳套、隔離帽，頭髮及耳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      朵須塞在隔離帽內不可露出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      → 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使用過後的</a:t>
            </a:r>
            <a:r>
              <a:rPr lang="zh-TW" altLang="en-US" sz="2800" u="sng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無塵袋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請放入紅色桶中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      → 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以</a:t>
            </a:r>
            <a:r>
              <a:rPr lang="en-US" altLang="zh-TW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75﹪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酒精噴灑手套及鞋套，及門把再進入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6. 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先進</a:t>
            </a: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Air shower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中吹塵</a:t>
            </a: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15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秒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，待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Air shower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停止後才可進入。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7. 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若需大量鼠籠請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三天前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跟動物中心人員登記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。</a:t>
            </a:r>
            <a:endParaRPr lang="zh-TW" altLang="en-US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8. 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門把：</a:t>
            </a: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air lock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方式→將門把往下壓</a:t>
            </a:r>
            <a:endParaRPr lang="en-US" altLang="zh-TW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進入每間飼養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房前請將門把噴灑酒精。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36004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sz="2800" smtClean="0">
                <a:latin typeface="標楷體"/>
                <a:ea typeface="標楷體"/>
                <a:cs typeface="標楷體"/>
              </a:rPr>
              <a:t>9. 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有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台無菌操作台提供使用，勿放私人用品。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10.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保定動物請戴麻布手套，避免被動物咬傷。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11.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垃圾請依規定分類，自行帶出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SFP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區，勿將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垃圾留置</a:t>
            </a: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區內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12.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地面若有因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實驗而散落之墊料及其它物品請清理完畢，桌面請噴酒精後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再離開</a:t>
            </a: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。</a:t>
            </a:r>
            <a:r>
              <a:rPr lang="zh-TW" altLang="en-US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5538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96838"/>
            <a:ext cx="8493125" cy="950912"/>
          </a:xfrm>
        </p:spPr>
      </p:pic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3059113" y="642778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/>
                <a:cs typeface="標楷體"/>
              </a:rPr>
              <a:t>位於</a:t>
            </a:r>
            <a:r>
              <a:rPr lang="en-US" altLang="zh-TW" sz="2400">
                <a:ea typeface="標楷體"/>
                <a:cs typeface="標楷體"/>
              </a:rPr>
              <a:t>1</a:t>
            </a:r>
            <a:r>
              <a:rPr lang="zh-TW" altLang="en-US" sz="2400">
                <a:ea typeface="標楷體"/>
                <a:cs typeface="標楷體"/>
              </a:rPr>
              <a:t>樓手術室門旁</a:t>
            </a:r>
          </a:p>
        </p:txBody>
      </p:sp>
      <p:pic>
        <p:nvPicPr>
          <p:cNvPr id="66563" name="Picture 6" descr="DSCN3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44563"/>
            <a:ext cx="7416800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3"/>
          <p:cNvSpPr txBox="1">
            <a:spLocks noChangeArrowheads="1"/>
          </p:cNvSpPr>
          <p:nvPr/>
        </p:nvSpPr>
        <p:spPr bwMode="auto">
          <a:xfrm>
            <a:off x="2771775" y="6237288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ea typeface="標楷體"/>
                <a:cs typeface="標楷體"/>
              </a:rPr>
              <a:t>位於</a:t>
            </a:r>
            <a:r>
              <a:rPr lang="en-US" altLang="zh-TW" sz="2400">
                <a:ea typeface="標楷體"/>
                <a:cs typeface="標楷體"/>
              </a:rPr>
              <a:t>B1</a:t>
            </a:r>
            <a:r>
              <a:rPr lang="zh-TW" altLang="en-US" sz="2400">
                <a:ea typeface="標楷體"/>
                <a:cs typeface="標楷體"/>
              </a:rPr>
              <a:t>入口處</a:t>
            </a:r>
          </a:p>
        </p:txBody>
      </p:sp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2484438" y="188913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chemeClr val="folHlink"/>
                </a:solidFill>
                <a:ea typeface="標楷體"/>
                <a:cs typeface="標楷體"/>
              </a:rPr>
              <a:t>實驗動物相關資料</a:t>
            </a:r>
          </a:p>
        </p:txBody>
      </p:sp>
      <p:pic>
        <p:nvPicPr>
          <p:cNvPr id="67587" name="Picture 6" descr="DSCN3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4075"/>
            <a:ext cx="727392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一、 </a:t>
            </a:r>
            <a:r>
              <a:rPr lang="zh-TW" altLang="en-US" sz="2000" b="1" u="sng" smtClean="0">
                <a:latin typeface="標楷體"/>
                <a:ea typeface="標楷體"/>
                <a:cs typeface="標楷體"/>
              </a:rPr>
              <a:t>書籍供借閱</a:t>
            </a: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：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1.The Laboratory Rat 2.The Laboratory Rabbit 3.The Laboratory Swine 4.94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、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95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、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96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年度馬偕紀念醫院動物實驗訓練課程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5.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馬偕紀念醫院醫學研究部動物實驗組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SOP 6.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實用臨床微生物診斷學 第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9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版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7. 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小鼠常見疾病圖普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8.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實驗小鼠遺傳彙編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9.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小鼠常見疾病圖譜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陳憲全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, 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梁鍾鼎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, 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洪昭竹編著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10.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實驗動物技術人員訓練手冊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版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11.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實驗動物技術人員訓練教材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12.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實驗動物管理與使用指南 第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、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版</a:t>
            </a:r>
          </a:p>
          <a:p>
            <a:pPr>
              <a:lnSpc>
                <a:spcPct val="80000"/>
              </a:lnSpc>
            </a:pP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二、 </a:t>
            </a:r>
            <a:r>
              <a:rPr lang="zh-TW" altLang="en-US" sz="2000" b="1" u="sng" smtClean="0">
                <a:latin typeface="標楷體"/>
                <a:ea typeface="標楷體"/>
                <a:cs typeface="標楷體"/>
              </a:rPr>
              <a:t>光碟供借閱</a:t>
            </a: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：</a:t>
            </a:r>
            <a:endParaRPr lang="zh-TW" altLang="en-US" sz="2000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第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輯（大小鼠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保定、灌食、注射、採血）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第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輯（大、小鼠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基本照護）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第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輯（無菌手術）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第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4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輯（大小鼠及兔麻醉與安樂死）</a:t>
            </a:r>
          </a:p>
          <a:p>
            <a:pPr>
              <a:lnSpc>
                <a:spcPct val="80000"/>
              </a:lnSpc>
            </a:pP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三、 </a:t>
            </a:r>
            <a:r>
              <a:rPr lang="zh-TW" altLang="en-US" sz="2000" b="1" u="sng" smtClean="0">
                <a:latin typeface="標楷體"/>
                <a:ea typeface="標楷體"/>
                <a:cs typeface="標楷體"/>
              </a:rPr>
              <a:t>網頁技術下載</a:t>
            </a: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：             四</a:t>
            </a:r>
            <a:r>
              <a:rPr lang="en-US" altLang="zh-TW" sz="2000" b="1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b="1" u="sng" smtClean="0">
                <a:latin typeface="標楷體"/>
                <a:ea typeface="標楷體"/>
                <a:cs typeface="標楷體"/>
              </a:rPr>
              <a:t>實地操作</a:t>
            </a:r>
            <a:r>
              <a:rPr lang="en-US" altLang="zh-TW" sz="2000" b="1" smtClean="0">
                <a:latin typeface="標楷體"/>
                <a:ea typeface="標楷體"/>
                <a:cs typeface="標楷體"/>
              </a:rPr>
              <a:t>—</a:t>
            </a:r>
            <a:r>
              <a:rPr lang="zh-TW" altLang="en-US" sz="2000" b="1" smtClean="0">
                <a:latin typeface="標楷體"/>
                <a:ea typeface="標楷體"/>
                <a:cs typeface="標楷體"/>
              </a:rPr>
              <a:t>洽動物組亞霖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b="1" smtClean="0"/>
              <a:t>      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術前術後注意事項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 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Mice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技術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 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Rat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技術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  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Rabbit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技術</a:t>
            </a:r>
          </a:p>
        </p:txBody>
      </p:sp>
      <p:pic>
        <p:nvPicPr>
          <p:cNvPr id="68611" name="Picture 4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69325" cy="5257800"/>
          </a:xfrm>
        </p:spPr>
        <p:txBody>
          <a:bodyPr/>
          <a:lstStyle/>
          <a:p>
            <a:r>
              <a:rPr lang="zh-TW" altLang="en-US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小鼠</a:t>
            </a:r>
            <a:r>
              <a:rPr lang="en-US" altLang="zh-TW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: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動物實驗一律於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B1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進行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除了要安樂死</a:t>
            </a:r>
            <a:r>
              <a:rPr lang="zh-TW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、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當天犧牲 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        或其他因素，可至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使用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. 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        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帶出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B1,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請加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Filter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上蓋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        原則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動物帶出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clean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區飼養房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不再帶回！  </a:t>
            </a:r>
          </a:p>
          <a:p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兔子</a:t>
            </a:r>
            <a:r>
              <a:rPr lang="en-US" altLang="zh-TW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: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抽血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打藥簡單處理於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B1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進行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      做手術可至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手術室進行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請用中面巾將兔子蓋上</a:t>
            </a:r>
          </a:p>
          <a:p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豬</a:t>
            </a:r>
            <a:r>
              <a:rPr lang="en-US" altLang="zh-TW" sz="2400" u="sng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: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可於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手術室進行</a:t>
            </a:r>
          </a:p>
          <a:p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稱重儀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-</a:t>
            </a:r>
          </a:p>
          <a:p>
            <a:pPr>
              <a:buFont typeface="Wingdings" pitchFamily="2" charset="2"/>
              <a:buNone/>
            </a:pP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1F: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大台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白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)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稱重儀 </a:t>
            </a:r>
            <a:r>
              <a:rPr lang="en-US" altLang="zh-TW" sz="16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16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秤重範圍</a:t>
            </a:r>
            <a:r>
              <a:rPr lang="en-US" altLang="zh-TW" sz="16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&lt;15KG)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B1: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兔房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小台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粉紅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)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稱重儀 </a:t>
            </a:r>
            <a:r>
              <a:rPr lang="en-US" altLang="zh-TW" sz="16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16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秤重範圍</a:t>
            </a:r>
            <a:r>
              <a:rPr lang="en-US" altLang="zh-TW" sz="16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&lt;20KG)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    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鼠房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-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天平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6481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標楷體" pitchFamily="65" charset="-120"/>
              </a:rPr>
              <a:t>實驗</a:t>
            </a:r>
            <a:r>
              <a:rPr lang="zh-TW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標楷體" pitchFamily="65" charset="-120"/>
              </a:rPr>
              <a:t>操作原則</a:t>
            </a:r>
            <a:endParaRPr lang="zh-TW" altLang="en-US" sz="4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569325" cy="4537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zh-TW" sz="4400" b="1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4400" b="1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手術室使用原則</a:t>
            </a:r>
            <a:r>
              <a:rPr lang="zh-TW" altLang="en-US" sz="4400" b="1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 </a:t>
            </a:r>
            <a:endParaRPr lang="en-US" altLang="zh-TW" sz="4400" b="1" smtClean="0">
              <a:solidFill>
                <a:srgbClr val="FF9900"/>
              </a:solidFill>
              <a:latin typeface="標楷體"/>
              <a:ea typeface="標楷體"/>
              <a:cs typeface="標楷體"/>
            </a:endParaRPr>
          </a:p>
          <a:p>
            <a:pPr algn="ctr">
              <a:buFont typeface="Wingdings" pitchFamily="2" charset="2"/>
              <a:buNone/>
            </a:pPr>
            <a:endParaRPr lang="zh-TW" altLang="en-US" sz="1600" smtClean="0">
              <a:solidFill>
                <a:srgbClr val="FF9900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使用手術室規則：於使用</a:t>
            </a:r>
            <a:r>
              <a:rPr lang="zh-TW" altLang="en-US" sz="28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前一週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預約，並填寫“手術室使用登記表”；登記預約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次而無故未使用，停止使用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個月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。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手術器械借用：請向動物實驗組人員“登記”使用</a:t>
            </a:r>
            <a:endParaRPr lang="zh-TW" altLang="en-US" sz="2800" smtClean="0">
              <a:solidFill>
                <a:schemeClr val="tx2"/>
              </a:solidFill>
              <a:ea typeface="標楷體"/>
              <a:cs typeface="標楷體"/>
            </a:endParaRPr>
          </a:p>
          <a:p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耗材借用</a:t>
            </a:r>
            <a:r>
              <a:rPr lang="en-US" altLang="zh-TW" sz="2800" smtClean="0">
                <a:solidFill>
                  <a:schemeClr val="tx2"/>
                </a:solidFill>
                <a:ea typeface="標楷體"/>
                <a:cs typeface="標楷體"/>
              </a:rPr>
              <a:t>: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請洽動物組 </a:t>
            </a:r>
            <a:r>
              <a:rPr lang="en-US" altLang="zh-TW" sz="1400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z="1400" smtClean="0">
                <a:solidFill>
                  <a:schemeClr val="tx2"/>
                </a:solidFill>
                <a:ea typeface="標楷體"/>
                <a:cs typeface="標楷體"/>
              </a:rPr>
              <a:t>有借有還</a:t>
            </a:r>
            <a:r>
              <a:rPr lang="en-US" altLang="zh-TW" sz="1400" smtClean="0">
                <a:solidFill>
                  <a:schemeClr val="tx2"/>
                </a:solidFill>
                <a:ea typeface="標楷體"/>
                <a:cs typeface="標楷體"/>
              </a:rPr>
              <a:t>..</a:t>
            </a:r>
            <a:r>
              <a:rPr lang="zh-TW" altLang="en-US" sz="1400" smtClean="0">
                <a:solidFill>
                  <a:schemeClr val="tx2"/>
                </a:solidFill>
                <a:ea typeface="標楷體"/>
                <a:cs typeface="標楷體"/>
              </a:rPr>
              <a:t>再借不難</a:t>
            </a:r>
            <a:r>
              <a:rPr lang="en-US" altLang="zh-TW" sz="1400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保定動物，請戴麻布手套，避免被實驗動物咬傷。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使用完畢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，清理桌面、推車、秤重儀</a:t>
            </a:r>
            <a:r>
              <a:rPr lang="en-US" altLang="zh-TW" sz="2800" smtClean="0">
                <a:solidFill>
                  <a:schemeClr val="tx2"/>
                </a:solidFill>
                <a:ea typeface="標楷體"/>
                <a:cs typeface="標楷體"/>
              </a:rPr>
              <a:t>; 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清洗保定</a:t>
            </a:r>
            <a:r>
              <a:rPr lang="zh-TW" altLang="en-US" sz="2800" smtClean="0">
                <a:ea typeface="標楷體"/>
                <a:cs typeface="標楷體"/>
              </a:rPr>
              <a:t>器</a:t>
            </a:r>
          </a:p>
          <a:p>
            <a:endParaRPr lang="zh-TW" altLang="en-US" sz="1400" smtClean="0">
              <a:ea typeface="標楷體"/>
              <a:cs typeface="標楷體"/>
            </a:endParaRPr>
          </a:p>
          <a:p>
            <a:endParaRPr lang="en-US" altLang="zh-TW" sz="2800" smtClean="0">
              <a:ea typeface="標楷體"/>
              <a:cs typeface="標楷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>
                <a:ea typeface="標楷體" pitchFamily="65" charset="-120"/>
                <a:cs typeface="+mn-cs"/>
              </a:rPr>
              <a:t>器械使用</a:t>
            </a:r>
            <a:r>
              <a:rPr lang="zh-TW" altLang="en-US" sz="2800" dirty="0" smtClean="0">
                <a:ea typeface="標楷體" pitchFamily="65" charset="-120"/>
                <a:cs typeface="+mn-cs"/>
              </a:rPr>
              <a:t>完畢，請</a:t>
            </a:r>
            <a:r>
              <a:rPr lang="zh-TW" altLang="en-US" sz="2800" dirty="0">
                <a:ea typeface="標楷體" pitchFamily="65" charset="-120"/>
                <a:cs typeface="+mn-cs"/>
              </a:rPr>
              <a:t>清洗</a:t>
            </a:r>
            <a:r>
              <a:rPr lang="zh-TW" altLang="en-US" sz="2800" dirty="0" smtClean="0">
                <a:ea typeface="標楷體" pitchFamily="65" charset="-120"/>
                <a:cs typeface="+mn-cs"/>
              </a:rPr>
              <a:t>乾淨＆晾乾：</a:t>
            </a:r>
            <a:endParaRPr lang="en-US" altLang="zh-TW" sz="2800" dirty="0" smtClean="0">
              <a:ea typeface="標楷體" pitchFamily="65" charset="-120"/>
              <a:cs typeface="+mn-cs"/>
            </a:endParaRPr>
          </a:p>
          <a:p>
            <a:pPr marL="609600" indent="-609600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dirty="0" smtClean="0">
                <a:ea typeface="標楷體" pitchFamily="65" charset="-120"/>
                <a:cs typeface="+mn-cs"/>
              </a:rPr>
              <a:t>      </a:t>
            </a:r>
            <a:r>
              <a:rPr lang="zh-TW" altLang="en-US" sz="1700" dirty="0" smtClean="0">
                <a:ea typeface="標楷體" pitchFamily="65" charset="-120"/>
                <a:cs typeface="+mn-cs"/>
              </a:rPr>
              <a:t>剪刀</a:t>
            </a:r>
            <a:r>
              <a:rPr lang="en-US" altLang="zh-TW" sz="1700" dirty="0">
                <a:ea typeface="標楷體" pitchFamily="65" charset="-120"/>
                <a:cs typeface="+mn-cs"/>
              </a:rPr>
              <a:t>.</a:t>
            </a:r>
            <a:r>
              <a:rPr lang="zh-TW" altLang="en-US" sz="1700" dirty="0">
                <a:ea typeface="標楷體" pitchFamily="65" charset="-120"/>
                <a:cs typeface="+mn-cs"/>
              </a:rPr>
              <a:t>持針器</a:t>
            </a:r>
            <a:r>
              <a:rPr lang="en-US" altLang="zh-TW" sz="1700" dirty="0">
                <a:ea typeface="標楷體" pitchFamily="65" charset="-120"/>
                <a:cs typeface="+mn-cs"/>
              </a:rPr>
              <a:t>.</a:t>
            </a:r>
            <a:r>
              <a:rPr lang="zh-TW" altLang="en-US" sz="1700" dirty="0">
                <a:ea typeface="標楷體" pitchFamily="65" charset="-120"/>
                <a:cs typeface="+mn-cs"/>
              </a:rPr>
              <a:t>止血鉗等</a:t>
            </a:r>
            <a:r>
              <a:rPr lang="en-US" altLang="zh-TW" sz="1700" dirty="0">
                <a:ea typeface="標楷體" pitchFamily="65" charset="-120"/>
                <a:cs typeface="+mn-cs"/>
              </a:rPr>
              <a:t>,</a:t>
            </a:r>
            <a:r>
              <a:rPr lang="zh-TW" altLang="en-US" sz="1700" dirty="0">
                <a:ea typeface="標楷體" pitchFamily="65" charset="-120"/>
                <a:cs typeface="+mn-cs"/>
              </a:rPr>
              <a:t>打開晾乾</a:t>
            </a:r>
            <a:r>
              <a:rPr lang="en-US" altLang="zh-TW" sz="1700" dirty="0">
                <a:ea typeface="標楷體" pitchFamily="65" charset="-120"/>
                <a:cs typeface="+mn-cs"/>
              </a:rPr>
              <a:t>,</a:t>
            </a:r>
            <a:r>
              <a:rPr lang="zh-TW" altLang="en-US" sz="1700" dirty="0">
                <a:ea typeface="標楷體" pitchFamily="65" charset="-120"/>
                <a:cs typeface="+mn-cs"/>
              </a:rPr>
              <a:t>避免</a:t>
            </a:r>
            <a:r>
              <a:rPr lang="zh-TW" altLang="en-US" sz="1700" dirty="0" smtClean="0">
                <a:ea typeface="標楷體" pitchFamily="65" charset="-120"/>
                <a:cs typeface="+mn-cs"/>
              </a:rPr>
              <a:t>生鏽</a:t>
            </a:r>
            <a:r>
              <a:rPr lang="zh-TW" altLang="zh-TW" sz="1700" dirty="0" smtClean="0">
                <a:cs typeface="+mn-cs"/>
              </a:rPr>
              <a:t>，</a:t>
            </a:r>
            <a:r>
              <a:rPr lang="zh-TW" altLang="en-US" sz="1700" dirty="0">
                <a:ea typeface="標楷體" pitchFamily="65" charset="-120"/>
                <a:cs typeface="+mn-cs"/>
              </a:rPr>
              <a:t>歸還動物組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>
                <a:ea typeface="標楷體" pitchFamily="65" charset="-120"/>
                <a:cs typeface="+mn-cs"/>
              </a:rPr>
              <a:t>使用過後的機器，請將電源拔掉，關燈方可離開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如需使用無菌手套、針筒、針頭、蝴蝶針、滯留針、氣管內管、刀片、紗布、無菌紗布、抗生素、食鹽水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(saline)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及肝素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(Heparin)…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等，可向動物組借用，實驗結束後需申請歸還。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2800" i="1" dirty="0">
                <a:latin typeface="標楷體" pitchFamily="65" charset="-120"/>
                <a:ea typeface="標楷體" pitchFamily="65" charset="-120"/>
                <a:cs typeface="+mn-cs"/>
              </a:rPr>
              <a:t>Free </a:t>
            </a:r>
            <a:r>
              <a:rPr lang="en-US" altLang="zh-TW" sz="1800" i="1" dirty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1800" i="1" dirty="0">
                <a:latin typeface="標楷體" pitchFamily="65" charset="-120"/>
                <a:ea typeface="標楷體" pitchFamily="65" charset="-120"/>
                <a:cs typeface="+mn-cs"/>
              </a:rPr>
              <a:t>費用由動物中心支出</a:t>
            </a:r>
            <a:r>
              <a:rPr lang="en-US" altLang="zh-TW" sz="1800" i="1" dirty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en-US" altLang="zh-TW" sz="2800" i="1" dirty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過期縫線、手術衣、碘液、酒精、手套、頭帽、口罩、小方巾、小面巾、中面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巾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可使用儀器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 正立顯微鏡、大型麻醉機、小動物麻醉機、血球分析儀、斑馬魚卵注射器、烤燈、秤重儀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4"/>
          <p:cNvSpPr txBox="1">
            <a:spLocks noChangeArrowheads="1"/>
          </p:cNvSpPr>
          <p:nvPr/>
        </p:nvSpPr>
        <p:spPr bwMode="auto">
          <a:xfrm>
            <a:off x="1692275" y="5791200"/>
            <a:ext cx="597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>
                <a:ea typeface="標楷體"/>
                <a:cs typeface="標楷體"/>
              </a:rPr>
              <a:t>手術台預約登記表                  </a:t>
            </a:r>
            <a:r>
              <a:rPr lang="en-US" altLang="zh-TW" sz="3200">
                <a:ea typeface="標楷體"/>
                <a:cs typeface="標楷體"/>
              </a:rPr>
              <a:t>(</a:t>
            </a:r>
            <a:r>
              <a:rPr lang="zh-TW" altLang="en-US" sz="3200">
                <a:ea typeface="標楷體"/>
                <a:cs typeface="標楷體"/>
              </a:rPr>
              <a:t>位於一樓手術室動物入口處</a:t>
            </a:r>
            <a:r>
              <a:rPr lang="en-US" altLang="zh-TW" sz="3200">
                <a:ea typeface="標楷體"/>
                <a:cs typeface="標楷體"/>
              </a:rPr>
              <a:t>)</a:t>
            </a:r>
          </a:p>
        </p:txBody>
      </p:sp>
      <p:pic>
        <p:nvPicPr>
          <p:cNvPr id="72706" name="Picture 5" descr="DSCN98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9275"/>
            <a:ext cx="691356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醫院各實驗動物之集中代養及管理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飼養環境之維持與監測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實驗動物進出之控管與檢疫監測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協助教學及大型動物實驗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提供實驗動物技術之諮詢服務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定期辦理訓練課程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審核動物實驗之科學應用計劃</a:t>
            </a:r>
          </a:p>
          <a:p>
            <a:pPr marL="609600" indent="-609600">
              <a:lnSpc>
                <a:spcPct val="90000"/>
              </a:lnSpc>
            </a:pPr>
            <a:r>
              <a:rPr lang="zh-TW" altLang="en-US" sz="2800" smtClean="0">
                <a:ea typeface="標楷體"/>
                <a:cs typeface="標楷體"/>
              </a:rPr>
              <a:t>麻醉藥申請與管理</a:t>
            </a:r>
          </a:p>
        </p:txBody>
      </p:sp>
      <p:pic>
        <p:nvPicPr>
          <p:cNvPr id="532482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9050" y="49213"/>
            <a:ext cx="8712200" cy="13827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DSCN76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2195513" y="6237288"/>
            <a:ext cx="489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/>
              <a:t>手術室二  </a:t>
            </a:r>
            <a:r>
              <a:rPr lang="en-US" altLang="zh-TW" sz="2000" b="1"/>
              <a:t>(</a:t>
            </a:r>
            <a:r>
              <a:rPr lang="zh-TW" altLang="en-US" sz="2000" b="1"/>
              <a:t>過期縫線</a:t>
            </a:r>
            <a:r>
              <a:rPr lang="en-US" altLang="zh-TW" sz="2000" b="1"/>
              <a:t>) </a:t>
            </a:r>
            <a:r>
              <a:rPr lang="en-US" altLang="zh-TW" sz="1600" b="1"/>
              <a:t>(</a:t>
            </a:r>
            <a:r>
              <a:rPr lang="zh-TW" altLang="en-US" sz="1600" b="1"/>
              <a:t>數字越大</a:t>
            </a:r>
            <a:r>
              <a:rPr lang="en-US" altLang="zh-TW" sz="1600" b="1"/>
              <a:t>.</a:t>
            </a:r>
            <a:r>
              <a:rPr lang="zh-TW" altLang="en-US" sz="1600" b="1"/>
              <a:t>針線越小</a:t>
            </a:r>
            <a:r>
              <a:rPr lang="en-US" altLang="zh-TW" sz="1600" b="1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-30163"/>
            <a:ext cx="8493125" cy="1017588"/>
          </a:xfrm>
        </p:spPr>
      </p:pic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未事先申請動物代養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—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  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動物一律撲殺或當天實驗做掉</a:t>
            </a:r>
          </a:p>
          <a:p>
            <a:pPr>
              <a:lnSpc>
                <a:spcPct val="80000"/>
              </a:lnSpc>
            </a:pP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PM 4:30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後，請隨手關燈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飼育盒及動物嚴禁放置地板上</a:t>
            </a:r>
            <a:r>
              <a:rPr lang="en-US" altLang="zh-TW" sz="1600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z="1600" smtClean="0">
                <a:solidFill>
                  <a:schemeClr val="tx2"/>
                </a:solidFill>
                <a:ea typeface="標楷體"/>
                <a:cs typeface="標楷體"/>
              </a:rPr>
              <a:t>當天犧牲不在此限</a:t>
            </a:r>
            <a:r>
              <a:rPr lang="en-US" altLang="zh-TW" sz="1600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嚴禁私自將動物贈予他人</a:t>
            </a:r>
            <a:endParaRPr lang="en-US" altLang="zh-TW" sz="2200" smtClean="0">
              <a:solidFill>
                <a:schemeClr val="tx2"/>
              </a:solidFill>
              <a:ea typeface="標楷體"/>
              <a:cs typeface="標楷體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   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請填寫轉讓單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) (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練習技術並當天犧牲不在此限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遵守一進一出原則</a:t>
            </a:r>
            <a:r>
              <a:rPr lang="zh-TW" altLang="en-US" sz="2200" smtClean="0">
                <a:solidFill>
                  <a:schemeClr val="tx2"/>
                </a:solidFill>
              </a:rPr>
              <a:t>；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踏入污走道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橘色區塊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)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後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嚴禁回頭進入飼養區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;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如需再進入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請重新更衣進入</a:t>
            </a:r>
            <a:endParaRPr lang="zh-TW" altLang="en-US" sz="2200" smtClean="0">
              <a:solidFill>
                <a:schemeClr val="tx2"/>
              </a:solidFill>
              <a:ea typeface="標楷體"/>
              <a:cs typeface="標楷體"/>
            </a:endParaRP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嚴禁將門禁卡借給他人使用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大小鼠帶離開飼育室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   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- 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加濾網上蓋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. 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標示卡拿掉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吊籠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   - 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登記動物隻數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(B1</a:t>
            </a: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公布欄旁</a:t>
            </a:r>
            <a:r>
              <a:rPr lang="en-US" altLang="zh-TW" sz="2200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勿在個人實驗室飼養動物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ea typeface="標楷體"/>
                <a:cs typeface="標楷體"/>
              </a:rPr>
              <a:t>麻布手套使用完畢，請拿至洗滌間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小鼠區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實驗時如需用到飼養盒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(cages),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請至乾淨走道取用</a:t>
            </a:r>
          </a:p>
          <a:p>
            <a:pPr>
              <a:lnSpc>
                <a:spcPct val="80000"/>
              </a:lnSpc>
            </a:pP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小面巾放於更衣室櫃子</a:t>
            </a:r>
            <a:r>
              <a:rPr lang="en-US" altLang="zh-TW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2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請自行取用</a:t>
            </a:r>
            <a:endParaRPr lang="en-US" altLang="zh-TW" sz="22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>
              <a:lnSpc>
                <a:spcPct val="80000"/>
              </a:lnSpc>
            </a:pPr>
            <a:endParaRPr lang="zh-TW" altLang="en-US" sz="22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48712" cy="6237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4000" b="1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B1</a:t>
            </a:r>
            <a:r>
              <a:rPr lang="zh-TW" altLang="en-US" sz="4000" b="1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實驗區使用原則 </a:t>
            </a:r>
            <a:r>
              <a:rPr lang="en-US" altLang="zh-TW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小鼠前室</a:t>
            </a:r>
            <a:r>
              <a:rPr lang="en-US" altLang="zh-TW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小動物操作區</a:t>
            </a:r>
            <a:r>
              <a:rPr lang="en-US" altLang="zh-TW" sz="2000" smtClean="0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)</a:t>
            </a:r>
            <a:r>
              <a:rPr lang="en-US" altLang="zh-TW" sz="2000" smtClean="0">
                <a:solidFill>
                  <a:srgbClr val="FF9900"/>
                </a:solidFill>
                <a:latin typeface="標楷體"/>
                <a:ea typeface="標楷體"/>
                <a:cs typeface="標楷體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zh-TW" sz="2000" smtClean="0">
              <a:solidFill>
                <a:srgbClr val="FF9900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mtClean="0">
                <a:latin typeface="標楷體"/>
                <a:ea typeface="標楷體"/>
                <a:cs typeface="標楷體"/>
              </a:rPr>
              <a:t>使用手術室規則：於使用前一週預約，並填寫“實驗室使用登記表”登記預約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3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次而無故未使用，停止使用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個月</a:t>
            </a:r>
            <a:r>
              <a:rPr lang="zh-TW" altLang="en-US" smtClean="0">
                <a:ea typeface="標楷體"/>
                <a:cs typeface="標楷體"/>
              </a:rPr>
              <a:t>。</a:t>
            </a:r>
            <a:r>
              <a:rPr lang="en-US" altLang="zh-TW" sz="2000" smtClean="0">
                <a:ea typeface="標楷體"/>
                <a:cs typeface="標楷體"/>
              </a:rPr>
              <a:t>(B1</a:t>
            </a:r>
            <a:r>
              <a:rPr lang="zh-TW" altLang="en-US" sz="2000" smtClean="0">
                <a:ea typeface="標楷體"/>
                <a:cs typeface="標楷體"/>
              </a:rPr>
              <a:t>換鞋區門上</a:t>
            </a:r>
            <a:r>
              <a:rPr lang="en-US" altLang="zh-TW" sz="2000" smtClean="0">
                <a:ea typeface="標楷體"/>
                <a:cs typeface="標楷體"/>
              </a:rPr>
              <a:t>)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 </a:t>
            </a:r>
            <a:endParaRPr lang="en-US" altLang="zh-TW" sz="2000" smtClean="0">
              <a:ea typeface="標楷體"/>
              <a:cs typeface="標楷體"/>
            </a:endParaRPr>
          </a:p>
          <a:p>
            <a:r>
              <a:rPr lang="zh-TW" altLang="en-US" smtClean="0">
                <a:ea typeface="標楷體"/>
                <a:cs typeface="標楷體"/>
              </a:rPr>
              <a:t>保定動物，請戴麻布手套，避免被實驗動物咬傷。</a:t>
            </a:r>
          </a:p>
          <a:p>
            <a:r>
              <a:rPr lang="zh-TW" altLang="en-US" smtClean="0">
                <a:latin typeface="標楷體"/>
                <a:ea typeface="標楷體"/>
                <a:cs typeface="標楷體"/>
              </a:rPr>
              <a:t>使用完畢</a:t>
            </a:r>
            <a:r>
              <a:rPr lang="zh-TW" altLang="en-US" smtClean="0">
                <a:ea typeface="標楷體"/>
                <a:cs typeface="標楷體"/>
              </a:rPr>
              <a:t>，清理桌面</a:t>
            </a:r>
            <a:r>
              <a:rPr lang="en-US" altLang="en-US" smtClean="0">
                <a:ea typeface="微軟正黑體"/>
              </a:rPr>
              <a:t>、</a:t>
            </a:r>
            <a:r>
              <a:rPr lang="zh-TW" altLang="en-US" smtClean="0">
                <a:ea typeface="標楷體"/>
                <a:cs typeface="標楷體"/>
              </a:rPr>
              <a:t>推車</a:t>
            </a:r>
            <a:r>
              <a:rPr lang="en-US" altLang="zh-TW" smtClean="0">
                <a:ea typeface="標楷體"/>
                <a:cs typeface="標楷體"/>
              </a:rPr>
              <a:t>; </a:t>
            </a:r>
            <a:r>
              <a:rPr lang="zh-TW" altLang="en-US" smtClean="0">
                <a:ea typeface="標楷體"/>
                <a:cs typeface="標楷體"/>
              </a:rPr>
              <a:t>清洗保定器</a:t>
            </a:r>
          </a:p>
          <a:p>
            <a:r>
              <a:rPr lang="zh-TW" altLang="en-US" smtClean="0">
                <a:latin typeface="標楷體"/>
                <a:ea typeface="標楷體"/>
                <a:cs typeface="標楷體"/>
              </a:rPr>
              <a:t>實驗室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前室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可同時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2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個實驗進行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.</a:t>
            </a:r>
          </a:p>
          <a:p>
            <a:r>
              <a:rPr lang="zh-TW" altLang="en-US" smtClean="0">
                <a:latin typeface="標楷體"/>
                <a:ea typeface="標楷體"/>
                <a:cs typeface="標楷體"/>
              </a:rPr>
              <a:t>小動物實驗室可用儀器</a:t>
            </a:r>
            <a:r>
              <a:rPr lang="en-US" altLang="zh-TW" smtClean="0"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顯微操作儀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非侵入性血壓機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.X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光機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小動物麻醉機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烤燈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秤重儀</a:t>
            </a:r>
            <a:endParaRPr lang="zh-TW" altLang="en-US" sz="2800" u="sng" smtClean="0">
              <a:latin typeface="標楷體"/>
              <a:ea typeface="標楷體"/>
              <a:cs typeface="標楷體"/>
            </a:endParaRPr>
          </a:p>
          <a:p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964613" cy="5111750"/>
          </a:xfrm>
        </p:spPr>
        <p:txBody>
          <a:bodyPr/>
          <a:lstStyle/>
          <a:p>
            <a:pPr marL="609600" indent="-609600"/>
            <a:r>
              <a:rPr lang="zh-TW" altLang="en-US" sz="2400" smtClean="0"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小鼠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-W1(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換水瓶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墊料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.cages); W4(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換墊料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)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400" smtClean="0">
                <a:latin typeface="標楷體"/>
                <a:ea typeface="標楷體"/>
                <a:cs typeface="標楷體"/>
              </a:rPr>
              <a:t>  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 兔子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- W2.5(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換墊料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) </a:t>
            </a:r>
          </a:p>
          <a:p>
            <a:pPr marL="609600" indent="-609600"/>
            <a:r>
              <a:rPr lang="zh-TW" altLang="en-US" sz="2400" smtClean="0">
                <a:latin typeface="標楷體"/>
                <a:ea typeface="標楷體"/>
                <a:cs typeface="標楷體"/>
              </a:rPr>
              <a:t>小鼠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隻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星期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7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顆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;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大鼠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(cages)1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隻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天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4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顆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400" smtClean="0">
                <a:latin typeface="標楷體"/>
                <a:ea typeface="標楷體"/>
                <a:cs typeface="標楷體"/>
              </a:rPr>
              <a:t>    →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不多給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星期一統一丟掉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 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給予新飼料</a:t>
            </a:r>
          </a:p>
          <a:p>
            <a:pPr marL="609600" indent="-609600"/>
            <a:r>
              <a:rPr lang="zh-TW" altLang="en-US" sz="2400" smtClean="0">
                <a:latin typeface="標楷體"/>
                <a:ea typeface="標楷體"/>
                <a:cs typeface="標楷體"/>
              </a:rPr>
              <a:t>星期六值班人員發現死老鼠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通知實驗者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;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連續假日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or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春節期間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屍體先冰冰箱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上班日通知實驗者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3"/>
          <p:cNvSpPr txBox="1">
            <a:spLocks noChangeArrowheads="1"/>
          </p:cNvSpPr>
          <p:nvPr/>
        </p:nvSpPr>
        <p:spPr bwMode="auto">
          <a:xfrm>
            <a:off x="1763713" y="6035675"/>
            <a:ext cx="5761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ea typeface="標楷體"/>
                <a:cs typeface="標楷體"/>
              </a:rPr>
              <a:t>小動物操作室及大小鼠房前室預約登記表</a:t>
            </a:r>
            <a:r>
              <a:rPr lang="en-US" altLang="zh-TW" sz="2400">
                <a:ea typeface="標楷體"/>
                <a:cs typeface="標楷體"/>
              </a:rPr>
              <a:t>(</a:t>
            </a:r>
            <a:r>
              <a:rPr lang="zh-TW" altLang="en-US" sz="2400">
                <a:ea typeface="標楷體"/>
                <a:cs typeface="標楷體"/>
              </a:rPr>
              <a:t>位於地下一樓動物入口處</a:t>
            </a:r>
            <a:r>
              <a:rPr lang="en-US" altLang="zh-TW" sz="2400">
                <a:ea typeface="標楷體"/>
                <a:cs typeface="標楷體"/>
              </a:rPr>
              <a:t>)</a:t>
            </a:r>
          </a:p>
        </p:txBody>
      </p:sp>
      <p:pic>
        <p:nvPicPr>
          <p:cNvPr id="77826" name="Picture 4" descr="DSCN98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777163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DSCN8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3" descr="DSCN8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1196975"/>
            <a:ext cx="32400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5580063" y="5661025"/>
            <a:ext cx="309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ea typeface="標楷體"/>
                <a:cs typeface="標楷體"/>
              </a:rPr>
              <a:t>酒精瓶用完，          </a:t>
            </a:r>
            <a:r>
              <a:rPr lang="zh-TW" altLang="en-US" sz="2400">
                <a:solidFill>
                  <a:schemeClr val="tx2"/>
                </a:solidFill>
                <a:ea typeface="標楷體"/>
                <a:cs typeface="標楷體"/>
              </a:rPr>
              <a:t>請</a:t>
            </a:r>
            <a:r>
              <a:rPr lang="zh-TW" altLang="en-US" sz="2400" b="1">
                <a:solidFill>
                  <a:schemeClr val="tx2"/>
                </a:solidFill>
                <a:ea typeface="標楷體"/>
                <a:cs typeface="標楷體"/>
              </a:rPr>
              <a:t>至</a:t>
            </a:r>
            <a:r>
              <a:rPr lang="zh-TW" altLang="en-US" sz="2400">
                <a:solidFill>
                  <a:schemeClr val="tx2"/>
                </a:solidFill>
                <a:ea typeface="標楷體"/>
                <a:cs typeface="標楷體"/>
              </a:rPr>
              <a:t>乾淨走道補充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250825" y="5661025"/>
            <a:ext cx="4968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>
                <a:ea typeface="標楷體"/>
                <a:cs typeface="標楷體"/>
              </a:rPr>
              <a:t>麻布手套，放補充台下方，請自行取用</a:t>
            </a:r>
          </a:p>
          <a:p>
            <a:pPr algn="ctr">
              <a:spcBef>
                <a:spcPct val="50000"/>
              </a:spcBef>
            </a:pPr>
            <a:r>
              <a:rPr lang="zh-TW" altLang="en-US" sz="2000">
                <a:ea typeface="標楷體"/>
                <a:cs typeface="標楷體"/>
              </a:rPr>
              <a:t>使用過後的麻布手套</a:t>
            </a:r>
            <a:r>
              <a:rPr lang="zh-TW" altLang="en-US" sz="2000">
                <a:solidFill>
                  <a:schemeClr val="tx2"/>
                </a:solidFill>
                <a:ea typeface="標楷體"/>
                <a:cs typeface="標楷體"/>
              </a:rPr>
              <a:t>，請放洗滌間</a:t>
            </a:r>
          </a:p>
        </p:txBody>
      </p:sp>
      <p:pic>
        <p:nvPicPr>
          <p:cNvPr id="78853" name="Picture 3" descr="K:\DCIM\103NIKON\DSCN62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0" y="0"/>
            <a:ext cx="2219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文字方塊 6"/>
          <p:cNvSpPr txBox="1">
            <a:spLocks noChangeArrowheads="1"/>
          </p:cNvSpPr>
          <p:nvPr/>
        </p:nvSpPr>
        <p:spPr bwMode="auto">
          <a:xfrm>
            <a:off x="2987675" y="404813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刀片不銳利，</a:t>
            </a:r>
            <a:endParaRPr lang="en-US" altLang="zh-TW"/>
          </a:p>
          <a:p>
            <a:r>
              <a:rPr lang="zh-TW" altLang="en-US"/>
              <a:t>請通知動物中心</a:t>
            </a:r>
          </a:p>
        </p:txBody>
      </p:sp>
      <p:pic>
        <p:nvPicPr>
          <p:cNvPr id="78855" name="Picture 4" descr="AN0112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請勿將垃圾放於飼養區內</a:t>
            </a:r>
            <a:r>
              <a:rPr lang="en-US" altLang="zh-TW" smtClean="0">
                <a:ea typeface="標楷體"/>
                <a:cs typeface="標楷體"/>
              </a:rPr>
              <a:t>,</a:t>
            </a:r>
            <a:r>
              <a:rPr lang="zh-TW" altLang="en-US" smtClean="0">
                <a:ea typeface="標楷體"/>
                <a:cs typeface="標楷體"/>
              </a:rPr>
              <a:t>當天清走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垃圾帶出飼育房</a:t>
            </a:r>
            <a:r>
              <a:rPr lang="en-US" altLang="zh-TW" smtClean="0">
                <a:ea typeface="標楷體"/>
                <a:cs typeface="標楷體"/>
              </a:rPr>
              <a:t>,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放於</a:t>
            </a:r>
            <a:r>
              <a:rPr lang="zh-TW" altLang="en-US" b="1" smtClean="0">
                <a:solidFill>
                  <a:schemeClr val="tx2"/>
                </a:solidFill>
                <a:ea typeface="標楷體"/>
                <a:cs typeface="標楷體"/>
              </a:rPr>
              <a:t>洗滌間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ea typeface="標楷體"/>
                <a:cs typeface="標楷體"/>
              </a:rPr>
              <a:t>  （感染性垃圾桶及一般性垃圾桶）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一般垃圾可跟髒</a:t>
            </a:r>
            <a:r>
              <a:rPr lang="en-US" altLang="zh-TW" smtClean="0">
                <a:ea typeface="標楷體"/>
                <a:cs typeface="標楷體"/>
              </a:rPr>
              <a:t>cages</a:t>
            </a:r>
            <a:r>
              <a:rPr lang="zh-TW" altLang="en-US" smtClean="0">
                <a:ea typeface="標楷體"/>
                <a:cs typeface="標楷體"/>
              </a:rPr>
              <a:t>放在一起</a:t>
            </a:r>
            <a:r>
              <a:rPr lang="en-US" altLang="zh-TW" smtClean="0">
                <a:ea typeface="標楷體"/>
                <a:cs typeface="標楷體"/>
              </a:rPr>
              <a:t>,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mtClean="0">
                <a:ea typeface="標楷體"/>
                <a:cs typeface="標楷體"/>
              </a:rPr>
              <a:t>   髒</a:t>
            </a:r>
            <a:r>
              <a:rPr lang="en-US" altLang="zh-TW" smtClean="0">
                <a:ea typeface="標楷體"/>
                <a:cs typeface="標楷體"/>
              </a:rPr>
              <a:t>cages</a:t>
            </a:r>
            <a:r>
              <a:rPr lang="zh-TW" altLang="en-US" smtClean="0">
                <a:ea typeface="標楷體"/>
                <a:cs typeface="標楷體"/>
              </a:rPr>
              <a:t>可放髒走道或自行帶至洗滌間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ea typeface="標楷體"/>
                <a:cs typeface="標楷體"/>
              </a:rPr>
              <a:t>換鞋區</a:t>
            </a:r>
            <a:r>
              <a:rPr lang="en-US" altLang="zh-TW" smtClean="0">
                <a:ea typeface="標楷體"/>
                <a:cs typeface="標楷體"/>
              </a:rPr>
              <a:t>- </a:t>
            </a:r>
            <a:r>
              <a:rPr lang="zh-TW" altLang="en-US" smtClean="0">
                <a:ea typeface="標楷體"/>
                <a:cs typeface="標楷體"/>
              </a:rPr>
              <a:t>污衣袋</a:t>
            </a:r>
            <a:r>
              <a:rPr lang="en-US" altLang="zh-TW" sz="2400" smtClean="0">
                <a:ea typeface="標楷體"/>
                <a:cs typeface="標楷體"/>
              </a:rPr>
              <a:t>(</a:t>
            </a:r>
            <a:r>
              <a:rPr lang="zh-TW" altLang="en-US" sz="2400" smtClean="0">
                <a:ea typeface="標楷體"/>
                <a:cs typeface="標楷體"/>
              </a:rPr>
              <a:t>隔離衣</a:t>
            </a:r>
            <a:r>
              <a:rPr lang="en-US" altLang="zh-TW" sz="2400" smtClean="0">
                <a:ea typeface="標楷體"/>
                <a:cs typeface="標楷體"/>
              </a:rPr>
              <a:t>.</a:t>
            </a:r>
            <a:r>
              <a:rPr lang="zh-TW" altLang="en-US" sz="2400" smtClean="0">
                <a:ea typeface="標楷體"/>
                <a:cs typeface="標楷體"/>
              </a:rPr>
              <a:t>小方巾</a:t>
            </a:r>
            <a:r>
              <a:rPr lang="en-US" altLang="zh-TW" sz="2400" smtClean="0">
                <a:ea typeface="標楷體"/>
                <a:cs typeface="標楷體"/>
              </a:rPr>
              <a:t>.</a:t>
            </a:r>
            <a:r>
              <a:rPr lang="zh-TW" altLang="en-US" sz="2400" smtClean="0">
                <a:ea typeface="標楷體"/>
                <a:cs typeface="標楷體"/>
              </a:rPr>
              <a:t>小面巾</a:t>
            </a:r>
            <a:r>
              <a:rPr lang="en-US" altLang="zh-TW" sz="2400" smtClean="0">
                <a:ea typeface="標楷體"/>
                <a:cs typeface="標楷體"/>
              </a:rPr>
              <a:t>.</a:t>
            </a:r>
            <a:r>
              <a:rPr lang="zh-TW" altLang="en-US" sz="2400" smtClean="0">
                <a:ea typeface="標楷體"/>
                <a:cs typeface="標楷體"/>
              </a:rPr>
              <a:t>中面巾</a:t>
            </a:r>
            <a:r>
              <a:rPr lang="en-US" altLang="zh-TW" sz="2400" smtClean="0">
                <a:ea typeface="標楷體"/>
                <a:cs typeface="標楷體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ea typeface="標楷體"/>
                <a:cs typeface="標楷體"/>
              </a:rPr>
              <a:t>              - </a:t>
            </a:r>
            <a:r>
              <a:rPr lang="zh-TW" altLang="en-US" smtClean="0">
                <a:ea typeface="標楷體"/>
                <a:cs typeface="標楷體"/>
              </a:rPr>
              <a:t>感染性垃圾桶</a:t>
            </a:r>
          </a:p>
          <a:p>
            <a:pPr>
              <a:lnSpc>
                <a:spcPct val="90000"/>
              </a:lnSpc>
            </a:pPr>
            <a:r>
              <a:rPr lang="zh-TW" altLang="en-US" sz="2800" b="1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一般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：髒</a:t>
            </a:r>
            <a:r>
              <a:rPr lang="en-US" altLang="zh-TW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cages</a:t>
            </a: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、洗滌間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800" b="1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感染</a:t>
            </a:r>
            <a:r>
              <a:rPr lang="zh-TW" altLang="en-US" sz="2800" b="1" smtClean="0">
                <a:solidFill>
                  <a:schemeClr val="tx2"/>
                </a:solidFill>
              </a:rPr>
              <a:t>：</a:t>
            </a:r>
            <a:r>
              <a:rPr lang="zh-TW" altLang="en-US" sz="2800" b="1" smtClean="0">
                <a:solidFill>
                  <a:schemeClr val="tx2"/>
                </a:solidFill>
                <a:ea typeface="標楷體"/>
                <a:cs typeface="標楷體"/>
              </a:rPr>
              <a:t>洗滌間、換鞋區</a:t>
            </a:r>
            <a:endParaRPr lang="zh-TW" altLang="en-US" sz="2800" b="1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800" b="1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820150" cy="5761037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zh-TW" altLang="en-US" sz="4400" smtClean="0">
                <a:solidFill>
                  <a:schemeClr val="folHlink"/>
                </a:solidFill>
                <a:ea typeface="標楷體"/>
                <a:cs typeface="標楷體"/>
              </a:rPr>
              <a:t>廢棄物之處理</a:t>
            </a:r>
          </a:p>
          <a:p>
            <a:pPr marL="609600" indent="-609600"/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動物屍體需裝在感染性廢棄物袋子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紅袋子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pPr marL="609600" indent="-609600"/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先將屍體冰在地下一樓貨梯前的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-20</a:t>
            </a:r>
            <a:r>
              <a:rPr lang="en-US" altLang="zh-TW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℃</a:t>
            </a: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冰箱</a:t>
            </a:r>
          </a:p>
          <a:p>
            <a:pPr marL="609600" indent="-609600"/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統一由清潔人員將動物屍體移至感染性事業廢棄處理廠</a:t>
            </a:r>
          </a:p>
          <a:p>
            <a:pPr marL="609600" indent="-609600"/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使用過之</a:t>
            </a:r>
            <a:r>
              <a:rPr lang="zh-TW" altLang="en-US" smtClean="0">
                <a:solidFill>
                  <a:srgbClr val="FF0000"/>
                </a:solidFill>
                <a:ea typeface="標楷體"/>
                <a:cs typeface="標楷體"/>
              </a:rPr>
              <a:t>針頭、刀片、帶針縫線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需放置於</a:t>
            </a:r>
            <a:r>
              <a:rPr lang="zh-TW" altLang="en-US" smtClean="0">
                <a:solidFill>
                  <a:srgbClr val="FF0000"/>
                </a:solidFill>
                <a:ea typeface="標楷體"/>
                <a:cs typeface="標楷體"/>
              </a:rPr>
              <a:t>收集桶內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。</a:t>
            </a:r>
          </a:p>
          <a:p>
            <a:pPr marL="609600" indent="-609600"/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針筒、使用過之</a:t>
            </a:r>
            <a:r>
              <a:rPr lang="zh-TW" altLang="en-US" smtClean="0">
                <a:solidFill>
                  <a:srgbClr val="FF0000"/>
                </a:solidFill>
                <a:ea typeface="標楷體"/>
                <a:cs typeface="標楷體"/>
              </a:rPr>
              <a:t>口罩、頭帽、手套、紗布球及</a:t>
            </a:r>
            <a:endParaRPr lang="en-US" altLang="zh-TW" smtClean="0">
              <a:solidFill>
                <a:srgbClr val="FF0000"/>
              </a:solidFill>
              <a:ea typeface="標楷體"/>
              <a:cs typeface="標楷體"/>
            </a:endParaRPr>
          </a:p>
          <a:p>
            <a:pPr marL="609600" indent="-609600">
              <a:buFont typeface="Wingdings 3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/>
                <a:cs typeface="標楷體"/>
              </a:rPr>
              <a:t>     沾有血液之物品需丟至感染性垃圾桶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紅色垃圾桶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288" y="2420938"/>
          <a:ext cx="8424862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a. </a:t>
                      </a: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頭套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e.</a:t>
                      </a: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刀片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i.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沾血跡的垃圾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m. insulin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針筒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b.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手套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f.</a:t>
                      </a: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沾有糞便及尿液的擦手紙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j. tubes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n.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廢棄針筒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c.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毛細管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g.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未沾血跡的擦手紙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k.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口罩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o.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鞋套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d.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使用過的隔離衣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h.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沾有糞便與血跡的中面巾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l.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針頭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p. tips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cs typeface="+mj-cs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675687" cy="2852738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zh-TW" altLang="en-US" b="1" smtClean="0">
                <a:solidFill>
                  <a:schemeClr val="folHlink"/>
                </a:solidFill>
                <a:ea typeface="標楷體"/>
                <a:cs typeface="標楷體"/>
              </a:rPr>
              <a:t>廢棄物之處理</a:t>
            </a:r>
          </a:p>
          <a:p>
            <a:pPr marL="609600" indent="-609600"/>
            <a:r>
              <a:rPr lang="zh-TW" altLang="en-US" sz="2800" smtClean="0">
                <a:solidFill>
                  <a:srgbClr val="FF0000"/>
                </a:solidFill>
                <a:ea typeface="標楷體"/>
                <a:cs typeface="標楷體"/>
              </a:rPr>
              <a:t>使用過之針頭、刀片、</a:t>
            </a:r>
            <a:r>
              <a:rPr lang="en-US" altLang="zh-TW" sz="2800" smtClean="0">
                <a:solidFill>
                  <a:srgbClr val="FF0000"/>
                </a:solidFill>
                <a:ea typeface="標楷體"/>
                <a:cs typeface="標楷體"/>
              </a:rPr>
              <a:t>insulin</a:t>
            </a:r>
            <a:r>
              <a:rPr lang="zh-TW" altLang="en-US" sz="2800" smtClean="0">
                <a:solidFill>
                  <a:srgbClr val="FF0000"/>
                </a:solidFill>
                <a:ea typeface="標楷體"/>
                <a:cs typeface="標楷體"/>
              </a:rPr>
              <a:t>針</a:t>
            </a:r>
            <a:r>
              <a:rPr lang="en-US" altLang="zh-TW" sz="2800" smtClean="0">
                <a:solidFill>
                  <a:srgbClr val="FF0000"/>
                </a:solidFill>
                <a:ea typeface="標楷體"/>
                <a:cs typeface="標楷體"/>
              </a:rPr>
              <a:t>,</a:t>
            </a:r>
            <a:r>
              <a:rPr lang="zh-TW" altLang="en-US" sz="2800" smtClean="0">
                <a:solidFill>
                  <a:srgbClr val="FF0000"/>
                </a:solidFill>
                <a:ea typeface="標楷體"/>
                <a:cs typeface="標楷體"/>
              </a:rPr>
              <a:t>需放置於收集桶。</a:t>
            </a:r>
          </a:p>
          <a:p>
            <a:pPr marL="609600" indent="-609600"/>
            <a:r>
              <a:rPr lang="zh-TW" altLang="en-US" sz="2800" smtClean="0">
                <a:solidFill>
                  <a:srgbClr val="FF0000"/>
                </a:solidFill>
                <a:ea typeface="標楷體"/>
                <a:cs typeface="標楷體"/>
              </a:rPr>
              <a:t>針筒、使用過之口罩、頭帽、手套、紗布球</a:t>
            </a:r>
            <a:r>
              <a:rPr lang="zh-TW" altLang="en-US" smtClean="0">
                <a:solidFill>
                  <a:srgbClr val="FF0000"/>
                </a:solidFill>
              </a:rPr>
              <a:t>、</a:t>
            </a:r>
            <a:r>
              <a:rPr lang="en-US" altLang="zh-TW" smtClean="0">
                <a:solidFill>
                  <a:srgbClr val="FF0000"/>
                </a:solidFill>
              </a:rPr>
              <a:t>tips</a:t>
            </a:r>
            <a:r>
              <a:rPr lang="zh-TW" altLang="en-US" smtClean="0">
                <a:solidFill>
                  <a:srgbClr val="FF0000"/>
                </a:solidFill>
              </a:rPr>
              <a:t>、</a:t>
            </a:r>
            <a:r>
              <a:rPr lang="en-US" altLang="zh-TW" smtClean="0">
                <a:solidFill>
                  <a:srgbClr val="FF0000"/>
                </a:solidFill>
              </a:rPr>
              <a:t>tubes</a:t>
            </a:r>
            <a:r>
              <a:rPr lang="zh-TW" altLang="en-US" sz="2800" smtClean="0">
                <a:solidFill>
                  <a:srgbClr val="FF0000"/>
                </a:solidFill>
                <a:ea typeface="標楷體"/>
                <a:cs typeface="標楷體"/>
              </a:rPr>
              <a:t>及沾有血液之物品丟至感染性垃袋。</a:t>
            </a:r>
          </a:p>
        </p:txBody>
      </p:sp>
      <p:pic>
        <p:nvPicPr>
          <p:cNvPr id="83970" name="Picture 3" descr="DSCN9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335213"/>
            <a:ext cx="3059112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6732588" y="2060575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3972" name="Picture 5" descr="DSCN8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349500"/>
            <a:ext cx="35575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2987675" y="2060575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893175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sz="2800" b="1" smtClean="0">
              <a:solidFill>
                <a:schemeClr val="folHlink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z="2400" smtClean="0">
                <a:latin typeface="標楷體"/>
                <a:ea typeface="標楷體"/>
                <a:cs typeface="標楷體"/>
              </a:rPr>
              <a:t>藉由實驗動物照護及使用小組之審核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以達到</a:t>
            </a:r>
            <a:r>
              <a:rPr lang="en-US" altLang="zh-TW" sz="2400" smtClean="0">
                <a:latin typeface="標楷體"/>
                <a:ea typeface="標楷體"/>
                <a:cs typeface="標楷體"/>
              </a:rPr>
              <a:t>4R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之目的</a:t>
            </a:r>
          </a:p>
          <a:p>
            <a:pPr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替代</a:t>
            </a:r>
            <a:r>
              <a:rPr lang="en-US" altLang="zh-TW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(Replacement):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使用其他模式代替動物實驗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, ex: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細胞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機械模式                 </a:t>
            </a:r>
          </a:p>
          <a:p>
            <a:pPr>
              <a:buFont typeface="Wingdings 3" pitchFamily="18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減量</a:t>
            </a:r>
            <a:r>
              <a:rPr lang="en-US" altLang="zh-TW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(Reduction):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減少動物用量，使用合理最少量的動物隻數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 </a:t>
            </a:r>
            <a:r>
              <a:rPr lang="zh-TW" altLang="en-US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改進</a:t>
            </a:r>
            <a:r>
              <a:rPr lang="en-US" altLang="zh-TW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(Refinement):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精進動物技術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減少動物的痛苦及不必要的動物浪費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   </a:t>
            </a:r>
            <a:r>
              <a:rPr lang="zh-TW" altLang="en-US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責任心</a:t>
            </a:r>
            <a:r>
              <a:rPr lang="en-US" altLang="zh-TW" sz="2000" smtClean="0">
                <a:solidFill>
                  <a:srgbClr val="CC00FF"/>
                </a:solidFill>
                <a:latin typeface="標楷體"/>
                <a:ea typeface="標楷體"/>
                <a:cs typeface="標楷體"/>
              </a:rPr>
              <a:t>(Responsibility):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術前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術後照顧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,ex: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消毒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. 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傷口擦藥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保溫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止痛</a:t>
            </a:r>
            <a:endParaRPr lang="en-US" altLang="zh-TW" sz="2000" smtClean="0">
              <a:latin typeface="標楷體"/>
              <a:ea typeface="標楷體"/>
              <a:cs typeface="標楷體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latin typeface="標楷體"/>
                <a:ea typeface="標楷體"/>
                <a:cs typeface="標楷體"/>
              </a:rPr>
              <a:t> </a:t>
            </a:r>
          </a:p>
          <a:p>
            <a:r>
              <a:rPr lang="zh-TW" altLang="en-US" sz="2800" smtClean="0">
                <a:latin typeface="標楷體"/>
                <a:ea typeface="標楷體"/>
                <a:cs typeface="標楷體"/>
              </a:rPr>
              <a:t>建立動物實驗組之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SOP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000" smtClean="0">
                <a:latin typeface="標楷體"/>
                <a:ea typeface="標楷體"/>
                <a:cs typeface="標楷體"/>
              </a:rPr>
              <a:t>標準操作程序</a:t>
            </a:r>
            <a:r>
              <a:rPr lang="en-US" altLang="zh-TW" sz="2000" smtClean="0">
                <a:latin typeface="標楷體"/>
                <a:ea typeface="標楷體"/>
                <a:cs typeface="標楷體"/>
              </a:rPr>
              <a:t>),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使飼養管理標準化</a:t>
            </a:r>
            <a:endParaRPr lang="zh-TW" altLang="en-US" sz="2800" b="1" smtClean="0">
              <a:latin typeface="標楷體"/>
              <a:ea typeface="標楷體"/>
              <a:cs typeface="標楷體"/>
            </a:endParaRPr>
          </a:p>
          <a:p>
            <a:r>
              <a:rPr lang="zh-TW" altLang="en-US" sz="2800" smtClean="0">
                <a:latin typeface="標楷體"/>
                <a:ea typeface="標楷體"/>
                <a:cs typeface="標楷體"/>
              </a:rPr>
              <a:t>適當及正確的動物管理、環境管理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,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使動物實驗得到</a:t>
            </a:r>
          </a:p>
          <a:p>
            <a:pPr>
              <a:buFont typeface="Wingdings" pitchFamily="2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具有</a:t>
            </a:r>
            <a:r>
              <a:rPr lang="zh-TW" altLang="en-US" sz="2800" u="sng" smtClean="0">
                <a:latin typeface="標楷體"/>
                <a:ea typeface="標楷體"/>
                <a:cs typeface="標楷體"/>
              </a:rPr>
              <a:t>信賴性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及</a:t>
            </a:r>
            <a:r>
              <a:rPr lang="zh-TW" altLang="en-US" sz="2800" u="sng" smtClean="0">
                <a:latin typeface="標楷體"/>
                <a:ea typeface="標楷體"/>
                <a:cs typeface="標楷體"/>
              </a:rPr>
              <a:t>再現性的</a:t>
            </a:r>
            <a:r>
              <a:rPr lang="en-US" altLang="zh-TW" sz="2800" u="sng" smtClean="0">
                <a:latin typeface="標楷體"/>
                <a:ea typeface="標楷體"/>
                <a:cs typeface="標楷體"/>
              </a:rPr>
              <a:t>data</a:t>
            </a:r>
          </a:p>
          <a:p>
            <a:pPr>
              <a:buFont typeface="Wingdings" pitchFamily="2" charset="2"/>
              <a:buNone/>
            </a:pPr>
            <a:endParaRPr lang="en-US" altLang="zh-TW" sz="2800" u="sng" smtClean="0">
              <a:latin typeface="標楷體"/>
              <a:ea typeface="標楷體"/>
              <a:cs typeface="標楷體"/>
            </a:endParaRPr>
          </a:p>
        </p:txBody>
      </p:sp>
      <p:pic>
        <p:nvPicPr>
          <p:cNvPr id="528386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3" y="139700"/>
            <a:ext cx="8650287" cy="12874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DSCN7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AutoShape 3"/>
          <p:cNvSpPr>
            <a:spLocks noChangeArrowheads="1"/>
          </p:cNvSpPr>
          <p:nvPr/>
        </p:nvSpPr>
        <p:spPr bwMode="auto">
          <a:xfrm>
            <a:off x="6516688" y="1268413"/>
            <a:ext cx="2376487" cy="936625"/>
          </a:xfrm>
          <a:prstGeom prst="wedgeRoundRectCallout">
            <a:avLst>
              <a:gd name="adj1" fmla="val -96157"/>
              <a:gd name="adj2" fmla="val 56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6516688" y="134143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/>
              <a:t>沾糞便尿液或未沾血跡的擦手紙</a:t>
            </a:r>
          </a:p>
        </p:txBody>
      </p:sp>
      <p:sp>
        <p:nvSpPr>
          <p:cNvPr id="84996" name="AutoShape 5"/>
          <p:cNvSpPr>
            <a:spLocks noChangeArrowheads="1"/>
          </p:cNvSpPr>
          <p:nvPr/>
        </p:nvSpPr>
        <p:spPr bwMode="auto">
          <a:xfrm>
            <a:off x="6372225" y="2924175"/>
            <a:ext cx="2160588" cy="793750"/>
          </a:xfrm>
          <a:prstGeom prst="wedgeRoundRectCallout">
            <a:avLst>
              <a:gd name="adj1" fmla="val -117523"/>
              <a:gd name="adj2" fmla="val 68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6516688" y="314166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/>
              <a:t>針筒包裝紙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042988" y="5589588"/>
            <a:ext cx="6049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一般垃圾可與髒</a:t>
            </a:r>
            <a:r>
              <a:rPr lang="en-US" altLang="zh-TW" sz="280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cages</a:t>
            </a:r>
            <a:r>
              <a:rPr lang="zh-TW" altLang="en-US" sz="280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一起放</a:t>
            </a:r>
            <a:r>
              <a:rPr lang="zh-TW" altLang="en-US" sz="2800" b="1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髒走道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DSCN8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777162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1835150" y="5942013"/>
            <a:ext cx="56165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ea typeface="新細明體" pitchFamily="18" charset="-120"/>
              </a:rPr>
              <a:t>　　　　　一般性垃圾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桶</a:t>
            </a:r>
            <a:r>
              <a:rPr lang="zh-TW" altLang="en-US" sz="2400" dirty="0">
                <a:ea typeface="新細明體" pitchFamily="18" charset="-120"/>
              </a:rPr>
              <a:t>（</a:t>
            </a:r>
            <a:r>
              <a:rPr lang="zh-TW" altLang="en-US" sz="2400" b="1" dirty="0">
                <a:solidFill>
                  <a:srgbClr val="0000FF"/>
                </a:solidFill>
                <a:ea typeface="新細明體" pitchFamily="18" charset="-120"/>
              </a:rPr>
              <a:t>洗滌間</a:t>
            </a:r>
            <a:r>
              <a:rPr lang="zh-TW" altLang="en-US" sz="2400" dirty="0">
                <a:ea typeface="新細明體" pitchFamily="18" charset="-120"/>
              </a:rPr>
              <a:t>）</a:t>
            </a:r>
          </a:p>
          <a:p>
            <a:pPr>
              <a:defRPr/>
            </a:pPr>
            <a:r>
              <a:rPr lang="zh-TW" altLang="en-US" dirty="0">
                <a:ea typeface="新細明體" pitchFamily="18" charset="-120"/>
              </a:rPr>
              <a:t>　　　　　　　－擦手紙、未沾血之物品等－</a:t>
            </a:r>
          </a:p>
        </p:txBody>
      </p:sp>
      <p:sp>
        <p:nvSpPr>
          <p:cNvPr id="86019" name="AutoShape 4"/>
          <p:cNvSpPr>
            <a:spLocks noChangeArrowheads="1"/>
          </p:cNvSpPr>
          <p:nvPr/>
        </p:nvSpPr>
        <p:spPr bwMode="auto">
          <a:xfrm>
            <a:off x="5076825" y="2420938"/>
            <a:ext cx="2016125" cy="6477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3543300" y="4387850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zh-TW"/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5219700" y="24923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/>
              <a:t>白色塑膠袋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Rectangle 3"/>
          <p:cNvSpPr>
            <a:spLocks noChangeArrowheads="1"/>
          </p:cNvSpPr>
          <p:nvPr/>
        </p:nvSpPr>
        <p:spPr bwMode="auto">
          <a:xfrm>
            <a:off x="1835150" y="5942013"/>
            <a:ext cx="56165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ea typeface="新細明體" pitchFamily="18" charset="-120"/>
              </a:rPr>
              <a:t>　感染性垃圾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桶</a:t>
            </a:r>
            <a:r>
              <a:rPr lang="zh-TW" altLang="en-US" sz="2000" dirty="0">
                <a:ea typeface="新細明體" pitchFamily="18" charset="-120"/>
              </a:rPr>
              <a:t>（進入</a:t>
            </a:r>
            <a:r>
              <a:rPr lang="zh-TW" altLang="en-US" sz="2000" b="1" dirty="0">
                <a:solidFill>
                  <a:srgbClr val="0000FF"/>
                </a:solidFill>
                <a:ea typeface="新細明體" pitchFamily="18" charset="-120"/>
              </a:rPr>
              <a:t>洗滌間</a:t>
            </a:r>
            <a:r>
              <a:rPr lang="zh-TW" altLang="en-US" sz="2000" dirty="0">
                <a:ea typeface="新細明體" pitchFamily="18" charset="-120"/>
              </a:rPr>
              <a:t>右側）</a:t>
            </a:r>
          </a:p>
          <a:p>
            <a:pPr>
              <a:defRPr/>
            </a:pPr>
            <a:r>
              <a:rPr lang="zh-TW" altLang="en-US" dirty="0">
                <a:ea typeface="新細明體" pitchFamily="18" charset="-120"/>
              </a:rPr>
              <a:t>　　　－口罩、手套、隔離帽、沾血物品、空針等－</a:t>
            </a:r>
          </a:p>
        </p:txBody>
      </p:sp>
      <p:pic>
        <p:nvPicPr>
          <p:cNvPr id="87042" name="Picture 6" descr="DSCN4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913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DSCN8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704138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1619250" y="5713413"/>
            <a:ext cx="6553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/>
              <a:t>　　　　    感染性垃圾</a:t>
            </a:r>
            <a:r>
              <a:rPr lang="zh-TW" altLang="en-US" sz="2400" b="1">
                <a:solidFill>
                  <a:srgbClr val="0000FF"/>
                </a:solidFill>
              </a:rPr>
              <a:t>（換鞋區）</a:t>
            </a:r>
          </a:p>
          <a:p>
            <a:pPr>
              <a:spcBef>
                <a:spcPct val="50000"/>
              </a:spcBef>
            </a:pPr>
            <a:r>
              <a:rPr lang="zh-TW" altLang="en-US"/>
              <a:t>－口罩、手套、隔離帽、沾血物品、空針、</a:t>
            </a:r>
            <a:r>
              <a:rPr lang="en-US" altLang="zh-TW"/>
              <a:t>Tips </a:t>
            </a:r>
            <a:r>
              <a:rPr lang="zh-TW" altLang="en-US"/>
              <a:t>、</a:t>
            </a:r>
            <a:r>
              <a:rPr lang="en-US" altLang="zh-TW"/>
              <a:t>Tubes</a:t>
            </a:r>
            <a:r>
              <a:rPr lang="zh-TW" altLang="en-US"/>
              <a:t>等－</a:t>
            </a:r>
          </a:p>
        </p:txBody>
      </p:sp>
      <p:pic>
        <p:nvPicPr>
          <p:cNvPr id="88067" name="Picture 4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5940425" y="1628775"/>
            <a:ext cx="1223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solidFill>
                  <a:srgbClr val="3333FF"/>
                </a:solidFill>
                <a:latin typeface="標楷體"/>
                <a:ea typeface="標楷體"/>
                <a:cs typeface="標楷體"/>
              </a:rPr>
              <a:t>布類</a:t>
            </a:r>
            <a:r>
              <a:rPr lang="en-US" altLang="zh-TW" sz="2400" b="1" u="sng">
                <a:solidFill>
                  <a:srgbClr val="3333FF"/>
                </a:solidFill>
                <a:latin typeface="標楷體"/>
                <a:ea typeface="標楷體"/>
                <a:cs typeface="標楷體"/>
              </a:rPr>
              <a:t>:</a:t>
            </a:r>
            <a:r>
              <a:rPr lang="zh-TW" altLang="en-US" sz="2400" b="1">
                <a:solidFill>
                  <a:srgbClr val="3333FF"/>
                </a:solidFill>
                <a:latin typeface="標楷體"/>
                <a:ea typeface="標楷體"/>
                <a:cs typeface="標楷體"/>
              </a:rPr>
              <a:t>隔離衣</a:t>
            </a:r>
            <a:r>
              <a:rPr lang="en-US" altLang="zh-TW" sz="2400" b="1">
                <a:solidFill>
                  <a:srgbClr val="3333FF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400" b="1">
                <a:solidFill>
                  <a:srgbClr val="3333FF"/>
                </a:solidFill>
                <a:latin typeface="標楷體"/>
                <a:ea typeface="標楷體"/>
                <a:cs typeface="標楷體"/>
              </a:rPr>
              <a:t>小面巾</a:t>
            </a:r>
            <a:r>
              <a:rPr lang="en-US" altLang="zh-TW" sz="2400" b="1">
                <a:solidFill>
                  <a:srgbClr val="3333FF"/>
                </a:solidFill>
                <a:latin typeface="標楷體"/>
                <a:ea typeface="標楷體"/>
                <a:cs typeface="標楷體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152400"/>
            <a:ext cx="7834313" cy="854075"/>
          </a:xfrm>
        </p:spPr>
      </p:pic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68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大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小鼠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將大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.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小鼠放入密封的感染性塑膠袋或安樂箱中。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打開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CO</a:t>
            </a:r>
            <a:r>
              <a:rPr lang="en-US" altLang="zh-TW" sz="2800" baseline="-250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開關，逐漸增加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CO</a:t>
            </a:r>
            <a:r>
              <a:rPr lang="en-US" altLang="zh-TW" sz="2800" baseline="-250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，約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15-20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秒，觀察要安樂死的動物情形。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關緊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CO</a:t>
            </a:r>
            <a:r>
              <a:rPr lang="en-US" altLang="zh-TW" sz="2800" baseline="-250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開關。</a:t>
            </a:r>
          </a:p>
          <a:p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約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3-5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分鐘後，需確定動物已死亡。</a:t>
            </a:r>
            <a:endParaRPr lang="zh-TW" altLang="en-US" sz="2800" smtClean="0">
              <a:solidFill>
                <a:schemeClr val="tx2"/>
              </a:solidFill>
              <a:ea typeface="標楷體"/>
              <a:cs typeface="標楷體"/>
            </a:endParaRPr>
          </a:p>
          <a:p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貼標籤</a:t>
            </a:r>
            <a:r>
              <a:rPr lang="zh-TW" altLang="en-US" sz="2800" smtClean="0">
                <a:solidFill>
                  <a:schemeClr val="tx2"/>
                </a:solidFill>
              </a:rPr>
              <a:t>→ 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寫實驗者</a:t>
            </a:r>
            <a:r>
              <a:rPr lang="zh-TW" altLang="en-US" sz="2800" smtClean="0">
                <a:solidFill>
                  <a:schemeClr val="tx2"/>
                </a:solidFill>
              </a:rPr>
              <a:t>→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寫編號</a:t>
            </a:r>
            <a:r>
              <a:rPr lang="zh-TW" altLang="en-US" sz="2800" smtClean="0">
                <a:solidFill>
                  <a:schemeClr val="tx2"/>
                </a:solidFill>
              </a:rPr>
              <a:t>→</a:t>
            </a:r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日期</a:t>
            </a:r>
          </a:p>
          <a:p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將屍體冰在地下一樓貨梯前的</a:t>
            </a:r>
            <a:r>
              <a:rPr lang="en-US" altLang="zh-TW" sz="2800" smtClean="0">
                <a:solidFill>
                  <a:schemeClr val="tx2"/>
                </a:solidFill>
                <a:ea typeface="標楷體"/>
                <a:cs typeface="標楷體"/>
              </a:rPr>
              <a:t>-20</a:t>
            </a:r>
            <a:r>
              <a:rPr lang="en-US" altLang="zh-TW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℃</a:t>
            </a:r>
            <a:r>
              <a:rPr lang="zh-TW" altLang="en-US" sz="28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冰箱</a:t>
            </a:r>
          </a:p>
          <a:p>
            <a:r>
              <a:rPr lang="zh-TW" altLang="en-US" sz="2800" smtClean="0">
                <a:solidFill>
                  <a:schemeClr val="tx2"/>
                </a:solidFill>
                <a:ea typeface="標楷體"/>
                <a:cs typeface="標楷體"/>
              </a:rPr>
              <a:t>統一由清潔人員將動物屍體移至感染性事業廢棄處理廠</a:t>
            </a:r>
          </a:p>
          <a:p>
            <a:pPr>
              <a:buFont typeface="Wingdings" pitchFamily="2" charset="2"/>
              <a:buNone/>
            </a:pPr>
            <a:endParaRPr lang="en-US" altLang="zh-TW" sz="28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893175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兔子與大型動物</a:t>
            </a:r>
          </a:p>
          <a:p>
            <a:r>
              <a:rPr lang="zh-TW" altLang="en-US" smtClean="0">
                <a:latin typeface="標楷體"/>
                <a:ea typeface="標楷體"/>
                <a:cs typeface="標楷體"/>
              </a:rPr>
              <a:t>將</a:t>
            </a: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過量麻醉藥</a:t>
            </a:r>
            <a:r>
              <a:rPr lang="en-US" altLang="zh-TW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,</a:t>
            </a: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靜脈注射快速打入動物體內。</a:t>
            </a:r>
            <a:endParaRPr lang="en-US" altLang="zh-TW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pPr>
              <a:buFont typeface="Wingdings 3" pitchFamily="18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 </a:t>
            </a:r>
            <a:r>
              <a:rPr lang="en-US" altLang="zh-TW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(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或適量麻醉後，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CO2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安樂死；或適量麻醉後，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KCL IV</a:t>
            </a:r>
            <a:r>
              <a:rPr lang="zh-TW" altLang="en-US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注射</a:t>
            </a:r>
            <a:r>
              <a:rPr lang="en-US" altLang="zh-TW" sz="2400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)</a:t>
            </a:r>
            <a:endParaRPr lang="zh-TW" altLang="en-US" sz="24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約</a:t>
            </a:r>
            <a:r>
              <a:rPr lang="en-US" altLang="zh-TW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3-5</a:t>
            </a: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分鐘後，需確定動物已死亡。</a:t>
            </a:r>
            <a:endParaRPr lang="zh-TW" altLang="en-US" sz="2000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動物屍體需裝在感染性廢棄物袋子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(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紅袋子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)</a:t>
            </a: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貼標籤</a:t>
            </a:r>
            <a:r>
              <a:rPr lang="zh-TW" altLang="en-US" smtClean="0">
                <a:solidFill>
                  <a:schemeClr val="tx2"/>
                </a:solidFill>
              </a:rPr>
              <a:t>→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寫實驗者</a:t>
            </a:r>
            <a:r>
              <a:rPr lang="zh-TW" altLang="en-US" smtClean="0">
                <a:solidFill>
                  <a:schemeClr val="tx2"/>
                </a:solidFill>
              </a:rPr>
              <a:t>→ 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寫編號</a:t>
            </a:r>
            <a:r>
              <a:rPr lang="zh-TW" altLang="en-US" smtClean="0">
                <a:solidFill>
                  <a:schemeClr val="tx2"/>
                </a:solidFill>
              </a:rPr>
              <a:t>→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日期</a:t>
            </a: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先將屍體冰在地下一樓貨梯前的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-20</a:t>
            </a:r>
            <a:r>
              <a:rPr lang="en-US" altLang="zh-TW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℃</a:t>
            </a:r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冰箱</a:t>
            </a:r>
          </a:p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統一由清潔人員將動物屍體移至感染性事業廢棄處理廠</a:t>
            </a:r>
          </a:p>
        </p:txBody>
      </p:sp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pic>
        <p:nvPicPr>
          <p:cNvPr id="493572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" y="274638"/>
            <a:ext cx="8450263" cy="10239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900113" y="5732463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ea typeface="標楷體"/>
                <a:cs typeface="標楷體"/>
              </a:rPr>
              <a:t>感染袋</a:t>
            </a:r>
            <a:r>
              <a:rPr lang="en-US" altLang="zh-TW" sz="1600">
                <a:ea typeface="標楷體"/>
                <a:cs typeface="標楷體"/>
              </a:rPr>
              <a:t>: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放手術室二水槽下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; B1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放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-20℃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旁或大小鼠前室櫃子</a:t>
            </a:r>
          </a:p>
          <a:p>
            <a:pPr algn="ctr">
              <a:spcBef>
                <a:spcPct val="50000"/>
              </a:spcBef>
            </a:pPr>
            <a:endParaRPr lang="en-US" altLang="zh-TW" sz="1600">
              <a:latin typeface="標楷體"/>
              <a:ea typeface="標楷體"/>
              <a:cs typeface="標楷體"/>
            </a:endParaRPr>
          </a:p>
        </p:txBody>
      </p:sp>
      <p:pic>
        <p:nvPicPr>
          <p:cNvPr id="91138" name="Picture 3" descr="DSCN8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78501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2700338" y="9810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0000FF"/>
                </a:solidFill>
              </a:rPr>
              <a:t>計畫編號 </a:t>
            </a:r>
            <a:r>
              <a:rPr lang="en-US" altLang="zh-TW" b="1">
                <a:solidFill>
                  <a:srgbClr val="0000FF"/>
                </a:solidFill>
              </a:rPr>
              <a:t>0000  </a:t>
            </a:r>
            <a:r>
              <a:rPr lang="zh-TW" altLang="en-US" b="1">
                <a:solidFill>
                  <a:srgbClr val="0000FF"/>
                </a:solidFill>
              </a:rPr>
              <a:t>或  成本中心 </a:t>
            </a:r>
            <a:r>
              <a:rPr lang="en-US" altLang="zh-TW" b="1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91140" name="AutoShape 5"/>
          <p:cNvSpPr>
            <a:spLocks noChangeArrowheads="1"/>
          </p:cNvSpPr>
          <p:nvPr/>
        </p:nvSpPr>
        <p:spPr bwMode="auto">
          <a:xfrm>
            <a:off x="6804025" y="1052513"/>
            <a:ext cx="1152525" cy="360362"/>
          </a:xfrm>
          <a:prstGeom prst="wedgeRoundRectCallout">
            <a:avLst>
              <a:gd name="adj1" fmla="val -97657"/>
              <a:gd name="adj2" fmla="val 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日期</a:t>
            </a:r>
          </a:p>
        </p:txBody>
      </p:sp>
      <p:sp>
        <p:nvSpPr>
          <p:cNvPr id="91141" name="AutoShape 8"/>
          <p:cNvSpPr>
            <a:spLocks noChangeArrowheads="1"/>
          </p:cNvSpPr>
          <p:nvPr/>
        </p:nvSpPr>
        <p:spPr bwMode="auto">
          <a:xfrm>
            <a:off x="1331913" y="765175"/>
            <a:ext cx="863600" cy="360363"/>
          </a:xfrm>
          <a:prstGeom prst="wedgeRoundRectCallout">
            <a:avLst>
              <a:gd name="adj1" fmla="val 102204"/>
              <a:gd name="adj2" fmla="val 57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編號</a:t>
            </a:r>
          </a:p>
        </p:txBody>
      </p:sp>
      <p:sp>
        <p:nvSpPr>
          <p:cNvPr id="91142" name="AutoShape 9"/>
          <p:cNvSpPr>
            <a:spLocks noChangeArrowheads="1"/>
          </p:cNvSpPr>
          <p:nvPr/>
        </p:nvSpPr>
        <p:spPr bwMode="auto">
          <a:xfrm>
            <a:off x="1116013" y="1844675"/>
            <a:ext cx="1079500" cy="360363"/>
          </a:xfrm>
          <a:prstGeom prst="wedgeRoundRectCallout">
            <a:avLst>
              <a:gd name="adj1" fmla="val 91764"/>
              <a:gd name="adj2" fmla="val -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實驗者</a:t>
            </a:r>
          </a:p>
        </p:txBody>
      </p:sp>
      <p:sp>
        <p:nvSpPr>
          <p:cNvPr id="91143" name="矩形 7"/>
          <p:cNvSpPr>
            <a:spLocks noChangeArrowheads="1"/>
          </p:cNvSpPr>
          <p:nvPr/>
        </p:nvSpPr>
        <p:spPr bwMode="auto">
          <a:xfrm>
            <a:off x="2568575" y="3244850"/>
            <a:ext cx="400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>
                <a:ea typeface="標楷體"/>
                <a:cs typeface="標楷體"/>
              </a:rPr>
              <a:t>填寫</a:t>
            </a:r>
            <a:r>
              <a:rPr lang="zh-TW" altLang="en-US">
                <a:solidFill>
                  <a:srgbClr val="FF0000"/>
                </a:solidFill>
                <a:ea typeface="標楷體"/>
                <a:cs typeface="標楷體"/>
              </a:rPr>
              <a:t>成本中心或計劃編號</a:t>
            </a:r>
            <a:r>
              <a:rPr lang="en-US" altLang="zh-TW">
                <a:solidFill>
                  <a:srgbClr val="FF0000"/>
                </a:solidFill>
                <a:ea typeface="標楷體"/>
                <a:cs typeface="標楷體"/>
              </a:rPr>
              <a:t>.</a:t>
            </a:r>
            <a:r>
              <a:rPr lang="zh-TW" altLang="en-US">
                <a:solidFill>
                  <a:srgbClr val="FF0000"/>
                </a:solidFill>
                <a:ea typeface="標楷體"/>
                <a:cs typeface="標楷體"/>
              </a:rPr>
              <a:t>日期</a:t>
            </a:r>
            <a:r>
              <a:rPr lang="en-US" altLang="zh-TW">
                <a:solidFill>
                  <a:srgbClr val="FF0000"/>
                </a:solidFill>
                <a:ea typeface="標楷體"/>
                <a:cs typeface="標楷體"/>
              </a:rPr>
              <a:t>.</a:t>
            </a:r>
            <a:r>
              <a:rPr lang="zh-TW" altLang="en-US">
                <a:solidFill>
                  <a:srgbClr val="FF0000"/>
                </a:solidFill>
                <a:ea typeface="標楷體"/>
                <a:cs typeface="標楷體"/>
              </a:rPr>
              <a:t>實驗者</a:t>
            </a:r>
          </a:p>
        </p:txBody>
      </p:sp>
      <p:sp>
        <p:nvSpPr>
          <p:cNvPr id="91144" name="矩形 8"/>
          <p:cNvSpPr>
            <a:spLocks noChangeArrowheads="1"/>
          </p:cNvSpPr>
          <p:nvPr/>
        </p:nvSpPr>
        <p:spPr bwMode="auto">
          <a:xfrm>
            <a:off x="1558925" y="5229225"/>
            <a:ext cx="528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ea typeface="標楷體"/>
                <a:cs typeface="標楷體"/>
              </a:rPr>
              <a:t>填寫</a:t>
            </a:r>
            <a:r>
              <a:rPr lang="zh-TW" altLang="en-US" sz="2400" b="1">
                <a:solidFill>
                  <a:srgbClr val="FF0000"/>
                </a:solidFill>
                <a:ea typeface="標楷體"/>
                <a:cs typeface="標楷體"/>
              </a:rPr>
              <a:t>成本中心或計劃編號</a:t>
            </a:r>
            <a:r>
              <a:rPr lang="en-US" altLang="zh-TW" sz="2400" b="1">
                <a:solidFill>
                  <a:srgbClr val="FF0000"/>
                </a:solidFill>
                <a:ea typeface="標楷體"/>
                <a:cs typeface="標楷體"/>
              </a:rPr>
              <a:t>.</a:t>
            </a:r>
            <a:r>
              <a:rPr lang="zh-TW" altLang="en-US" sz="2400" b="1">
                <a:solidFill>
                  <a:srgbClr val="FF0000"/>
                </a:solidFill>
                <a:ea typeface="標楷體"/>
                <a:cs typeface="標楷體"/>
              </a:rPr>
              <a:t>日期</a:t>
            </a:r>
            <a:r>
              <a:rPr lang="en-US" altLang="zh-TW" sz="2400" b="1">
                <a:solidFill>
                  <a:srgbClr val="FF0000"/>
                </a:solidFill>
                <a:ea typeface="標楷體"/>
                <a:cs typeface="標楷體"/>
              </a:rPr>
              <a:t>.</a:t>
            </a:r>
            <a:r>
              <a:rPr lang="zh-TW" altLang="en-US" sz="2400" b="1">
                <a:solidFill>
                  <a:srgbClr val="FF0000"/>
                </a:solidFill>
                <a:ea typeface="標楷體"/>
                <a:cs typeface="標楷體"/>
              </a:rPr>
              <a:t>實驗者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-6350"/>
            <a:ext cx="8493125" cy="1158875"/>
          </a:xfrm>
        </p:spPr>
      </p:pic>
      <p:pic>
        <p:nvPicPr>
          <p:cNvPr id="92162" name="Picture 5" descr="DSCN35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6" descr="DSCN3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44275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900113" y="42926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1F:  </a:t>
            </a:r>
            <a:r>
              <a:rPr lang="zh-TW" altLang="en-US" b="1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手術室一</a:t>
            </a:r>
          </a:p>
        </p:txBody>
      </p:sp>
      <p:sp>
        <p:nvSpPr>
          <p:cNvPr id="92165" name="Text Box 8"/>
          <p:cNvSpPr txBox="1">
            <a:spLocks noChangeArrowheads="1"/>
          </p:cNvSpPr>
          <p:nvPr/>
        </p:nvSpPr>
        <p:spPr bwMode="auto">
          <a:xfrm>
            <a:off x="6227763" y="30686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B1:  </a:t>
            </a:r>
            <a:r>
              <a:rPr lang="zh-TW" altLang="en-US" b="1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貨梯旁</a:t>
            </a:r>
          </a:p>
        </p:txBody>
      </p: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2484438" y="1196975"/>
            <a:ext cx="86518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CO</a:t>
            </a:r>
            <a:r>
              <a:rPr lang="en-US" altLang="zh-TW" baseline="-25000"/>
              <a:t>2</a:t>
            </a:r>
            <a:r>
              <a:rPr lang="zh-TW" altLang="en-US"/>
              <a:t>瓶</a:t>
            </a: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8027988" y="3573463"/>
            <a:ext cx="8651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CO</a:t>
            </a:r>
            <a:r>
              <a:rPr lang="en-US" altLang="zh-TW" baseline="-25000"/>
              <a:t>2</a:t>
            </a:r>
            <a:r>
              <a:rPr lang="zh-TW" altLang="en-US"/>
              <a:t>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96838"/>
            <a:ext cx="8491538" cy="938213"/>
          </a:xfrm>
        </p:spPr>
      </p:pic>
      <p:sp>
        <p:nvSpPr>
          <p:cNvPr id="93186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1F</a:t>
            </a:r>
            <a:r>
              <a:rPr lang="zh-TW" altLang="en-US" b="1"/>
              <a:t>手術一 或 </a:t>
            </a:r>
            <a:r>
              <a:rPr lang="en-US" altLang="zh-TW" b="1"/>
              <a:t>B1</a:t>
            </a:r>
            <a:r>
              <a:rPr lang="zh-TW" altLang="en-US" b="1"/>
              <a:t>樓梯口</a:t>
            </a:r>
          </a:p>
        </p:txBody>
      </p:sp>
      <p:sp>
        <p:nvSpPr>
          <p:cNvPr id="93187" name="Text Box 9"/>
          <p:cNvSpPr txBox="1">
            <a:spLocks noChangeArrowheads="1"/>
          </p:cNvSpPr>
          <p:nvPr/>
        </p:nvSpPr>
        <p:spPr bwMode="auto">
          <a:xfrm>
            <a:off x="3348038" y="3141663"/>
            <a:ext cx="2447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Rat</a:t>
            </a:r>
            <a:r>
              <a:rPr lang="zh-TW" altLang="en-US" b="1"/>
              <a:t>放入安樂箱</a:t>
            </a:r>
            <a:r>
              <a:rPr lang="en-US" altLang="zh-TW" b="1"/>
              <a:t>,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Mice (</a:t>
            </a:r>
            <a:r>
              <a:rPr lang="zh-TW" altLang="en-US" b="1"/>
              <a:t>含小</a:t>
            </a:r>
            <a:r>
              <a:rPr lang="en-US" altLang="zh-TW" b="1"/>
              <a:t>cage)</a:t>
            </a:r>
            <a:r>
              <a:rPr lang="zh-TW" altLang="en-US" b="1"/>
              <a:t>放入</a:t>
            </a:r>
          </a:p>
        </p:txBody>
      </p:sp>
      <p:sp>
        <p:nvSpPr>
          <p:cNvPr id="93188" name="Text Box 10"/>
          <p:cNvSpPr txBox="1">
            <a:spLocks noChangeArrowheads="1"/>
          </p:cNvSpPr>
          <p:nvPr/>
        </p:nvSpPr>
        <p:spPr bwMode="auto">
          <a:xfrm>
            <a:off x="6156325" y="32845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93189" name="Text Box 13"/>
          <p:cNvSpPr txBox="1">
            <a:spLocks noChangeArrowheads="1"/>
          </p:cNvSpPr>
          <p:nvPr/>
        </p:nvSpPr>
        <p:spPr bwMode="auto">
          <a:xfrm>
            <a:off x="6372225" y="32131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1. </a:t>
            </a:r>
            <a:r>
              <a:rPr lang="zh-TW" altLang="en-US" b="1"/>
              <a:t>轉開總開關</a:t>
            </a:r>
          </a:p>
        </p:txBody>
      </p:sp>
      <p:sp>
        <p:nvSpPr>
          <p:cNvPr id="93190" name="Text Box 14"/>
          <p:cNvSpPr txBox="1">
            <a:spLocks noChangeArrowheads="1"/>
          </p:cNvSpPr>
          <p:nvPr/>
        </p:nvSpPr>
        <p:spPr bwMode="auto">
          <a:xfrm>
            <a:off x="395288" y="609282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2. </a:t>
            </a:r>
            <a:r>
              <a:rPr lang="zh-TW" altLang="en-US" b="1"/>
              <a:t>慢慢轉開樞紐</a:t>
            </a:r>
          </a:p>
        </p:txBody>
      </p:sp>
      <p:sp>
        <p:nvSpPr>
          <p:cNvPr id="93191" name="Text Box 15"/>
          <p:cNvSpPr txBox="1">
            <a:spLocks noChangeArrowheads="1"/>
          </p:cNvSpPr>
          <p:nvPr/>
        </p:nvSpPr>
        <p:spPr bwMode="auto">
          <a:xfrm>
            <a:off x="3348038" y="4508500"/>
            <a:ext cx="2376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b="1"/>
              <a:t>觀察動物</a:t>
            </a:r>
            <a:r>
              <a:rPr kumimoji="0" lang="en-US" altLang="zh-TW" b="1"/>
              <a:t>, </a:t>
            </a:r>
            <a:r>
              <a:rPr kumimoji="0" lang="zh-TW" altLang="en-US" b="1"/>
              <a:t>等安樂箱充</a:t>
            </a:r>
            <a:r>
              <a:rPr lang="zh-TW" altLang="en-US" b="1"/>
              <a:t>滿</a:t>
            </a:r>
            <a:r>
              <a:rPr lang="en-US" altLang="zh-TW" b="1"/>
              <a:t>CO</a:t>
            </a:r>
            <a:r>
              <a:rPr lang="en-US" altLang="zh-TW" b="1" baseline="-25000"/>
              <a:t>2</a:t>
            </a:r>
            <a:r>
              <a:rPr lang="zh-TW" altLang="en-US" b="1"/>
              <a:t>後</a:t>
            </a:r>
            <a:r>
              <a:rPr lang="en-US" altLang="zh-TW" b="1"/>
              <a:t>,  </a:t>
            </a:r>
            <a:r>
              <a:rPr lang="zh-TW" altLang="en-US" b="1"/>
              <a:t>關樞紐及總開關</a:t>
            </a:r>
            <a:endParaRPr lang="zh-TW" altLang="en-US" b="1" baseline="-25000"/>
          </a:p>
        </p:txBody>
      </p:sp>
      <p:sp>
        <p:nvSpPr>
          <p:cNvPr id="93192" name="Text Box 16"/>
          <p:cNvSpPr txBox="1">
            <a:spLocks noChangeArrowheads="1"/>
          </p:cNvSpPr>
          <p:nvPr/>
        </p:nvSpPr>
        <p:spPr bwMode="auto">
          <a:xfrm>
            <a:off x="6191250" y="450850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/>
              <a:t>等</a:t>
            </a:r>
            <a:r>
              <a:rPr lang="en-US" altLang="zh-TW" b="1"/>
              <a:t>3-5</a:t>
            </a:r>
            <a:r>
              <a:rPr lang="zh-TW" altLang="en-US" b="1"/>
              <a:t>分鐘</a:t>
            </a:r>
            <a:r>
              <a:rPr lang="en-US" altLang="zh-TW" b="1"/>
              <a:t>, </a:t>
            </a:r>
            <a:r>
              <a:rPr lang="zh-TW" altLang="en-US" b="1"/>
              <a:t>確定動物死亡</a:t>
            </a:r>
            <a:r>
              <a:rPr lang="en-US" altLang="zh-TW" b="1"/>
              <a:t>,</a:t>
            </a:r>
            <a:r>
              <a:rPr lang="zh-TW" altLang="en-US" b="1"/>
              <a:t>再 放</a:t>
            </a:r>
            <a:r>
              <a:rPr lang="en-US" altLang="zh-TW" b="1"/>
              <a:t>-20</a:t>
            </a:r>
            <a:r>
              <a:rPr lang="en-US" altLang="zh-TW"/>
              <a:t>℃</a:t>
            </a:r>
            <a:r>
              <a:rPr lang="zh-TW" altLang="en-US" b="1"/>
              <a:t>冰箱</a:t>
            </a:r>
          </a:p>
        </p:txBody>
      </p:sp>
      <p:pic>
        <p:nvPicPr>
          <p:cNvPr id="93193" name="Picture 19" descr="DSCN3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20" descr="DSCN3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836613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23" descr="DSCN88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836613"/>
            <a:ext cx="30591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Line 24"/>
          <p:cNvSpPr>
            <a:spLocks noChangeShapeType="1"/>
          </p:cNvSpPr>
          <p:nvPr/>
        </p:nvSpPr>
        <p:spPr bwMode="auto">
          <a:xfrm flipH="1" flipV="1">
            <a:off x="8712200" y="1555750"/>
            <a:ext cx="1588" cy="982663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3197" name="Text Box 25"/>
          <p:cNvSpPr txBox="1">
            <a:spLocks noChangeArrowheads="1"/>
          </p:cNvSpPr>
          <p:nvPr/>
        </p:nvSpPr>
        <p:spPr bwMode="auto">
          <a:xfrm>
            <a:off x="8034338" y="1584325"/>
            <a:ext cx="214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1</a:t>
            </a:r>
          </a:p>
        </p:txBody>
      </p:sp>
      <p:grpSp>
        <p:nvGrpSpPr>
          <p:cNvPr id="93198" name="Group 31"/>
          <p:cNvGrpSpPr>
            <a:grpSpLocks/>
          </p:cNvGrpSpPr>
          <p:nvPr/>
        </p:nvGrpSpPr>
        <p:grpSpPr bwMode="auto">
          <a:xfrm>
            <a:off x="250825" y="4005263"/>
            <a:ext cx="2736850" cy="2060575"/>
            <a:chOff x="2789" y="2092"/>
            <a:chExt cx="2971" cy="2228"/>
          </a:xfrm>
        </p:grpSpPr>
        <p:pic>
          <p:nvPicPr>
            <p:cNvPr id="93201" name="Picture 27" descr="DSCN887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9" y="2092"/>
              <a:ext cx="2971" cy="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02" name="AutoShape 28"/>
            <p:cNvSpPr>
              <a:spLocks noChangeArrowheads="1"/>
            </p:cNvSpPr>
            <p:nvPr/>
          </p:nvSpPr>
          <p:spPr bwMode="auto">
            <a:xfrm rot="367830" flipV="1">
              <a:off x="3923" y="3294"/>
              <a:ext cx="772" cy="544"/>
            </a:xfrm>
            <a:custGeom>
              <a:avLst/>
              <a:gdLst>
                <a:gd name="T0" fmla="*/ 386 w 21600"/>
                <a:gd name="T1" fmla="*/ 0 h 21600"/>
                <a:gd name="T2" fmla="*/ 97 w 21600"/>
                <a:gd name="T3" fmla="*/ 272 h 21600"/>
                <a:gd name="T4" fmla="*/ 386 w 21600"/>
                <a:gd name="T5" fmla="*/ 136 h 21600"/>
                <a:gd name="T6" fmla="*/ 868 w 21600"/>
                <a:gd name="T7" fmla="*/ 272 h 21600"/>
                <a:gd name="T8" fmla="*/ 676 w 21600"/>
                <a:gd name="T9" fmla="*/ 408 h 21600"/>
                <a:gd name="T10" fmla="*/ 482 w 21600"/>
                <a:gd name="T11" fmla="*/ 2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76 h 21600"/>
                <a:gd name="T20" fmla="*/ 18438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3" name="Text Box 29"/>
            <p:cNvSpPr txBox="1">
              <a:spLocks noChangeArrowheads="1"/>
            </p:cNvSpPr>
            <p:nvPr/>
          </p:nvSpPr>
          <p:spPr bwMode="auto">
            <a:xfrm>
              <a:off x="3468" y="3429"/>
              <a:ext cx="54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000" b="1">
                  <a:solidFill>
                    <a:srgbClr val="FF0000"/>
                  </a:solidFill>
                  <a:ea typeface="標楷體"/>
                  <a:cs typeface="標楷體"/>
                </a:rPr>
                <a:t>開</a:t>
              </a:r>
            </a:p>
          </p:txBody>
        </p:sp>
        <p:sp>
          <p:nvSpPr>
            <p:cNvPr id="93204" name="Text Box 30"/>
            <p:cNvSpPr txBox="1">
              <a:spLocks noChangeArrowheads="1"/>
            </p:cNvSpPr>
            <p:nvPr/>
          </p:nvSpPr>
          <p:spPr bwMode="auto">
            <a:xfrm>
              <a:off x="3742" y="2840"/>
              <a:ext cx="272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rgbClr val="FF0000"/>
                  </a:solidFill>
                  <a:latin typeface="標楷體"/>
                  <a:ea typeface="標楷體"/>
                  <a:cs typeface="標楷體"/>
                </a:rPr>
                <a:t>2</a:t>
              </a:r>
            </a:p>
          </p:txBody>
        </p:sp>
      </p:grpSp>
      <p:sp>
        <p:nvSpPr>
          <p:cNvPr id="93199" name="Text Box 32"/>
          <p:cNvSpPr txBox="1">
            <a:spLocks noChangeArrowheads="1"/>
          </p:cNvSpPr>
          <p:nvPr/>
        </p:nvSpPr>
        <p:spPr bwMode="auto">
          <a:xfrm>
            <a:off x="7019925" y="34940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  <p:sp>
        <p:nvSpPr>
          <p:cNvPr id="93200" name="Text Box 33"/>
          <p:cNvSpPr txBox="1">
            <a:spLocks noChangeArrowheads="1"/>
          </p:cNvSpPr>
          <p:nvPr/>
        </p:nvSpPr>
        <p:spPr bwMode="auto">
          <a:xfrm>
            <a:off x="1044575" y="63817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09538"/>
            <a:ext cx="8497888" cy="950913"/>
          </a:xfrm>
        </p:spPr>
      </p:pic>
      <p:pic>
        <p:nvPicPr>
          <p:cNvPr id="94210" name="Picture 3" descr="DSCN8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836613"/>
            <a:ext cx="3121025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1" name="Picture 6" descr="DSCN80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860800"/>
            <a:ext cx="3121025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2" name="Picture 7" descr="DSCN80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975" y="3860800"/>
            <a:ext cx="3121025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3" name="Text Box 8"/>
          <p:cNvSpPr txBox="1">
            <a:spLocks noChangeArrowheads="1"/>
          </p:cNvSpPr>
          <p:nvPr/>
        </p:nvSpPr>
        <p:spPr bwMode="auto">
          <a:xfrm>
            <a:off x="250825" y="33575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1F</a:t>
            </a:r>
            <a:r>
              <a:rPr lang="zh-TW" altLang="en-US" b="1"/>
              <a:t>手術一 或 </a:t>
            </a:r>
            <a:r>
              <a:rPr lang="en-US" altLang="zh-TW" b="1"/>
              <a:t>B1</a:t>
            </a:r>
            <a:r>
              <a:rPr lang="zh-TW" altLang="en-US" b="1"/>
              <a:t>樓梯口</a:t>
            </a: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3348038" y="32131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Rat</a:t>
            </a:r>
            <a:r>
              <a:rPr lang="zh-TW" altLang="en-US" b="1"/>
              <a:t>或</a:t>
            </a:r>
            <a:r>
              <a:rPr lang="en-US" altLang="zh-TW" b="1"/>
              <a:t>Mice</a:t>
            </a:r>
            <a:r>
              <a:rPr lang="zh-TW" altLang="en-US" b="1"/>
              <a:t>裝入感染袋</a:t>
            </a:r>
            <a:r>
              <a:rPr lang="en-US" altLang="zh-TW" b="1"/>
              <a:t>, </a:t>
            </a:r>
            <a:r>
              <a:rPr lang="zh-TW" altLang="en-US" b="1"/>
              <a:t>管子接入袋中</a:t>
            </a:r>
          </a:p>
        </p:txBody>
      </p:sp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6156325" y="32845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94216" name="Text Box 13"/>
          <p:cNvSpPr txBox="1">
            <a:spLocks noChangeArrowheads="1"/>
          </p:cNvSpPr>
          <p:nvPr/>
        </p:nvSpPr>
        <p:spPr bwMode="auto">
          <a:xfrm>
            <a:off x="6372225" y="32131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1. </a:t>
            </a:r>
            <a:r>
              <a:rPr lang="zh-TW" altLang="en-US" b="1"/>
              <a:t>轉開總開關</a:t>
            </a:r>
          </a:p>
        </p:txBody>
      </p:sp>
      <p:sp>
        <p:nvSpPr>
          <p:cNvPr id="94217" name="Text Box 14"/>
          <p:cNvSpPr txBox="1">
            <a:spLocks noChangeArrowheads="1"/>
          </p:cNvSpPr>
          <p:nvPr/>
        </p:nvSpPr>
        <p:spPr bwMode="auto">
          <a:xfrm>
            <a:off x="395288" y="6237288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2. </a:t>
            </a:r>
            <a:r>
              <a:rPr lang="zh-TW" altLang="en-US" b="1"/>
              <a:t>慢慢轉開樞紐</a:t>
            </a:r>
          </a:p>
        </p:txBody>
      </p:sp>
      <p:sp>
        <p:nvSpPr>
          <p:cNvPr id="94218" name="Text Box 15"/>
          <p:cNvSpPr txBox="1">
            <a:spLocks noChangeArrowheads="1"/>
          </p:cNvSpPr>
          <p:nvPr/>
        </p:nvSpPr>
        <p:spPr bwMode="auto">
          <a:xfrm>
            <a:off x="3348038" y="623728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/>
              <a:t>感染袋充滿</a:t>
            </a:r>
            <a:r>
              <a:rPr lang="en-US" altLang="zh-TW" b="1"/>
              <a:t>CO</a:t>
            </a:r>
            <a:r>
              <a:rPr lang="en-US" altLang="zh-TW" b="1" baseline="-25000"/>
              <a:t>2</a:t>
            </a:r>
            <a:r>
              <a:rPr lang="zh-TW" altLang="en-US" b="1"/>
              <a:t>後</a:t>
            </a:r>
            <a:r>
              <a:rPr lang="en-US" altLang="zh-TW" b="1"/>
              <a:t>,  </a:t>
            </a:r>
            <a:r>
              <a:rPr lang="zh-TW" altLang="en-US" b="1"/>
              <a:t>關樞紐及總開關</a:t>
            </a:r>
            <a:endParaRPr lang="zh-TW" altLang="en-US" b="1" baseline="-25000"/>
          </a:p>
        </p:txBody>
      </p:sp>
      <p:sp>
        <p:nvSpPr>
          <p:cNvPr id="94219" name="Text Box 16"/>
          <p:cNvSpPr txBox="1">
            <a:spLocks noChangeArrowheads="1"/>
          </p:cNvSpPr>
          <p:nvPr/>
        </p:nvSpPr>
        <p:spPr bwMode="auto">
          <a:xfrm>
            <a:off x="5795963" y="6216650"/>
            <a:ext cx="334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/>
              <a:t>管子拿掉</a:t>
            </a:r>
            <a:r>
              <a:rPr lang="en-US" altLang="zh-TW" b="1"/>
              <a:t>, </a:t>
            </a:r>
            <a:r>
              <a:rPr lang="zh-TW" altLang="en-US" b="1"/>
              <a:t>袋子旋緊</a:t>
            </a:r>
            <a:r>
              <a:rPr lang="en-US" altLang="zh-TW" b="1"/>
              <a:t>, </a:t>
            </a:r>
            <a:r>
              <a:rPr lang="zh-TW" altLang="en-US" b="1"/>
              <a:t>等</a:t>
            </a:r>
            <a:r>
              <a:rPr lang="en-US" altLang="zh-TW" b="1"/>
              <a:t>3-5</a:t>
            </a:r>
            <a:r>
              <a:rPr lang="zh-TW" altLang="en-US" b="1"/>
              <a:t>分鐘</a:t>
            </a:r>
            <a:r>
              <a:rPr lang="en-US" altLang="zh-TW" b="1"/>
              <a:t>, </a:t>
            </a:r>
            <a:r>
              <a:rPr lang="zh-TW" altLang="en-US" b="1"/>
              <a:t>氣體擠出</a:t>
            </a:r>
            <a:r>
              <a:rPr lang="en-US" altLang="zh-TW" b="1"/>
              <a:t>, </a:t>
            </a:r>
            <a:r>
              <a:rPr lang="zh-TW" altLang="en-US" b="1"/>
              <a:t>綁緊</a:t>
            </a:r>
            <a:r>
              <a:rPr lang="en-US" altLang="zh-TW" b="1"/>
              <a:t>, </a:t>
            </a:r>
            <a:r>
              <a:rPr lang="zh-TW" altLang="en-US" b="1"/>
              <a:t>放</a:t>
            </a:r>
            <a:r>
              <a:rPr lang="en-US" altLang="zh-TW" b="1"/>
              <a:t>-20</a:t>
            </a:r>
            <a:r>
              <a:rPr lang="en-US" altLang="zh-TW"/>
              <a:t>℃</a:t>
            </a:r>
            <a:r>
              <a:rPr lang="zh-TW" altLang="en-US" b="1"/>
              <a:t>冰箱</a:t>
            </a:r>
          </a:p>
        </p:txBody>
      </p:sp>
      <p:pic>
        <p:nvPicPr>
          <p:cNvPr id="94220" name="Picture 17" descr="DSCN35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836613"/>
            <a:ext cx="3024188" cy="235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21" name="Picture 22" descr="DSCN88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3860800"/>
            <a:ext cx="298767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22" name="AutoShape 23"/>
          <p:cNvSpPr>
            <a:spLocks noChangeArrowheads="1"/>
          </p:cNvSpPr>
          <p:nvPr/>
        </p:nvSpPr>
        <p:spPr bwMode="auto">
          <a:xfrm rot="367830" flipV="1">
            <a:off x="1211263" y="5143500"/>
            <a:ext cx="776287" cy="579438"/>
          </a:xfrm>
          <a:custGeom>
            <a:avLst/>
            <a:gdLst>
              <a:gd name="T0" fmla="*/ 388108 w 21600"/>
              <a:gd name="T1" fmla="*/ 0 h 21600"/>
              <a:gd name="T2" fmla="*/ 97036 w 21600"/>
              <a:gd name="T3" fmla="*/ 289719 h 21600"/>
              <a:gd name="T4" fmla="*/ 388108 w 21600"/>
              <a:gd name="T5" fmla="*/ 144860 h 21600"/>
              <a:gd name="T6" fmla="*/ 873323 w 21600"/>
              <a:gd name="T7" fmla="*/ 289719 h 21600"/>
              <a:gd name="T8" fmla="*/ 679251 w 21600"/>
              <a:gd name="T9" fmla="*/ 434578 h 21600"/>
              <a:gd name="T10" fmla="*/ 485179 w 21600"/>
              <a:gd name="T11" fmla="*/ 2897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4223" name="Text Box 24"/>
          <p:cNvSpPr txBox="1">
            <a:spLocks noChangeArrowheads="1"/>
          </p:cNvSpPr>
          <p:nvPr/>
        </p:nvSpPr>
        <p:spPr bwMode="auto">
          <a:xfrm>
            <a:off x="755650" y="5287963"/>
            <a:ext cx="547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/>
                <a:cs typeface="標楷體"/>
              </a:rPr>
              <a:t>開</a:t>
            </a:r>
          </a:p>
        </p:txBody>
      </p:sp>
      <p:pic>
        <p:nvPicPr>
          <p:cNvPr id="94224" name="Picture 26" descr="DSCN88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836613"/>
            <a:ext cx="2951163" cy="233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25" name="Line 27"/>
          <p:cNvSpPr>
            <a:spLocks noChangeShapeType="1"/>
          </p:cNvSpPr>
          <p:nvPr/>
        </p:nvSpPr>
        <p:spPr bwMode="auto">
          <a:xfrm flipH="1" flipV="1">
            <a:off x="8675688" y="1628775"/>
            <a:ext cx="0" cy="9366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26" name="Text Box 29"/>
          <p:cNvSpPr txBox="1">
            <a:spLocks noChangeArrowheads="1"/>
          </p:cNvSpPr>
          <p:nvPr/>
        </p:nvSpPr>
        <p:spPr bwMode="auto">
          <a:xfrm>
            <a:off x="7019925" y="34290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  <p:sp>
        <p:nvSpPr>
          <p:cNvPr id="94227" name="Text Box 30"/>
          <p:cNvSpPr txBox="1">
            <a:spLocks noChangeArrowheads="1"/>
          </p:cNvSpPr>
          <p:nvPr/>
        </p:nvSpPr>
        <p:spPr bwMode="auto">
          <a:xfrm>
            <a:off x="1044575" y="64912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mtClean="0">
                <a:latin typeface="標楷體"/>
                <a:ea typeface="標楷體"/>
                <a:cs typeface="標楷體"/>
              </a:rPr>
              <a:t>1.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確實監控動物健康品質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標楷體"/>
                <a:ea typeface="標楷體"/>
                <a:cs typeface="標楷體"/>
              </a:rPr>
              <a:t>2.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衛兵鼠定期送檢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標楷體"/>
                <a:ea typeface="標楷體"/>
                <a:cs typeface="標楷體"/>
              </a:rPr>
              <a:t>3.</a:t>
            </a:r>
            <a:r>
              <a:rPr lang="zh-TW" altLang="en-US" smtClean="0">
                <a:latin typeface="標楷體"/>
                <a:ea typeface="標楷體"/>
                <a:cs typeface="標楷體"/>
              </a:rPr>
              <a:t>飼料、飲用水、墊料及環境定期監測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標楷體"/>
                <a:ea typeface="標楷體"/>
                <a:cs typeface="標楷體"/>
              </a:rPr>
              <a:t>4.</a:t>
            </a:r>
            <a:r>
              <a:rPr lang="zh-TW" altLang="en-US" smtClean="0">
                <a:latin typeface="標楷體"/>
                <a:ea typeface="標楷體"/>
                <a:cs typeface="標楷體"/>
                <a:hlinkClick r:id="rId4" action="ppaction://hlinkfile"/>
              </a:rPr>
              <a:t>每季監測報告</a:t>
            </a:r>
            <a:endParaRPr lang="zh-TW" altLang="en-US" smtClean="0">
              <a:latin typeface="標楷體"/>
              <a:ea typeface="標楷體"/>
              <a:cs typeface="標楷體"/>
            </a:endParaRPr>
          </a:p>
        </p:txBody>
      </p:sp>
      <p:pic>
        <p:nvPicPr>
          <p:cNvPr id="26627" name="Picture 2" descr="C:\Users\Ching\Desktop\動物房\每季監測\水質監測\未滅菌鼠飼料-長霉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44900"/>
            <a:ext cx="29511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Ching\Desktop\動物房\每季監測\水質監測\滅菌鼠飼料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644900"/>
            <a:ext cx="28432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Ching\Desktop\動物房\每季監測\水質監測\Endo稀釋10000X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3644900"/>
            <a:ext cx="2700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1357313" y="571500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0000FF"/>
                </a:solidFill>
              </a:rPr>
              <a:t>未滅菌</a:t>
            </a:r>
          </a:p>
        </p:txBody>
      </p:sp>
      <p:sp>
        <p:nvSpPr>
          <p:cNvPr id="26631" name="文字方塊 7"/>
          <p:cNvSpPr txBox="1">
            <a:spLocks noChangeArrowheads="1"/>
          </p:cNvSpPr>
          <p:nvPr/>
        </p:nvSpPr>
        <p:spPr bwMode="auto">
          <a:xfrm>
            <a:off x="4357688" y="564356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>
                <a:solidFill>
                  <a:srgbClr val="0000FF"/>
                </a:solidFill>
              </a:rPr>
              <a:t>已滅菌</a:t>
            </a:r>
          </a:p>
        </p:txBody>
      </p:sp>
      <p:sp>
        <p:nvSpPr>
          <p:cNvPr id="26632" name="文字方塊 8"/>
          <p:cNvSpPr txBox="1">
            <a:spLocks noChangeArrowheads="1"/>
          </p:cNvSpPr>
          <p:nvPr/>
        </p:nvSpPr>
        <p:spPr bwMode="auto">
          <a:xfrm>
            <a:off x="7215188" y="62150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>
                <a:solidFill>
                  <a:srgbClr val="0000FF"/>
                </a:solidFill>
              </a:rPr>
              <a:t>水質監測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DSCN80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3484563"/>
          </a:xfrm>
        </p:spPr>
      </p:pic>
      <p:pic>
        <p:nvPicPr>
          <p:cNvPr id="95234" name="Picture 3" descr="DSCN7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3419475" y="2852738"/>
            <a:ext cx="1223963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-20℃</a:t>
            </a:r>
            <a:r>
              <a:rPr lang="zh-TW" altLang="en-US" b="1"/>
              <a:t>冰箱</a:t>
            </a: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5003800" y="333375"/>
            <a:ext cx="3529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>
                <a:ea typeface="標楷體"/>
                <a:cs typeface="標楷體"/>
              </a:rPr>
              <a:t>屍體存放冰箱</a:t>
            </a:r>
          </a:p>
        </p:txBody>
      </p:sp>
      <p:pic>
        <p:nvPicPr>
          <p:cNvPr id="95237" name="Picture 8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2708275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文字方塊 6"/>
          <p:cNvSpPr txBox="1">
            <a:spLocks noChangeArrowheads="1"/>
          </p:cNvSpPr>
          <p:nvPr/>
        </p:nvSpPr>
        <p:spPr bwMode="auto">
          <a:xfrm>
            <a:off x="5651500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b="1"/>
              <a:t>B1</a:t>
            </a:r>
            <a:r>
              <a:rPr lang="zh-TW" altLang="en-US" b="1"/>
              <a:t>貨梯前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-6350"/>
            <a:ext cx="8497887" cy="1158875"/>
          </a:xfrm>
        </p:spPr>
      </p:pic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回籠區</a:t>
            </a:r>
            <a:r>
              <a:rPr lang="en-US" altLang="zh-TW" smtClean="0">
                <a:solidFill>
                  <a:schemeClr val="tx2"/>
                </a:solidFill>
                <a:ea typeface="標楷體"/>
                <a:cs typeface="標楷體"/>
              </a:rPr>
              <a:t>.</a:t>
            </a:r>
            <a:r>
              <a:rPr lang="zh-TW" altLang="en-US" smtClean="0">
                <a:solidFill>
                  <a:schemeClr val="tx2"/>
                </a:solidFill>
                <a:ea typeface="標楷體"/>
                <a:cs typeface="標楷體"/>
              </a:rPr>
              <a:t>魚房使用規定</a:t>
            </a:r>
          </a:p>
          <a:p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動線說明</a:t>
            </a:r>
            <a:endParaRPr lang="en-US" altLang="zh-TW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逃生＆消防設備</a:t>
            </a:r>
            <a:endParaRPr lang="en-US" altLang="zh-TW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人員安全：動物咬傷、廣播系統＆錄影系統</a:t>
            </a:r>
            <a:endParaRPr lang="en-US" altLang="zh-TW" smtClean="0">
              <a:solidFill>
                <a:schemeClr val="tx2"/>
              </a:solidFill>
              <a:latin typeface="標楷體"/>
              <a:ea typeface="標楷體"/>
              <a:cs typeface="標楷體"/>
            </a:endParaRPr>
          </a:p>
          <a:p>
            <a:r>
              <a:rPr lang="zh-TW" altLang="en-US" smtClean="0">
                <a:solidFill>
                  <a:schemeClr val="tx2"/>
                </a:solidFill>
                <a:latin typeface="標楷體"/>
                <a:ea typeface="標楷體"/>
                <a:cs typeface="標楷體"/>
              </a:rPr>
              <a:t>罰則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287338" y="1427163"/>
            <a:ext cx="85328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1.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凡因實驗需求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（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ex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：須帶出照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IVIS or 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放射線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or MRI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等等）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，</a:t>
            </a:r>
          </a:p>
          <a:p>
            <a:pPr>
              <a:tabLst>
                <a:tab pos="304800" algn="l"/>
              </a:tabLst>
            </a:pPr>
            <a:r>
              <a:rPr lang="zh-TW" altLang="en-US" sz="2000">
                <a:latin typeface="標楷體"/>
                <a:ea typeface="標楷體"/>
                <a:cs typeface="標楷體"/>
              </a:rPr>
              <a:t>　或其他不可抗拒之因素，皆可提出申請。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2.</a:t>
            </a:r>
            <a:r>
              <a:rPr lang="en-US" altLang="zh-TW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3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天前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告知</a:t>
            </a:r>
            <a:r>
              <a:rPr lang="zh-TW" altLang="en-US" sz="2000" u="sng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意菁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，核可後，方可帶入；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嚴禁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自行將動物帶入。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3.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請登記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cages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數，於回籠區門上；</a:t>
            </a:r>
          </a:p>
          <a:p>
            <a:pPr>
              <a:tabLst>
                <a:tab pos="304800" algn="l"/>
              </a:tabLst>
            </a:pPr>
            <a:r>
              <a:rPr lang="zh-TW" altLang="en-US" sz="200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00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Nude 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&amp; </a:t>
            </a:r>
            <a:r>
              <a:rPr lang="en-US" altLang="zh-TW" sz="200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SCID mice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請加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HEPA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濾網上蓋。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4.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預留的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cages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、鐵上蓋、水瓶及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HEPA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濾網上蓋有限，如需要請至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clean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區</a:t>
            </a:r>
            <a:endParaRPr lang="en-US" altLang="zh-TW" sz="2000">
              <a:latin typeface="標楷體"/>
              <a:ea typeface="標楷體"/>
              <a:cs typeface="標楷體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>
                <a:latin typeface="標楷體"/>
                <a:ea typeface="標楷體"/>
                <a:cs typeface="標楷體"/>
              </a:rPr>
              <a:t>  取用。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5.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著實驗衣、口罩、頭帽及手套進入；帶出務必蓋上</a:t>
            </a:r>
            <a:r>
              <a:rPr lang="en-US" altLang="zh-TW" sz="2000">
                <a:latin typeface="標楷體"/>
                <a:ea typeface="標楷體"/>
                <a:cs typeface="標楷體"/>
              </a:rPr>
              <a:t>HEPA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濾網蓋。</a:t>
            </a:r>
          </a:p>
          <a:p>
            <a:pPr>
              <a:tabLst>
                <a:tab pos="304800" algn="l"/>
              </a:tabLst>
            </a:pPr>
            <a:r>
              <a:rPr lang="zh-TW" altLang="en-US" sz="2000">
                <a:latin typeface="標楷體"/>
                <a:ea typeface="標楷體"/>
                <a:cs typeface="標楷體"/>
              </a:rPr>
              <a:t>　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(HEPA</a:t>
            </a:r>
            <a:r>
              <a:rPr lang="zh-TW" altLang="en-US" sz="1600">
                <a:latin typeface="標楷體"/>
                <a:ea typeface="標楷體"/>
                <a:cs typeface="標楷體"/>
              </a:rPr>
              <a:t>濾網蓋不夠，可至洗滌間隔壁架上，噴酒精後使用</a:t>
            </a:r>
            <a:r>
              <a:rPr lang="en-US" altLang="zh-TW" sz="1600">
                <a:latin typeface="標楷體"/>
                <a:ea typeface="標楷體"/>
                <a:cs typeface="標楷體"/>
              </a:rPr>
              <a:t>)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6.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進入回籠區後，勿再進入</a:t>
            </a:r>
            <a:r>
              <a:rPr lang="en-US" altLang="zh-TW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及</a:t>
            </a:r>
            <a:r>
              <a:rPr lang="en-US" altLang="zh-TW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Clean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區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7.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實驗完畢，推車請清潔乾淨、噴酒精；換下之鼠籠及垃圾請帶至洗滌間</a:t>
            </a:r>
            <a:endParaRPr lang="en-US" altLang="zh-TW" sz="2000">
              <a:latin typeface="標楷體"/>
              <a:ea typeface="標楷體"/>
              <a:cs typeface="標楷體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>
                <a:latin typeface="標楷體"/>
                <a:ea typeface="標楷體"/>
                <a:cs typeface="標楷體"/>
              </a:rPr>
              <a:t>  丟棄。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8.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因本區是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特殊設置區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，非良好的飼育空間，故感染風險相對提高，雖動</a:t>
            </a:r>
            <a:endParaRPr lang="en-US" altLang="zh-TW" sz="2000">
              <a:latin typeface="標楷體"/>
              <a:ea typeface="標楷體"/>
              <a:cs typeface="標楷體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>
                <a:latin typeface="標楷體"/>
                <a:ea typeface="標楷體"/>
                <a:cs typeface="標楷體"/>
              </a:rPr>
              <a:t>  物中心會進行清潔與檢疫工作，但如遇到嚴重感染情形，需進行</a:t>
            </a: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全面撲</a:t>
            </a:r>
            <a:endParaRPr lang="en-US" altLang="zh-TW" sz="2000">
              <a:solidFill>
                <a:srgbClr val="FF0000"/>
              </a:solidFill>
              <a:latin typeface="標楷體"/>
              <a:ea typeface="標楷體"/>
              <a:cs typeface="標楷體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  殺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，請各使用單位配合。</a:t>
            </a:r>
            <a:endParaRPr lang="en-US" altLang="zh-TW" sz="2000">
              <a:latin typeface="標楷體"/>
              <a:ea typeface="標楷體"/>
              <a:cs typeface="標楷體"/>
            </a:endParaRP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9.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其它未盡詳細之處，若有疑問請先詢問動物中心人員。</a:t>
            </a:r>
          </a:p>
          <a:p>
            <a:pPr>
              <a:tabLst>
                <a:tab pos="304800" algn="l"/>
              </a:tabLst>
            </a:pPr>
            <a:r>
              <a:rPr lang="en-US" altLang="zh-TW" sz="2000">
                <a:latin typeface="標楷體"/>
                <a:ea typeface="標楷體"/>
                <a:cs typeface="標楷體"/>
              </a:rPr>
              <a:t>10.</a:t>
            </a:r>
            <a:r>
              <a:rPr lang="zh-TW" altLang="en-US" sz="2000">
                <a:latin typeface="標楷體"/>
                <a:ea typeface="標楷體"/>
                <a:cs typeface="標楷體"/>
              </a:rPr>
              <a:t>以上規定第一次違反均以口頭警告，再次違反則取消該實驗室使用權。</a:t>
            </a:r>
          </a:p>
        </p:txBody>
      </p:sp>
      <p:pic>
        <p:nvPicPr>
          <p:cNvPr id="97283" name="Picture 2" descr="C:\Users\Ching\Desktop\動物房\每季監測\裸鼠-皮屑corynebacterium bovis\IMG_2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0"/>
            <a:ext cx="255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爆炸 1 5"/>
          <p:cNvSpPr/>
          <p:nvPr/>
        </p:nvSpPr>
        <p:spPr>
          <a:xfrm>
            <a:off x="5292725" y="333375"/>
            <a:ext cx="1366838" cy="10080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7285" name="文字方塊 6"/>
          <p:cNvSpPr txBox="1">
            <a:spLocks noChangeArrowheads="1"/>
          </p:cNvSpPr>
          <p:nvPr/>
        </p:nvSpPr>
        <p:spPr bwMode="auto">
          <a:xfrm>
            <a:off x="5580063" y="550863"/>
            <a:ext cx="792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0000FF"/>
                </a:solidFill>
              </a:rPr>
              <a:t>75 </a:t>
            </a:r>
            <a:r>
              <a:rPr lang="zh-TW" altLang="en-US" b="1">
                <a:solidFill>
                  <a:srgbClr val="0000FF"/>
                </a:solidFill>
              </a:rPr>
              <a:t>％</a:t>
            </a:r>
            <a:endParaRPr lang="en-US" altLang="zh-TW" b="1">
              <a:solidFill>
                <a:srgbClr val="0000FF"/>
              </a:solidFill>
            </a:endParaRPr>
          </a:p>
          <a:p>
            <a:r>
              <a:rPr lang="zh-TW" altLang="en-US" b="1">
                <a:solidFill>
                  <a:srgbClr val="0000FF"/>
                </a:solidFill>
              </a:rPr>
              <a:t>酒精</a:t>
            </a:r>
          </a:p>
        </p:txBody>
      </p:sp>
      <p:pic>
        <p:nvPicPr>
          <p:cNvPr id="97286" name="Picture 4" descr="https://encrypted-tbn2.gstatic.com/images?q=tbn:ANd9GcS_U9Mglf_-1uCUWZ4mrE1UzVJamoDAP0MkRLShVLOh8g7U3TD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 descr="DSCN3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5" descr="DSCN7841"/>
          <p:cNvPicPr>
            <a:picLocks noChangeAspect="1" noChangeArrowheads="1"/>
          </p:cNvPicPr>
          <p:nvPr/>
        </p:nvPicPr>
        <p:blipFill>
          <a:blip r:embed="rId3"/>
          <a:srcRect l="42917" t="46831" r="30313" b="30078"/>
          <a:stretch>
            <a:fillRect/>
          </a:stretch>
        </p:blipFill>
        <p:spPr bwMode="auto">
          <a:xfrm>
            <a:off x="468313" y="4365625"/>
            <a:ext cx="36004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6" descr="DSCN35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0"/>
            <a:ext cx="33861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7" descr="DSCN35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8388" y="3760788"/>
            <a:ext cx="42656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Line 8"/>
          <p:cNvSpPr>
            <a:spLocks noChangeShapeType="1"/>
          </p:cNvSpPr>
          <p:nvPr/>
        </p:nvSpPr>
        <p:spPr bwMode="auto">
          <a:xfrm>
            <a:off x="4787900" y="1125538"/>
            <a:ext cx="7921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0" name="Line 9"/>
          <p:cNvSpPr>
            <a:spLocks noChangeShapeType="1"/>
          </p:cNvSpPr>
          <p:nvPr/>
        </p:nvSpPr>
        <p:spPr bwMode="auto">
          <a:xfrm>
            <a:off x="4932363" y="3357563"/>
            <a:ext cx="287337" cy="3587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1" name="文字方塊 7"/>
          <p:cNvSpPr txBox="1">
            <a:spLocks noChangeArrowheads="1"/>
          </p:cNvSpPr>
          <p:nvPr/>
        </p:nvSpPr>
        <p:spPr bwMode="auto">
          <a:xfrm>
            <a:off x="468313" y="3716338"/>
            <a:ext cx="2808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0000FF"/>
                </a:solidFill>
              </a:rPr>
              <a:t>隔離衣</a:t>
            </a:r>
            <a:r>
              <a:rPr lang="en-US" altLang="zh-TW">
                <a:solidFill>
                  <a:srgbClr val="0000FF"/>
                </a:solidFill>
              </a:rPr>
              <a:t>:SPF</a:t>
            </a:r>
            <a:r>
              <a:rPr lang="zh-TW" altLang="en-US">
                <a:solidFill>
                  <a:srgbClr val="0000FF"/>
                </a:solidFill>
              </a:rPr>
              <a:t>區 </a:t>
            </a:r>
            <a:r>
              <a:rPr lang="en-US" altLang="zh-TW">
                <a:solidFill>
                  <a:srgbClr val="0000FF"/>
                </a:solidFill>
              </a:rPr>
              <a:t>→</a:t>
            </a:r>
            <a:r>
              <a:rPr lang="zh-TW" altLang="en-US">
                <a:solidFill>
                  <a:srgbClr val="0000FF"/>
                </a:solidFill>
              </a:rPr>
              <a:t> 回籠區</a:t>
            </a:r>
            <a:endParaRPr lang="en-US" altLang="zh-TW">
              <a:solidFill>
                <a:srgbClr val="0000FF"/>
              </a:solidFill>
            </a:endParaRPr>
          </a:p>
          <a:p>
            <a:r>
              <a:rPr lang="zh-TW" altLang="en-US">
                <a:solidFill>
                  <a:srgbClr val="0000FF"/>
                </a:solidFill>
              </a:rPr>
              <a:t>          </a:t>
            </a:r>
            <a:r>
              <a:rPr lang="en-US" altLang="zh-TW">
                <a:solidFill>
                  <a:srgbClr val="0000FF"/>
                </a:solidFill>
              </a:rPr>
              <a:t>Clean</a:t>
            </a:r>
            <a:r>
              <a:rPr lang="zh-TW" altLang="en-US">
                <a:solidFill>
                  <a:srgbClr val="0000FF"/>
                </a:solidFill>
              </a:rPr>
              <a:t>區→ 回籠區</a:t>
            </a:r>
          </a:p>
        </p:txBody>
      </p:sp>
      <p:sp>
        <p:nvSpPr>
          <p:cNvPr id="98312" name="文字方塊 8"/>
          <p:cNvSpPr txBox="1">
            <a:spLocks noChangeArrowheads="1"/>
          </p:cNvSpPr>
          <p:nvPr/>
        </p:nvSpPr>
        <p:spPr bwMode="auto">
          <a:xfrm>
            <a:off x="900113" y="4860925"/>
            <a:ext cx="503237" cy="1016000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FF0000"/>
                </a:solidFill>
              </a:rPr>
              <a:t>噴酒精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2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99330" name="內容版面配置區 2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820150" cy="3095625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如</a:t>
            </a:r>
            <a:r>
              <a:rPr lang="zh-TW" altLang="en-US" sz="2800" smtClean="0">
                <a:latin typeface="標楷體"/>
                <a:ea typeface="標楷體"/>
                <a:cs typeface="標楷體"/>
                <a:hlinkClick r:id="rId3" action="ppaction://hlinksldjump"/>
              </a:rPr>
              <a:t>流程表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 marL="273050" indent="-273050">
              <a:lnSpc>
                <a:spcPct val="90000"/>
              </a:lnSpc>
            </a:pPr>
            <a:r>
              <a:rPr lang="zh-TW" altLang="zh-TW" sz="2800" smtClean="0">
                <a:latin typeface="標楷體"/>
                <a:ea typeface="標楷體"/>
                <a:cs typeface="標楷體"/>
              </a:rPr>
              <a:t>代養及隻數需</a:t>
            </a:r>
            <a:r>
              <a:rPr lang="zh-TW" altLang="zh-TW" sz="2800" u="sng" smtClean="0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一個月前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提出申請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 marL="273050" indent="-273050">
              <a:lnSpc>
                <a:spcPct val="90000"/>
              </a:lnSpc>
            </a:pPr>
            <a:r>
              <a:rPr lang="zh-TW" altLang="zh-TW" sz="2800" smtClean="0">
                <a:latin typeface="標楷體"/>
                <a:ea typeface="標楷體"/>
                <a:cs typeface="標楷體"/>
              </a:rPr>
              <a:t>代養收費標準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以缸為單位，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 marL="273050" indent="-273050"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1L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缸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天：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2.5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元，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3L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缸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天：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6.5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元，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10L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缸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天：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11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元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 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 marL="273050" indent="-273050"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  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1.5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呎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天：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47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元，三呎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/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天：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95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元，</a:t>
            </a:r>
            <a:endParaRPr lang="en-US" altLang="zh-TW" sz="2800" smtClean="0">
              <a:latin typeface="標楷體"/>
              <a:ea typeface="標楷體"/>
              <a:cs typeface="標楷體"/>
            </a:endParaRPr>
          </a:p>
          <a:p>
            <a:pPr marL="273050" indent="-273050">
              <a:lnSpc>
                <a:spcPct val="90000"/>
              </a:lnSpc>
            </a:pPr>
            <a:r>
              <a:rPr lang="zh-TW" altLang="zh-TW" sz="2800" smtClean="0">
                <a:latin typeface="標楷體"/>
                <a:ea typeface="標楷體"/>
                <a:cs typeface="標楷體"/>
              </a:rPr>
              <a:t>經動物中心人員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，</a:t>
            </a:r>
            <a:r>
              <a:rPr lang="zh-TW" altLang="zh-TW" sz="2800" smtClean="0">
                <a:latin typeface="標楷體"/>
                <a:ea typeface="標楷體"/>
                <a:cs typeface="標楷體"/>
              </a:rPr>
              <a:t>回報申請之研究人員。</a:t>
            </a:r>
            <a:endParaRPr lang="zh-TW" altLang="en-US" sz="2800" smtClean="0">
              <a:latin typeface="標楷體"/>
              <a:ea typeface="標楷體"/>
              <a:cs typeface="標楷體"/>
            </a:endParaRPr>
          </a:p>
          <a:p>
            <a:pPr marL="273050" indent="-273050">
              <a:lnSpc>
                <a:spcPct val="90000"/>
              </a:lnSpc>
            </a:pPr>
            <a:endParaRPr lang="en-US" altLang="zh-TW" smtClean="0">
              <a:latin typeface="標楷體"/>
              <a:ea typeface="標楷體"/>
              <a:cs typeface="標楷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en-US" sz="1800" b="1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標楷體"/>
              </a:rPr>
              <a:t>配魚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將欲顯微注射的魚種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於前一天下午餵飽豐年蝦後，置入配對盒中配對，插入隔板</a:t>
            </a:r>
            <a:endParaRPr lang="zh-TW" altLang="en-US" sz="1800" smtClean="0"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分別放入三隻公魚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(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腹部較瘦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)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，一隻母魚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(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腹部較胖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標楷體"/>
              </a:rPr>
              <a:t>收卵</a:t>
            </a:r>
            <a:endParaRPr lang="zh-TW" altLang="en-US" sz="1800" b="1" smtClean="0">
              <a:solidFill>
                <a:srgbClr val="0000FF"/>
              </a:solidFill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隔日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九點魚房燈亮後，將配對盒隔板打開，待魚追尾下蛋</a:t>
            </a:r>
            <a:endParaRPr lang="zh-TW" altLang="en-US" sz="1800" smtClean="0"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以倒置方式，將魚卵置換到甲基藍液中，白卵即為未授精，不可使用，若授精，魚卵為清澈透明，可至顯微鏡下觀察魚卵品質</a:t>
            </a:r>
            <a:endParaRPr lang="zh-TW" altLang="en-US" sz="1800" smtClean="0">
              <a:latin typeface="Times New Roman" pitchFamily="18" charset="0"/>
              <a:ea typeface="標楷體"/>
              <a:cs typeface="標楷體"/>
            </a:endParaRP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標楷體"/>
              </a:rPr>
              <a:t>置卵盤製作</a:t>
            </a:r>
            <a:endParaRPr lang="zh-TW" altLang="en-US" sz="1800" b="1" smtClean="0">
              <a:solidFill>
                <a:srgbClr val="0000FF"/>
              </a:solidFill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置卵盤的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agarose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濃度為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1.5%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，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以微波爐加熱溶解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，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再倒入乾淨培養皿中</a:t>
            </a:r>
            <a:endParaRPr lang="zh-TW" altLang="en-US" sz="1800" b="1" smtClean="0">
              <a:latin typeface="Times New Roman" pitchFamily="18" charset="0"/>
              <a:ea typeface="標楷體"/>
              <a:cs typeface="標楷體"/>
            </a:endParaRP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標楷體"/>
              </a:rPr>
              <a:t>排卵</a:t>
            </a:r>
            <a:endParaRPr lang="zh-TW" altLang="en-US" sz="1800" b="1" smtClean="0">
              <a:solidFill>
                <a:srgbClr val="0000FF"/>
              </a:solidFill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將魚卵吸出置於置卵盤上，並以沾水之毛刷將魚卵刷至置卵盤上的排線中，即可開始打蛋</a:t>
            </a: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smtClean="0">
                <a:solidFill>
                  <a:srgbClr val="FF6600"/>
                </a:solidFill>
                <a:latin typeface="Times New Roman" pitchFamily="18" charset="0"/>
                <a:ea typeface="標楷體"/>
                <a:cs typeface="標楷體"/>
              </a:rPr>
              <a:t>注射</a:t>
            </a:r>
            <a:r>
              <a:rPr lang="zh-TW" altLang="en-US" sz="1800" b="1" smtClean="0">
                <a:solidFill>
                  <a:srgbClr val="FF6600"/>
                </a:solidFill>
                <a:latin typeface="Times New Roman" pitchFamily="18" charset="0"/>
                <a:ea typeface="標楷體"/>
                <a:cs typeface="標楷體"/>
              </a:rPr>
              <a:t>：</a:t>
            </a:r>
            <a:r>
              <a:rPr lang="en-US" altLang="zh-TW" sz="1800" b="1" smtClean="0">
                <a:solidFill>
                  <a:srgbClr val="FF6600"/>
                </a:solidFill>
                <a:latin typeface="Times New Roman" pitchFamily="18" charset="0"/>
                <a:ea typeface="標楷體"/>
                <a:cs typeface="標楷體"/>
              </a:rPr>
              <a:t>(</a:t>
            </a:r>
            <a:r>
              <a:rPr lang="zh-TW" altLang="en-US" sz="1800" b="1" smtClean="0">
                <a:solidFill>
                  <a:srgbClr val="FF6600"/>
                </a:solidFill>
                <a:latin typeface="Times New Roman" pitchFamily="18" charset="0"/>
                <a:ea typeface="標楷體"/>
                <a:cs typeface="標楷體"/>
              </a:rPr>
              <a:t>秀昀</a:t>
            </a:r>
            <a:r>
              <a:rPr lang="en-US" altLang="zh-TW" sz="1800" b="1" smtClean="0">
                <a:solidFill>
                  <a:srgbClr val="FF6600"/>
                </a:solidFill>
                <a:latin typeface="Times New Roman" pitchFamily="18" charset="0"/>
                <a:ea typeface="標楷體"/>
                <a:cs typeface="標楷體"/>
              </a:rPr>
              <a:t>)</a:t>
            </a:r>
            <a:endParaRPr lang="zh-TW" altLang="en-US" sz="1800" b="1" smtClean="0">
              <a:solidFill>
                <a:srgbClr val="FF6600"/>
              </a:solidFill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RNA and Morpholino : 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因為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mRNA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擴散較為容易，注射至魚卵正中心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(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植物極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)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即可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DNA : 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因為雙股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DNA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較不容易擴散，需將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DNA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打至動物極，不可打入植物極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成功打入正確位置，可在欲打入 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DNA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的位置中，看見一滴紅色的液體，若無擴散即注射成功</a:t>
            </a: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標楷體"/>
              </a:rPr>
              <a:t>收集已注射之魚卵</a:t>
            </a:r>
            <a:endParaRPr lang="zh-TW" altLang="en-US" sz="1800" b="1" smtClean="0">
              <a:solidFill>
                <a:srgbClr val="0000FF"/>
              </a:solidFill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zh-TW" sz="1800" smtClean="0">
                <a:latin typeface="Times New Roman" pitchFamily="18" charset="0"/>
                <a:ea typeface="標楷體"/>
                <a:cs typeface="標楷體"/>
              </a:rPr>
              <a:t>利用裝有甲基藍液的洗滌瓶，將置卵盤中的魚卵沖到新的培養皿中</a:t>
            </a:r>
            <a:endParaRPr lang="zh-TW" altLang="en-US" sz="1800" smtClean="0">
              <a:latin typeface="Times New Roman" pitchFamily="18" charset="0"/>
              <a:ea typeface="標楷體"/>
              <a:cs typeface="標楷體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smtClean="0"/>
              <a:t>●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貼上標籤，每天標籤顏色須不同，寫上所屬</a:t>
            </a:r>
            <a:r>
              <a:rPr lang="en-US" altLang="zh-TW" sz="1800" smtClean="0">
                <a:latin typeface="Times New Roman" pitchFamily="18" charset="0"/>
                <a:ea typeface="標楷體"/>
                <a:cs typeface="標楷體"/>
              </a:rPr>
              <a:t>Lab</a:t>
            </a:r>
            <a:r>
              <a:rPr lang="zh-TW" altLang="en-US" sz="1800" smtClean="0">
                <a:latin typeface="Times New Roman" pitchFamily="18" charset="0"/>
                <a:ea typeface="標楷體"/>
                <a:cs typeface="標楷體"/>
              </a:rPr>
              <a:t>，日期及注射者姓名</a:t>
            </a:r>
            <a:endParaRPr lang="zh-TW" altLang="zh-TW" sz="1800" smtClean="0">
              <a:latin typeface="Times New Roman" pitchFamily="18" charset="0"/>
              <a:ea typeface="標楷體"/>
              <a:cs typeface="標楷體"/>
            </a:endParaRPr>
          </a:p>
          <a:p>
            <a:pPr marL="609600" indent="-609600">
              <a:lnSpc>
                <a:spcPct val="80000"/>
              </a:lnSpc>
            </a:pPr>
            <a:endParaRPr lang="zh-TW" altLang="zh-TW" sz="1800" smtClean="0">
              <a:latin typeface="Times New Roman" pitchFamily="18" charset="0"/>
              <a:ea typeface="標楷體"/>
              <a:cs typeface="標楷體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altLang="zh-TW" sz="1800" smtClean="0"/>
          </a:p>
        </p:txBody>
      </p:sp>
      <p:pic>
        <p:nvPicPr>
          <p:cNvPr id="100354" name="Picture 10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文字方塊 3"/>
          <p:cNvSpPr txBox="1">
            <a:spLocks noChangeArrowheads="1"/>
          </p:cNvSpPr>
          <p:nvPr/>
        </p:nvSpPr>
        <p:spPr bwMode="auto">
          <a:xfrm>
            <a:off x="827088" y="26035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0000FF"/>
                </a:solidFill>
              </a:rPr>
              <a:t>素姮＆建佑 教學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>
              <a:cs typeface="+mj-cs"/>
            </a:endParaRPr>
          </a:p>
        </p:txBody>
      </p:sp>
      <p:pic>
        <p:nvPicPr>
          <p:cNvPr id="101378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06" r="6683" b="2017"/>
          <a:stretch>
            <a:fillRect/>
          </a:stretch>
        </p:blipFill>
        <p:spPr>
          <a:xfrm>
            <a:off x="0" y="0"/>
            <a:ext cx="9144000" cy="7018338"/>
          </a:xfrm>
        </p:spPr>
      </p:pic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4284663" y="5876925"/>
            <a:ext cx="4103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大</a:t>
            </a:r>
            <a:r>
              <a:rPr lang="en-US" altLang="zh-TW" sz="44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.</a:t>
            </a:r>
            <a:r>
              <a:rPr lang="zh-TW" altLang="en-US" sz="44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小鼠區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3276600" y="4797425"/>
            <a:ext cx="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3276600" y="4581525"/>
            <a:ext cx="935038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211638" y="3213100"/>
            <a:ext cx="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211638" y="3068638"/>
            <a:ext cx="865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5219700" y="2636838"/>
            <a:ext cx="50482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867400" y="2636838"/>
            <a:ext cx="2889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300788" y="2636838"/>
            <a:ext cx="0" cy="360362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6300788" y="2205038"/>
            <a:ext cx="0" cy="360362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867400" y="2205038"/>
            <a:ext cx="360363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6516688" y="2276475"/>
            <a:ext cx="360362" cy="2889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5867400" y="981075"/>
            <a:ext cx="0" cy="287338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6372225" y="981075"/>
            <a:ext cx="0" cy="287338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6804025" y="981075"/>
            <a:ext cx="0" cy="287338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6443663" y="3141663"/>
            <a:ext cx="7921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7308850" y="2636838"/>
            <a:ext cx="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7308850" y="2205038"/>
            <a:ext cx="0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7740650" y="2276475"/>
            <a:ext cx="215900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7380288" y="981075"/>
            <a:ext cx="0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7956550" y="981075"/>
            <a:ext cx="0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451725" y="3141663"/>
            <a:ext cx="8651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8388350" y="2636838"/>
            <a:ext cx="0" cy="3603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8172450" y="836613"/>
            <a:ext cx="287338" cy="2889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364163" y="1557338"/>
            <a:ext cx="0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4211638" y="4292600"/>
            <a:ext cx="215900" cy="287338"/>
          </a:xfrm>
          <a:prstGeom prst="ellips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4140200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>
            <a:off x="3995738" y="2852738"/>
            <a:ext cx="10080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4067175" y="3213100"/>
            <a:ext cx="0" cy="1223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H="1">
            <a:off x="3059113" y="4508500"/>
            <a:ext cx="936625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3132138" y="4797425"/>
            <a:ext cx="0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1411" name="Picture 36" descr="j02994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268413"/>
            <a:ext cx="53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2" name="Picture 37" descr="j02994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196975"/>
            <a:ext cx="431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13" name="Picture 10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308725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14" name="文字方塊 38"/>
          <p:cNvSpPr txBox="1">
            <a:spLocks noChangeArrowheads="1"/>
          </p:cNvSpPr>
          <p:nvPr/>
        </p:nvSpPr>
        <p:spPr bwMode="auto">
          <a:xfrm>
            <a:off x="0" y="4437063"/>
            <a:ext cx="2916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9933FF"/>
                </a:solidFill>
              </a:rPr>
              <a:t>物流</a:t>
            </a:r>
            <a:r>
              <a:rPr lang="en-US" altLang="zh-TW" sz="2400" b="1">
                <a:solidFill>
                  <a:srgbClr val="9933FF"/>
                </a:solidFill>
              </a:rPr>
              <a:t>:★</a:t>
            </a:r>
          </a:p>
          <a:p>
            <a:r>
              <a:rPr lang="zh-TW" altLang="en-US" sz="2400" b="1">
                <a:solidFill>
                  <a:srgbClr val="9933FF"/>
                </a:solidFill>
              </a:rPr>
              <a:t>氣流：</a:t>
            </a:r>
            <a:endParaRPr lang="en-US" altLang="zh-TW" sz="2400" b="1">
              <a:solidFill>
                <a:srgbClr val="9933FF"/>
              </a:solidFill>
            </a:endParaRPr>
          </a:p>
          <a:p>
            <a:r>
              <a:rPr lang="zh-TW" altLang="en-US" sz="2000" b="1">
                <a:solidFill>
                  <a:srgbClr val="FF6600"/>
                </a:solidFill>
              </a:rPr>
              <a:t>最乾淨→乾淨→髒汙</a:t>
            </a:r>
            <a:endParaRPr lang="en-US" altLang="zh-TW" sz="2000" b="1">
              <a:solidFill>
                <a:srgbClr val="FF6600"/>
              </a:solidFill>
            </a:endParaRPr>
          </a:p>
          <a:p>
            <a:r>
              <a:rPr lang="zh-TW" altLang="en-US" sz="2400" b="1">
                <a:solidFill>
                  <a:srgbClr val="9933FF"/>
                </a:solidFill>
              </a:rPr>
              <a:t>人流：</a:t>
            </a:r>
            <a:endParaRPr lang="en-US" altLang="zh-TW" sz="2400" b="1">
              <a:solidFill>
                <a:srgbClr val="9933FF"/>
              </a:solidFill>
            </a:endParaRPr>
          </a:p>
          <a:p>
            <a:endParaRPr lang="zh-TW" altLang="en-US" sz="2000" b="1">
              <a:solidFill>
                <a:srgbClr val="9933FF"/>
              </a:solidFill>
            </a:endParaRPr>
          </a:p>
        </p:txBody>
      </p:sp>
      <p:sp>
        <p:nvSpPr>
          <p:cNvPr id="101415" name="矩形 39"/>
          <p:cNvSpPr>
            <a:spLocks noChangeArrowheads="1"/>
          </p:cNvSpPr>
          <p:nvPr/>
        </p:nvSpPr>
        <p:spPr bwMode="auto">
          <a:xfrm>
            <a:off x="5595938" y="28432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9933FF"/>
                </a:solidFill>
              </a:rPr>
              <a:t>★</a:t>
            </a:r>
            <a:endParaRPr lang="zh-TW" altLang="en-US"/>
          </a:p>
        </p:txBody>
      </p:sp>
      <p:sp>
        <p:nvSpPr>
          <p:cNvPr id="101416" name="文字方塊 40"/>
          <p:cNvSpPr txBox="1">
            <a:spLocks noChangeArrowheads="1"/>
          </p:cNvSpPr>
          <p:nvPr/>
        </p:nvSpPr>
        <p:spPr bwMode="auto">
          <a:xfrm>
            <a:off x="0" y="2997200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0000FF"/>
                </a:solidFill>
              </a:rPr>
              <a:t>進出順序</a:t>
            </a:r>
            <a:r>
              <a:rPr lang="en-US" altLang="zh-TW" sz="2400" b="1">
                <a:solidFill>
                  <a:srgbClr val="0000FF"/>
                </a:solidFill>
              </a:rPr>
              <a:t>:</a:t>
            </a:r>
          </a:p>
          <a:p>
            <a:r>
              <a:rPr lang="en-US" altLang="zh-TW" sz="2400" b="1">
                <a:solidFill>
                  <a:srgbClr val="0000FF"/>
                </a:solidFill>
              </a:rPr>
              <a:t>SPF</a:t>
            </a:r>
            <a:r>
              <a:rPr lang="zh-TW" altLang="en-US" sz="2400" b="1">
                <a:solidFill>
                  <a:srgbClr val="0000FF"/>
                </a:solidFill>
              </a:rPr>
              <a:t>區</a:t>
            </a:r>
            <a:r>
              <a:rPr lang="en-US" altLang="zh-TW" sz="2400" b="1">
                <a:solidFill>
                  <a:srgbClr val="0000FF"/>
                </a:solidFill>
              </a:rPr>
              <a:t>→Clean</a:t>
            </a:r>
            <a:r>
              <a:rPr lang="zh-TW" altLang="en-US" sz="2400" b="1">
                <a:solidFill>
                  <a:srgbClr val="0000FF"/>
                </a:solidFill>
              </a:rPr>
              <a:t>區→回籠區→兔房</a:t>
            </a:r>
          </a:p>
        </p:txBody>
      </p:sp>
      <p:sp>
        <p:nvSpPr>
          <p:cNvPr id="101417" name="矩形 41"/>
          <p:cNvSpPr>
            <a:spLocks noChangeArrowheads="1"/>
          </p:cNvSpPr>
          <p:nvPr/>
        </p:nvSpPr>
        <p:spPr bwMode="auto">
          <a:xfrm>
            <a:off x="5148263" y="465296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9933FF"/>
                </a:solidFill>
              </a:rPr>
              <a:t>★</a:t>
            </a:r>
            <a:endParaRPr lang="zh-TW" altLang="en-US"/>
          </a:p>
        </p:txBody>
      </p:sp>
      <p:sp>
        <p:nvSpPr>
          <p:cNvPr id="101418" name="矩形 42"/>
          <p:cNvSpPr>
            <a:spLocks noChangeArrowheads="1"/>
          </p:cNvSpPr>
          <p:nvPr/>
        </p:nvSpPr>
        <p:spPr bwMode="auto">
          <a:xfrm>
            <a:off x="4572000" y="24923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9933FF"/>
                </a:solidFill>
              </a:rPr>
              <a:t>★</a:t>
            </a:r>
            <a:endParaRPr lang="zh-TW" altLang="en-US"/>
          </a:p>
        </p:txBody>
      </p:sp>
      <p:sp>
        <p:nvSpPr>
          <p:cNvPr id="101419" name="矩形 43"/>
          <p:cNvSpPr>
            <a:spLocks noChangeArrowheads="1"/>
          </p:cNvSpPr>
          <p:nvPr/>
        </p:nvSpPr>
        <p:spPr bwMode="auto">
          <a:xfrm>
            <a:off x="1924050" y="148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9933FF"/>
                </a:solidFill>
              </a:rPr>
              <a:t>★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800" grpId="0" animBg="1"/>
      <p:bldP spid="32801" grpId="0" animBg="1"/>
      <p:bldP spid="32802" grpId="0" animBg="1"/>
      <p:bldP spid="3280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>
              <a:cs typeface="+mj-cs"/>
            </a:endParaRPr>
          </a:p>
        </p:txBody>
      </p:sp>
      <p:pic>
        <p:nvPicPr>
          <p:cNvPr id="102402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06" r="6683" b="2017"/>
          <a:stretch>
            <a:fillRect/>
          </a:stretch>
        </p:blipFill>
        <p:spPr>
          <a:xfrm>
            <a:off x="0" y="0"/>
            <a:ext cx="9144000" cy="7018338"/>
          </a:xfrm>
        </p:spPr>
      </p:pic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102404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4427538" y="5876925"/>
            <a:ext cx="2087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>
                <a:solidFill>
                  <a:srgbClr val="00CC00"/>
                </a:solidFill>
                <a:latin typeface="標楷體"/>
                <a:ea typeface="標楷體"/>
                <a:cs typeface="標楷體"/>
              </a:rPr>
              <a:t>SPF</a:t>
            </a:r>
            <a:r>
              <a:rPr lang="zh-TW" altLang="en-US" sz="4400" b="1">
                <a:solidFill>
                  <a:srgbClr val="00CC00"/>
                </a:solidFill>
                <a:latin typeface="標楷體"/>
                <a:ea typeface="標楷體"/>
                <a:cs typeface="標楷體"/>
              </a:rPr>
              <a:t>區</a:t>
            </a:r>
          </a:p>
        </p:txBody>
      </p:sp>
      <p:sp>
        <p:nvSpPr>
          <p:cNvPr id="102406" name="Line 7"/>
          <p:cNvSpPr>
            <a:spLocks noChangeShapeType="1"/>
          </p:cNvSpPr>
          <p:nvPr/>
        </p:nvSpPr>
        <p:spPr bwMode="auto">
          <a:xfrm flipV="1">
            <a:off x="3276600" y="4724400"/>
            <a:ext cx="0" cy="1081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07" name="Line 8"/>
          <p:cNvSpPr>
            <a:spLocks noChangeShapeType="1"/>
          </p:cNvSpPr>
          <p:nvPr/>
        </p:nvSpPr>
        <p:spPr bwMode="auto">
          <a:xfrm flipV="1">
            <a:off x="3419475" y="4652963"/>
            <a:ext cx="18002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08" name="Line 9"/>
          <p:cNvSpPr>
            <a:spLocks noChangeShapeType="1"/>
          </p:cNvSpPr>
          <p:nvPr/>
        </p:nvSpPr>
        <p:spPr bwMode="auto">
          <a:xfrm flipV="1">
            <a:off x="5364163" y="4365625"/>
            <a:ext cx="360362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09" name="Line 10"/>
          <p:cNvSpPr>
            <a:spLocks noChangeShapeType="1"/>
          </p:cNvSpPr>
          <p:nvPr/>
        </p:nvSpPr>
        <p:spPr bwMode="auto">
          <a:xfrm>
            <a:off x="5867400" y="4365625"/>
            <a:ext cx="288925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0" name="Line 11"/>
          <p:cNvSpPr>
            <a:spLocks noChangeShapeType="1"/>
          </p:cNvSpPr>
          <p:nvPr/>
        </p:nvSpPr>
        <p:spPr bwMode="auto">
          <a:xfrm>
            <a:off x="6156325" y="4797425"/>
            <a:ext cx="0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1" name="Line 12"/>
          <p:cNvSpPr>
            <a:spLocks noChangeShapeType="1"/>
          </p:cNvSpPr>
          <p:nvPr/>
        </p:nvSpPr>
        <p:spPr bwMode="auto">
          <a:xfrm>
            <a:off x="6372225" y="522922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2" name="Line 13"/>
          <p:cNvSpPr>
            <a:spLocks noChangeShapeType="1"/>
          </p:cNvSpPr>
          <p:nvPr/>
        </p:nvSpPr>
        <p:spPr bwMode="auto">
          <a:xfrm flipV="1">
            <a:off x="7451725" y="4868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3" name="Line 14"/>
          <p:cNvSpPr>
            <a:spLocks noChangeShapeType="1"/>
          </p:cNvSpPr>
          <p:nvPr/>
        </p:nvSpPr>
        <p:spPr bwMode="auto">
          <a:xfrm flipV="1">
            <a:off x="8027988" y="4868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4" name="Line 15"/>
          <p:cNvSpPr>
            <a:spLocks noChangeShapeType="1"/>
          </p:cNvSpPr>
          <p:nvPr/>
        </p:nvSpPr>
        <p:spPr bwMode="auto">
          <a:xfrm flipV="1">
            <a:off x="8532813" y="4868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5" name="Line 16"/>
          <p:cNvSpPr>
            <a:spLocks noChangeShapeType="1"/>
          </p:cNvSpPr>
          <p:nvPr/>
        </p:nvSpPr>
        <p:spPr bwMode="auto">
          <a:xfrm flipV="1">
            <a:off x="7451725" y="3429000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6" name="Line 17"/>
          <p:cNvSpPr>
            <a:spLocks noChangeShapeType="1"/>
          </p:cNvSpPr>
          <p:nvPr/>
        </p:nvSpPr>
        <p:spPr bwMode="auto">
          <a:xfrm flipV="1">
            <a:off x="8532813" y="3429000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7" name="Line 18"/>
          <p:cNvSpPr>
            <a:spLocks noChangeShapeType="1"/>
          </p:cNvSpPr>
          <p:nvPr/>
        </p:nvSpPr>
        <p:spPr bwMode="auto">
          <a:xfrm flipV="1">
            <a:off x="8027988" y="3429000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18" name="Line 19"/>
          <p:cNvSpPr>
            <a:spLocks noChangeShapeType="1"/>
          </p:cNvSpPr>
          <p:nvPr/>
        </p:nvSpPr>
        <p:spPr bwMode="auto">
          <a:xfrm flipH="1">
            <a:off x="5435600" y="3357563"/>
            <a:ext cx="18732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4211638" y="4292600"/>
            <a:ext cx="215900" cy="287338"/>
          </a:xfrm>
          <a:prstGeom prst="ellips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140200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102421" name="Line 22"/>
          <p:cNvSpPr>
            <a:spLocks noChangeShapeType="1"/>
          </p:cNvSpPr>
          <p:nvPr/>
        </p:nvSpPr>
        <p:spPr bwMode="auto">
          <a:xfrm flipV="1">
            <a:off x="5435600" y="2924175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22" name="Line 23"/>
          <p:cNvSpPr>
            <a:spLocks noChangeShapeType="1"/>
          </p:cNvSpPr>
          <p:nvPr/>
        </p:nvSpPr>
        <p:spPr bwMode="auto">
          <a:xfrm flipH="1">
            <a:off x="3995738" y="2997200"/>
            <a:ext cx="12969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23" name="Line 24"/>
          <p:cNvSpPr>
            <a:spLocks noChangeShapeType="1"/>
          </p:cNvSpPr>
          <p:nvPr/>
        </p:nvSpPr>
        <p:spPr bwMode="auto">
          <a:xfrm>
            <a:off x="4067175" y="3141663"/>
            <a:ext cx="0" cy="12239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24" name="Line 25"/>
          <p:cNvSpPr>
            <a:spLocks noChangeShapeType="1"/>
          </p:cNvSpPr>
          <p:nvPr/>
        </p:nvSpPr>
        <p:spPr bwMode="auto">
          <a:xfrm flipH="1">
            <a:off x="3276600" y="4365625"/>
            <a:ext cx="719138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25" name="Line 26"/>
          <p:cNvSpPr>
            <a:spLocks noChangeShapeType="1"/>
          </p:cNvSpPr>
          <p:nvPr/>
        </p:nvSpPr>
        <p:spPr bwMode="auto">
          <a:xfrm>
            <a:off x="3132138" y="472440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>
              <a:cs typeface="+mj-cs"/>
            </a:endParaRPr>
          </a:p>
        </p:txBody>
      </p:sp>
      <p:pic>
        <p:nvPicPr>
          <p:cNvPr id="103426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06" r="6683" b="2017"/>
          <a:stretch>
            <a:fillRect/>
          </a:stretch>
        </p:blipFill>
        <p:spPr>
          <a:xfrm>
            <a:off x="0" y="0"/>
            <a:ext cx="9144000" cy="7018338"/>
          </a:xfrm>
        </p:spPr>
      </p:pic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103428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4572000" y="5734050"/>
            <a:ext cx="2879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大動物區</a:t>
            </a:r>
          </a:p>
        </p:txBody>
      </p:sp>
      <p:sp>
        <p:nvSpPr>
          <p:cNvPr id="103430" name="Line 7"/>
          <p:cNvSpPr>
            <a:spLocks noChangeShapeType="1"/>
          </p:cNvSpPr>
          <p:nvPr/>
        </p:nvSpPr>
        <p:spPr bwMode="auto">
          <a:xfrm flipV="1">
            <a:off x="3132138" y="4797425"/>
            <a:ext cx="0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1" name="Line 8"/>
          <p:cNvSpPr>
            <a:spLocks noChangeShapeType="1"/>
          </p:cNvSpPr>
          <p:nvPr/>
        </p:nvSpPr>
        <p:spPr bwMode="auto">
          <a:xfrm flipH="1" flipV="1">
            <a:off x="2771775" y="2565400"/>
            <a:ext cx="2159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2" name="Line 10"/>
          <p:cNvSpPr>
            <a:spLocks noChangeShapeType="1"/>
          </p:cNvSpPr>
          <p:nvPr/>
        </p:nvSpPr>
        <p:spPr bwMode="auto">
          <a:xfrm flipH="1" flipV="1">
            <a:off x="2411413" y="1989138"/>
            <a:ext cx="288925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3" name="Line 11"/>
          <p:cNvSpPr>
            <a:spLocks noChangeShapeType="1"/>
          </p:cNvSpPr>
          <p:nvPr/>
        </p:nvSpPr>
        <p:spPr bwMode="auto">
          <a:xfrm flipH="1">
            <a:off x="1908175" y="1989138"/>
            <a:ext cx="3603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4" name="Line 12"/>
          <p:cNvSpPr>
            <a:spLocks noChangeShapeType="1"/>
          </p:cNvSpPr>
          <p:nvPr/>
        </p:nvSpPr>
        <p:spPr bwMode="auto">
          <a:xfrm flipH="1" flipV="1">
            <a:off x="2124075" y="1700213"/>
            <a:ext cx="2159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211638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103436" name="Line 15"/>
          <p:cNvSpPr>
            <a:spLocks noChangeShapeType="1"/>
          </p:cNvSpPr>
          <p:nvPr/>
        </p:nvSpPr>
        <p:spPr bwMode="auto">
          <a:xfrm>
            <a:off x="2987675" y="2565400"/>
            <a:ext cx="288925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37" name="Line 16"/>
          <p:cNvSpPr>
            <a:spLocks noChangeShapeType="1"/>
          </p:cNvSpPr>
          <p:nvPr/>
        </p:nvSpPr>
        <p:spPr bwMode="auto">
          <a:xfrm>
            <a:off x="3276600" y="2924175"/>
            <a:ext cx="863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3438" name="Picture 17" descr="j03448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92150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9" name="Line 19"/>
          <p:cNvSpPr>
            <a:spLocks noChangeShapeType="1"/>
          </p:cNvSpPr>
          <p:nvPr/>
        </p:nvSpPr>
        <p:spPr bwMode="auto">
          <a:xfrm flipV="1">
            <a:off x="3348038" y="4652963"/>
            <a:ext cx="3587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0" name="Line 20"/>
          <p:cNvSpPr>
            <a:spLocks noChangeShapeType="1"/>
          </p:cNvSpPr>
          <p:nvPr/>
        </p:nvSpPr>
        <p:spPr bwMode="auto">
          <a:xfrm flipH="1" flipV="1">
            <a:off x="4067175" y="3068638"/>
            <a:ext cx="1588" cy="1512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1" name="Line 21"/>
          <p:cNvSpPr>
            <a:spLocks noChangeShapeType="1"/>
          </p:cNvSpPr>
          <p:nvPr/>
        </p:nvSpPr>
        <p:spPr bwMode="auto">
          <a:xfrm flipH="1" flipV="1">
            <a:off x="3132138" y="2997200"/>
            <a:ext cx="7191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 flipH="1">
            <a:off x="4211638" y="3068638"/>
            <a:ext cx="1587" cy="1439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H="1">
            <a:off x="3203575" y="4724400"/>
            <a:ext cx="10096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>
            <a:off x="3203575" y="4797425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45" name="Oval 25"/>
          <p:cNvSpPr>
            <a:spLocks noChangeArrowheads="1"/>
          </p:cNvSpPr>
          <p:nvPr/>
        </p:nvSpPr>
        <p:spPr bwMode="auto">
          <a:xfrm>
            <a:off x="4284663" y="4365625"/>
            <a:ext cx="215900" cy="2159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6" name="文字方塊 24"/>
          <p:cNvSpPr txBox="1">
            <a:spLocks noChangeArrowheads="1"/>
          </p:cNvSpPr>
          <p:nvPr/>
        </p:nvSpPr>
        <p:spPr bwMode="auto">
          <a:xfrm>
            <a:off x="1116013" y="1341438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0000FF"/>
                </a:solidFill>
              </a:rPr>
              <a:t>魚房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>
              <a:cs typeface="+mj-cs"/>
            </a:endParaRPr>
          </a:p>
        </p:txBody>
      </p:sp>
      <p:pic>
        <p:nvPicPr>
          <p:cNvPr id="104450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06" r="6683" b="2017"/>
          <a:stretch>
            <a:fillRect/>
          </a:stretch>
        </p:blipFill>
        <p:spPr>
          <a:xfrm>
            <a:off x="0" y="0"/>
            <a:ext cx="9144000" cy="7018338"/>
          </a:xfrm>
        </p:spPr>
      </p:pic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104452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53" name="Line 6"/>
          <p:cNvSpPr>
            <a:spLocks noChangeShapeType="1"/>
          </p:cNvSpPr>
          <p:nvPr/>
        </p:nvSpPr>
        <p:spPr bwMode="auto">
          <a:xfrm flipV="1">
            <a:off x="3132138" y="4724400"/>
            <a:ext cx="0" cy="1081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54" name="Line 7"/>
          <p:cNvSpPr>
            <a:spLocks noChangeShapeType="1"/>
          </p:cNvSpPr>
          <p:nvPr/>
        </p:nvSpPr>
        <p:spPr bwMode="auto">
          <a:xfrm>
            <a:off x="3203575" y="4652963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55" name="Line 8"/>
          <p:cNvSpPr>
            <a:spLocks noChangeShapeType="1"/>
          </p:cNvSpPr>
          <p:nvPr/>
        </p:nvSpPr>
        <p:spPr bwMode="auto">
          <a:xfrm flipV="1">
            <a:off x="4067175" y="3213100"/>
            <a:ext cx="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56" name="Line 9"/>
          <p:cNvSpPr>
            <a:spLocks noChangeShapeType="1"/>
          </p:cNvSpPr>
          <p:nvPr/>
        </p:nvSpPr>
        <p:spPr bwMode="auto">
          <a:xfrm flipH="1" flipV="1">
            <a:off x="3779838" y="2781300"/>
            <a:ext cx="21590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57" name="Oval 10"/>
          <p:cNvSpPr>
            <a:spLocks noChangeArrowheads="1"/>
          </p:cNvSpPr>
          <p:nvPr/>
        </p:nvSpPr>
        <p:spPr bwMode="auto">
          <a:xfrm>
            <a:off x="4211638" y="4292600"/>
            <a:ext cx="215900" cy="287338"/>
          </a:xfrm>
          <a:prstGeom prst="ellips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140200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104459" name="Line 12"/>
          <p:cNvSpPr>
            <a:spLocks noChangeShapeType="1"/>
          </p:cNvSpPr>
          <p:nvPr/>
        </p:nvSpPr>
        <p:spPr bwMode="auto">
          <a:xfrm flipV="1">
            <a:off x="3779838" y="227647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0" name="Line 13"/>
          <p:cNvSpPr>
            <a:spLocks noChangeShapeType="1"/>
          </p:cNvSpPr>
          <p:nvPr/>
        </p:nvSpPr>
        <p:spPr bwMode="auto">
          <a:xfrm>
            <a:off x="3924300" y="2205038"/>
            <a:ext cx="792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1" name="Line 14"/>
          <p:cNvSpPr>
            <a:spLocks noChangeShapeType="1"/>
          </p:cNvSpPr>
          <p:nvPr/>
        </p:nvSpPr>
        <p:spPr bwMode="auto">
          <a:xfrm>
            <a:off x="4787900" y="2349500"/>
            <a:ext cx="0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2" name="Line 15"/>
          <p:cNvSpPr>
            <a:spLocks noChangeShapeType="1"/>
          </p:cNvSpPr>
          <p:nvPr/>
        </p:nvSpPr>
        <p:spPr bwMode="auto">
          <a:xfrm flipH="1">
            <a:off x="4211638" y="2781300"/>
            <a:ext cx="576262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3" name="Line 16"/>
          <p:cNvSpPr>
            <a:spLocks noChangeShapeType="1"/>
          </p:cNvSpPr>
          <p:nvPr/>
        </p:nvSpPr>
        <p:spPr bwMode="auto">
          <a:xfrm>
            <a:off x="4211638" y="3213100"/>
            <a:ext cx="0" cy="1223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4" name="Line 17"/>
          <p:cNvSpPr>
            <a:spLocks noChangeShapeType="1"/>
          </p:cNvSpPr>
          <p:nvPr/>
        </p:nvSpPr>
        <p:spPr bwMode="auto">
          <a:xfrm flipH="1">
            <a:off x="3635375" y="4724400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5" name="Line 18"/>
          <p:cNvSpPr>
            <a:spLocks noChangeShapeType="1"/>
          </p:cNvSpPr>
          <p:nvPr/>
        </p:nvSpPr>
        <p:spPr bwMode="auto">
          <a:xfrm>
            <a:off x="3276600" y="4797425"/>
            <a:ext cx="0" cy="10080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466" name="Text Box 19"/>
          <p:cNvSpPr txBox="1">
            <a:spLocks noChangeArrowheads="1"/>
          </p:cNvSpPr>
          <p:nvPr/>
        </p:nvSpPr>
        <p:spPr bwMode="auto">
          <a:xfrm>
            <a:off x="4211638" y="5805488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104467" name="Text Box 20"/>
          <p:cNvSpPr txBox="1">
            <a:spLocks noChangeArrowheads="1"/>
          </p:cNvSpPr>
          <p:nvPr/>
        </p:nvSpPr>
        <p:spPr bwMode="auto">
          <a:xfrm>
            <a:off x="4211638" y="5661025"/>
            <a:ext cx="1439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兔房</a:t>
            </a:r>
          </a:p>
        </p:txBody>
      </p:sp>
      <p:pic>
        <p:nvPicPr>
          <p:cNvPr id="104468" name="Picture 21" descr="j02994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765175"/>
            <a:ext cx="579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9" name="Picture 10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308725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476250"/>
            <a:ext cx="4679951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76250"/>
            <a:ext cx="4608512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771775" y="2420938"/>
            <a:ext cx="3024188" cy="27368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5474" name="文字方塊 2"/>
          <p:cNvSpPr txBox="1">
            <a:spLocks noChangeArrowheads="1"/>
          </p:cNvSpPr>
          <p:nvPr/>
        </p:nvSpPr>
        <p:spPr bwMode="auto">
          <a:xfrm>
            <a:off x="3276600" y="38608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b="1">
                <a:solidFill>
                  <a:srgbClr val="0000FF"/>
                </a:solidFill>
              </a:rPr>
              <a:t>Barrier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pic>
        <p:nvPicPr>
          <p:cNvPr id="105475" name="Picture 6" descr="j034485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141663"/>
            <a:ext cx="768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2771775" y="2420938"/>
            <a:ext cx="792163" cy="5762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7" name="文字方塊 6"/>
          <p:cNvSpPr txBox="1">
            <a:spLocks noChangeArrowheads="1"/>
          </p:cNvSpPr>
          <p:nvPr/>
        </p:nvSpPr>
        <p:spPr bwMode="auto">
          <a:xfrm>
            <a:off x="1692275" y="1773238"/>
            <a:ext cx="143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Cages.</a:t>
            </a:r>
          </a:p>
          <a:p>
            <a:pPr algn="ctr"/>
            <a:r>
              <a:rPr lang="zh-TW" altLang="en-US"/>
              <a:t>墊料</a:t>
            </a:r>
            <a:r>
              <a:rPr lang="en-US" altLang="zh-TW"/>
              <a:t>.</a:t>
            </a:r>
            <a:r>
              <a:rPr lang="zh-TW" altLang="en-US"/>
              <a:t>飼料</a:t>
            </a:r>
            <a:r>
              <a:rPr lang="en-US" altLang="zh-TW"/>
              <a:t>.</a:t>
            </a:r>
            <a:endParaRPr lang="zh-TW" altLang="en-US"/>
          </a:p>
        </p:txBody>
      </p:sp>
      <p:sp>
        <p:nvSpPr>
          <p:cNvPr id="105478" name="文字方塊 7"/>
          <p:cNvSpPr txBox="1">
            <a:spLocks noChangeArrowheads="1"/>
          </p:cNvSpPr>
          <p:nvPr/>
        </p:nvSpPr>
        <p:spPr bwMode="auto">
          <a:xfrm>
            <a:off x="2916238" y="227647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autoclave</a:t>
            </a:r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5076825" y="2349500"/>
            <a:ext cx="863600" cy="7191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0" name="文字方塊 11"/>
          <p:cNvSpPr txBox="1">
            <a:spLocks noChangeArrowheads="1"/>
          </p:cNvSpPr>
          <p:nvPr/>
        </p:nvSpPr>
        <p:spPr bwMode="auto">
          <a:xfrm>
            <a:off x="5795963" y="191611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RO</a:t>
            </a:r>
            <a:r>
              <a:rPr lang="zh-TW" altLang="en-US"/>
              <a:t> 水</a:t>
            </a:r>
          </a:p>
        </p:txBody>
      </p:sp>
      <p:sp>
        <p:nvSpPr>
          <p:cNvPr id="105481" name="文字方塊 12"/>
          <p:cNvSpPr txBox="1">
            <a:spLocks noChangeArrowheads="1"/>
          </p:cNvSpPr>
          <p:nvPr/>
        </p:nvSpPr>
        <p:spPr bwMode="auto">
          <a:xfrm>
            <a:off x="4572000" y="220503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autoclave</a:t>
            </a:r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5219700" y="3716338"/>
            <a:ext cx="129698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3" name="文字方塊 15"/>
          <p:cNvSpPr txBox="1">
            <a:spLocks noChangeArrowheads="1"/>
          </p:cNvSpPr>
          <p:nvPr/>
        </p:nvSpPr>
        <p:spPr bwMode="auto">
          <a:xfrm>
            <a:off x="5364163" y="32845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Pass box</a:t>
            </a:r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2124075" y="3716338"/>
            <a:ext cx="122396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5" name="文字方塊 18"/>
          <p:cNvSpPr txBox="1">
            <a:spLocks noChangeArrowheads="1"/>
          </p:cNvSpPr>
          <p:nvPr/>
        </p:nvSpPr>
        <p:spPr bwMode="auto">
          <a:xfrm>
            <a:off x="2195513" y="3284538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HEPA</a:t>
            </a:r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05486" name="文字方塊 20"/>
          <p:cNvSpPr txBox="1">
            <a:spLocks noChangeArrowheads="1"/>
          </p:cNvSpPr>
          <p:nvPr/>
        </p:nvSpPr>
        <p:spPr bwMode="auto">
          <a:xfrm>
            <a:off x="1619250" y="350043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Air</a:t>
            </a:r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4787900" y="4652963"/>
            <a:ext cx="927100" cy="6397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8" name="文字方塊 23"/>
          <p:cNvSpPr txBox="1">
            <a:spLocks noChangeArrowheads="1"/>
          </p:cNvSpPr>
          <p:nvPr/>
        </p:nvSpPr>
        <p:spPr bwMode="auto">
          <a:xfrm>
            <a:off x="5724525" y="522922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人員</a:t>
            </a:r>
          </a:p>
        </p:txBody>
      </p:sp>
      <p:sp>
        <p:nvSpPr>
          <p:cNvPr id="105489" name="文字方塊 24"/>
          <p:cNvSpPr txBox="1">
            <a:spLocks noChangeArrowheads="1"/>
          </p:cNvSpPr>
          <p:nvPr/>
        </p:nvSpPr>
        <p:spPr bwMode="auto">
          <a:xfrm>
            <a:off x="5148263" y="458152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7030A0"/>
                </a:solidFill>
              </a:rPr>
              <a:t>隔離衣</a:t>
            </a:r>
          </a:p>
        </p:txBody>
      </p:sp>
      <p:sp>
        <p:nvSpPr>
          <p:cNvPr id="105490" name="文字方塊 25"/>
          <p:cNvSpPr txBox="1">
            <a:spLocks noChangeArrowheads="1"/>
          </p:cNvSpPr>
          <p:nvPr/>
        </p:nvSpPr>
        <p:spPr bwMode="auto">
          <a:xfrm>
            <a:off x="4572000" y="4941888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7030A0"/>
                </a:solidFill>
              </a:rPr>
              <a:t>Air shower</a:t>
            </a:r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05491" name="文字方塊 27"/>
          <p:cNvSpPr txBox="1">
            <a:spLocks noChangeArrowheads="1"/>
          </p:cNvSpPr>
          <p:nvPr/>
        </p:nvSpPr>
        <p:spPr bwMode="auto">
          <a:xfrm>
            <a:off x="6588125" y="34925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物品</a:t>
            </a:r>
          </a:p>
        </p:txBody>
      </p:sp>
      <p:sp>
        <p:nvSpPr>
          <p:cNvPr id="105492" name="文字方塊 28"/>
          <p:cNvSpPr txBox="1">
            <a:spLocks noChangeArrowheads="1"/>
          </p:cNvSpPr>
          <p:nvPr/>
        </p:nvSpPr>
        <p:spPr bwMode="auto">
          <a:xfrm>
            <a:off x="5508625" y="3789363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UV</a:t>
            </a:r>
            <a:r>
              <a:rPr lang="zh-TW" altLang="en-US">
                <a:solidFill>
                  <a:srgbClr val="7030A0"/>
                </a:solidFill>
              </a:rPr>
              <a:t>照射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Line 2"/>
          <p:cNvSpPr>
            <a:spLocks noChangeShapeType="1"/>
          </p:cNvSpPr>
          <p:nvPr/>
        </p:nvSpPr>
        <p:spPr bwMode="auto">
          <a:xfrm flipH="1">
            <a:off x="6084888" y="3357563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6732588" y="30686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>
                <a:latin typeface="Comic Sans MS" pitchFamily="66" charset="0"/>
              </a:rPr>
              <a:t>人員進出</a:t>
            </a:r>
          </a:p>
        </p:txBody>
      </p:sp>
      <p:sp>
        <p:nvSpPr>
          <p:cNvPr id="106499" name="Line 4"/>
          <p:cNvSpPr>
            <a:spLocks noChangeShapeType="1"/>
          </p:cNvSpPr>
          <p:nvPr/>
        </p:nvSpPr>
        <p:spPr bwMode="auto">
          <a:xfrm flipH="1" flipV="1">
            <a:off x="5651500" y="5013325"/>
            <a:ext cx="14446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 rot="-2621557">
            <a:off x="5408613" y="507365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Comic Sans MS" pitchFamily="66" charset="0"/>
              </a:rPr>
              <a:t>動物帶出</a:t>
            </a:r>
          </a:p>
        </p:txBody>
      </p:sp>
      <p:sp>
        <p:nvSpPr>
          <p:cNvPr id="106501" name="Line 6"/>
          <p:cNvSpPr>
            <a:spLocks noChangeShapeType="1"/>
          </p:cNvSpPr>
          <p:nvPr/>
        </p:nvSpPr>
        <p:spPr bwMode="auto">
          <a:xfrm flipH="1" flipV="1">
            <a:off x="5003800" y="4797425"/>
            <a:ext cx="14446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502" name="Text Box 7"/>
          <p:cNvSpPr txBox="1">
            <a:spLocks noChangeArrowheads="1"/>
          </p:cNvSpPr>
          <p:nvPr/>
        </p:nvSpPr>
        <p:spPr bwMode="auto">
          <a:xfrm rot="-2602633">
            <a:off x="4845050" y="481488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Comic Sans MS" pitchFamily="66" charset="0"/>
              </a:rPr>
              <a:t>動物入口</a:t>
            </a:r>
          </a:p>
        </p:txBody>
      </p:sp>
      <p:sp>
        <p:nvSpPr>
          <p:cNvPr id="106503" name="Text Box 8"/>
          <p:cNvSpPr txBox="1">
            <a:spLocks noChangeArrowheads="1"/>
          </p:cNvSpPr>
          <p:nvPr/>
        </p:nvSpPr>
        <p:spPr bwMode="auto">
          <a:xfrm rot="2599843">
            <a:off x="3635375" y="436562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Comic Sans MS" pitchFamily="66" charset="0"/>
              </a:rPr>
              <a:t>人員入口</a:t>
            </a:r>
          </a:p>
        </p:txBody>
      </p:sp>
      <p:sp>
        <p:nvSpPr>
          <p:cNvPr id="106504" name="Line 9"/>
          <p:cNvSpPr>
            <a:spLocks noChangeShapeType="1"/>
          </p:cNvSpPr>
          <p:nvPr/>
        </p:nvSpPr>
        <p:spPr bwMode="auto">
          <a:xfrm flipV="1">
            <a:off x="4140200" y="4149725"/>
            <a:ext cx="14446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6505" name="Group 10"/>
          <p:cNvGrpSpPr>
            <a:grpSpLocks/>
          </p:cNvGrpSpPr>
          <p:nvPr/>
        </p:nvGrpSpPr>
        <p:grpSpPr bwMode="auto">
          <a:xfrm>
            <a:off x="-11495088" y="-7966075"/>
            <a:ext cx="39541451" cy="22804438"/>
            <a:chOff x="-7241" y="-5018"/>
            <a:chExt cx="24908" cy="14365"/>
          </a:xfrm>
        </p:grpSpPr>
        <p:sp>
          <p:nvSpPr>
            <p:cNvPr id="1065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85" y="0"/>
              <a:ext cx="4128" cy="3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6521" name="Group 12"/>
            <p:cNvGrpSpPr>
              <a:grpSpLocks/>
            </p:cNvGrpSpPr>
            <p:nvPr/>
          </p:nvGrpSpPr>
          <p:grpSpPr bwMode="auto">
            <a:xfrm>
              <a:off x="-7241" y="-5018"/>
              <a:ext cx="24908" cy="14365"/>
              <a:chOff x="-7241" y="-5018"/>
              <a:chExt cx="24908" cy="14365"/>
            </a:xfrm>
          </p:grpSpPr>
          <p:sp>
            <p:nvSpPr>
              <p:cNvPr id="127469" name="Rectangle 13"/>
              <p:cNvSpPr>
                <a:spLocks noChangeArrowheads="1"/>
              </p:cNvSpPr>
              <p:nvPr/>
            </p:nvSpPr>
            <p:spPr bwMode="auto">
              <a:xfrm>
                <a:off x="-7241" y="-5018"/>
                <a:ext cx="24908" cy="1436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27470" name="Line 14"/>
              <p:cNvSpPr>
                <a:spLocks noChangeShapeType="1"/>
              </p:cNvSpPr>
              <p:nvPr/>
            </p:nvSpPr>
            <p:spPr bwMode="auto">
              <a:xfrm flipH="1">
                <a:off x="4563" y="2714"/>
                <a:ext cx="16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1" name="Line 15"/>
              <p:cNvSpPr>
                <a:spLocks noChangeShapeType="1"/>
              </p:cNvSpPr>
              <p:nvPr/>
            </p:nvSpPr>
            <p:spPr bwMode="auto">
              <a:xfrm flipH="1">
                <a:off x="4674" y="266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2" name="Line 16"/>
              <p:cNvSpPr>
                <a:spLocks noChangeShapeType="1"/>
              </p:cNvSpPr>
              <p:nvPr/>
            </p:nvSpPr>
            <p:spPr bwMode="auto">
              <a:xfrm>
                <a:off x="4559" y="2703"/>
                <a:ext cx="15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3" name="Line 17"/>
              <p:cNvSpPr>
                <a:spLocks noChangeShapeType="1"/>
              </p:cNvSpPr>
              <p:nvPr/>
            </p:nvSpPr>
            <p:spPr bwMode="auto">
              <a:xfrm flipH="1">
                <a:off x="4532" y="2638"/>
                <a:ext cx="18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4" name="Line 18"/>
              <p:cNvSpPr>
                <a:spLocks noChangeShapeType="1"/>
              </p:cNvSpPr>
              <p:nvPr/>
            </p:nvSpPr>
            <p:spPr bwMode="auto">
              <a:xfrm flipH="1">
                <a:off x="4527" y="2627"/>
                <a:ext cx="18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5" name="Line 19"/>
              <p:cNvSpPr>
                <a:spLocks noChangeShapeType="1"/>
              </p:cNvSpPr>
              <p:nvPr/>
            </p:nvSpPr>
            <p:spPr bwMode="auto">
              <a:xfrm>
                <a:off x="3498" y="-437"/>
                <a:ext cx="1405" cy="26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6" name="Line 20"/>
              <p:cNvSpPr>
                <a:spLocks noChangeShapeType="1"/>
              </p:cNvSpPr>
              <p:nvPr/>
            </p:nvSpPr>
            <p:spPr bwMode="auto">
              <a:xfrm flipH="1">
                <a:off x="4597" y="4145"/>
                <a:ext cx="1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7" name="Freeform 21"/>
              <p:cNvSpPr>
                <a:spLocks/>
              </p:cNvSpPr>
              <p:nvPr/>
            </p:nvSpPr>
            <p:spPr bwMode="auto">
              <a:xfrm>
                <a:off x="4636" y="4157"/>
                <a:ext cx="21" cy="32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2 h 65"/>
                  <a:gd name="T4" fmla="*/ 1 w 42"/>
                  <a:gd name="T5" fmla="*/ 3 h 65"/>
                  <a:gd name="T6" fmla="*/ 1 w 42"/>
                  <a:gd name="T7" fmla="*/ 3 h 65"/>
                  <a:gd name="T8" fmla="*/ 1 w 42"/>
                  <a:gd name="T9" fmla="*/ 4 h 65"/>
                  <a:gd name="T10" fmla="*/ 1 w 42"/>
                  <a:gd name="T11" fmla="*/ 4 h 65"/>
                  <a:gd name="T12" fmla="*/ 3 w 42"/>
                  <a:gd name="T13" fmla="*/ 3 h 65"/>
                  <a:gd name="T14" fmla="*/ 3 w 42"/>
                  <a:gd name="T15" fmla="*/ 3 h 65"/>
                  <a:gd name="T16" fmla="*/ 3 w 42"/>
                  <a:gd name="T17" fmla="*/ 2 h 65"/>
                  <a:gd name="T18" fmla="*/ 3 w 42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65"/>
                  <a:gd name="T32" fmla="*/ 42 w 42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65">
                    <a:moveTo>
                      <a:pt x="0" y="0"/>
                    </a:moveTo>
                    <a:lnTo>
                      <a:pt x="0" y="47"/>
                    </a:lnTo>
                    <a:lnTo>
                      <a:pt x="3" y="55"/>
                    </a:lnTo>
                    <a:lnTo>
                      <a:pt x="9" y="61"/>
                    </a:lnTo>
                    <a:lnTo>
                      <a:pt x="18" y="65"/>
                    </a:lnTo>
                    <a:lnTo>
                      <a:pt x="25" y="65"/>
                    </a:lnTo>
                    <a:lnTo>
                      <a:pt x="34" y="61"/>
                    </a:lnTo>
                    <a:lnTo>
                      <a:pt x="40" y="55"/>
                    </a:lnTo>
                    <a:lnTo>
                      <a:pt x="42" y="47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8" name="Freeform 22"/>
              <p:cNvSpPr>
                <a:spLocks/>
              </p:cNvSpPr>
              <p:nvPr/>
            </p:nvSpPr>
            <p:spPr bwMode="auto">
              <a:xfrm>
                <a:off x="4670" y="4157"/>
                <a:ext cx="22" cy="32"/>
              </a:xfrm>
              <a:custGeom>
                <a:avLst/>
                <a:gdLst>
                  <a:gd name="T0" fmla="*/ 0 w 44"/>
                  <a:gd name="T1" fmla="*/ 4 h 65"/>
                  <a:gd name="T2" fmla="*/ 0 w 44"/>
                  <a:gd name="T3" fmla="*/ 0 h 65"/>
                  <a:gd name="T4" fmla="*/ 1 w 44"/>
                  <a:gd name="T5" fmla="*/ 0 h 65"/>
                  <a:gd name="T6" fmla="*/ 3 w 44"/>
                  <a:gd name="T7" fmla="*/ 0 h 65"/>
                  <a:gd name="T8" fmla="*/ 3 w 44"/>
                  <a:gd name="T9" fmla="*/ 0 h 65"/>
                  <a:gd name="T10" fmla="*/ 3 w 44"/>
                  <a:gd name="T11" fmla="*/ 0 h 65"/>
                  <a:gd name="T12" fmla="*/ 3 w 44"/>
                  <a:gd name="T13" fmla="*/ 1 h 65"/>
                  <a:gd name="T14" fmla="*/ 3 w 44"/>
                  <a:gd name="T15" fmla="*/ 1 h 65"/>
                  <a:gd name="T16" fmla="*/ 3 w 44"/>
                  <a:gd name="T17" fmla="*/ 2 h 65"/>
                  <a:gd name="T18" fmla="*/ 1 w 44"/>
                  <a:gd name="T19" fmla="*/ 2 h 65"/>
                  <a:gd name="T20" fmla="*/ 0 w 44"/>
                  <a:gd name="T21" fmla="*/ 2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65"/>
                  <a:gd name="T35" fmla="*/ 44 w 44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4" y="13"/>
                    </a:lnTo>
                    <a:lnTo>
                      <a:pt x="44" y="22"/>
                    </a:lnTo>
                    <a:lnTo>
                      <a:pt x="41" y="29"/>
                    </a:lnTo>
                    <a:lnTo>
                      <a:pt x="37" y="32"/>
                    </a:lnTo>
                    <a:lnTo>
                      <a:pt x="28" y="35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9" name="Freeform 23"/>
              <p:cNvSpPr>
                <a:spLocks/>
              </p:cNvSpPr>
              <p:nvPr/>
            </p:nvSpPr>
            <p:spPr bwMode="auto">
              <a:xfrm>
                <a:off x="4597" y="4302"/>
                <a:ext cx="124" cy="91"/>
              </a:xfrm>
              <a:custGeom>
                <a:avLst/>
                <a:gdLst>
                  <a:gd name="T0" fmla="*/ 0 w 248"/>
                  <a:gd name="T1" fmla="*/ 0 h 182"/>
                  <a:gd name="T2" fmla="*/ 1 w 248"/>
                  <a:gd name="T3" fmla="*/ 3 h 182"/>
                  <a:gd name="T4" fmla="*/ 3 w 248"/>
                  <a:gd name="T5" fmla="*/ 6 h 182"/>
                  <a:gd name="T6" fmla="*/ 6 w 248"/>
                  <a:gd name="T7" fmla="*/ 10 h 182"/>
                  <a:gd name="T8" fmla="*/ 9 w 248"/>
                  <a:gd name="T9" fmla="*/ 11 h 182"/>
                  <a:gd name="T10" fmla="*/ 12 w 248"/>
                  <a:gd name="T11" fmla="*/ 11 h 182"/>
                  <a:gd name="T12" fmla="*/ 16 w 248"/>
                  <a:gd name="T13" fmla="*/ 11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8"/>
                  <a:gd name="T22" fmla="*/ 0 h 182"/>
                  <a:gd name="T23" fmla="*/ 248 w 248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8" h="182">
                    <a:moveTo>
                      <a:pt x="0" y="0"/>
                    </a:moveTo>
                    <a:lnTo>
                      <a:pt x="13" y="56"/>
                    </a:lnTo>
                    <a:lnTo>
                      <a:pt x="41" y="106"/>
                    </a:lnTo>
                    <a:lnTo>
                      <a:pt x="82" y="146"/>
                    </a:lnTo>
                    <a:lnTo>
                      <a:pt x="133" y="172"/>
                    </a:lnTo>
                    <a:lnTo>
                      <a:pt x="190" y="182"/>
                    </a:lnTo>
                    <a:lnTo>
                      <a:pt x="248" y="17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0" name="Line 24"/>
              <p:cNvSpPr>
                <a:spLocks noChangeShapeType="1"/>
              </p:cNvSpPr>
              <p:nvPr/>
            </p:nvSpPr>
            <p:spPr bwMode="auto">
              <a:xfrm>
                <a:off x="4597" y="4302"/>
                <a:ext cx="1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1" name="Freeform 25"/>
              <p:cNvSpPr>
                <a:spLocks/>
              </p:cNvSpPr>
              <p:nvPr/>
            </p:nvSpPr>
            <p:spPr bwMode="auto">
              <a:xfrm>
                <a:off x="4597" y="3990"/>
                <a:ext cx="129" cy="129"/>
              </a:xfrm>
              <a:custGeom>
                <a:avLst/>
                <a:gdLst>
                  <a:gd name="T0" fmla="*/ 16 w 259"/>
                  <a:gd name="T1" fmla="*/ 16 h 259"/>
                  <a:gd name="T2" fmla="*/ 15 w 259"/>
                  <a:gd name="T3" fmla="*/ 11 h 259"/>
                  <a:gd name="T4" fmla="*/ 13 w 259"/>
                  <a:gd name="T5" fmla="*/ 8 h 259"/>
                  <a:gd name="T6" fmla="*/ 11 w 259"/>
                  <a:gd name="T7" fmla="*/ 4 h 259"/>
                  <a:gd name="T8" fmla="*/ 8 w 259"/>
                  <a:gd name="T9" fmla="*/ 2 h 259"/>
                  <a:gd name="T10" fmla="*/ 4 w 259"/>
                  <a:gd name="T11" fmla="*/ 0 h 259"/>
                  <a:gd name="T12" fmla="*/ 0 w 25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9"/>
                  <a:gd name="T23" fmla="*/ 259 w 25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9">
                    <a:moveTo>
                      <a:pt x="259" y="259"/>
                    </a:moveTo>
                    <a:lnTo>
                      <a:pt x="249" y="191"/>
                    </a:lnTo>
                    <a:lnTo>
                      <a:pt x="223" y="129"/>
                    </a:lnTo>
                    <a:lnTo>
                      <a:pt x="182" y="75"/>
                    </a:lnTo>
                    <a:lnTo>
                      <a:pt x="129" y="35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2" name="Freeform 26"/>
              <p:cNvSpPr>
                <a:spLocks/>
              </p:cNvSpPr>
              <p:nvPr/>
            </p:nvSpPr>
            <p:spPr bwMode="auto">
              <a:xfrm>
                <a:off x="4597" y="4173"/>
                <a:ext cx="129" cy="129"/>
              </a:xfrm>
              <a:custGeom>
                <a:avLst/>
                <a:gdLst>
                  <a:gd name="T0" fmla="*/ 0 w 259"/>
                  <a:gd name="T1" fmla="*/ 16 h 258"/>
                  <a:gd name="T2" fmla="*/ 4 w 259"/>
                  <a:gd name="T3" fmla="*/ 15 h 258"/>
                  <a:gd name="T4" fmla="*/ 8 w 259"/>
                  <a:gd name="T5" fmla="*/ 13 h 258"/>
                  <a:gd name="T6" fmla="*/ 11 w 259"/>
                  <a:gd name="T7" fmla="*/ 11 h 258"/>
                  <a:gd name="T8" fmla="*/ 13 w 259"/>
                  <a:gd name="T9" fmla="*/ 8 h 258"/>
                  <a:gd name="T10" fmla="*/ 15 w 259"/>
                  <a:gd name="T11" fmla="*/ 4 h 258"/>
                  <a:gd name="T12" fmla="*/ 16 w 259"/>
                  <a:gd name="T13" fmla="*/ 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8"/>
                  <a:gd name="T23" fmla="*/ 259 w 259"/>
                  <a:gd name="T24" fmla="*/ 258 h 2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8">
                    <a:moveTo>
                      <a:pt x="0" y="258"/>
                    </a:moveTo>
                    <a:lnTo>
                      <a:pt x="66" y="249"/>
                    </a:lnTo>
                    <a:lnTo>
                      <a:pt x="129" y="222"/>
                    </a:lnTo>
                    <a:lnTo>
                      <a:pt x="182" y="181"/>
                    </a:lnTo>
                    <a:lnTo>
                      <a:pt x="223" y="128"/>
                    </a:lnTo>
                    <a:lnTo>
                      <a:pt x="249" y="65"/>
                    </a:lnTo>
                    <a:lnTo>
                      <a:pt x="25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3" name="Freeform 27"/>
              <p:cNvSpPr>
                <a:spLocks/>
              </p:cNvSpPr>
              <p:nvPr/>
            </p:nvSpPr>
            <p:spPr bwMode="auto">
              <a:xfrm>
                <a:off x="4610" y="4275"/>
                <a:ext cx="15" cy="22"/>
              </a:xfrm>
              <a:custGeom>
                <a:avLst/>
                <a:gdLst>
                  <a:gd name="T0" fmla="*/ 0 w 28"/>
                  <a:gd name="T1" fmla="*/ 3 h 42"/>
                  <a:gd name="T2" fmla="*/ 0 w 28"/>
                  <a:gd name="T3" fmla="*/ 0 h 42"/>
                  <a:gd name="T4" fmla="*/ 2 w 2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2"/>
                  <a:gd name="T11" fmla="*/ 28 w 2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2">
                    <a:moveTo>
                      <a:pt x="0" y="42"/>
                    </a:moveTo>
                    <a:lnTo>
                      <a:pt x="0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4" name="Line 28"/>
              <p:cNvSpPr>
                <a:spLocks noChangeShapeType="1"/>
              </p:cNvSpPr>
              <p:nvPr/>
            </p:nvSpPr>
            <p:spPr bwMode="auto">
              <a:xfrm>
                <a:off x="4610" y="428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5" name="Line 29"/>
              <p:cNvSpPr>
                <a:spLocks noChangeShapeType="1"/>
              </p:cNvSpPr>
              <p:nvPr/>
            </p:nvSpPr>
            <p:spPr bwMode="auto">
              <a:xfrm>
                <a:off x="4610" y="4297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6" name="Freeform 30"/>
              <p:cNvSpPr>
                <a:spLocks/>
              </p:cNvSpPr>
              <p:nvPr/>
            </p:nvSpPr>
            <p:spPr bwMode="auto">
              <a:xfrm>
                <a:off x="4632" y="4275"/>
                <a:ext cx="14" cy="22"/>
              </a:xfrm>
              <a:custGeom>
                <a:avLst/>
                <a:gdLst>
                  <a:gd name="T0" fmla="*/ 0 w 28"/>
                  <a:gd name="T1" fmla="*/ 0 h 42"/>
                  <a:gd name="T2" fmla="*/ 0 w 28"/>
                  <a:gd name="T3" fmla="*/ 3 h 42"/>
                  <a:gd name="T4" fmla="*/ 2 w 28"/>
                  <a:gd name="T5" fmla="*/ 3 h 42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2"/>
                  <a:gd name="T11" fmla="*/ 28 w 2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2">
                    <a:moveTo>
                      <a:pt x="0" y="0"/>
                    </a:moveTo>
                    <a:lnTo>
                      <a:pt x="0" y="42"/>
                    </a:lnTo>
                    <a:lnTo>
                      <a:pt x="28" y="4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7" name="Line 31"/>
              <p:cNvSpPr>
                <a:spLocks noChangeShapeType="1"/>
              </p:cNvSpPr>
              <p:nvPr/>
            </p:nvSpPr>
            <p:spPr bwMode="auto">
              <a:xfrm flipV="1">
                <a:off x="4653" y="4293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8" name="Freeform 32"/>
              <p:cNvSpPr>
                <a:spLocks/>
              </p:cNvSpPr>
              <p:nvPr/>
            </p:nvSpPr>
            <p:spPr bwMode="auto">
              <a:xfrm>
                <a:off x="4679" y="4275"/>
                <a:ext cx="3" cy="22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0 h 42"/>
                  <a:gd name="T4" fmla="*/ 1 w 6"/>
                  <a:gd name="T5" fmla="*/ 3 h 4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2"/>
                  <a:gd name="T11" fmla="*/ 6 w 6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2">
                    <a:moveTo>
                      <a:pt x="0" y="6"/>
                    </a:moveTo>
                    <a:lnTo>
                      <a:pt x="6" y="0"/>
                    </a:lnTo>
                    <a:lnTo>
                      <a:pt x="6" y="4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9" name="Line 33"/>
              <p:cNvSpPr>
                <a:spLocks noChangeShapeType="1"/>
              </p:cNvSpPr>
              <p:nvPr/>
            </p:nvSpPr>
            <p:spPr bwMode="auto">
              <a:xfrm>
                <a:off x="4679" y="429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0" name="Freeform 34"/>
              <p:cNvSpPr>
                <a:spLocks/>
              </p:cNvSpPr>
              <p:nvPr/>
            </p:nvSpPr>
            <p:spPr bwMode="auto">
              <a:xfrm>
                <a:off x="4696" y="4275"/>
                <a:ext cx="15" cy="22"/>
              </a:xfrm>
              <a:custGeom>
                <a:avLst/>
                <a:gdLst>
                  <a:gd name="T0" fmla="*/ 1 w 29"/>
                  <a:gd name="T1" fmla="*/ 3 h 42"/>
                  <a:gd name="T2" fmla="*/ 0 w 29"/>
                  <a:gd name="T3" fmla="*/ 3 h 42"/>
                  <a:gd name="T4" fmla="*/ 0 w 29"/>
                  <a:gd name="T5" fmla="*/ 1 h 42"/>
                  <a:gd name="T6" fmla="*/ 1 w 29"/>
                  <a:gd name="T7" fmla="*/ 0 h 42"/>
                  <a:gd name="T8" fmla="*/ 2 w 29"/>
                  <a:gd name="T9" fmla="*/ 0 h 42"/>
                  <a:gd name="T10" fmla="*/ 2 w 29"/>
                  <a:gd name="T11" fmla="*/ 1 h 42"/>
                  <a:gd name="T12" fmla="*/ 2 w 29"/>
                  <a:gd name="T13" fmla="*/ 3 h 42"/>
                  <a:gd name="T14" fmla="*/ 2 w 29"/>
                  <a:gd name="T15" fmla="*/ 3 h 42"/>
                  <a:gd name="T16" fmla="*/ 1 w 29"/>
                  <a:gd name="T17" fmla="*/ 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42"/>
                  <a:gd name="T29" fmla="*/ 29 w 2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42">
                    <a:moveTo>
                      <a:pt x="7" y="42"/>
                    </a:moveTo>
                    <a:lnTo>
                      <a:pt x="0" y="3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29" y="6"/>
                    </a:lnTo>
                    <a:lnTo>
                      <a:pt x="29" y="36"/>
                    </a:lnTo>
                    <a:lnTo>
                      <a:pt x="21" y="42"/>
                    </a:lnTo>
                    <a:lnTo>
                      <a:pt x="7" y="4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1" name="Rectangle 35"/>
              <p:cNvSpPr>
                <a:spLocks noChangeArrowheads="1"/>
              </p:cNvSpPr>
              <p:nvPr/>
            </p:nvSpPr>
            <p:spPr bwMode="auto">
              <a:xfrm>
                <a:off x="2651" y="4496"/>
                <a:ext cx="3718" cy="2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2900">
                    <a:latin typeface="標楷體"/>
                    <a:ea typeface="標楷體"/>
                    <a:cs typeface="標楷體"/>
                  </a:rPr>
                  <a:t>綜合研究大樓一層 </a:t>
                </a:r>
                <a:r>
                  <a:rPr lang="en-US" altLang="zh-TW" sz="2900">
                    <a:latin typeface="標楷體"/>
                    <a:ea typeface="標楷體"/>
                    <a:cs typeface="標楷體"/>
                  </a:rPr>
                  <a:t>(</a:t>
                </a:r>
                <a:r>
                  <a:rPr lang="zh-TW" altLang="en-US" sz="2900">
                    <a:latin typeface="標楷體"/>
                    <a:ea typeface="標楷體"/>
                    <a:cs typeface="標楷體"/>
                  </a:rPr>
                  <a:t>新</a:t>
                </a:r>
                <a:r>
                  <a:rPr lang="en-US" altLang="zh-TW" sz="2900">
                    <a:latin typeface="標楷體"/>
                    <a:ea typeface="標楷體"/>
                    <a:cs typeface="標楷體"/>
                  </a:rPr>
                  <a:t>) </a:t>
                </a:r>
                <a:r>
                  <a:rPr lang="zh-TW" altLang="en-US" sz="2900">
                    <a:latin typeface="標楷體"/>
                    <a:ea typeface="標楷體"/>
                    <a:cs typeface="標楷體"/>
                  </a:rPr>
                  <a:t>隔間平面圖</a:t>
                </a:r>
                <a:endParaRPr lang="zh-TW" altLang="en-US" sz="1400">
                  <a:latin typeface="Comic Sans MS" pitchFamily="66" charset="0"/>
                </a:endParaRPr>
              </a:p>
            </p:txBody>
          </p:sp>
          <p:sp>
            <p:nvSpPr>
              <p:cNvPr id="127492" name="Line 36"/>
              <p:cNvSpPr>
                <a:spLocks noChangeShapeType="1"/>
              </p:cNvSpPr>
              <p:nvPr/>
            </p:nvSpPr>
            <p:spPr bwMode="auto">
              <a:xfrm flipH="1">
                <a:off x="4253" y="4119"/>
                <a:ext cx="47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3" name="Line 37"/>
              <p:cNvSpPr>
                <a:spLocks noChangeShapeType="1"/>
              </p:cNvSpPr>
              <p:nvPr/>
            </p:nvSpPr>
            <p:spPr bwMode="auto">
              <a:xfrm flipH="1">
                <a:off x="4253" y="3990"/>
                <a:ext cx="47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4" name="Line 38"/>
              <p:cNvSpPr>
                <a:spLocks noChangeShapeType="1"/>
              </p:cNvSpPr>
              <p:nvPr/>
            </p:nvSpPr>
            <p:spPr bwMode="auto">
              <a:xfrm flipH="1">
                <a:off x="4238" y="3968"/>
                <a:ext cx="55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5" name="Line 39"/>
              <p:cNvSpPr>
                <a:spLocks noChangeShapeType="1"/>
              </p:cNvSpPr>
              <p:nvPr/>
            </p:nvSpPr>
            <p:spPr bwMode="auto">
              <a:xfrm flipH="1">
                <a:off x="3919" y="4402"/>
                <a:ext cx="8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6" name="Line 40"/>
              <p:cNvSpPr>
                <a:spLocks noChangeShapeType="1"/>
              </p:cNvSpPr>
              <p:nvPr/>
            </p:nvSpPr>
            <p:spPr bwMode="auto">
              <a:xfrm flipH="1">
                <a:off x="4699" y="4408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7" name="Line 41"/>
              <p:cNvSpPr>
                <a:spLocks noChangeShapeType="1"/>
              </p:cNvSpPr>
              <p:nvPr/>
            </p:nvSpPr>
            <p:spPr bwMode="auto">
              <a:xfrm flipH="1">
                <a:off x="461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8" name="Line 42"/>
              <p:cNvSpPr>
                <a:spLocks noChangeShapeType="1"/>
              </p:cNvSpPr>
              <p:nvPr/>
            </p:nvSpPr>
            <p:spPr bwMode="auto">
              <a:xfrm flipH="1">
                <a:off x="453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9" name="Line 43"/>
              <p:cNvSpPr>
                <a:spLocks noChangeShapeType="1"/>
              </p:cNvSpPr>
              <p:nvPr/>
            </p:nvSpPr>
            <p:spPr bwMode="auto">
              <a:xfrm flipH="1">
                <a:off x="4457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0" name="Line 44"/>
              <p:cNvSpPr>
                <a:spLocks noChangeShapeType="1"/>
              </p:cNvSpPr>
              <p:nvPr/>
            </p:nvSpPr>
            <p:spPr bwMode="auto">
              <a:xfrm flipH="1">
                <a:off x="437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1" name="Line 45"/>
              <p:cNvSpPr>
                <a:spLocks noChangeShapeType="1"/>
              </p:cNvSpPr>
              <p:nvPr/>
            </p:nvSpPr>
            <p:spPr bwMode="auto">
              <a:xfrm flipH="1">
                <a:off x="429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2" name="Line 46"/>
              <p:cNvSpPr>
                <a:spLocks noChangeShapeType="1"/>
              </p:cNvSpPr>
              <p:nvPr/>
            </p:nvSpPr>
            <p:spPr bwMode="auto">
              <a:xfrm flipH="1">
                <a:off x="4215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3" name="Line 47"/>
              <p:cNvSpPr>
                <a:spLocks noChangeShapeType="1"/>
              </p:cNvSpPr>
              <p:nvPr/>
            </p:nvSpPr>
            <p:spPr bwMode="auto">
              <a:xfrm flipH="1">
                <a:off x="4134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4" name="Line 48"/>
              <p:cNvSpPr>
                <a:spLocks noChangeShapeType="1"/>
              </p:cNvSpPr>
              <p:nvPr/>
            </p:nvSpPr>
            <p:spPr bwMode="auto">
              <a:xfrm flipH="1">
                <a:off x="4054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5" name="Line 49"/>
              <p:cNvSpPr>
                <a:spLocks noChangeShapeType="1"/>
              </p:cNvSpPr>
              <p:nvPr/>
            </p:nvSpPr>
            <p:spPr bwMode="auto">
              <a:xfrm flipH="1">
                <a:off x="3973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6" name="Line 50"/>
              <p:cNvSpPr>
                <a:spLocks noChangeShapeType="1"/>
              </p:cNvSpPr>
              <p:nvPr/>
            </p:nvSpPr>
            <p:spPr bwMode="auto">
              <a:xfrm flipH="1">
                <a:off x="3919" y="4408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7" name="Line 51"/>
              <p:cNvSpPr>
                <a:spLocks noChangeShapeType="1"/>
              </p:cNvSpPr>
              <p:nvPr/>
            </p:nvSpPr>
            <p:spPr bwMode="auto">
              <a:xfrm flipH="1">
                <a:off x="4699" y="444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8" name="Line 52"/>
              <p:cNvSpPr>
                <a:spLocks noChangeShapeType="1"/>
              </p:cNvSpPr>
              <p:nvPr/>
            </p:nvSpPr>
            <p:spPr bwMode="auto">
              <a:xfrm flipH="1">
                <a:off x="461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9" name="Line 53"/>
              <p:cNvSpPr>
                <a:spLocks noChangeShapeType="1"/>
              </p:cNvSpPr>
              <p:nvPr/>
            </p:nvSpPr>
            <p:spPr bwMode="auto">
              <a:xfrm flipH="1">
                <a:off x="453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0" name="Line 54"/>
              <p:cNvSpPr>
                <a:spLocks noChangeShapeType="1"/>
              </p:cNvSpPr>
              <p:nvPr/>
            </p:nvSpPr>
            <p:spPr bwMode="auto">
              <a:xfrm flipH="1">
                <a:off x="4457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1" name="Line 55"/>
              <p:cNvSpPr>
                <a:spLocks noChangeShapeType="1"/>
              </p:cNvSpPr>
              <p:nvPr/>
            </p:nvSpPr>
            <p:spPr bwMode="auto">
              <a:xfrm flipH="1">
                <a:off x="437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2" name="Line 56"/>
              <p:cNvSpPr>
                <a:spLocks noChangeShapeType="1"/>
              </p:cNvSpPr>
              <p:nvPr/>
            </p:nvSpPr>
            <p:spPr bwMode="auto">
              <a:xfrm flipH="1">
                <a:off x="429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3" name="Line 57"/>
              <p:cNvSpPr>
                <a:spLocks noChangeShapeType="1"/>
              </p:cNvSpPr>
              <p:nvPr/>
            </p:nvSpPr>
            <p:spPr bwMode="auto">
              <a:xfrm flipH="1">
                <a:off x="4215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4" name="Line 58"/>
              <p:cNvSpPr>
                <a:spLocks noChangeShapeType="1"/>
              </p:cNvSpPr>
              <p:nvPr/>
            </p:nvSpPr>
            <p:spPr bwMode="auto">
              <a:xfrm flipH="1">
                <a:off x="4134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5" name="Line 59"/>
              <p:cNvSpPr>
                <a:spLocks noChangeShapeType="1"/>
              </p:cNvSpPr>
              <p:nvPr/>
            </p:nvSpPr>
            <p:spPr bwMode="auto">
              <a:xfrm flipH="1">
                <a:off x="4054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6" name="Line 60"/>
              <p:cNvSpPr>
                <a:spLocks noChangeShapeType="1"/>
              </p:cNvSpPr>
              <p:nvPr/>
            </p:nvSpPr>
            <p:spPr bwMode="auto">
              <a:xfrm flipH="1">
                <a:off x="3973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7" name="Line 61"/>
              <p:cNvSpPr>
                <a:spLocks noChangeShapeType="1"/>
              </p:cNvSpPr>
              <p:nvPr/>
            </p:nvSpPr>
            <p:spPr bwMode="auto">
              <a:xfrm flipH="1">
                <a:off x="3919" y="444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8" name="Line 62"/>
              <p:cNvSpPr>
                <a:spLocks noChangeShapeType="1"/>
              </p:cNvSpPr>
              <p:nvPr/>
            </p:nvSpPr>
            <p:spPr bwMode="auto">
              <a:xfrm flipH="1">
                <a:off x="3919" y="4445"/>
                <a:ext cx="8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9" name="Line 63"/>
              <p:cNvSpPr>
                <a:spLocks noChangeShapeType="1"/>
              </p:cNvSpPr>
              <p:nvPr/>
            </p:nvSpPr>
            <p:spPr bwMode="auto">
              <a:xfrm>
                <a:off x="4555" y="3266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0" name="Line 64"/>
              <p:cNvSpPr>
                <a:spLocks noChangeShapeType="1"/>
              </p:cNvSpPr>
              <p:nvPr/>
            </p:nvSpPr>
            <p:spPr bwMode="auto">
              <a:xfrm>
                <a:off x="4580" y="329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1" name="Line 65"/>
              <p:cNvSpPr>
                <a:spLocks noChangeShapeType="1"/>
              </p:cNvSpPr>
              <p:nvPr/>
            </p:nvSpPr>
            <p:spPr bwMode="auto">
              <a:xfrm>
                <a:off x="4609" y="332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2" name="Line 66"/>
              <p:cNvSpPr>
                <a:spLocks noChangeShapeType="1"/>
              </p:cNvSpPr>
              <p:nvPr/>
            </p:nvSpPr>
            <p:spPr bwMode="auto">
              <a:xfrm>
                <a:off x="4637" y="3348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3" name="Line 67"/>
              <p:cNvSpPr>
                <a:spLocks noChangeShapeType="1"/>
              </p:cNvSpPr>
              <p:nvPr/>
            </p:nvSpPr>
            <p:spPr bwMode="auto">
              <a:xfrm>
                <a:off x="4666" y="337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4" name="Line 68"/>
              <p:cNvSpPr>
                <a:spLocks noChangeShapeType="1"/>
              </p:cNvSpPr>
              <p:nvPr/>
            </p:nvSpPr>
            <p:spPr bwMode="auto">
              <a:xfrm>
                <a:off x="4694" y="340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5" name="Line 69"/>
              <p:cNvSpPr>
                <a:spLocks noChangeShapeType="1"/>
              </p:cNvSpPr>
              <p:nvPr/>
            </p:nvSpPr>
            <p:spPr bwMode="auto">
              <a:xfrm>
                <a:off x="4722" y="3435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6" name="Line 70"/>
              <p:cNvSpPr>
                <a:spLocks noChangeShapeType="1"/>
              </p:cNvSpPr>
              <p:nvPr/>
            </p:nvSpPr>
            <p:spPr bwMode="auto">
              <a:xfrm>
                <a:off x="4751" y="346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7" name="Line 71"/>
              <p:cNvSpPr>
                <a:spLocks noChangeShapeType="1"/>
              </p:cNvSpPr>
              <p:nvPr/>
            </p:nvSpPr>
            <p:spPr bwMode="auto">
              <a:xfrm>
                <a:off x="4780" y="3492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8" name="Line 72"/>
              <p:cNvSpPr>
                <a:spLocks noChangeShapeType="1"/>
              </p:cNvSpPr>
              <p:nvPr/>
            </p:nvSpPr>
            <p:spPr bwMode="auto">
              <a:xfrm>
                <a:off x="4566" y="325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9" name="Line 73"/>
              <p:cNvSpPr>
                <a:spLocks noChangeShapeType="1"/>
              </p:cNvSpPr>
              <p:nvPr/>
            </p:nvSpPr>
            <p:spPr bwMode="auto">
              <a:xfrm>
                <a:off x="4594" y="32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0" name="Line 74"/>
              <p:cNvSpPr>
                <a:spLocks noChangeShapeType="1"/>
              </p:cNvSpPr>
              <p:nvPr/>
            </p:nvSpPr>
            <p:spPr bwMode="auto">
              <a:xfrm>
                <a:off x="4622" y="331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1" name="Line 75"/>
              <p:cNvSpPr>
                <a:spLocks noChangeShapeType="1"/>
              </p:cNvSpPr>
              <p:nvPr/>
            </p:nvSpPr>
            <p:spPr bwMode="auto">
              <a:xfrm>
                <a:off x="4651" y="334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2" name="Line 76"/>
              <p:cNvSpPr>
                <a:spLocks noChangeShapeType="1"/>
              </p:cNvSpPr>
              <p:nvPr/>
            </p:nvSpPr>
            <p:spPr bwMode="auto">
              <a:xfrm>
                <a:off x="4679" y="33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3" name="Line 77"/>
              <p:cNvSpPr>
                <a:spLocks noChangeShapeType="1"/>
              </p:cNvSpPr>
              <p:nvPr/>
            </p:nvSpPr>
            <p:spPr bwMode="auto">
              <a:xfrm>
                <a:off x="4708" y="339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4" name="Line 78"/>
              <p:cNvSpPr>
                <a:spLocks noChangeShapeType="1"/>
              </p:cNvSpPr>
              <p:nvPr/>
            </p:nvSpPr>
            <p:spPr bwMode="auto">
              <a:xfrm>
                <a:off x="4736" y="342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5" name="Line 79"/>
              <p:cNvSpPr>
                <a:spLocks noChangeShapeType="1"/>
              </p:cNvSpPr>
              <p:nvPr/>
            </p:nvSpPr>
            <p:spPr bwMode="auto">
              <a:xfrm>
                <a:off x="4765" y="345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6" name="Line 80"/>
              <p:cNvSpPr>
                <a:spLocks noChangeShapeType="1"/>
              </p:cNvSpPr>
              <p:nvPr/>
            </p:nvSpPr>
            <p:spPr bwMode="auto">
              <a:xfrm>
                <a:off x="4794" y="3482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7" name="Line 81"/>
              <p:cNvSpPr>
                <a:spLocks noChangeShapeType="1"/>
              </p:cNvSpPr>
              <p:nvPr/>
            </p:nvSpPr>
            <p:spPr bwMode="auto">
              <a:xfrm>
                <a:off x="4236" y="3146"/>
                <a:ext cx="1" cy="2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8" name="Line 82"/>
              <p:cNvSpPr>
                <a:spLocks noChangeShapeType="1"/>
              </p:cNvSpPr>
              <p:nvPr/>
            </p:nvSpPr>
            <p:spPr bwMode="auto">
              <a:xfrm flipV="1">
                <a:off x="4253" y="3160"/>
                <a:ext cx="218" cy="2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9" name="Line 83"/>
              <p:cNvSpPr>
                <a:spLocks noChangeShapeType="1"/>
              </p:cNvSpPr>
              <p:nvPr/>
            </p:nvSpPr>
            <p:spPr bwMode="auto">
              <a:xfrm>
                <a:off x="3898" y="3335"/>
                <a:ext cx="1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0" name="Line 84"/>
              <p:cNvSpPr>
                <a:spLocks noChangeShapeType="1"/>
              </p:cNvSpPr>
              <p:nvPr/>
            </p:nvSpPr>
            <p:spPr bwMode="auto">
              <a:xfrm>
                <a:off x="3914" y="3335"/>
                <a:ext cx="1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1" name="Freeform 85"/>
              <p:cNvSpPr>
                <a:spLocks/>
              </p:cNvSpPr>
              <p:nvPr/>
            </p:nvSpPr>
            <p:spPr bwMode="auto">
              <a:xfrm>
                <a:off x="3308" y="3302"/>
                <a:ext cx="60" cy="60"/>
              </a:xfrm>
              <a:custGeom>
                <a:avLst/>
                <a:gdLst>
                  <a:gd name="T0" fmla="*/ 8 w 119"/>
                  <a:gd name="T1" fmla="*/ 0 h 121"/>
                  <a:gd name="T2" fmla="*/ 8 w 119"/>
                  <a:gd name="T3" fmla="*/ 0 h 121"/>
                  <a:gd name="T4" fmla="*/ 1 w 119"/>
                  <a:gd name="T5" fmla="*/ 7 h 121"/>
                  <a:gd name="T6" fmla="*/ 0 w 119"/>
                  <a:gd name="T7" fmla="*/ 7 h 121"/>
                  <a:gd name="T8" fmla="*/ 8 w 119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21"/>
                  <a:gd name="T17" fmla="*/ 119 w 119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21">
                    <a:moveTo>
                      <a:pt x="114" y="0"/>
                    </a:moveTo>
                    <a:lnTo>
                      <a:pt x="119" y="6"/>
                    </a:lnTo>
                    <a:lnTo>
                      <a:pt x="4" y="121"/>
                    </a:lnTo>
                    <a:lnTo>
                      <a:pt x="0" y="114"/>
                    </a:lnTo>
                    <a:lnTo>
                      <a:pt x="114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2" name="Line 86"/>
              <p:cNvSpPr>
                <a:spLocks noChangeShapeType="1"/>
              </p:cNvSpPr>
              <p:nvPr/>
            </p:nvSpPr>
            <p:spPr bwMode="auto">
              <a:xfrm>
                <a:off x="3269" y="323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3" name="Line 87"/>
              <p:cNvSpPr>
                <a:spLocks noChangeShapeType="1"/>
              </p:cNvSpPr>
              <p:nvPr/>
            </p:nvSpPr>
            <p:spPr bwMode="auto">
              <a:xfrm>
                <a:off x="3256" y="325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4" name="Line 88"/>
              <p:cNvSpPr>
                <a:spLocks noChangeShapeType="1"/>
              </p:cNvSpPr>
              <p:nvPr/>
            </p:nvSpPr>
            <p:spPr bwMode="auto">
              <a:xfrm>
                <a:off x="3243" y="326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5" name="Line 89"/>
              <p:cNvSpPr>
                <a:spLocks noChangeShapeType="1"/>
              </p:cNvSpPr>
              <p:nvPr/>
            </p:nvSpPr>
            <p:spPr bwMode="auto">
              <a:xfrm>
                <a:off x="3229" y="327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6" name="Line 90"/>
              <p:cNvSpPr>
                <a:spLocks noChangeShapeType="1"/>
              </p:cNvSpPr>
              <p:nvPr/>
            </p:nvSpPr>
            <p:spPr bwMode="auto">
              <a:xfrm>
                <a:off x="3216" y="329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7" name="Line 91"/>
              <p:cNvSpPr>
                <a:spLocks noChangeShapeType="1"/>
              </p:cNvSpPr>
              <p:nvPr/>
            </p:nvSpPr>
            <p:spPr bwMode="auto">
              <a:xfrm>
                <a:off x="3202" y="3305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8" name="Line 92"/>
              <p:cNvSpPr>
                <a:spLocks noChangeShapeType="1"/>
              </p:cNvSpPr>
              <p:nvPr/>
            </p:nvSpPr>
            <p:spPr bwMode="auto">
              <a:xfrm>
                <a:off x="3189" y="331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9" name="Line 93"/>
              <p:cNvSpPr>
                <a:spLocks noChangeShapeType="1"/>
              </p:cNvSpPr>
              <p:nvPr/>
            </p:nvSpPr>
            <p:spPr bwMode="auto">
              <a:xfrm>
                <a:off x="3175" y="333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0" name="Line 94"/>
              <p:cNvSpPr>
                <a:spLocks noChangeShapeType="1"/>
              </p:cNvSpPr>
              <p:nvPr/>
            </p:nvSpPr>
            <p:spPr bwMode="auto">
              <a:xfrm>
                <a:off x="3162" y="334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1" name="Line 95"/>
              <p:cNvSpPr>
                <a:spLocks noChangeShapeType="1"/>
              </p:cNvSpPr>
              <p:nvPr/>
            </p:nvSpPr>
            <p:spPr bwMode="auto">
              <a:xfrm>
                <a:off x="3149" y="335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2" name="Line 96"/>
              <p:cNvSpPr>
                <a:spLocks noChangeShapeType="1"/>
              </p:cNvSpPr>
              <p:nvPr/>
            </p:nvSpPr>
            <p:spPr bwMode="auto">
              <a:xfrm>
                <a:off x="3135" y="3373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3" name="Line 97"/>
              <p:cNvSpPr>
                <a:spLocks noChangeShapeType="1"/>
              </p:cNvSpPr>
              <p:nvPr/>
            </p:nvSpPr>
            <p:spPr bwMode="auto">
              <a:xfrm>
                <a:off x="3129" y="3386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4" name="Line 98"/>
              <p:cNvSpPr>
                <a:spLocks noChangeShapeType="1"/>
              </p:cNvSpPr>
              <p:nvPr/>
            </p:nvSpPr>
            <p:spPr bwMode="auto">
              <a:xfrm flipV="1">
                <a:off x="3127" y="3377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5" name="Line 99"/>
              <p:cNvSpPr>
                <a:spLocks noChangeShapeType="1"/>
              </p:cNvSpPr>
              <p:nvPr/>
            </p:nvSpPr>
            <p:spPr bwMode="auto">
              <a:xfrm flipV="1">
                <a:off x="3142" y="3340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6" name="Line 100"/>
              <p:cNvSpPr>
                <a:spLocks noChangeShapeType="1"/>
              </p:cNvSpPr>
              <p:nvPr/>
            </p:nvSpPr>
            <p:spPr bwMode="auto">
              <a:xfrm flipV="1">
                <a:off x="3179" y="3303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7" name="Line 101"/>
              <p:cNvSpPr>
                <a:spLocks noChangeShapeType="1"/>
              </p:cNvSpPr>
              <p:nvPr/>
            </p:nvSpPr>
            <p:spPr bwMode="auto">
              <a:xfrm flipV="1">
                <a:off x="3216" y="3266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8" name="Line 102"/>
              <p:cNvSpPr>
                <a:spLocks noChangeShapeType="1"/>
              </p:cNvSpPr>
              <p:nvPr/>
            </p:nvSpPr>
            <p:spPr bwMode="auto">
              <a:xfrm flipV="1">
                <a:off x="3253" y="3229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9" name="Line 103"/>
              <p:cNvSpPr>
                <a:spLocks noChangeShapeType="1"/>
              </p:cNvSpPr>
              <p:nvPr/>
            </p:nvSpPr>
            <p:spPr bwMode="auto">
              <a:xfrm flipH="1" flipV="1">
                <a:off x="3134" y="337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0" name="Line 104"/>
              <p:cNvSpPr>
                <a:spLocks noChangeShapeType="1"/>
              </p:cNvSpPr>
              <p:nvPr/>
            </p:nvSpPr>
            <p:spPr bwMode="auto">
              <a:xfrm flipH="1" flipV="1">
                <a:off x="3144" y="336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1" name="Line 105"/>
              <p:cNvSpPr>
                <a:spLocks noChangeShapeType="1"/>
              </p:cNvSpPr>
              <p:nvPr/>
            </p:nvSpPr>
            <p:spPr bwMode="auto">
              <a:xfrm flipH="1" flipV="1">
                <a:off x="3153" y="3354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2" name="Line 106"/>
              <p:cNvSpPr>
                <a:spLocks noChangeShapeType="1"/>
              </p:cNvSpPr>
              <p:nvPr/>
            </p:nvSpPr>
            <p:spPr bwMode="auto">
              <a:xfrm flipH="1" flipV="1">
                <a:off x="3164" y="3345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3" name="Line 107"/>
              <p:cNvSpPr>
                <a:spLocks noChangeShapeType="1"/>
              </p:cNvSpPr>
              <p:nvPr/>
            </p:nvSpPr>
            <p:spPr bwMode="auto">
              <a:xfrm flipH="1" flipV="1">
                <a:off x="3174" y="333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4" name="Line 108"/>
              <p:cNvSpPr>
                <a:spLocks noChangeShapeType="1"/>
              </p:cNvSpPr>
              <p:nvPr/>
            </p:nvSpPr>
            <p:spPr bwMode="auto">
              <a:xfrm flipH="1" flipV="1">
                <a:off x="3183" y="3324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5" name="Line 109"/>
              <p:cNvSpPr>
                <a:spLocks noChangeShapeType="1"/>
              </p:cNvSpPr>
              <p:nvPr/>
            </p:nvSpPr>
            <p:spPr bwMode="auto">
              <a:xfrm flipH="1" flipV="1">
                <a:off x="3193" y="331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6" name="Line 110"/>
              <p:cNvSpPr>
                <a:spLocks noChangeShapeType="1"/>
              </p:cNvSpPr>
              <p:nvPr/>
            </p:nvSpPr>
            <p:spPr bwMode="auto">
              <a:xfrm flipH="1" flipV="1">
                <a:off x="3203" y="3305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7" name="Line 111"/>
              <p:cNvSpPr>
                <a:spLocks noChangeShapeType="1"/>
              </p:cNvSpPr>
              <p:nvPr/>
            </p:nvSpPr>
            <p:spPr bwMode="auto">
              <a:xfrm flipH="1" flipV="1">
                <a:off x="3213" y="329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8" name="Line 112"/>
              <p:cNvSpPr>
                <a:spLocks noChangeShapeType="1"/>
              </p:cNvSpPr>
              <p:nvPr/>
            </p:nvSpPr>
            <p:spPr bwMode="auto">
              <a:xfrm flipH="1" flipV="1">
                <a:off x="3222" y="328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9" name="Line 113"/>
              <p:cNvSpPr>
                <a:spLocks noChangeShapeType="1"/>
              </p:cNvSpPr>
              <p:nvPr/>
            </p:nvSpPr>
            <p:spPr bwMode="auto">
              <a:xfrm flipH="1" flipV="1">
                <a:off x="3232" y="327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0" name="Line 114"/>
              <p:cNvSpPr>
                <a:spLocks noChangeShapeType="1"/>
              </p:cNvSpPr>
              <p:nvPr/>
            </p:nvSpPr>
            <p:spPr bwMode="auto">
              <a:xfrm flipH="1" flipV="1">
                <a:off x="3243" y="326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1" name="Line 115"/>
              <p:cNvSpPr>
                <a:spLocks noChangeShapeType="1"/>
              </p:cNvSpPr>
              <p:nvPr/>
            </p:nvSpPr>
            <p:spPr bwMode="auto">
              <a:xfrm flipH="1" flipV="1">
                <a:off x="3252" y="325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2" name="Line 116"/>
              <p:cNvSpPr>
                <a:spLocks noChangeShapeType="1"/>
              </p:cNvSpPr>
              <p:nvPr/>
            </p:nvSpPr>
            <p:spPr bwMode="auto">
              <a:xfrm flipH="1" flipV="1">
                <a:off x="3262" y="324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3" name="Line 117"/>
              <p:cNvSpPr>
                <a:spLocks noChangeShapeType="1"/>
              </p:cNvSpPr>
              <p:nvPr/>
            </p:nvSpPr>
            <p:spPr bwMode="auto">
              <a:xfrm flipH="1" flipV="1">
                <a:off x="3272" y="323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4" name="Line 118"/>
              <p:cNvSpPr>
                <a:spLocks noChangeShapeType="1"/>
              </p:cNvSpPr>
              <p:nvPr/>
            </p:nvSpPr>
            <p:spPr bwMode="auto">
              <a:xfrm flipH="1">
                <a:off x="3135" y="3239"/>
                <a:ext cx="152" cy="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5" name="Line 119"/>
              <p:cNvSpPr>
                <a:spLocks noChangeShapeType="1"/>
              </p:cNvSpPr>
              <p:nvPr/>
            </p:nvSpPr>
            <p:spPr bwMode="auto">
              <a:xfrm flipH="1">
                <a:off x="3125" y="3229"/>
                <a:ext cx="153" cy="1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6" name="Line 120"/>
              <p:cNvSpPr>
                <a:spLocks noChangeShapeType="1"/>
              </p:cNvSpPr>
              <p:nvPr/>
            </p:nvSpPr>
            <p:spPr bwMode="auto">
              <a:xfrm>
                <a:off x="3055" y="3330"/>
                <a:ext cx="87" cy="8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7" name="Line 121"/>
              <p:cNvSpPr>
                <a:spLocks noChangeShapeType="1"/>
              </p:cNvSpPr>
              <p:nvPr/>
            </p:nvSpPr>
            <p:spPr bwMode="auto">
              <a:xfrm>
                <a:off x="3064" y="3322"/>
                <a:ext cx="100" cy="9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8" name="Freeform 122"/>
              <p:cNvSpPr>
                <a:spLocks/>
              </p:cNvSpPr>
              <p:nvPr/>
            </p:nvSpPr>
            <p:spPr bwMode="auto">
              <a:xfrm>
                <a:off x="2960" y="3246"/>
                <a:ext cx="28" cy="144"/>
              </a:xfrm>
              <a:custGeom>
                <a:avLst/>
                <a:gdLst>
                  <a:gd name="T0" fmla="*/ 4 w 56"/>
                  <a:gd name="T1" fmla="*/ 0 h 288"/>
                  <a:gd name="T2" fmla="*/ 2 w 56"/>
                  <a:gd name="T3" fmla="*/ 3 h 288"/>
                  <a:gd name="T4" fmla="*/ 0 w 56"/>
                  <a:gd name="T5" fmla="*/ 7 h 288"/>
                  <a:gd name="T6" fmla="*/ 0 w 56"/>
                  <a:gd name="T7" fmla="*/ 11 h 288"/>
                  <a:gd name="T8" fmla="*/ 2 w 56"/>
                  <a:gd name="T9" fmla="*/ 14 h 288"/>
                  <a:gd name="T10" fmla="*/ 4 w 56"/>
                  <a:gd name="T11" fmla="*/ 1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88"/>
                  <a:gd name="T20" fmla="*/ 56 w 5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88">
                    <a:moveTo>
                      <a:pt x="56" y="0"/>
                    </a:moveTo>
                    <a:lnTo>
                      <a:pt x="19" y="52"/>
                    </a:lnTo>
                    <a:lnTo>
                      <a:pt x="0" y="111"/>
                    </a:lnTo>
                    <a:lnTo>
                      <a:pt x="0" y="175"/>
                    </a:lnTo>
                    <a:lnTo>
                      <a:pt x="19" y="236"/>
                    </a:lnTo>
                    <a:lnTo>
                      <a:pt x="56" y="28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9" name="Line 123"/>
              <p:cNvSpPr>
                <a:spLocks noChangeShapeType="1"/>
              </p:cNvSpPr>
              <p:nvPr/>
            </p:nvSpPr>
            <p:spPr bwMode="auto">
              <a:xfrm flipH="1">
                <a:off x="2988" y="3318"/>
                <a:ext cx="72" cy="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0" name="Line 124"/>
              <p:cNvSpPr>
                <a:spLocks noChangeShapeType="1"/>
              </p:cNvSpPr>
              <p:nvPr/>
            </p:nvSpPr>
            <p:spPr bwMode="auto">
              <a:xfrm>
                <a:off x="2300" y="3262"/>
                <a:ext cx="456" cy="4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1" name="Line 125"/>
              <p:cNvSpPr>
                <a:spLocks noChangeShapeType="1"/>
              </p:cNvSpPr>
              <p:nvPr/>
            </p:nvSpPr>
            <p:spPr bwMode="auto">
              <a:xfrm>
                <a:off x="2298" y="3272"/>
                <a:ext cx="448" cy="4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2" name="Line 126"/>
              <p:cNvSpPr>
                <a:spLocks noChangeShapeType="1"/>
              </p:cNvSpPr>
              <p:nvPr/>
            </p:nvSpPr>
            <p:spPr bwMode="auto">
              <a:xfrm>
                <a:off x="2288" y="3274"/>
                <a:ext cx="457" cy="4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3" name="Line 127"/>
              <p:cNvSpPr>
                <a:spLocks noChangeShapeType="1"/>
              </p:cNvSpPr>
              <p:nvPr/>
            </p:nvSpPr>
            <p:spPr bwMode="auto">
              <a:xfrm flipV="1">
                <a:off x="1281" y="33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4" name="Line 128"/>
              <p:cNvSpPr>
                <a:spLocks noChangeShapeType="1"/>
              </p:cNvSpPr>
              <p:nvPr/>
            </p:nvSpPr>
            <p:spPr bwMode="auto">
              <a:xfrm flipH="1" flipV="1">
                <a:off x="1281" y="33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5" name="Line 129"/>
              <p:cNvSpPr>
                <a:spLocks noChangeShapeType="1"/>
              </p:cNvSpPr>
              <p:nvPr/>
            </p:nvSpPr>
            <p:spPr bwMode="auto">
              <a:xfrm flipH="1" flipV="1">
                <a:off x="1328" y="335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6" name="Line 130"/>
              <p:cNvSpPr>
                <a:spLocks noChangeShapeType="1"/>
              </p:cNvSpPr>
              <p:nvPr/>
            </p:nvSpPr>
            <p:spPr bwMode="auto">
              <a:xfrm flipV="1">
                <a:off x="1458" y="2944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7" name="Line 131"/>
              <p:cNvSpPr>
                <a:spLocks noChangeShapeType="1"/>
              </p:cNvSpPr>
              <p:nvPr/>
            </p:nvSpPr>
            <p:spPr bwMode="auto">
              <a:xfrm flipV="1">
                <a:off x="1489" y="2975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8" name="Line 132"/>
              <p:cNvSpPr>
                <a:spLocks noChangeShapeType="1"/>
              </p:cNvSpPr>
              <p:nvPr/>
            </p:nvSpPr>
            <p:spPr bwMode="auto">
              <a:xfrm flipV="1">
                <a:off x="1521" y="3007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9" name="Line 133"/>
              <p:cNvSpPr>
                <a:spLocks noChangeShapeType="1"/>
              </p:cNvSpPr>
              <p:nvPr/>
            </p:nvSpPr>
            <p:spPr bwMode="auto">
              <a:xfrm flipV="1">
                <a:off x="1554" y="3040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0" name="Line 134"/>
              <p:cNvSpPr>
                <a:spLocks noChangeShapeType="1"/>
              </p:cNvSpPr>
              <p:nvPr/>
            </p:nvSpPr>
            <p:spPr bwMode="auto">
              <a:xfrm flipV="1">
                <a:off x="1587" y="3074"/>
                <a:ext cx="501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1" name="Line 135"/>
              <p:cNvSpPr>
                <a:spLocks noChangeShapeType="1"/>
              </p:cNvSpPr>
              <p:nvPr/>
            </p:nvSpPr>
            <p:spPr bwMode="auto">
              <a:xfrm flipV="1">
                <a:off x="1621" y="3107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2" name="Line 136"/>
              <p:cNvSpPr>
                <a:spLocks noChangeShapeType="1"/>
              </p:cNvSpPr>
              <p:nvPr/>
            </p:nvSpPr>
            <p:spPr bwMode="auto">
              <a:xfrm flipV="1">
                <a:off x="1656" y="3142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3" name="Line 137"/>
              <p:cNvSpPr>
                <a:spLocks noChangeShapeType="1"/>
              </p:cNvSpPr>
              <p:nvPr/>
            </p:nvSpPr>
            <p:spPr bwMode="auto">
              <a:xfrm flipV="1">
                <a:off x="1691" y="3177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4" name="Line 138"/>
              <p:cNvSpPr>
                <a:spLocks noChangeShapeType="1"/>
              </p:cNvSpPr>
              <p:nvPr/>
            </p:nvSpPr>
            <p:spPr bwMode="auto">
              <a:xfrm>
                <a:off x="1543" y="3036"/>
                <a:ext cx="542" cy="5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5" name="Line 139"/>
              <p:cNvSpPr>
                <a:spLocks noChangeShapeType="1"/>
              </p:cNvSpPr>
              <p:nvPr/>
            </p:nvSpPr>
            <p:spPr bwMode="auto">
              <a:xfrm flipH="1">
                <a:off x="1187" y="330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6" name="Line 140"/>
              <p:cNvSpPr>
                <a:spLocks noChangeShapeType="1"/>
              </p:cNvSpPr>
              <p:nvPr/>
            </p:nvSpPr>
            <p:spPr bwMode="auto">
              <a:xfrm flipH="1">
                <a:off x="1158" y="33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7" name="Line 141"/>
              <p:cNvSpPr>
                <a:spLocks noChangeShapeType="1"/>
              </p:cNvSpPr>
              <p:nvPr/>
            </p:nvSpPr>
            <p:spPr bwMode="auto">
              <a:xfrm flipH="1">
                <a:off x="1137" y="335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8" name="Line 142"/>
              <p:cNvSpPr>
                <a:spLocks noChangeShapeType="1"/>
              </p:cNvSpPr>
              <p:nvPr/>
            </p:nvSpPr>
            <p:spPr bwMode="auto">
              <a:xfrm flipH="1" flipV="1">
                <a:off x="1126" y="335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9" name="Line 143"/>
              <p:cNvSpPr>
                <a:spLocks noChangeShapeType="1"/>
              </p:cNvSpPr>
              <p:nvPr/>
            </p:nvSpPr>
            <p:spPr bwMode="auto">
              <a:xfrm flipH="1" flipV="1">
                <a:off x="1097" y="33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0" name="Line 144"/>
              <p:cNvSpPr>
                <a:spLocks noChangeShapeType="1"/>
              </p:cNvSpPr>
              <p:nvPr/>
            </p:nvSpPr>
            <p:spPr bwMode="auto">
              <a:xfrm flipH="1" flipV="1">
                <a:off x="1076" y="330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1" name="Line 145"/>
              <p:cNvSpPr>
                <a:spLocks noChangeShapeType="1"/>
              </p:cNvSpPr>
              <p:nvPr/>
            </p:nvSpPr>
            <p:spPr bwMode="auto">
              <a:xfrm flipH="1">
                <a:off x="1184" y="33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2" name="Line 146"/>
              <p:cNvSpPr>
                <a:spLocks noChangeShapeType="1"/>
              </p:cNvSpPr>
              <p:nvPr/>
            </p:nvSpPr>
            <p:spPr bwMode="auto">
              <a:xfrm flipH="1">
                <a:off x="1155" y="3328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3" name="Line 147"/>
              <p:cNvSpPr>
                <a:spLocks noChangeShapeType="1"/>
              </p:cNvSpPr>
              <p:nvPr/>
            </p:nvSpPr>
            <p:spPr bwMode="auto">
              <a:xfrm flipH="1">
                <a:off x="1135" y="335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4" name="Line 148"/>
              <p:cNvSpPr>
                <a:spLocks noChangeShapeType="1"/>
              </p:cNvSpPr>
              <p:nvPr/>
            </p:nvSpPr>
            <p:spPr bwMode="auto">
              <a:xfrm flipH="1" flipV="1">
                <a:off x="1128" y="335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5" name="Line 149"/>
              <p:cNvSpPr>
                <a:spLocks noChangeShapeType="1"/>
              </p:cNvSpPr>
              <p:nvPr/>
            </p:nvSpPr>
            <p:spPr bwMode="auto">
              <a:xfrm flipH="1" flipV="1">
                <a:off x="1099" y="332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6" name="Line 150"/>
              <p:cNvSpPr>
                <a:spLocks noChangeShapeType="1"/>
              </p:cNvSpPr>
              <p:nvPr/>
            </p:nvSpPr>
            <p:spPr bwMode="auto">
              <a:xfrm flipH="1" flipV="1">
                <a:off x="1079" y="33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7" name="Line 151"/>
              <p:cNvSpPr>
                <a:spLocks noChangeShapeType="1"/>
              </p:cNvSpPr>
              <p:nvPr/>
            </p:nvSpPr>
            <p:spPr bwMode="auto">
              <a:xfrm>
                <a:off x="1137" y="3253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8" name="Line 152"/>
              <p:cNvSpPr>
                <a:spLocks noChangeShapeType="1"/>
              </p:cNvSpPr>
              <p:nvPr/>
            </p:nvSpPr>
            <p:spPr bwMode="auto">
              <a:xfrm>
                <a:off x="1137" y="329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9" name="Line 153"/>
              <p:cNvSpPr>
                <a:spLocks noChangeShapeType="1"/>
              </p:cNvSpPr>
              <p:nvPr/>
            </p:nvSpPr>
            <p:spPr bwMode="auto">
              <a:xfrm>
                <a:off x="1137" y="3336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0" name="Line 154"/>
              <p:cNvSpPr>
                <a:spLocks noChangeShapeType="1"/>
              </p:cNvSpPr>
              <p:nvPr/>
            </p:nvSpPr>
            <p:spPr bwMode="auto">
              <a:xfrm flipH="1" flipV="1">
                <a:off x="1061" y="330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1" name="Line 155"/>
              <p:cNvSpPr>
                <a:spLocks noChangeShapeType="1"/>
              </p:cNvSpPr>
              <p:nvPr/>
            </p:nvSpPr>
            <p:spPr bwMode="auto">
              <a:xfrm flipH="1">
                <a:off x="1137" y="330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2" name="Line 156"/>
              <p:cNvSpPr>
                <a:spLocks noChangeShapeType="1"/>
              </p:cNvSpPr>
              <p:nvPr/>
            </p:nvSpPr>
            <p:spPr bwMode="auto">
              <a:xfrm>
                <a:off x="1198" y="3325"/>
                <a:ext cx="2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3" name="Line 157"/>
              <p:cNvSpPr>
                <a:spLocks noChangeShapeType="1"/>
              </p:cNvSpPr>
              <p:nvPr/>
            </p:nvSpPr>
            <p:spPr bwMode="auto">
              <a:xfrm>
                <a:off x="1228" y="33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4" name="Line 158"/>
              <p:cNvSpPr>
                <a:spLocks noChangeShapeType="1"/>
              </p:cNvSpPr>
              <p:nvPr/>
            </p:nvSpPr>
            <p:spPr bwMode="auto">
              <a:xfrm>
                <a:off x="1257" y="3384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5" name="Line 159"/>
              <p:cNvSpPr>
                <a:spLocks noChangeShapeType="1"/>
              </p:cNvSpPr>
              <p:nvPr/>
            </p:nvSpPr>
            <p:spPr bwMode="auto">
              <a:xfrm>
                <a:off x="1285" y="341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6" name="Line 160"/>
              <p:cNvSpPr>
                <a:spLocks noChangeShapeType="1"/>
              </p:cNvSpPr>
              <p:nvPr/>
            </p:nvSpPr>
            <p:spPr bwMode="auto">
              <a:xfrm>
                <a:off x="1313" y="344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7" name="Line 161"/>
              <p:cNvSpPr>
                <a:spLocks noChangeShapeType="1"/>
              </p:cNvSpPr>
              <p:nvPr/>
            </p:nvSpPr>
            <p:spPr bwMode="auto">
              <a:xfrm>
                <a:off x="1342" y="3469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8" name="Line 162"/>
              <p:cNvSpPr>
                <a:spLocks noChangeShapeType="1"/>
              </p:cNvSpPr>
              <p:nvPr/>
            </p:nvSpPr>
            <p:spPr bwMode="auto">
              <a:xfrm>
                <a:off x="1371" y="349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9" name="Line 163"/>
              <p:cNvSpPr>
                <a:spLocks noChangeShapeType="1"/>
              </p:cNvSpPr>
              <p:nvPr/>
            </p:nvSpPr>
            <p:spPr bwMode="auto">
              <a:xfrm>
                <a:off x="1400" y="352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0" name="Line 164"/>
              <p:cNvSpPr>
                <a:spLocks noChangeShapeType="1"/>
              </p:cNvSpPr>
              <p:nvPr/>
            </p:nvSpPr>
            <p:spPr bwMode="auto">
              <a:xfrm>
                <a:off x="1428" y="35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1" name="Line 165"/>
              <p:cNvSpPr>
                <a:spLocks noChangeShapeType="1"/>
              </p:cNvSpPr>
              <p:nvPr/>
            </p:nvSpPr>
            <p:spPr bwMode="auto">
              <a:xfrm>
                <a:off x="1457" y="35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2" name="Line 166"/>
              <p:cNvSpPr>
                <a:spLocks noChangeShapeType="1"/>
              </p:cNvSpPr>
              <p:nvPr/>
            </p:nvSpPr>
            <p:spPr bwMode="auto">
              <a:xfrm>
                <a:off x="1485" y="361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3" name="Line 167"/>
              <p:cNvSpPr>
                <a:spLocks noChangeShapeType="1"/>
              </p:cNvSpPr>
              <p:nvPr/>
            </p:nvSpPr>
            <p:spPr bwMode="auto">
              <a:xfrm>
                <a:off x="1513" y="3640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4" name="Line 168"/>
              <p:cNvSpPr>
                <a:spLocks noChangeShapeType="1"/>
              </p:cNvSpPr>
              <p:nvPr/>
            </p:nvSpPr>
            <p:spPr bwMode="auto">
              <a:xfrm>
                <a:off x="1542" y="36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5" name="Line 169"/>
              <p:cNvSpPr>
                <a:spLocks noChangeShapeType="1"/>
              </p:cNvSpPr>
              <p:nvPr/>
            </p:nvSpPr>
            <p:spPr bwMode="auto">
              <a:xfrm>
                <a:off x="1570" y="3698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6" name="Line 170"/>
              <p:cNvSpPr>
                <a:spLocks noChangeShapeType="1"/>
              </p:cNvSpPr>
              <p:nvPr/>
            </p:nvSpPr>
            <p:spPr bwMode="auto">
              <a:xfrm>
                <a:off x="1599" y="37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7" name="Line 171"/>
              <p:cNvSpPr>
                <a:spLocks noChangeShapeType="1"/>
              </p:cNvSpPr>
              <p:nvPr/>
            </p:nvSpPr>
            <p:spPr bwMode="auto">
              <a:xfrm>
                <a:off x="1627" y="37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8" name="Line 172"/>
              <p:cNvSpPr>
                <a:spLocks noChangeShapeType="1"/>
              </p:cNvSpPr>
              <p:nvPr/>
            </p:nvSpPr>
            <p:spPr bwMode="auto">
              <a:xfrm>
                <a:off x="1656" y="378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9" name="Line 173"/>
              <p:cNvSpPr>
                <a:spLocks noChangeShapeType="1"/>
              </p:cNvSpPr>
              <p:nvPr/>
            </p:nvSpPr>
            <p:spPr bwMode="auto">
              <a:xfrm>
                <a:off x="1685" y="3812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0" name="Line 174"/>
              <p:cNvSpPr>
                <a:spLocks noChangeShapeType="1"/>
              </p:cNvSpPr>
              <p:nvPr/>
            </p:nvSpPr>
            <p:spPr bwMode="auto">
              <a:xfrm>
                <a:off x="1714" y="3840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1" name="Line 175"/>
              <p:cNvSpPr>
                <a:spLocks noChangeShapeType="1"/>
              </p:cNvSpPr>
              <p:nvPr/>
            </p:nvSpPr>
            <p:spPr bwMode="auto">
              <a:xfrm>
                <a:off x="1742" y="38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2" name="Line 176"/>
              <p:cNvSpPr>
                <a:spLocks noChangeShapeType="1"/>
              </p:cNvSpPr>
              <p:nvPr/>
            </p:nvSpPr>
            <p:spPr bwMode="auto">
              <a:xfrm>
                <a:off x="1770" y="389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3" name="Line 177"/>
              <p:cNvSpPr>
                <a:spLocks noChangeShapeType="1"/>
              </p:cNvSpPr>
              <p:nvPr/>
            </p:nvSpPr>
            <p:spPr bwMode="auto">
              <a:xfrm>
                <a:off x="1799" y="39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4" name="Line 178"/>
              <p:cNvSpPr>
                <a:spLocks noChangeShapeType="1"/>
              </p:cNvSpPr>
              <p:nvPr/>
            </p:nvSpPr>
            <p:spPr bwMode="auto">
              <a:xfrm>
                <a:off x="1827" y="395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5" name="Line 179"/>
              <p:cNvSpPr>
                <a:spLocks noChangeShapeType="1"/>
              </p:cNvSpPr>
              <p:nvPr/>
            </p:nvSpPr>
            <p:spPr bwMode="auto">
              <a:xfrm>
                <a:off x="1856" y="39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6" name="Line 180"/>
              <p:cNvSpPr>
                <a:spLocks noChangeShapeType="1"/>
              </p:cNvSpPr>
              <p:nvPr/>
            </p:nvSpPr>
            <p:spPr bwMode="auto">
              <a:xfrm>
                <a:off x="1884" y="4012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7" name="Line 181"/>
              <p:cNvSpPr>
                <a:spLocks noChangeShapeType="1"/>
              </p:cNvSpPr>
              <p:nvPr/>
            </p:nvSpPr>
            <p:spPr bwMode="auto">
              <a:xfrm>
                <a:off x="1913" y="404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8" name="Line 182"/>
              <p:cNvSpPr>
                <a:spLocks noChangeShapeType="1"/>
              </p:cNvSpPr>
              <p:nvPr/>
            </p:nvSpPr>
            <p:spPr bwMode="auto">
              <a:xfrm>
                <a:off x="1941" y="406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9" name="Line 183"/>
              <p:cNvSpPr>
                <a:spLocks noChangeShapeType="1"/>
              </p:cNvSpPr>
              <p:nvPr/>
            </p:nvSpPr>
            <p:spPr bwMode="auto">
              <a:xfrm>
                <a:off x="1970" y="409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0" name="Line 184"/>
              <p:cNvSpPr>
                <a:spLocks noChangeShapeType="1"/>
              </p:cNvSpPr>
              <p:nvPr/>
            </p:nvSpPr>
            <p:spPr bwMode="auto">
              <a:xfrm>
                <a:off x="1999" y="412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1" name="Line 185"/>
              <p:cNvSpPr>
                <a:spLocks noChangeShapeType="1"/>
              </p:cNvSpPr>
              <p:nvPr/>
            </p:nvSpPr>
            <p:spPr bwMode="auto">
              <a:xfrm>
                <a:off x="2027" y="4154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2" name="Line 186"/>
              <p:cNvSpPr>
                <a:spLocks noChangeShapeType="1"/>
              </p:cNvSpPr>
              <p:nvPr/>
            </p:nvSpPr>
            <p:spPr bwMode="auto">
              <a:xfrm>
                <a:off x="2056" y="418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3" name="Line 187"/>
              <p:cNvSpPr>
                <a:spLocks noChangeShapeType="1"/>
              </p:cNvSpPr>
              <p:nvPr/>
            </p:nvSpPr>
            <p:spPr bwMode="auto">
              <a:xfrm>
                <a:off x="2084" y="421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4" name="Line 188"/>
              <p:cNvSpPr>
                <a:spLocks noChangeShapeType="1"/>
              </p:cNvSpPr>
              <p:nvPr/>
            </p:nvSpPr>
            <p:spPr bwMode="auto">
              <a:xfrm>
                <a:off x="2113" y="424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5" name="Line 189"/>
              <p:cNvSpPr>
                <a:spLocks noChangeShapeType="1"/>
              </p:cNvSpPr>
              <p:nvPr/>
            </p:nvSpPr>
            <p:spPr bwMode="auto">
              <a:xfrm>
                <a:off x="2141" y="42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6" name="Line 190"/>
              <p:cNvSpPr>
                <a:spLocks noChangeShapeType="1"/>
              </p:cNvSpPr>
              <p:nvPr/>
            </p:nvSpPr>
            <p:spPr bwMode="auto">
              <a:xfrm>
                <a:off x="2169" y="4297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7" name="Line 191"/>
              <p:cNvSpPr>
                <a:spLocks noChangeShapeType="1"/>
              </p:cNvSpPr>
              <p:nvPr/>
            </p:nvSpPr>
            <p:spPr bwMode="auto">
              <a:xfrm>
                <a:off x="1175" y="3348"/>
                <a:ext cx="2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8" name="Line 192"/>
              <p:cNvSpPr>
                <a:spLocks noChangeShapeType="1"/>
              </p:cNvSpPr>
              <p:nvPr/>
            </p:nvSpPr>
            <p:spPr bwMode="auto">
              <a:xfrm>
                <a:off x="1205" y="337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9" name="Line 193"/>
              <p:cNvSpPr>
                <a:spLocks noChangeShapeType="1"/>
              </p:cNvSpPr>
              <p:nvPr/>
            </p:nvSpPr>
            <p:spPr bwMode="auto">
              <a:xfrm>
                <a:off x="1234" y="340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0" name="Line 194"/>
              <p:cNvSpPr>
                <a:spLocks noChangeShapeType="1"/>
              </p:cNvSpPr>
              <p:nvPr/>
            </p:nvSpPr>
            <p:spPr bwMode="auto">
              <a:xfrm>
                <a:off x="1263" y="343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1" name="Line 195"/>
              <p:cNvSpPr>
                <a:spLocks noChangeShapeType="1"/>
              </p:cNvSpPr>
              <p:nvPr/>
            </p:nvSpPr>
            <p:spPr bwMode="auto">
              <a:xfrm>
                <a:off x="1291" y="3464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2" name="Line 196"/>
              <p:cNvSpPr>
                <a:spLocks noChangeShapeType="1"/>
              </p:cNvSpPr>
              <p:nvPr/>
            </p:nvSpPr>
            <p:spPr bwMode="auto">
              <a:xfrm>
                <a:off x="1320" y="3492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3" name="Line 197"/>
              <p:cNvSpPr>
                <a:spLocks noChangeShapeType="1"/>
              </p:cNvSpPr>
              <p:nvPr/>
            </p:nvSpPr>
            <p:spPr bwMode="auto">
              <a:xfrm>
                <a:off x="1348" y="3521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4" name="Line 198"/>
              <p:cNvSpPr>
                <a:spLocks noChangeShapeType="1"/>
              </p:cNvSpPr>
              <p:nvPr/>
            </p:nvSpPr>
            <p:spPr bwMode="auto">
              <a:xfrm>
                <a:off x="1377" y="354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5" name="Line 199"/>
              <p:cNvSpPr>
                <a:spLocks noChangeShapeType="1"/>
              </p:cNvSpPr>
              <p:nvPr/>
            </p:nvSpPr>
            <p:spPr bwMode="auto">
              <a:xfrm>
                <a:off x="1405" y="357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6" name="Line 200"/>
              <p:cNvSpPr>
                <a:spLocks noChangeShapeType="1"/>
              </p:cNvSpPr>
              <p:nvPr/>
            </p:nvSpPr>
            <p:spPr bwMode="auto">
              <a:xfrm>
                <a:off x="1433" y="3606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7" name="Line 201"/>
              <p:cNvSpPr>
                <a:spLocks noChangeShapeType="1"/>
              </p:cNvSpPr>
              <p:nvPr/>
            </p:nvSpPr>
            <p:spPr bwMode="auto">
              <a:xfrm>
                <a:off x="1462" y="363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8" name="Line 202"/>
              <p:cNvSpPr>
                <a:spLocks noChangeShapeType="1"/>
              </p:cNvSpPr>
              <p:nvPr/>
            </p:nvSpPr>
            <p:spPr bwMode="auto">
              <a:xfrm>
                <a:off x="1490" y="36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9" name="Line 203"/>
              <p:cNvSpPr>
                <a:spLocks noChangeShapeType="1"/>
              </p:cNvSpPr>
              <p:nvPr/>
            </p:nvSpPr>
            <p:spPr bwMode="auto">
              <a:xfrm>
                <a:off x="1519" y="369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0" name="Line 204"/>
              <p:cNvSpPr>
                <a:spLocks noChangeShapeType="1"/>
              </p:cNvSpPr>
              <p:nvPr/>
            </p:nvSpPr>
            <p:spPr bwMode="auto">
              <a:xfrm>
                <a:off x="1548" y="372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1" name="Line 205"/>
              <p:cNvSpPr>
                <a:spLocks noChangeShapeType="1"/>
              </p:cNvSpPr>
              <p:nvPr/>
            </p:nvSpPr>
            <p:spPr bwMode="auto">
              <a:xfrm>
                <a:off x="1577" y="374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2" name="Line 206"/>
              <p:cNvSpPr>
                <a:spLocks noChangeShapeType="1"/>
              </p:cNvSpPr>
              <p:nvPr/>
            </p:nvSpPr>
            <p:spPr bwMode="auto">
              <a:xfrm>
                <a:off x="1605" y="3777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3" name="Line 207"/>
              <p:cNvSpPr>
                <a:spLocks noChangeShapeType="1"/>
              </p:cNvSpPr>
              <p:nvPr/>
            </p:nvSpPr>
            <p:spPr bwMode="auto">
              <a:xfrm>
                <a:off x="1633" y="380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4" name="Line 208"/>
              <p:cNvSpPr>
                <a:spLocks noChangeShapeType="1"/>
              </p:cNvSpPr>
              <p:nvPr/>
            </p:nvSpPr>
            <p:spPr bwMode="auto">
              <a:xfrm>
                <a:off x="1662" y="38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5" name="Line 209"/>
              <p:cNvSpPr>
                <a:spLocks noChangeShapeType="1"/>
              </p:cNvSpPr>
              <p:nvPr/>
            </p:nvSpPr>
            <p:spPr bwMode="auto">
              <a:xfrm>
                <a:off x="1690" y="38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6" name="Line 210"/>
              <p:cNvSpPr>
                <a:spLocks noChangeShapeType="1"/>
              </p:cNvSpPr>
              <p:nvPr/>
            </p:nvSpPr>
            <p:spPr bwMode="auto">
              <a:xfrm>
                <a:off x="1719" y="389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7" name="Line 211"/>
              <p:cNvSpPr>
                <a:spLocks noChangeShapeType="1"/>
              </p:cNvSpPr>
              <p:nvPr/>
            </p:nvSpPr>
            <p:spPr bwMode="auto">
              <a:xfrm>
                <a:off x="1747" y="3920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8" name="Line 212"/>
              <p:cNvSpPr>
                <a:spLocks noChangeShapeType="1"/>
              </p:cNvSpPr>
              <p:nvPr/>
            </p:nvSpPr>
            <p:spPr bwMode="auto">
              <a:xfrm>
                <a:off x="1776" y="394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2" name="Group 213"/>
            <p:cNvGrpSpPr>
              <a:grpSpLocks/>
            </p:cNvGrpSpPr>
            <p:nvPr/>
          </p:nvGrpSpPr>
          <p:grpSpPr bwMode="auto">
            <a:xfrm>
              <a:off x="1213" y="2884"/>
              <a:ext cx="2599" cy="1562"/>
              <a:chOff x="1213" y="2884"/>
              <a:chExt cx="2599" cy="1562"/>
            </a:xfrm>
          </p:grpSpPr>
          <p:sp>
            <p:nvSpPr>
              <p:cNvPr id="127269" name="Line 214"/>
              <p:cNvSpPr>
                <a:spLocks noChangeShapeType="1"/>
              </p:cNvSpPr>
              <p:nvPr/>
            </p:nvSpPr>
            <p:spPr bwMode="auto">
              <a:xfrm>
                <a:off x="1804" y="3977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0" name="Line 215"/>
              <p:cNvSpPr>
                <a:spLocks noChangeShapeType="1"/>
              </p:cNvSpPr>
              <p:nvPr/>
            </p:nvSpPr>
            <p:spPr bwMode="auto">
              <a:xfrm>
                <a:off x="1833" y="400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1" name="Line 216"/>
              <p:cNvSpPr>
                <a:spLocks noChangeShapeType="1"/>
              </p:cNvSpPr>
              <p:nvPr/>
            </p:nvSpPr>
            <p:spPr bwMode="auto">
              <a:xfrm>
                <a:off x="1862" y="403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2" name="Line 217"/>
              <p:cNvSpPr>
                <a:spLocks noChangeShapeType="1"/>
              </p:cNvSpPr>
              <p:nvPr/>
            </p:nvSpPr>
            <p:spPr bwMode="auto">
              <a:xfrm>
                <a:off x="1890" y="406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3" name="Line 218"/>
              <p:cNvSpPr>
                <a:spLocks noChangeShapeType="1"/>
              </p:cNvSpPr>
              <p:nvPr/>
            </p:nvSpPr>
            <p:spPr bwMode="auto">
              <a:xfrm>
                <a:off x="1919" y="4091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4" name="Line 219"/>
              <p:cNvSpPr>
                <a:spLocks noChangeShapeType="1"/>
              </p:cNvSpPr>
              <p:nvPr/>
            </p:nvSpPr>
            <p:spPr bwMode="auto">
              <a:xfrm>
                <a:off x="1947" y="412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5" name="Line 220"/>
              <p:cNvSpPr>
                <a:spLocks noChangeShapeType="1"/>
              </p:cNvSpPr>
              <p:nvPr/>
            </p:nvSpPr>
            <p:spPr bwMode="auto">
              <a:xfrm>
                <a:off x="1976" y="414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6" name="Line 221"/>
              <p:cNvSpPr>
                <a:spLocks noChangeShapeType="1"/>
              </p:cNvSpPr>
              <p:nvPr/>
            </p:nvSpPr>
            <p:spPr bwMode="auto">
              <a:xfrm>
                <a:off x="2004" y="417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7" name="Line 222"/>
              <p:cNvSpPr>
                <a:spLocks noChangeShapeType="1"/>
              </p:cNvSpPr>
              <p:nvPr/>
            </p:nvSpPr>
            <p:spPr bwMode="auto">
              <a:xfrm>
                <a:off x="2033" y="420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8" name="Line 223"/>
              <p:cNvSpPr>
                <a:spLocks noChangeShapeType="1"/>
              </p:cNvSpPr>
              <p:nvPr/>
            </p:nvSpPr>
            <p:spPr bwMode="auto">
              <a:xfrm>
                <a:off x="2061" y="423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9" name="Line 224"/>
              <p:cNvSpPr>
                <a:spLocks noChangeShapeType="1"/>
              </p:cNvSpPr>
              <p:nvPr/>
            </p:nvSpPr>
            <p:spPr bwMode="auto">
              <a:xfrm>
                <a:off x="2089" y="42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0" name="Line 225"/>
              <p:cNvSpPr>
                <a:spLocks noChangeShapeType="1"/>
              </p:cNvSpPr>
              <p:nvPr/>
            </p:nvSpPr>
            <p:spPr bwMode="auto">
              <a:xfrm>
                <a:off x="2118" y="429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1" name="Line 226"/>
              <p:cNvSpPr>
                <a:spLocks noChangeShapeType="1"/>
              </p:cNvSpPr>
              <p:nvPr/>
            </p:nvSpPr>
            <p:spPr bwMode="auto">
              <a:xfrm>
                <a:off x="2146" y="4320"/>
                <a:ext cx="22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2" name="Line 227"/>
              <p:cNvSpPr>
                <a:spLocks noChangeShapeType="1"/>
              </p:cNvSpPr>
              <p:nvPr/>
            </p:nvSpPr>
            <p:spPr bwMode="auto">
              <a:xfrm flipV="1">
                <a:off x="1398" y="2884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3" name="Line 228"/>
              <p:cNvSpPr>
                <a:spLocks noChangeShapeType="1"/>
              </p:cNvSpPr>
              <p:nvPr/>
            </p:nvSpPr>
            <p:spPr bwMode="auto">
              <a:xfrm flipV="1">
                <a:off x="1428" y="2913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4" name="Line 229"/>
              <p:cNvSpPr>
                <a:spLocks noChangeShapeType="1"/>
              </p:cNvSpPr>
              <p:nvPr/>
            </p:nvSpPr>
            <p:spPr bwMode="auto">
              <a:xfrm flipV="1">
                <a:off x="1727" y="3213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5" name="Line 230"/>
              <p:cNvSpPr>
                <a:spLocks noChangeShapeType="1"/>
              </p:cNvSpPr>
              <p:nvPr/>
            </p:nvSpPr>
            <p:spPr bwMode="auto">
              <a:xfrm flipV="1">
                <a:off x="1763" y="3249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6" name="Line 231"/>
              <p:cNvSpPr>
                <a:spLocks noChangeShapeType="1"/>
              </p:cNvSpPr>
              <p:nvPr/>
            </p:nvSpPr>
            <p:spPr bwMode="auto">
              <a:xfrm flipV="1">
                <a:off x="1800" y="3287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7" name="Line 232"/>
              <p:cNvSpPr>
                <a:spLocks noChangeShapeType="1"/>
              </p:cNvSpPr>
              <p:nvPr/>
            </p:nvSpPr>
            <p:spPr bwMode="auto">
              <a:xfrm flipV="1">
                <a:off x="1838" y="3324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8" name="Line 233"/>
              <p:cNvSpPr>
                <a:spLocks noChangeShapeType="1"/>
              </p:cNvSpPr>
              <p:nvPr/>
            </p:nvSpPr>
            <p:spPr bwMode="auto">
              <a:xfrm>
                <a:off x="1222" y="3300"/>
                <a:ext cx="993" cy="9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9" name="Line 234"/>
              <p:cNvSpPr>
                <a:spLocks noChangeShapeType="1"/>
              </p:cNvSpPr>
              <p:nvPr/>
            </p:nvSpPr>
            <p:spPr bwMode="auto">
              <a:xfrm>
                <a:off x="1268" y="3255"/>
                <a:ext cx="993" cy="9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0" name="Line 235"/>
              <p:cNvSpPr>
                <a:spLocks noChangeShapeType="1"/>
              </p:cNvSpPr>
              <p:nvPr/>
            </p:nvSpPr>
            <p:spPr bwMode="auto">
              <a:xfrm>
                <a:off x="1260" y="3262"/>
                <a:ext cx="993" cy="9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1" name="Line 236"/>
              <p:cNvSpPr>
                <a:spLocks noChangeShapeType="1"/>
              </p:cNvSpPr>
              <p:nvPr/>
            </p:nvSpPr>
            <p:spPr bwMode="auto">
              <a:xfrm>
                <a:off x="1213" y="3309"/>
                <a:ext cx="993" cy="9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2" name="Freeform 237"/>
              <p:cNvSpPr>
                <a:spLocks/>
              </p:cNvSpPr>
              <p:nvPr/>
            </p:nvSpPr>
            <p:spPr bwMode="auto">
              <a:xfrm>
                <a:off x="1982" y="4253"/>
                <a:ext cx="107" cy="109"/>
              </a:xfrm>
              <a:custGeom>
                <a:avLst/>
                <a:gdLst>
                  <a:gd name="T0" fmla="*/ 13 w 215"/>
                  <a:gd name="T1" fmla="*/ 7 h 216"/>
                  <a:gd name="T2" fmla="*/ 12 w 215"/>
                  <a:gd name="T3" fmla="*/ 5 h 216"/>
                  <a:gd name="T4" fmla="*/ 11 w 215"/>
                  <a:gd name="T5" fmla="*/ 2 h 216"/>
                  <a:gd name="T6" fmla="*/ 9 w 215"/>
                  <a:gd name="T7" fmla="*/ 1 h 216"/>
                  <a:gd name="T8" fmla="*/ 6 w 215"/>
                  <a:gd name="T9" fmla="*/ 0 h 216"/>
                  <a:gd name="T10" fmla="*/ 4 w 215"/>
                  <a:gd name="T11" fmla="*/ 1 h 216"/>
                  <a:gd name="T12" fmla="*/ 1 w 215"/>
                  <a:gd name="T13" fmla="*/ 2 h 216"/>
                  <a:gd name="T14" fmla="*/ 0 w 215"/>
                  <a:gd name="T15" fmla="*/ 5 h 216"/>
                  <a:gd name="T16" fmla="*/ 0 w 215"/>
                  <a:gd name="T17" fmla="*/ 7 h 216"/>
                  <a:gd name="T18" fmla="*/ 0 w 215"/>
                  <a:gd name="T19" fmla="*/ 10 h 216"/>
                  <a:gd name="T20" fmla="*/ 1 w 215"/>
                  <a:gd name="T21" fmla="*/ 12 h 216"/>
                  <a:gd name="T22" fmla="*/ 4 w 215"/>
                  <a:gd name="T23" fmla="*/ 13 h 216"/>
                  <a:gd name="T24" fmla="*/ 6 w 215"/>
                  <a:gd name="T25" fmla="*/ 14 h 216"/>
                  <a:gd name="T26" fmla="*/ 9 w 215"/>
                  <a:gd name="T27" fmla="*/ 13 h 216"/>
                  <a:gd name="T28" fmla="*/ 11 w 215"/>
                  <a:gd name="T29" fmla="*/ 12 h 216"/>
                  <a:gd name="T30" fmla="*/ 12 w 215"/>
                  <a:gd name="T31" fmla="*/ 10 h 216"/>
                  <a:gd name="T32" fmla="*/ 13 w 215"/>
                  <a:gd name="T33" fmla="*/ 7 h 2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216"/>
                  <a:gd name="T53" fmla="*/ 215 w 215"/>
                  <a:gd name="T54" fmla="*/ 216 h 2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216">
                    <a:moveTo>
                      <a:pt x="215" y="108"/>
                    </a:moveTo>
                    <a:lnTo>
                      <a:pt x="207" y="66"/>
                    </a:lnTo>
                    <a:lnTo>
                      <a:pt x="183" y="31"/>
                    </a:lnTo>
                    <a:lnTo>
                      <a:pt x="149" y="8"/>
                    </a:lnTo>
                    <a:lnTo>
                      <a:pt x="107" y="0"/>
                    </a:lnTo>
                    <a:lnTo>
                      <a:pt x="66" y="8"/>
                    </a:lnTo>
                    <a:lnTo>
                      <a:pt x="31" y="31"/>
                    </a:lnTo>
                    <a:lnTo>
                      <a:pt x="8" y="66"/>
                    </a:lnTo>
                    <a:lnTo>
                      <a:pt x="0" y="108"/>
                    </a:lnTo>
                    <a:lnTo>
                      <a:pt x="8" y="149"/>
                    </a:lnTo>
                    <a:lnTo>
                      <a:pt x="31" y="183"/>
                    </a:lnTo>
                    <a:lnTo>
                      <a:pt x="66" y="207"/>
                    </a:lnTo>
                    <a:lnTo>
                      <a:pt x="107" y="216"/>
                    </a:lnTo>
                    <a:lnTo>
                      <a:pt x="149" y="207"/>
                    </a:lnTo>
                    <a:lnTo>
                      <a:pt x="183" y="183"/>
                    </a:lnTo>
                    <a:lnTo>
                      <a:pt x="207" y="149"/>
                    </a:lnTo>
                    <a:lnTo>
                      <a:pt x="215" y="10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3" name="Freeform 238"/>
              <p:cNvSpPr>
                <a:spLocks/>
              </p:cNvSpPr>
              <p:nvPr/>
            </p:nvSpPr>
            <p:spPr bwMode="auto">
              <a:xfrm>
                <a:off x="1797" y="3514"/>
                <a:ext cx="42" cy="1"/>
              </a:xfrm>
              <a:custGeom>
                <a:avLst/>
                <a:gdLst>
                  <a:gd name="T0" fmla="*/ 0 w 85"/>
                  <a:gd name="T1" fmla="*/ 0 h 1"/>
                  <a:gd name="T2" fmla="*/ 1 w 85"/>
                  <a:gd name="T3" fmla="*/ 0 h 1"/>
                  <a:gd name="T4" fmla="*/ 3 w 85"/>
                  <a:gd name="T5" fmla="*/ 0 h 1"/>
                  <a:gd name="T6" fmla="*/ 5 w 8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"/>
                  <a:gd name="T14" fmla="*/ 85 w 8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">
                    <a:moveTo>
                      <a:pt x="0" y="0"/>
                    </a:moveTo>
                    <a:lnTo>
                      <a:pt x="30" y="0"/>
                    </a:lnTo>
                    <a:lnTo>
                      <a:pt x="60" y="0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4" name="Freeform 239"/>
              <p:cNvSpPr>
                <a:spLocks/>
              </p:cNvSpPr>
              <p:nvPr/>
            </p:nvSpPr>
            <p:spPr bwMode="auto">
              <a:xfrm>
                <a:off x="1832" y="3489"/>
                <a:ext cx="1" cy="18"/>
              </a:xfrm>
              <a:custGeom>
                <a:avLst/>
                <a:gdLst>
                  <a:gd name="T0" fmla="*/ 0 w 1"/>
                  <a:gd name="T1" fmla="*/ 2 h 36"/>
                  <a:gd name="T2" fmla="*/ 0 w 1"/>
                  <a:gd name="T3" fmla="*/ 1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5" name="Freeform 240"/>
              <p:cNvSpPr>
                <a:spLocks/>
              </p:cNvSpPr>
              <p:nvPr/>
            </p:nvSpPr>
            <p:spPr bwMode="auto">
              <a:xfrm>
                <a:off x="1804" y="3490"/>
                <a:ext cx="28" cy="1"/>
              </a:xfrm>
              <a:custGeom>
                <a:avLst/>
                <a:gdLst>
                  <a:gd name="T0" fmla="*/ 4 w 54"/>
                  <a:gd name="T1" fmla="*/ 0 h 1"/>
                  <a:gd name="T2" fmla="*/ 2 w 54"/>
                  <a:gd name="T3" fmla="*/ 0 h 1"/>
                  <a:gd name="T4" fmla="*/ 0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54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6" name="Freeform 241"/>
              <p:cNvSpPr>
                <a:spLocks/>
              </p:cNvSpPr>
              <p:nvPr/>
            </p:nvSpPr>
            <p:spPr bwMode="auto">
              <a:xfrm>
                <a:off x="1804" y="3489"/>
                <a:ext cx="1" cy="18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1 h 36"/>
                  <a:gd name="T4" fmla="*/ 0 w 1"/>
                  <a:gd name="T5" fmla="*/ 2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7" name="Freeform 242"/>
              <p:cNvSpPr>
                <a:spLocks/>
              </p:cNvSpPr>
              <p:nvPr/>
            </p:nvSpPr>
            <p:spPr bwMode="auto">
              <a:xfrm>
                <a:off x="1804" y="3507"/>
                <a:ext cx="28" cy="1"/>
              </a:xfrm>
              <a:custGeom>
                <a:avLst/>
                <a:gdLst>
                  <a:gd name="T0" fmla="*/ 0 w 54"/>
                  <a:gd name="T1" fmla="*/ 0 h 1"/>
                  <a:gd name="T2" fmla="*/ 2 w 54"/>
                  <a:gd name="T3" fmla="*/ 0 h 1"/>
                  <a:gd name="T4" fmla="*/ 4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0" y="0"/>
                    </a:moveTo>
                    <a:lnTo>
                      <a:pt x="29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8" name="Freeform 243"/>
              <p:cNvSpPr>
                <a:spLocks/>
              </p:cNvSpPr>
              <p:nvPr/>
            </p:nvSpPr>
            <p:spPr bwMode="auto">
              <a:xfrm>
                <a:off x="1804" y="3499"/>
                <a:ext cx="28" cy="1"/>
              </a:xfrm>
              <a:custGeom>
                <a:avLst/>
                <a:gdLst>
                  <a:gd name="T0" fmla="*/ 4 w 54"/>
                  <a:gd name="T1" fmla="*/ 0 h 1"/>
                  <a:gd name="T2" fmla="*/ 2 w 54"/>
                  <a:gd name="T3" fmla="*/ 0 h 1"/>
                  <a:gd name="T4" fmla="*/ 0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54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9" name="Line 244"/>
              <p:cNvSpPr>
                <a:spLocks noChangeShapeType="1"/>
              </p:cNvSpPr>
              <p:nvPr/>
            </p:nvSpPr>
            <p:spPr bwMode="auto">
              <a:xfrm flipV="1">
                <a:off x="1818" y="3478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0" name="Freeform 245"/>
              <p:cNvSpPr>
                <a:spLocks/>
              </p:cNvSpPr>
              <p:nvPr/>
            </p:nvSpPr>
            <p:spPr bwMode="auto">
              <a:xfrm>
                <a:off x="1798" y="3485"/>
                <a:ext cx="38" cy="1"/>
              </a:xfrm>
              <a:custGeom>
                <a:avLst/>
                <a:gdLst>
                  <a:gd name="T0" fmla="*/ 0 w 77"/>
                  <a:gd name="T1" fmla="*/ 0 h 1"/>
                  <a:gd name="T2" fmla="*/ 1 w 77"/>
                  <a:gd name="T3" fmla="*/ 0 h 1"/>
                  <a:gd name="T4" fmla="*/ 3 w 77"/>
                  <a:gd name="T5" fmla="*/ 0 h 1"/>
                  <a:gd name="T6" fmla="*/ 4 w 7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"/>
                  <a:gd name="T14" fmla="*/ 77 w 7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">
                    <a:moveTo>
                      <a:pt x="0" y="0"/>
                    </a:moveTo>
                    <a:lnTo>
                      <a:pt x="31" y="0"/>
                    </a:lnTo>
                    <a:lnTo>
                      <a:pt x="61" y="0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1" name="Freeform 246"/>
              <p:cNvSpPr>
                <a:spLocks/>
              </p:cNvSpPr>
              <p:nvPr/>
            </p:nvSpPr>
            <p:spPr bwMode="auto">
              <a:xfrm>
                <a:off x="1818" y="3493"/>
                <a:ext cx="1" cy="30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2 h 59"/>
                  <a:gd name="T4" fmla="*/ 0 w 1"/>
                  <a:gd name="T5" fmla="*/ 4 h 5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9"/>
                  <a:gd name="T11" fmla="*/ 1 w 1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9">
                    <a:moveTo>
                      <a:pt x="0" y="0"/>
                    </a:moveTo>
                    <a:lnTo>
                      <a:pt x="0" y="31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2" name="Freeform 247"/>
              <p:cNvSpPr>
                <a:spLocks/>
              </p:cNvSpPr>
              <p:nvPr/>
            </p:nvSpPr>
            <p:spPr bwMode="auto">
              <a:xfrm>
                <a:off x="1846" y="3493"/>
                <a:ext cx="10" cy="30"/>
              </a:xfrm>
              <a:custGeom>
                <a:avLst/>
                <a:gdLst>
                  <a:gd name="T0" fmla="*/ 0 w 20"/>
                  <a:gd name="T1" fmla="*/ 4 h 59"/>
                  <a:gd name="T2" fmla="*/ 1 w 20"/>
                  <a:gd name="T3" fmla="*/ 2 h 59"/>
                  <a:gd name="T4" fmla="*/ 1 w 20"/>
                  <a:gd name="T5" fmla="*/ 2 h 59"/>
                  <a:gd name="T6" fmla="*/ 1 w 20"/>
                  <a:gd name="T7" fmla="*/ 2 h 59"/>
                  <a:gd name="T8" fmla="*/ 1 w 20"/>
                  <a:gd name="T9" fmla="*/ 2 h 59"/>
                  <a:gd name="T10" fmla="*/ 1 w 20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9"/>
                  <a:gd name="T20" fmla="*/ 20 w 2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9">
                    <a:moveTo>
                      <a:pt x="0" y="59"/>
                    </a:moveTo>
                    <a:lnTo>
                      <a:pt x="15" y="32"/>
                    </a:lnTo>
                    <a:lnTo>
                      <a:pt x="14" y="26"/>
                    </a:lnTo>
                    <a:lnTo>
                      <a:pt x="9" y="23"/>
                    </a:lnTo>
                    <a:lnTo>
                      <a:pt x="4" y="25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3" name="Line 248"/>
              <p:cNvSpPr>
                <a:spLocks noChangeShapeType="1"/>
              </p:cNvSpPr>
              <p:nvPr/>
            </p:nvSpPr>
            <p:spPr bwMode="auto">
              <a:xfrm flipH="1">
                <a:off x="1843" y="349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4" name="Line 249"/>
              <p:cNvSpPr>
                <a:spLocks noChangeShapeType="1"/>
              </p:cNvSpPr>
              <p:nvPr/>
            </p:nvSpPr>
            <p:spPr bwMode="auto">
              <a:xfrm flipH="1" flipV="1">
                <a:off x="1846" y="3480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5" name="Freeform 250"/>
              <p:cNvSpPr>
                <a:spLocks/>
              </p:cNvSpPr>
              <p:nvPr/>
            </p:nvSpPr>
            <p:spPr bwMode="auto">
              <a:xfrm>
                <a:off x="1858" y="3486"/>
                <a:ext cx="29" cy="1"/>
              </a:xfrm>
              <a:custGeom>
                <a:avLst/>
                <a:gdLst>
                  <a:gd name="T0" fmla="*/ 0 w 60"/>
                  <a:gd name="T1" fmla="*/ 0 h 1"/>
                  <a:gd name="T2" fmla="*/ 1 w 60"/>
                  <a:gd name="T3" fmla="*/ 0 h 1"/>
                  <a:gd name="T4" fmla="*/ 3 w 6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"/>
                  <a:gd name="T11" fmla="*/ 60 w 6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6" name="Freeform 251"/>
              <p:cNvSpPr>
                <a:spLocks/>
              </p:cNvSpPr>
              <p:nvPr/>
            </p:nvSpPr>
            <p:spPr bwMode="auto">
              <a:xfrm>
                <a:off x="1883" y="3493"/>
                <a:ext cx="1" cy="24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2 h 47"/>
                  <a:gd name="T4" fmla="*/ 0 w 1"/>
                  <a:gd name="T5" fmla="*/ 3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31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7" name="Freeform 252"/>
              <p:cNvSpPr>
                <a:spLocks/>
              </p:cNvSpPr>
              <p:nvPr/>
            </p:nvSpPr>
            <p:spPr bwMode="auto">
              <a:xfrm>
                <a:off x="1863" y="3516"/>
                <a:ext cx="20" cy="1"/>
              </a:xfrm>
              <a:custGeom>
                <a:avLst/>
                <a:gdLst>
                  <a:gd name="T0" fmla="*/ 2 w 41"/>
                  <a:gd name="T1" fmla="*/ 0 h 1"/>
                  <a:gd name="T2" fmla="*/ 1 w 41"/>
                  <a:gd name="T3" fmla="*/ 0 h 1"/>
                  <a:gd name="T4" fmla="*/ 0 w 4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"/>
                  <a:gd name="T11" fmla="*/ 41 w 4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">
                    <a:moveTo>
                      <a:pt x="41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8" name="Freeform 253"/>
              <p:cNvSpPr>
                <a:spLocks/>
              </p:cNvSpPr>
              <p:nvPr/>
            </p:nvSpPr>
            <p:spPr bwMode="auto">
              <a:xfrm>
                <a:off x="1862" y="3493"/>
                <a:ext cx="1" cy="24"/>
              </a:xfrm>
              <a:custGeom>
                <a:avLst/>
                <a:gdLst>
                  <a:gd name="T0" fmla="*/ 0 w 1"/>
                  <a:gd name="T1" fmla="*/ 3 h 47"/>
                  <a:gd name="T2" fmla="*/ 0 w 1"/>
                  <a:gd name="T3" fmla="*/ 2 h 47"/>
                  <a:gd name="T4" fmla="*/ 0 w 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47"/>
                    </a:move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9" name="Freeform 254"/>
              <p:cNvSpPr>
                <a:spLocks/>
              </p:cNvSpPr>
              <p:nvPr/>
            </p:nvSpPr>
            <p:spPr bwMode="auto">
              <a:xfrm>
                <a:off x="1862" y="3494"/>
                <a:ext cx="20" cy="1"/>
              </a:xfrm>
              <a:custGeom>
                <a:avLst/>
                <a:gdLst>
                  <a:gd name="T0" fmla="*/ 0 w 39"/>
                  <a:gd name="T1" fmla="*/ 0 h 1"/>
                  <a:gd name="T2" fmla="*/ 2 w 39"/>
                  <a:gd name="T3" fmla="*/ 0 h 1"/>
                  <a:gd name="T4" fmla="*/ 3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9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0" name="Freeform 255"/>
              <p:cNvSpPr>
                <a:spLocks/>
              </p:cNvSpPr>
              <p:nvPr/>
            </p:nvSpPr>
            <p:spPr bwMode="auto">
              <a:xfrm>
                <a:off x="1862" y="3500"/>
                <a:ext cx="20" cy="1"/>
              </a:xfrm>
              <a:custGeom>
                <a:avLst/>
                <a:gdLst>
                  <a:gd name="T0" fmla="*/ 3 w 39"/>
                  <a:gd name="T1" fmla="*/ 0 h 1"/>
                  <a:gd name="T2" fmla="*/ 2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3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1" name="Freeform 256"/>
              <p:cNvSpPr>
                <a:spLocks/>
              </p:cNvSpPr>
              <p:nvPr/>
            </p:nvSpPr>
            <p:spPr bwMode="auto">
              <a:xfrm>
                <a:off x="1862" y="3509"/>
                <a:ext cx="21" cy="1"/>
              </a:xfrm>
              <a:custGeom>
                <a:avLst/>
                <a:gdLst>
                  <a:gd name="T0" fmla="*/ 0 w 42"/>
                  <a:gd name="T1" fmla="*/ 0 h 1"/>
                  <a:gd name="T2" fmla="*/ 1 w 42"/>
                  <a:gd name="T3" fmla="*/ 0 h 1"/>
                  <a:gd name="T4" fmla="*/ 3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29" y="0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2" name="Freeform 257"/>
              <p:cNvSpPr>
                <a:spLocks/>
              </p:cNvSpPr>
              <p:nvPr/>
            </p:nvSpPr>
            <p:spPr bwMode="auto">
              <a:xfrm>
                <a:off x="1850" y="3518"/>
                <a:ext cx="39" cy="3"/>
              </a:xfrm>
              <a:custGeom>
                <a:avLst/>
                <a:gdLst>
                  <a:gd name="T0" fmla="*/ 5 w 78"/>
                  <a:gd name="T1" fmla="*/ 1 h 6"/>
                  <a:gd name="T2" fmla="*/ 1 w 78"/>
                  <a:gd name="T3" fmla="*/ 1 h 6"/>
                  <a:gd name="T4" fmla="*/ 1 w 78"/>
                  <a:gd name="T5" fmla="*/ 0 h 6"/>
                  <a:gd name="T6" fmla="*/ 0 w 7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6"/>
                  <a:gd name="T14" fmla="*/ 78 w 7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6">
                    <a:moveTo>
                      <a:pt x="78" y="6"/>
                    </a:moveTo>
                    <a:lnTo>
                      <a:pt x="10" y="3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3" name="Line 258"/>
              <p:cNvSpPr>
                <a:spLocks noChangeShapeType="1"/>
              </p:cNvSpPr>
              <p:nvPr/>
            </p:nvSpPr>
            <p:spPr bwMode="auto">
              <a:xfrm flipV="1">
                <a:off x="1868" y="348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4" name="Line 259"/>
              <p:cNvSpPr>
                <a:spLocks noChangeShapeType="1"/>
              </p:cNvSpPr>
              <p:nvPr/>
            </p:nvSpPr>
            <p:spPr bwMode="auto">
              <a:xfrm flipH="1" flipV="1">
                <a:off x="1864" y="3478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5" name="Line 260"/>
              <p:cNvSpPr>
                <a:spLocks noChangeShapeType="1"/>
              </p:cNvSpPr>
              <p:nvPr/>
            </p:nvSpPr>
            <p:spPr bwMode="auto">
              <a:xfrm flipH="1">
                <a:off x="1875" y="3478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6" name="Line 261"/>
              <p:cNvSpPr>
                <a:spLocks noChangeShapeType="1"/>
              </p:cNvSpPr>
              <p:nvPr/>
            </p:nvSpPr>
            <p:spPr bwMode="auto">
              <a:xfrm flipV="1">
                <a:off x="1328" y="3360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7" name="Line 262"/>
              <p:cNvSpPr>
                <a:spLocks noChangeShapeType="1"/>
              </p:cNvSpPr>
              <p:nvPr/>
            </p:nvSpPr>
            <p:spPr bwMode="auto">
              <a:xfrm flipV="1">
                <a:off x="1852" y="391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8" name="Line 263"/>
              <p:cNvSpPr>
                <a:spLocks noChangeShapeType="1"/>
              </p:cNvSpPr>
              <p:nvPr/>
            </p:nvSpPr>
            <p:spPr bwMode="auto">
              <a:xfrm flipH="1" flipV="1">
                <a:off x="1852" y="391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9" name="Line 264"/>
              <p:cNvSpPr>
                <a:spLocks noChangeShapeType="1"/>
              </p:cNvSpPr>
              <p:nvPr/>
            </p:nvSpPr>
            <p:spPr bwMode="auto">
              <a:xfrm flipH="1" flipV="1">
                <a:off x="1842" y="3869"/>
                <a:ext cx="1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0" name="Line 265"/>
              <p:cNvSpPr>
                <a:spLocks noChangeShapeType="1"/>
              </p:cNvSpPr>
              <p:nvPr/>
            </p:nvSpPr>
            <p:spPr bwMode="auto">
              <a:xfrm flipV="1">
                <a:off x="1738" y="380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1" name="Line 266"/>
              <p:cNvSpPr>
                <a:spLocks noChangeShapeType="1"/>
              </p:cNvSpPr>
              <p:nvPr/>
            </p:nvSpPr>
            <p:spPr bwMode="auto">
              <a:xfrm flipV="1">
                <a:off x="1728" y="3760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2" name="Line 267"/>
              <p:cNvSpPr>
                <a:spLocks noChangeShapeType="1"/>
              </p:cNvSpPr>
              <p:nvPr/>
            </p:nvSpPr>
            <p:spPr bwMode="auto">
              <a:xfrm flipV="1">
                <a:off x="1681" y="37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3" name="Line 268"/>
              <p:cNvSpPr>
                <a:spLocks noChangeShapeType="1"/>
              </p:cNvSpPr>
              <p:nvPr/>
            </p:nvSpPr>
            <p:spPr bwMode="auto">
              <a:xfrm flipV="1">
                <a:off x="1443" y="347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4" name="Line 269"/>
              <p:cNvSpPr>
                <a:spLocks noChangeShapeType="1"/>
              </p:cNvSpPr>
              <p:nvPr/>
            </p:nvSpPr>
            <p:spPr bwMode="auto">
              <a:xfrm flipV="1">
                <a:off x="1785" y="3817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5" name="Line 270"/>
              <p:cNvSpPr>
                <a:spLocks noChangeShapeType="1"/>
              </p:cNvSpPr>
              <p:nvPr/>
            </p:nvSpPr>
            <p:spPr bwMode="auto">
              <a:xfrm flipV="1">
                <a:off x="1795" y="38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6" name="Line 271"/>
              <p:cNvSpPr>
                <a:spLocks noChangeShapeType="1"/>
              </p:cNvSpPr>
              <p:nvPr/>
            </p:nvSpPr>
            <p:spPr bwMode="auto">
              <a:xfrm flipV="1">
                <a:off x="1842" y="387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7" name="Line 272"/>
              <p:cNvSpPr>
                <a:spLocks noChangeShapeType="1"/>
              </p:cNvSpPr>
              <p:nvPr/>
            </p:nvSpPr>
            <p:spPr bwMode="auto">
              <a:xfrm flipH="1" flipV="1">
                <a:off x="1795" y="38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8" name="Line 273"/>
              <p:cNvSpPr>
                <a:spLocks noChangeShapeType="1"/>
              </p:cNvSpPr>
              <p:nvPr/>
            </p:nvSpPr>
            <p:spPr bwMode="auto">
              <a:xfrm flipH="1" flipV="1">
                <a:off x="1738" y="380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9" name="Line 274"/>
              <p:cNvSpPr>
                <a:spLocks noChangeShapeType="1"/>
              </p:cNvSpPr>
              <p:nvPr/>
            </p:nvSpPr>
            <p:spPr bwMode="auto">
              <a:xfrm flipH="1" flipV="1">
                <a:off x="1681" y="37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0" name="Line 275"/>
              <p:cNvSpPr>
                <a:spLocks noChangeShapeType="1"/>
              </p:cNvSpPr>
              <p:nvPr/>
            </p:nvSpPr>
            <p:spPr bwMode="auto">
              <a:xfrm flipH="1" flipV="1">
                <a:off x="1785" y="3812"/>
                <a:ext cx="1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1" name="Line 276"/>
              <p:cNvSpPr>
                <a:spLocks noChangeShapeType="1"/>
              </p:cNvSpPr>
              <p:nvPr/>
            </p:nvSpPr>
            <p:spPr bwMode="auto">
              <a:xfrm flipH="1" flipV="1">
                <a:off x="1728" y="375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2" name="Line 277"/>
              <p:cNvSpPr>
                <a:spLocks noChangeShapeType="1"/>
              </p:cNvSpPr>
              <p:nvPr/>
            </p:nvSpPr>
            <p:spPr bwMode="auto">
              <a:xfrm flipH="1" flipV="1">
                <a:off x="1443" y="3470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3" name="Line 278"/>
              <p:cNvSpPr>
                <a:spLocks noChangeShapeType="1"/>
              </p:cNvSpPr>
              <p:nvPr/>
            </p:nvSpPr>
            <p:spPr bwMode="auto">
              <a:xfrm flipV="1">
                <a:off x="1899" y="393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4" name="Line 279"/>
              <p:cNvSpPr>
                <a:spLocks noChangeShapeType="1"/>
              </p:cNvSpPr>
              <p:nvPr/>
            </p:nvSpPr>
            <p:spPr bwMode="auto">
              <a:xfrm flipV="1">
                <a:off x="1908" y="397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5" name="Line 280"/>
              <p:cNvSpPr>
                <a:spLocks noChangeShapeType="1"/>
              </p:cNvSpPr>
              <p:nvPr/>
            </p:nvSpPr>
            <p:spPr bwMode="auto">
              <a:xfrm flipV="1">
                <a:off x="1956" y="3989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6" name="Line 281"/>
              <p:cNvSpPr>
                <a:spLocks noChangeShapeType="1"/>
              </p:cNvSpPr>
              <p:nvPr/>
            </p:nvSpPr>
            <p:spPr bwMode="auto">
              <a:xfrm flipV="1">
                <a:off x="1966" y="4030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7" name="Line 282"/>
              <p:cNvSpPr>
                <a:spLocks noChangeShapeType="1"/>
              </p:cNvSpPr>
              <p:nvPr/>
            </p:nvSpPr>
            <p:spPr bwMode="auto">
              <a:xfrm flipH="1" flipV="1">
                <a:off x="1966" y="4030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8" name="Line 283"/>
              <p:cNvSpPr>
                <a:spLocks noChangeShapeType="1"/>
              </p:cNvSpPr>
              <p:nvPr/>
            </p:nvSpPr>
            <p:spPr bwMode="auto">
              <a:xfrm flipH="1" flipV="1">
                <a:off x="1908" y="397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9" name="Line 284"/>
              <p:cNvSpPr>
                <a:spLocks noChangeShapeType="1"/>
              </p:cNvSpPr>
              <p:nvPr/>
            </p:nvSpPr>
            <p:spPr bwMode="auto">
              <a:xfrm flipH="1" flipV="1">
                <a:off x="1956" y="3983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0" name="Line 285"/>
              <p:cNvSpPr>
                <a:spLocks noChangeShapeType="1"/>
              </p:cNvSpPr>
              <p:nvPr/>
            </p:nvSpPr>
            <p:spPr bwMode="auto">
              <a:xfrm flipH="1" flipV="1">
                <a:off x="1899" y="3926"/>
                <a:ext cx="1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1" name="Freeform 286"/>
              <p:cNvSpPr>
                <a:spLocks/>
              </p:cNvSpPr>
              <p:nvPr/>
            </p:nvSpPr>
            <p:spPr bwMode="auto">
              <a:xfrm>
                <a:off x="1919" y="4186"/>
                <a:ext cx="76" cy="75"/>
              </a:xfrm>
              <a:custGeom>
                <a:avLst/>
                <a:gdLst>
                  <a:gd name="T0" fmla="*/ 10 w 150"/>
                  <a:gd name="T1" fmla="*/ 4 h 151"/>
                  <a:gd name="T2" fmla="*/ 9 w 150"/>
                  <a:gd name="T3" fmla="*/ 2 h 151"/>
                  <a:gd name="T4" fmla="*/ 8 w 150"/>
                  <a:gd name="T5" fmla="*/ 0 h 151"/>
                  <a:gd name="T6" fmla="*/ 5 w 150"/>
                  <a:gd name="T7" fmla="*/ 0 h 151"/>
                  <a:gd name="T8" fmla="*/ 3 w 150"/>
                  <a:gd name="T9" fmla="*/ 0 h 151"/>
                  <a:gd name="T10" fmla="*/ 1 w 150"/>
                  <a:gd name="T11" fmla="*/ 2 h 151"/>
                  <a:gd name="T12" fmla="*/ 0 w 150"/>
                  <a:gd name="T13" fmla="*/ 4 h 151"/>
                  <a:gd name="T14" fmla="*/ 1 w 150"/>
                  <a:gd name="T15" fmla="*/ 7 h 151"/>
                  <a:gd name="T16" fmla="*/ 3 w 150"/>
                  <a:gd name="T17" fmla="*/ 8 h 151"/>
                  <a:gd name="T18" fmla="*/ 5 w 150"/>
                  <a:gd name="T19" fmla="*/ 9 h 151"/>
                  <a:gd name="T20" fmla="*/ 8 w 150"/>
                  <a:gd name="T21" fmla="*/ 8 h 151"/>
                  <a:gd name="T22" fmla="*/ 9 w 150"/>
                  <a:gd name="T23" fmla="*/ 7 h 151"/>
                  <a:gd name="T24" fmla="*/ 10 w 150"/>
                  <a:gd name="T25" fmla="*/ 4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0"/>
                  <a:gd name="T40" fmla="*/ 0 h 151"/>
                  <a:gd name="T41" fmla="*/ 150 w 150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0" h="151">
                    <a:moveTo>
                      <a:pt x="150" y="75"/>
                    </a:moveTo>
                    <a:lnTo>
                      <a:pt x="139" y="38"/>
                    </a:lnTo>
                    <a:lnTo>
                      <a:pt x="113" y="11"/>
                    </a:lnTo>
                    <a:lnTo>
                      <a:pt x="75" y="0"/>
                    </a:lnTo>
                    <a:lnTo>
                      <a:pt x="37" y="11"/>
                    </a:lnTo>
                    <a:lnTo>
                      <a:pt x="9" y="38"/>
                    </a:lnTo>
                    <a:lnTo>
                      <a:pt x="0" y="75"/>
                    </a:lnTo>
                    <a:lnTo>
                      <a:pt x="9" y="113"/>
                    </a:lnTo>
                    <a:lnTo>
                      <a:pt x="37" y="141"/>
                    </a:lnTo>
                    <a:lnTo>
                      <a:pt x="75" y="151"/>
                    </a:lnTo>
                    <a:lnTo>
                      <a:pt x="113" y="141"/>
                    </a:lnTo>
                    <a:lnTo>
                      <a:pt x="139" y="113"/>
                    </a:lnTo>
                    <a:lnTo>
                      <a:pt x="150" y="7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2" name="Freeform 287"/>
              <p:cNvSpPr>
                <a:spLocks/>
              </p:cNvSpPr>
              <p:nvPr/>
            </p:nvSpPr>
            <p:spPr bwMode="auto">
              <a:xfrm>
                <a:off x="1871" y="4134"/>
                <a:ext cx="54" cy="54"/>
              </a:xfrm>
              <a:custGeom>
                <a:avLst/>
                <a:gdLst>
                  <a:gd name="T0" fmla="*/ 7 w 108"/>
                  <a:gd name="T1" fmla="*/ 3 h 108"/>
                  <a:gd name="T2" fmla="*/ 7 w 108"/>
                  <a:gd name="T3" fmla="*/ 2 h 108"/>
                  <a:gd name="T4" fmla="*/ 5 w 108"/>
                  <a:gd name="T5" fmla="*/ 1 h 108"/>
                  <a:gd name="T6" fmla="*/ 3 w 108"/>
                  <a:gd name="T7" fmla="*/ 0 h 108"/>
                  <a:gd name="T8" fmla="*/ 2 w 108"/>
                  <a:gd name="T9" fmla="*/ 1 h 108"/>
                  <a:gd name="T10" fmla="*/ 1 w 108"/>
                  <a:gd name="T11" fmla="*/ 2 h 108"/>
                  <a:gd name="T12" fmla="*/ 0 w 108"/>
                  <a:gd name="T13" fmla="*/ 3 h 108"/>
                  <a:gd name="T14" fmla="*/ 1 w 108"/>
                  <a:gd name="T15" fmla="*/ 6 h 108"/>
                  <a:gd name="T16" fmla="*/ 2 w 108"/>
                  <a:gd name="T17" fmla="*/ 7 h 108"/>
                  <a:gd name="T18" fmla="*/ 3 w 108"/>
                  <a:gd name="T19" fmla="*/ 7 h 108"/>
                  <a:gd name="T20" fmla="*/ 5 w 108"/>
                  <a:gd name="T21" fmla="*/ 7 h 108"/>
                  <a:gd name="T22" fmla="*/ 7 w 108"/>
                  <a:gd name="T23" fmla="*/ 6 h 108"/>
                  <a:gd name="T24" fmla="*/ 7 w 108"/>
                  <a:gd name="T25" fmla="*/ 3 h 1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8"/>
                  <a:gd name="T40" fmla="*/ 0 h 108"/>
                  <a:gd name="T41" fmla="*/ 108 w 108"/>
                  <a:gd name="T42" fmla="*/ 108 h 1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8" h="108">
                    <a:moveTo>
                      <a:pt x="108" y="54"/>
                    </a:moveTo>
                    <a:lnTo>
                      <a:pt x="100" y="27"/>
                    </a:lnTo>
                    <a:lnTo>
                      <a:pt x="80" y="8"/>
                    </a:lnTo>
                    <a:lnTo>
                      <a:pt x="53" y="0"/>
                    </a:lnTo>
                    <a:lnTo>
                      <a:pt x="26" y="8"/>
                    </a:lnTo>
                    <a:lnTo>
                      <a:pt x="6" y="27"/>
                    </a:lnTo>
                    <a:lnTo>
                      <a:pt x="0" y="54"/>
                    </a:lnTo>
                    <a:lnTo>
                      <a:pt x="6" y="82"/>
                    </a:lnTo>
                    <a:lnTo>
                      <a:pt x="26" y="101"/>
                    </a:lnTo>
                    <a:lnTo>
                      <a:pt x="53" y="108"/>
                    </a:lnTo>
                    <a:lnTo>
                      <a:pt x="80" y="101"/>
                    </a:lnTo>
                    <a:lnTo>
                      <a:pt x="100" y="82"/>
                    </a:lnTo>
                    <a:lnTo>
                      <a:pt x="108" y="5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3" name="Line 288"/>
              <p:cNvSpPr>
                <a:spLocks noChangeShapeType="1"/>
              </p:cNvSpPr>
              <p:nvPr/>
            </p:nvSpPr>
            <p:spPr bwMode="auto">
              <a:xfrm flipH="1" flipV="1">
                <a:off x="1983" y="4251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4" name="Line 289"/>
              <p:cNvSpPr>
                <a:spLocks noChangeShapeType="1"/>
              </p:cNvSpPr>
              <p:nvPr/>
            </p:nvSpPr>
            <p:spPr bwMode="auto">
              <a:xfrm flipH="1" flipV="1">
                <a:off x="1974" y="4257"/>
                <a:ext cx="17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5" name="Line 290"/>
              <p:cNvSpPr>
                <a:spLocks noChangeShapeType="1"/>
              </p:cNvSpPr>
              <p:nvPr/>
            </p:nvSpPr>
            <p:spPr bwMode="auto">
              <a:xfrm flipH="1" flipV="1">
                <a:off x="1916" y="4180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6" name="Line 291"/>
              <p:cNvSpPr>
                <a:spLocks noChangeShapeType="1"/>
              </p:cNvSpPr>
              <p:nvPr/>
            </p:nvSpPr>
            <p:spPr bwMode="auto">
              <a:xfrm flipH="1" flipV="1">
                <a:off x="1907" y="4186"/>
                <a:ext cx="17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7" name="Line 292"/>
              <p:cNvSpPr>
                <a:spLocks noChangeShapeType="1"/>
              </p:cNvSpPr>
              <p:nvPr/>
            </p:nvSpPr>
            <p:spPr bwMode="auto">
              <a:xfrm flipV="1">
                <a:off x="1385" y="3417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8" name="Line 293"/>
              <p:cNvSpPr>
                <a:spLocks noChangeShapeType="1"/>
              </p:cNvSpPr>
              <p:nvPr/>
            </p:nvSpPr>
            <p:spPr bwMode="auto">
              <a:xfrm flipH="1" flipV="1">
                <a:off x="1385" y="3413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9" name="Line 294"/>
              <p:cNvSpPr>
                <a:spLocks noChangeShapeType="1"/>
              </p:cNvSpPr>
              <p:nvPr/>
            </p:nvSpPr>
            <p:spPr bwMode="auto">
              <a:xfrm flipV="1">
                <a:off x="1396" y="34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0" name="Line 295"/>
              <p:cNvSpPr>
                <a:spLocks noChangeShapeType="1"/>
              </p:cNvSpPr>
              <p:nvPr/>
            </p:nvSpPr>
            <p:spPr bwMode="auto">
              <a:xfrm flipH="1" flipV="1">
                <a:off x="1396" y="34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1" name="Line 296"/>
              <p:cNvSpPr>
                <a:spLocks noChangeShapeType="1"/>
              </p:cNvSpPr>
              <p:nvPr/>
            </p:nvSpPr>
            <p:spPr bwMode="auto">
              <a:xfrm flipV="1">
                <a:off x="1338" y="3402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2" name="Line 297"/>
              <p:cNvSpPr>
                <a:spLocks noChangeShapeType="1"/>
              </p:cNvSpPr>
              <p:nvPr/>
            </p:nvSpPr>
            <p:spPr bwMode="auto">
              <a:xfrm flipH="1" flipV="1">
                <a:off x="1338" y="3402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3" name="Freeform 298"/>
              <p:cNvSpPr>
                <a:spLocks/>
              </p:cNvSpPr>
              <p:nvPr/>
            </p:nvSpPr>
            <p:spPr bwMode="auto">
              <a:xfrm>
                <a:off x="3311" y="3359"/>
                <a:ext cx="112" cy="24"/>
              </a:xfrm>
              <a:custGeom>
                <a:avLst/>
                <a:gdLst>
                  <a:gd name="T0" fmla="*/ 0 w 224"/>
                  <a:gd name="T1" fmla="*/ 0 h 49"/>
                  <a:gd name="T2" fmla="*/ 3 w 224"/>
                  <a:gd name="T3" fmla="*/ 2 h 49"/>
                  <a:gd name="T4" fmla="*/ 6 w 224"/>
                  <a:gd name="T5" fmla="*/ 3 h 49"/>
                  <a:gd name="T6" fmla="*/ 9 w 224"/>
                  <a:gd name="T7" fmla="*/ 2 h 49"/>
                  <a:gd name="T8" fmla="*/ 12 w 224"/>
                  <a:gd name="T9" fmla="*/ 2 h 49"/>
                  <a:gd name="T10" fmla="*/ 14 w 224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49"/>
                  <a:gd name="T20" fmla="*/ 224 w 224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49">
                    <a:moveTo>
                      <a:pt x="0" y="7"/>
                    </a:moveTo>
                    <a:lnTo>
                      <a:pt x="41" y="35"/>
                    </a:lnTo>
                    <a:lnTo>
                      <a:pt x="90" y="49"/>
                    </a:lnTo>
                    <a:lnTo>
                      <a:pt x="138" y="47"/>
                    </a:lnTo>
                    <a:lnTo>
                      <a:pt x="185" y="32"/>
                    </a:lnTo>
                    <a:lnTo>
                      <a:pt x="2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4" name="Line 299"/>
              <p:cNvSpPr>
                <a:spLocks noChangeShapeType="1"/>
              </p:cNvSpPr>
              <p:nvPr/>
            </p:nvSpPr>
            <p:spPr bwMode="auto">
              <a:xfrm flipH="1" flipV="1">
                <a:off x="3307" y="3681"/>
                <a:ext cx="116" cy="1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5" name="Line 300"/>
              <p:cNvSpPr>
                <a:spLocks noChangeShapeType="1"/>
              </p:cNvSpPr>
              <p:nvPr/>
            </p:nvSpPr>
            <p:spPr bwMode="auto">
              <a:xfrm flipH="1">
                <a:off x="3391" y="4369"/>
                <a:ext cx="3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6" name="Line 301"/>
              <p:cNvSpPr>
                <a:spLocks noChangeShapeType="1"/>
              </p:cNvSpPr>
              <p:nvPr/>
            </p:nvSpPr>
            <p:spPr bwMode="auto">
              <a:xfrm flipH="1">
                <a:off x="3351" y="4369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7" name="Line 302"/>
              <p:cNvSpPr>
                <a:spLocks noChangeShapeType="1"/>
              </p:cNvSpPr>
              <p:nvPr/>
            </p:nvSpPr>
            <p:spPr bwMode="auto">
              <a:xfrm flipH="1">
                <a:off x="3305" y="4369"/>
                <a:ext cx="3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8" name="Line 303"/>
              <p:cNvSpPr>
                <a:spLocks noChangeShapeType="1"/>
              </p:cNvSpPr>
              <p:nvPr/>
            </p:nvSpPr>
            <p:spPr bwMode="auto">
              <a:xfrm>
                <a:off x="3308" y="3984"/>
                <a:ext cx="178" cy="1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9" name="Line 304"/>
              <p:cNvSpPr>
                <a:spLocks noChangeShapeType="1"/>
              </p:cNvSpPr>
              <p:nvPr/>
            </p:nvSpPr>
            <p:spPr bwMode="auto">
              <a:xfrm>
                <a:off x="3336" y="3956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0" name="Freeform 305"/>
              <p:cNvSpPr>
                <a:spLocks/>
              </p:cNvSpPr>
              <p:nvPr/>
            </p:nvSpPr>
            <p:spPr bwMode="auto">
              <a:xfrm>
                <a:off x="3331" y="4257"/>
                <a:ext cx="107" cy="108"/>
              </a:xfrm>
              <a:custGeom>
                <a:avLst/>
                <a:gdLst>
                  <a:gd name="T0" fmla="*/ 13 w 215"/>
                  <a:gd name="T1" fmla="*/ 7 h 214"/>
                  <a:gd name="T2" fmla="*/ 12 w 215"/>
                  <a:gd name="T3" fmla="*/ 5 h 214"/>
                  <a:gd name="T4" fmla="*/ 11 w 215"/>
                  <a:gd name="T5" fmla="*/ 2 h 214"/>
                  <a:gd name="T6" fmla="*/ 9 w 215"/>
                  <a:gd name="T7" fmla="*/ 1 h 214"/>
                  <a:gd name="T8" fmla="*/ 6 w 215"/>
                  <a:gd name="T9" fmla="*/ 0 h 214"/>
                  <a:gd name="T10" fmla="*/ 4 w 215"/>
                  <a:gd name="T11" fmla="*/ 1 h 214"/>
                  <a:gd name="T12" fmla="*/ 1 w 215"/>
                  <a:gd name="T13" fmla="*/ 2 h 214"/>
                  <a:gd name="T14" fmla="*/ 0 w 215"/>
                  <a:gd name="T15" fmla="*/ 5 h 214"/>
                  <a:gd name="T16" fmla="*/ 0 w 215"/>
                  <a:gd name="T17" fmla="*/ 7 h 214"/>
                  <a:gd name="T18" fmla="*/ 0 w 215"/>
                  <a:gd name="T19" fmla="*/ 10 h 214"/>
                  <a:gd name="T20" fmla="*/ 1 w 215"/>
                  <a:gd name="T21" fmla="*/ 12 h 214"/>
                  <a:gd name="T22" fmla="*/ 4 w 215"/>
                  <a:gd name="T23" fmla="*/ 13 h 214"/>
                  <a:gd name="T24" fmla="*/ 6 w 215"/>
                  <a:gd name="T25" fmla="*/ 14 h 214"/>
                  <a:gd name="T26" fmla="*/ 9 w 215"/>
                  <a:gd name="T27" fmla="*/ 13 h 214"/>
                  <a:gd name="T28" fmla="*/ 11 w 215"/>
                  <a:gd name="T29" fmla="*/ 12 h 214"/>
                  <a:gd name="T30" fmla="*/ 12 w 215"/>
                  <a:gd name="T31" fmla="*/ 10 h 214"/>
                  <a:gd name="T32" fmla="*/ 13 w 215"/>
                  <a:gd name="T33" fmla="*/ 7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214"/>
                  <a:gd name="T53" fmla="*/ 215 w 215"/>
                  <a:gd name="T54" fmla="*/ 214 h 2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214">
                    <a:moveTo>
                      <a:pt x="215" y="106"/>
                    </a:moveTo>
                    <a:lnTo>
                      <a:pt x="207" y="66"/>
                    </a:lnTo>
                    <a:lnTo>
                      <a:pt x="183" y="31"/>
                    </a:lnTo>
                    <a:lnTo>
                      <a:pt x="149" y="8"/>
                    </a:lnTo>
                    <a:lnTo>
                      <a:pt x="108" y="0"/>
                    </a:lnTo>
                    <a:lnTo>
                      <a:pt x="66" y="8"/>
                    </a:lnTo>
                    <a:lnTo>
                      <a:pt x="31" y="31"/>
                    </a:lnTo>
                    <a:lnTo>
                      <a:pt x="8" y="66"/>
                    </a:lnTo>
                    <a:lnTo>
                      <a:pt x="0" y="106"/>
                    </a:lnTo>
                    <a:lnTo>
                      <a:pt x="8" y="149"/>
                    </a:lnTo>
                    <a:lnTo>
                      <a:pt x="31" y="183"/>
                    </a:lnTo>
                    <a:lnTo>
                      <a:pt x="66" y="206"/>
                    </a:lnTo>
                    <a:lnTo>
                      <a:pt x="108" y="214"/>
                    </a:lnTo>
                    <a:lnTo>
                      <a:pt x="149" y="206"/>
                    </a:lnTo>
                    <a:lnTo>
                      <a:pt x="183" y="183"/>
                    </a:lnTo>
                    <a:lnTo>
                      <a:pt x="207" y="149"/>
                    </a:lnTo>
                    <a:lnTo>
                      <a:pt x="215" y="10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1" name="Line 306"/>
              <p:cNvSpPr>
                <a:spLocks noChangeShapeType="1"/>
              </p:cNvSpPr>
              <p:nvPr/>
            </p:nvSpPr>
            <p:spPr bwMode="auto">
              <a:xfrm flipH="1">
                <a:off x="3310" y="3608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2" name="Line 307"/>
              <p:cNvSpPr>
                <a:spLocks noChangeShapeType="1"/>
              </p:cNvSpPr>
              <p:nvPr/>
            </p:nvSpPr>
            <p:spPr bwMode="auto">
              <a:xfrm>
                <a:off x="3336" y="3956"/>
                <a:ext cx="161" cy="1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3" name="Line 308"/>
              <p:cNvSpPr>
                <a:spLocks noChangeShapeType="1"/>
              </p:cNvSpPr>
              <p:nvPr/>
            </p:nvSpPr>
            <p:spPr bwMode="auto">
              <a:xfrm flipH="1">
                <a:off x="3214" y="3833"/>
                <a:ext cx="245" cy="2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4" name="Line 309"/>
              <p:cNvSpPr>
                <a:spLocks noChangeShapeType="1"/>
              </p:cNvSpPr>
              <p:nvPr/>
            </p:nvSpPr>
            <p:spPr bwMode="auto">
              <a:xfrm>
                <a:off x="3054" y="3933"/>
                <a:ext cx="324" cy="3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5" name="Line 310"/>
              <p:cNvSpPr>
                <a:spLocks noChangeShapeType="1"/>
              </p:cNvSpPr>
              <p:nvPr/>
            </p:nvSpPr>
            <p:spPr bwMode="auto">
              <a:xfrm>
                <a:off x="3062" y="3926"/>
                <a:ext cx="341" cy="3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6" name="Line 311"/>
              <p:cNvSpPr>
                <a:spLocks noChangeShapeType="1"/>
              </p:cNvSpPr>
              <p:nvPr/>
            </p:nvSpPr>
            <p:spPr bwMode="auto">
              <a:xfrm flipH="1">
                <a:off x="2316" y="4402"/>
                <a:ext cx="149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7" name="Line 312"/>
              <p:cNvSpPr>
                <a:spLocks noChangeShapeType="1"/>
              </p:cNvSpPr>
              <p:nvPr/>
            </p:nvSpPr>
            <p:spPr bwMode="auto">
              <a:xfrm flipH="1">
                <a:off x="3761" y="4408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8" name="Line 313"/>
              <p:cNvSpPr>
                <a:spLocks noChangeShapeType="1"/>
              </p:cNvSpPr>
              <p:nvPr/>
            </p:nvSpPr>
            <p:spPr bwMode="auto">
              <a:xfrm flipH="1">
                <a:off x="3680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9" name="Line 314"/>
              <p:cNvSpPr>
                <a:spLocks noChangeShapeType="1"/>
              </p:cNvSpPr>
              <p:nvPr/>
            </p:nvSpPr>
            <p:spPr bwMode="auto">
              <a:xfrm flipH="1">
                <a:off x="3600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0" name="Line 315"/>
              <p:cNvSpPr>
                <a:spLocks noChangeShapeType="1"/>
              </p:cNvSpPr>
              <p:nvPr/>
            </p:nvSpPr>
            <p:spPr bwMode="auto">
              <a:xfrm flipH="1">
                <a:off x="3519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1" name="Line 316"/>
              <p:cNvSpPr>
                <a:spLocks noChangeShapeType="1"/>
              </p:cNvSpPr>
              <p:nvPr/>
            </p:nvSpPr>
            <p:spPr bwMode="auto">
              <a:xfrm flipH="1">
                <a:off x="343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2" name="Line 317"/>
              <p:cNvSpPr>
                <a:spLocks noChangeShapeType="1"/>
              </p:cNvSpPr>
              <p:nvPr/>
            </p:nvSpPr>
            <p:spPr bwMode="auto">
              <a:xfrm flipH="1">
                <a:off x="335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3" name="Line 318"/>
              <p:cNvSpPr>
                <a:spLocks noChangeShapeType="1"/>
              </p:cNvSpPr>
              <p:nvPr/>
            </p:nvSpPr>
            <p:spPr bwMode="auto">
              <a:xfrm flipH="1">
                <a:off x="3277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4" name="Line 319"/>
              <p:cNvSpPr>
                <a:spLocks noChangeShapeType="1"/>
              </p:cNvSpPr>
              <p:nvPr/>
            </p:nvSpPr>
            <p:spPr bwMode="auto">
              <a:xfrm flipH="1">
                <a:off x="319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5" name="Line 320"/>
              <p:cNvSpPr>
                <a:spLocks noChangeShapeType="1"/>
              </p:cNvSpPr>
              <p:nvPr/>
            </p:nvSpPr>
            <p:spPr bwMode="auto">
              <a:xfrm flipH="1">
                <a:off x="311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6" name="Line 321"/>
              <p:cNvSpPr>
                <a:spLocks noChangeShapeType="1"/>
              </p:cNvSpPr>
              <p:nvPr/>
            </p:nvSpPr>
            <p:spPr bwMode="auto">
              <a:xfrm flipH="1">
                <a:off x="3035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7" name="Line 322"/>
              <p:cNvSpPr>
                <a:spLocks noChangeShapeType="1"/>
              </p:cNvSpPr>
              <p:nvPr/>
            </p:nvSpPr>
            <p:spPr bwMode="auto">
              <a:xfrm flipH="1">
                <a:off x="2954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8" name="Line 323"/>
              <p:cNvSpPr>
                <a:spLocks noChangeShapeType="1"/>
              </p:cNvSpPr>
              <p:nvPr/>
            </p:nvSpPr>
            <p:spPr bwMode="auto">
              <a:xfrm flipH="1">
                <a:off x="2874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9" name="Line 324"/>
              <p:cNvSpPr>
                <a:spLocks noChangeShapeType="1"/>
              </p:cNvSpPr>
              <p:nvPr/>
            </p:nvSpPr>
            <p:spPr bwMode="auto">
              <a:xfrm flipH="1">
                <a:off x="2793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0" name="Line 325"/>
              <p:cNvSpPr>
                <a:spLocks noChangeShapeType="1"/>
              </p:cNvSpPr>
              <p:nvPr/>
            </p:nvSpPr>
            <p:spPr bwMode="auto">
              <a:xfrm flipH="1">
                <a:off x="2713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1" name="Line 326"/>
              <p:cNvSpPr>
                <a:spLocks noChangeShapeType="1"/>
              </p:cNvSpPr>
              <p:nvPr/>
            </p:nvSpPr>
            <p:spPr bwMode="auto">
              <a:xfrm flipH="1">
                <a:off x="2632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2" name="Line 327"/>
              <p:cNvSpPr>
                <a:spLocks noChangeShapeType="1"/>
              </p:cNvSpPr>
              <p:nvPr/>
            </p:nvSpPr>
            <p:spPr bwMode="auto">
              <a:xfrm flipH="1">
                <a:off x="2550" y="4408"/>
                <a:ext cx="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3" name="Line 328"/>
              <p:cNvSpPr>
                <a:spLocks noChangeShapeType="1"/>
              </p:cNvSpPr>
              <p:nvPr/>
            </p:nvSpPr>
            <p:spPr bwMode="auto">
              <a:xfrm flipH="1">
                <a:off x="2470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4" name="Line 329"/>
              <p:cNvSpPr>
                <a:spLocks noChangeShapeType="1"/>
              </p:cNvSpPr>
              <p:nvPr/>
            </p:nvSpPr>
            <p:spPr bwMode="auto">
              <a:xfrm flipH="1">
                <a:off x="2389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5" name="Line 330"/>
              <p:cNvSpPr>
                <a:spLocks noChangeShapeType="1"/>
              </p:cNvSpPr>
              <p:nvPr/>
            </p:nvSpPr>
            <p:spPr bwMode="auto">
              <a:xfrm flipH="1">
                <a:off x="2312" y="4408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6" name="Line 331"/>
              <p:cNvSpPr>
                <a:spLocks noChangeShapeType="1"/>
              </p:cNvSpPr>
              <p:nvPr/>
            </p:nvSpPr>
            <p:spPr bwMode="auto">
              <a:xfrm flipH="1">
                <a:off x="3761" y="4440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7" name="Line 332"/>
              <p:cNvSpPr>
                <a:spLocks noChangeShapeType="1"/>
              </p:cNvSpPr>
              <p:nvPr/>
            </p:nvSpPr>
            <p:spPr bwMode="auto">
              <a:xfrm flipH="1">
                <a:off x="3680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8" name="Line 333"/>
              <p:cNvSpPr>
                <a:spLocks noChangeShapeType="1"/>
              </p:cNvSpPr>
              <p:nvPr/>
            </p:nvSpPr>
            <p:spPr bwMode="auto">
              <a:xfrm flipH="1">
                <a:off x="3600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9" name="Line 334"/>
              <p:cNvSpPr>
                <a:spLocks noChangeShapeType="1"/>
              </p:cNvSpPr>
              <p:nvPr/>
            </p:nvSpPr>
            <p:spPr bwMode="auto">
              <a:xfrm flipH="1">
                <a:off x="3519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0" name="Line 335"/>
              <p:cNvSpPr>
                <a:spLocks noChangeShapeType="1"/>
              </p:cNvSpPr>
              <p:nvPr/>
            </p:nvSpPr>
            <p:spPr bwMode="auto">
              <a:xfrm flipH="1">
                <a:off x="343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1" name="Line 336"/>
              <p:cNvSpPr>
                <a:spLocks noChangeShapeType="1"/>
              </p:cNvSpPr>
              <p:nvPr/>
            </p:nvSpPr>
            <p:spPr bwMode="auto">
              <a:xfrm flipH="1">
                <a:off x="335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2" name="Line 337"/>
              <p:cNvSpPr>
                <a:spLocks noChangeShapeType="1"/>
              </p:cNvSpPr>
              <p:nvPr/>
            </p:nvSpPr>
            <p:spPr bwMode="auto">
              <a:xfrm flipH="1">
                <a:off x="3277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3" name="Line 338"/>
              <p:cNvSpPr>
                <a:spLocks noChangeShapeType="1"/>
              </p:cNvSpPr>
              <p:nvPr/>
            </p:nvSpPr>
            <p:spPr bwMode="auto">
              <a:xfrm flipH="1">
                <a:off x="319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4" name="Line 339"/>
              <p:cNvSpPr>
                <a:spLocks noChangeShapeType="1"/>
              </p:cNvSpPr>
              <p:nvPr/>
            </p:nvSpPr>
            <p:spPr bwMode="auto">
              <a:xfrm flipH="1">
                <a:off x="311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5" name="Line 340"/>
              <p:cNvSpPr>
                <a:spLocks noChangeShapeType="1"/>
              </p:cNvSpPr>
              <p:nvPr/>
            </p:nvSpPr>
            <p:spPr bwMode="auto">
              <a:xfrm flipH="1">
                <a:off x="3035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6" name="Line 341"/>
              <p:cNvSpPr>
                <a:spLocks noChangeShapeType="1"/>
              </p:cNvSpPr>
              <p:nvPr/>
            </p:nvSpPr>
            <p:spPr bwMode="auto">
              <a:xfrm flipH="1">
                <a:off x="2954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7" name="Line 342"/>
              <p:cNvSpPr>
                <a:spLocks noChangeShapeType="1"/>
              </p:cNvSpPr>
              <p:nvPr/>
            </p:nvSpPr>
            <p:spPr bwMode="auto">
              <a:xfrm flipH="1">
                <a:off x="2874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8" name="Line 343"/>
              <p:cNvSpPr>
                <a:spLocks noChangeShapeType="1"/>
              </p:cNvSpPr>
              <p:nvPr/>
            </p:nvSpPr>
            <p:spPr bwMode="auto">
              <a:xfrm flipH="1">
                <a:off x="2793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9" name="Line 344"/>
              <p:cNvSpPr>
                <a:spLocks noChangeShapeType="1"/>
              </p:cNvSpPr>
              <p:nvPr/>
            </p:nvSpPr>
            <p:spPr bwMode="auto">
              <a:xfrm flipH="1">
                <a:off x="2713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0" name="Line 345"/>
              <p:cNvSpPr>
                <a:spLocks noChangeShapeType="1"/>
              </p:cNvSpPr>
              <p:nvPr/>
            </p:nvSpPr>
            <p:spPr bwMode="auto">
              <a:xfrm flipH="1">
                <a:off x="2632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1" name="Line 346"/>
              <p:cNvSpPr>
                <a:spLocks noChangeShapeType="1"/>
              </p:cNvSpPr>
              <p:nvPr/>
            </p:nvSpPr>
            <p:spPr bwMode="auto">
              <a:xfrm flipH="1">
                <a:off x="2550" y="4440"/>
                <a:ext cx="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2" name="Line 347"/>
              <p:cNvSpPr>
                <a:spLocks noChangeShapeType="1"/>
              </p:cNvSpPr>
              <p:nvPr/>
            </p:nvSpPr>
            <p:spPr bwMode="auto">
              <a:xfrm flipH="1">
                <a:off x="2470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3" name="Line 348"/>
              <p:cNvSpPr>
                <a:spLocks noChangeShapeType="1"/>
              </p:cNvSpPr>
              <p:nvPr/>
            </p:nvSpPr>
            <p:spPr bwMode="auto">
              <a:xfrm flipH="1">
                <a:off x="2389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4" name="Line 349"/>
              <p:cNvSpPr>
                <a:spLocks noChangeShapeType="1"/>
              </p:cNvSpPr>
              <p:nvPr/>
            </p:nvSpPr>
            <p:spPr bwMode="auto">
              <a:xfrm flipH="1">
                <a:off x="2312" y="4440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5" name="Line 350"/>
              <p:cNvSpPr>
                <a:spLocks noChangeShapeType="1"/>
              </p:cNvSpPr>
              <p:nvPr/>
            </p:nvSpPr>
            <p:spPr bwMode="auto">
              <a:xfrm flipH="1">
                <a:off x="2298" y="4445"/>
                <a:ext cx="15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6" name="Line 351"/>
              <p:cNvSpPr>
                <a:spLocks noChangeShapeType="1"/>
              </p:cNvSpPr>
              <p:nvPr/>
            </p:nvSpPr>
            <p:spPr bwMode="auto">
              <a:xfrm flipH="1" flipV="1">
                <a:off x="2941" y="3687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7" name="Line 352"/>
              <p:cNvSpPr>
                <a:spLocks noChangeShapeType="1"/>
              </p:cNvSpPr>
              <p:nvPr/>
            </p:nvSpPr>
            <p:spPr bwMode="auto">
              <a:xfrm flipH="1">
                <a:off x="3307" y="366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8" name="Line 353"/>
              <p:cNvSpPr>
                <a:spLocks noChangeShapeType="1"/>
              </p:cNvSpPr>
              <p:nvPr/>
            </p:nvSpPr>
            <p:spPr bwMode="auto">
              <a:xfrm>
                <a:off x="3336" y="3956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9" name="Line 354"/>
              <p:cNvSpPr>
                <a:spLocks noChangeShapeType="1"/>
              </p:cNvSpPr>
              <p:nvPr/>
            </p:nvSpPr>
            <p:spPr bwMode="auto">
              <a:xfrm flipH="1" flipV="1">
                <a:off x="3307" y="365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0" name="Line 355"/>
              <p:cNvSpPr>
                <a:spLocks noChangeShapeType="1"/>
              </p:cNvSpPr>
              <p:nvPr/>
            </p:nvSpPr>
            <p:spPr bwMode="auto">
              <a:xfrm flipV="1">
                <a:off x="3263" y="3681"/>
                <a:ext cx="44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1" name="Line 356"/>
              <p:cNvSpPr>
                <a:spLocks noChangeShapeType="1"/>
              </p:cNvSpPr>
              <p:nvPr/>
            </p:nvSpPr>
            <p:spPr bwMode="auto">
              <a:xfrm flipH="1" flipV="1">
                <a:off x="2761" y="3747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2" name="Line 357"/>
              <p:cNvSpPr>
                <a:spLocks noChangeShapeType="1"/>
              </p:cNvSpPr>
              <p:nvPr/>
            </p:nvSpPr>
            <p:spPr bwMode="auto">
              <a:xfrm flipV="1">
                <a:off x="2761" y="368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3" name="Line 358"/>
              <p:cNvSpPr>
                <a:spLocks noChangeShapeType="1"/>
              </p:cNvSpPr>
              <p:nvPr/>
            </p:nvSpPr>
            <p:spPr bwMode="auto">
              <a:xfrm>
                <a:off x="2796" y="3873"/>
                <a:ext cx="29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4" name="Line 359"/>
              <p:cNvSpPr>
                <a:spLocks noChangeShapeType="1"/>
              </p:cNvSpPr>
              <p:nvPr/>
            </p:nvSpPr>
            <p:spPr bwMode="auto">
              <a:xfrm>
                <a:off x="2788" y="3880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5" name="Line 360"/>
              <p:cNvSpPr>
                <a:spLocks noChangeShapeType="1"/>
              </p:cNvSpPr>
              <p:nvPr/>
            </p:nvSpPr>
            <p:spPr bwMode="auto">
              <a:xfrm>
                <a:off x="2780" y="3888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6" name="Line 361"/>
              <p:cNvSpPr>
                <a:spLocks noChangeShapeType="1"/>
              </p:cNvSpPr>
              <p:nvPr/>
            </p:nvSpPr>
            <p:spPr bwMode="auto">
              <a:xfrm>
                <a:off x="2772" y="3896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7" name="Line 362"/>
              <p:cNvSpPr>
                <a:spLocks noChangeShapeType="1"/>
              </p:cNvSpPr>
              <p:nvPr/>
            </p:nvSpPr>
            <p:spPr bwMode="auto">
              <a:xfrm>
                <a:off x="2765" y="3903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8" name="Line 363"/>
              <p:cNvSpPr>
                <a:spLocks noChangeShapeType="1"/>
              </p:cNvSpPr>
              <p:nvPr/>
            </p:nvSpPr>
            <p:spPr bwMode="auto">
              <a:xfrm>
                <a:off x="2757" y="3911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9" name="Line 364"/>
              <p:cNvSpPr>
                <a:spLocks noChangeShapeType="1"/>
              </p:cNvSpPr>
              <p:nvPr/>
            </p:nvSpPr>
            <p:spPr bwMode="auto">
              <a:xfrm>
                <a:off x="2749" y="3918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0" name="Line 365"/>
              <p:cNvSpPr>
                <a:spLocks noChangeShapeType="1"/>
              </p:cNvSpPr>
              <p:nvPr/>
            </p:nvSpPr>
            <p:spPr bwMode="auto">
              <a:xfrm>
                <a:off x="2742" y="3926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1" name="Line 366"/>
              <p:cNvSpPr>
                <a:spLocks noChangeShapeType="1"/>
              </p:cNvSpPr>
              <p:nvPr/>
            </p:nvSpPr>
            <p:spPr bwMode="auto">
              <a:xfrm>
                <a:off x="2734" y="3933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2" name="Line 367"/>
              <p:cNvSpPr>
                <a:spLocks noChangeShapeType="1"/>
              </p:cNvSpPr>
              <p:nvPr/>
            </p:nvSpPr>
            <p:spPr bwMode="auto">
              <a:xfrm>
                <a:off x="2727" y="3941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3" name="Line 368"/>
              <p:cNvSpPr>
                <a:spLocks noChangeShapeType="1"/>
              </p:cNvSpPr>
              <p:nvPr/>
            </p:nvSpPr>
            <p:spPr bwMode="auto">
              <a:xfrm>
                <a:off x="2719" y="3949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4" name="Line 369"/>
              <p:cNvSpPr>
                <a:spLocks noChangeShapeType="1"/>
              </p:cNvSpPr>
              <p:nvPr/>
            </p:nvSpPr>
            <p:spPr bwMode="auto">
              <a:xfrm>
                <a:off x="2712" y="3956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5" name="Line 370"/>
              <p:cNvSpPr>
                <a:spLocks noChangeShapeType="1"/>
              </p:cNvSpPr>
              <p:nvPr/>
            </p:nvSpPr>
            <p:spPr bwMode="auto">
              <a:xfrm>
                <a:off x="2704" y="3964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6" name="Line 371"/>
              <p:cNvSpPr>
                <a:spLocks noChangeShapeType="1"/>
              </p:cNvSpPr>
              <p:nvPr/>
            </p:nvSpPr>
            <p:spPr bwMode="auto">
              <a:xfrm>
                <a:off x="2696" y="3972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7" name="Line 372"/>
              <p:cNvSpPr>
                <a:spLocks noChangeShapeType="1"/>
              </p:cNvSpPr>
              <p:nvPr/>
            </p:nvSpPr>
            <p:spPr bwMode="auto">
              <a:xfrm>
                <a:off x="2689" y="3979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8" name="Line 373"/>
              <p:cNvSpPr>
                <a:spLocks noChangeShapeType="1"/>
              </p:cNvSpPr>
              <p:nvPr/>
            </p:nvSpPr>
            <p:spPr bwMode="auto">
              <a:xfrm>
                <a:off x="2681" y="3987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9" name="Line 374"/>
              <p:cNvSpPr>
                <a:spLocks noChangeShapeType="1"/>
              </p:cNvSpPr>
              <p:nvPr/>
            </p:nvSpPr>
            <p:spPr bwMode="auto">
              <a:xfrm>
                <a:off x="2673" y="3994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0" name="Line 375"/>
              <p:cNvSpPr>
                <a:spLocks noChangeShapeType="1"/>
              </p:cNvSpPr>
              <p:nvPr/>
            </p:nvSpPr>
            <p:spPr bwMode="auto">
              <a:xfrm>
                <a:off x="2666" y="4002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1" name="Line 376"/>
              <p:cNvSpPr>
                <a:spLocks noChangeShapeType="1"/>
              </p:cNvSpPr>
              <p:nvPr/>
            </p:nvSpPr>
            <p:spPr bwMode="auto">
              <a:xfrm>
                <a:off x="2659" y="401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2" name="Line 377"/>
              <p:cNvSpPr>
                <a:spLocks noChangeShapeType="1"/>
              </p:cNvSpPr>
              <p:nvPr/>
            </p:nvSpPr>
            <p:spPr bwMode="auto">
              <a:xfrm>
                <a:off x="2651" y="4017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3" name="Line 378"/>
              <p:cNvSpPr>
                <a:spLocks noChangeShapeType="1"/>
              </p:cNvSpPr>
              <p:nvPr/>
            </p:nvSpPr>
            <p:spPr bwMode="auto">
              <a:xfrm>
                <a:off x="2643" y="4025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4" name="Line 379"/>
              <p:cNvSpPr>
                <a:spLocks noChangeShapeType="1"/>
              </p:cNvSpPr>
              <p:nvPr/>
            </p:nvSpPr>
            <p:spPr bwMode="auto">
              <a:xfrm>
                <a:off x="2636" y="403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5" name="Line 380"/>
              <p:cNvSpPr>
                <a:spLocks noChangeShapeType="1"/>
              </p:cNvSpPr>
              <p:nvPr/>
            </p:nvSpPr>
            <p:spPr bwMode="auto">
              <a:xfrm>
                <a:off x="2628" y="4040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6" name="Line 381"/>
              <p:cNvSpPr>
                <a:spLocks noChangeShapeType="1"/>
              </p:cNvSpPr>
              <p:nvPr/>
            </p:nvSpPr>
            <p:spPr bwMode="auto">
              <a:xfrm>
                <a:off x="2620" y="4048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7" name="Line 382"/>
              <p:cNvSpPr>
                <a:spLocks noChangeShapeType="1"/>
              </p:cNvSpPr>
              <p:nvPr/>
            </p:nvSpPr>
            <p:spPr bwMode="auto">
              <a:xfrm>
                <a:off x="2612" y="4055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8" name="Line 383"/>
              <p:cNvSpPr>
                <a:spLocks noChangeShapeType="1"/>
              </p:cNvSpPr>
              <p:nvPr/>
            </p:nvSpPr>
            <p:spPr bwMode="auto">
              <a:xfrm>
                <a:off x="2605" y="4063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9" name="Line 384"/>
              <p:cNvSpPr>
                <a:spLocks noChangeShapeType="1"/>
              </p:cNvSpPr>
              <p:nvPr/>
            </p:nvSpPr>
            <p:spPr bwMode="auto">
              <a:xfrm>
                <a:off x="2597" y="4070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0" name="Line 385"/>
              <p:cNvSpPr>
                <a:spLocks noChangeShapeType="1"/>
              </p:cNvSpPr>
              <p:nvPr/>
            </p:nvSpPr>
            <p:spPr bwMode="auto">
              <a:xfrm>
                <a:off x="2590" y="4078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1" name="Line 386"/>
              <p:cNvSpPr>
                <a:spLocks noChangeShapeType="1"/>
              </p:cNvSpPr>
              <p:nvPr/>
            </p:nvSpPr>
            <p:spPr bwMode="auto">
              <a:xfrm>
                <a:off x="2583" y="4086"/>
                <a:ext cx="29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2" name="Line 387"/>
              <p:cNvSpPr>
                <a:spLocks noChangeShapeType="1"/>
              </p:cNvSpPr>
              <p:nvPr/>
            </p:nvSpPr>
            <p:spPr bwMode="auto">
              <a:xfrm>
                <a:off x="2575" y="4093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3" name="Line 388"/>
              <p:cNvSpPr>
                <a:spLocks noChangeShapeType="1"/>
              </p:cNvSpPr>
              <p:nvPr/>
            </p:nvSpPr>
            <p:spPr bwMode="auto">
              <a:xfrm>
                <a:off x="2567" y="4101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4" name="Line 389"/>
              <p:cNvSpPr>
                <a:spLocks noChangeShapeType="1"/>
              </p:cNvSpPr>
              <p:nvPr/>
            </p:nvSpPr>
            <p:spPr bwMode="auto">
              <a:xfrm>
                <a:off x="2559" y="4109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5" name="Line 390"/>
              <p:cNvSpPr>
                <a:spLocks noChangeShapeType="1"/>
              </p:cNvSpPr>
              <p:nvPr/>
            </p:nvSpPr>
            <p:spPr bwMode="auto">
              <a:xfrm>
                <a:off x="2552" y="4116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6" name="Line 391"/>
              <p:cNvSpPr>
                <a:spLocks noChangeShapeType="1"/>
              </p:cNvSpPr>
              <p:nvPr/>
            </p:nvSpPr>
            <p:spPr bwMode="auto">
              <a:xfrm>
                <a:off x="2544" y="4124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7" name="Line 392"/>
              <p:cNvSpPr>
                <a:spLocks noChangeShapeType="1"/>
              </p:cNvSpPr>
              <p:nvPr/>
            </p:nvSpPr>
            <p:spPr bwMode="auto">
              <a:xfrm>
                <a:off x="2536" y="4131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8" name="Line 393"/>
              <p:cNvSpPr>
                <a:spLocks noChangeShapeType="1"/>
              </p:cNvSpPr>
              <p:nvPr/>
            </p:nvSpPr>
            <p:spPr bwMode="auto">
              <a:xfrm>
                <a:off x="2529" y="4139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9" name="Line 394"/>
              <p:cNvSpPr>
                <a:spLocks noChangeShapeType="1"/>
              </p:cNvSpPr>
              <p:nvPr/>
            </p:nvSpPr>
            <p:spPr bwMode="auto">
              <a:xfrm>
                <a:off x="2522" y="4147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0" name="Line 395"/>
              <p:cNvSpPr>
                <a:spLocks noChangeShapeType="1"/>
              </p:cNvSpPr>
              <p:nvPr/>
            </p:nvSpPr>
            <p:spPr bwMode="auto">
              <a:xfrm>
                <a:off x="2514" y="4154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1" name="Line 396"/>
              <p:cNvSpPr>
                <a:spLocks noChangeShapeType="1"/>
              </p:cNvSpPr>
              <p:nvPr/>
            </p:nvSpPr>
            <p:spPr bwMode="auto">
              <a:xfrm>
                <a:off x="2506" y="4162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2" name="Line 397"/>
              <p:cNvSpPr>
                <a:spLocks noChangeShapeType="1"/>
              </p:cNvSpPr>
              <p:nvPr/>
            </p:nvSpPr>
            <p:spPr bwMode="auto">
              <a:xfrm>
                <a:off x="2499" y="417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3" name="Line 398"/>
              <p:cNvSpPr>
                <a:spLocks noChangeShapeType="1"/>
              </p:cNvSpPr>
              <p:nvPr/>
            </p:nvSpPr>
            <p:spPr bwMode="auto">
              <a:xfrm>
                <a:off x="2491" y="4177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4" name="Line 399"/>
              <p:cNvSpPr>
                <a:spLocks noChangeShapeType="1"/>
              </p:cNvSpPr>
              <p:nvPr/>
            </p:nvSpPr>
            <p:spPr bwMode="auto">
              <a:xfrm>
                <a:off x="2483" y="4185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5" name="Line 400"/>
              <p:cNvSpPr>
                <a:spLocks noChangeShapeType="1"/>
              </p:cNvSpPr>
              <p:nvPr/>
            </p:nvSpPr>
            <p:spPr bwMode="auto">
              <a:xfrm>
                <a:off x="2476" y="4192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6" name="Line 401"/>
              <p:cNvSpPr>
                <a:spLocks noChangeShapeType="1"/>
              </p:cNvSpPr>
              <p:nvPr/>
            </p:nvSpPr>
            <p:spPr bwMode="auto">
              <a:xfrm>
                <a:off x="2468" y="4200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7" name="Line 402"/>
              <p:cNvSpPr>
                <a:spLocks noChangeShapeType="1"/>
              </p:cNvSpPr>
              <p:nvPr/>
            </p:nvSpPr>
            <p:spPr bwMode="auto">
              <a:xfrm flipH="1">
                <a:off x="2745" y="372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8" name="Line 403"/>
              <p:cNvSpPr>
                <a:spLocks noChangeShapeType="1"/>
              </p:cNvSpPr>
              <p:nvPr/>
            </p:nvSpPr>
            <p:spPr bwMode="auto">
              <a:xfrm flipH="1">
                <a:off x="2741" y="371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9" name="Line 404"/>
              <p:cNvSpPr>
                <a:spLocks noChangeShapeType="1"/>
              </p:cNvSpPr>
              <p:nvPr/>
            </p:nvSpPr>
            <p:spPr bwMode="auto">
              <a:xfrm>
                <a:off x="2745" y="3731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0" name="Line 405"/>
              <p:cNvSpPr>
                <a:spLocks noChangeShapeType="1"/>
              </p:cNvSpPr>
              <p:nvPr/>
            </p:nvSpPr>
            <p:spPr bwMode="auto">
              <a:xfrm>
                <a:off x="2756" y="3720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1" name="Line 406"/>
              <p:cNvSpPr>
                <a:spLocks noChangeShapeType="1"/>
              </p:cNvSpPr>
              <p:nvPr/>
            </p:nvSpPr>
            <p:spPr bwMode="auto">
              <a:xfrm>
                <a:off x="2799" y="3785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2" name="Line 407"/>
              <p:cNvSpPr>
                <a:spLocks noChangeShapeType="1"/>
              </p:cNvSpPr>
              <p:nvPr/>
            </p:nvSpPr>
            <p:spPr bwMode="auto">
              <a:xfrm>
                <a:off x="2822" y="3686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3" name="Line 408"/>
              <p:cNvSpPr>
                <a:spLocks noChangeShapeType="1"/>
              </p:cNvSpPr>
              <p:nvPr/>
            </p:nvSpPr>
            <p:spPr bwMode="auto">
              <a:xfrm flipV="1">
                <a:off x="2837" y="3763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4" name="Line 409"/>
              <p:cNvSpPr>
                <a:spLocks noChangeShapeType="1"/>
              </p:cNvSpPr>
              <p:nvPr/>
            </p:nvSpPr>
            <p:spPr bwMode="auto">
              <a:xfrm>
                <a:off x="2898" y="3763"/>
                <a:ext cx="152" cy="1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5" name="Line 410"/>
              <p:cNvSpPr>
                <a:spLocks noChangeShapeType="1"/>
              </p:cNvSpPr>
              <p:nvPr/>
            </p:nvSpPr>
            <p:spPr bwMode="auto">
              <a:xfrm flipH="1">
                <a:off x="3062" y="3420"/>
                <a:ext cx="102" cy="1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6" name="Line 411"/>
              <p:cNvSpPr>
                <a:spLocks noChangeShapeType="1"/>
              </p:cNvSpPr>
              <p:nvPr/>
            </p:nvSpPr>
            <p:spPr bwMode="auto">
              <a:xfrm flipV="1">
                <a:off x="2837" y="3763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7" name="Line 412"/>
              <p:cNvSpPr>
                <a:spLocks noChangeShapeType="1"/>
              </p:cNvSpPr>
              <p:nvPr/>
            </p:nvSpPr>
            <p:spPr bwMode="auto">
              <a:xfrm>
                <a:off x="2822" y="3686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8" name="Line 413"/>
              <p:cNvSpPr>
                <a:spLocks noChangeShapeType="1"/>
              </p:cNvSpPr>
              <p:nvPr/>
            </p:nvSpPr>
            <p:spPr bwMode="auto">
              <a:xfrm>
                <a:off x="2799" y="3785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3" name="Group 414"/>
            <p:cNvGrpSpPr>
              <a:grpSpLocks/>
            </p:cNvGrpSpPr>
            <p:nvPr/>
          </p:nvGrpSpPr>
          <p:grpSpPr bwMode="auto">
            <a:xfrm>
              <a:off x="2013" y="3418"/>
              <a:ext cx="1319" cy="1027"/>
              <a:chOff x="2013" y="3418"/>
              <a:chExt cx="1319" cy="1027"/>
            </a:xfrm>
          </p:grpSpPr>
          <p:sp>
            <p:nvSpPr>
              <p:cNvPr id="127069" name="Line 415"/>
              <p:cNvSpPr>
                <a:spLocks noChangeShapeType="1"/>
              </p:cNvSpPr>
              <p:nvPr/>
            </p:nvSpPr>
            <p:spPr bwMode="auto">
              <a:xfrm flipH="1">
                <a:off x="2849" y="3418"/>
                <a:ext cx="293" cy="2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0" name="Line 416"/>
              <p:cNvSpPr>
                <a:spLocks noChangeShapeType="1"/>
              </p:cNvSpPr>
              <p:nvPr/>
            </p:nvSpPr>
            <p:spPr bwMode="auto">
              <a:xfrm flipH="1">
                <a:off x="2860" y="3534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1" name="Line 417"/>
              <p:cNvSpPr>
                <a:spLocks noChangeShapeType="1"/>
              </p:cNvSpPr>
              <p:nvPr/>
            </p:nvSpPr>
            <p:spPr bwMode="auto">
              <a:xfrm>
                <a:off x="2886" y="3774"/>
                <a:ext cx="164" cy="16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2" name="Line 418"/>
              <p:cNvSpPr>
                <a:spLocks noChangeShapeType="1"/>
              </p:cNvSpPr>
              <p:nvPr/>
            </p:nvSpPr>
            <p:spPr bwMode="auto">
              <a:xfrm>
                <a:off x="2833" y="3835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3" name="Line 419"/>
              <p:cNvSpPr>
                <a:spLocks noChangeShapeType="1"/>
              </p:cNvSpPr>
              <p:nvPr/>
            </p:nvSpPr>
            <p:spPr bwMode="auto">
              <a:xfrm>
                <a:off x="2825" y="3842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4" name="Line 420"/>
              <p:cNvSpPr>
                <a:spLocks noChangeShapeType="1"/>
              </p:cNvSpPr>
              <p:nvPr/>
            </p:nvSpPr>
            <p:spPr bwMode="auto">
              <a:xfrm>
                <a:off x="2818" y="3850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5" name="Line 421"/>
              <p:cNvSpPr>
                <a:spLocks noChangeShapeType="1"/>
              </p:cNvSpPr>
              <p:nvPr/>
            </p:nvSpPr>
            <p:spPr bwMode="auto">
              <a:xfrm>
                <a:off x="2810" y="385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6" name="Line 422"/>
              <p:cNvSpPr>
                <a:spLocks noChangeShapeType="1"/>
              </p:cNvSpPr>
              <p:nvPr/>
            </p:nvSpPr>
            <p:spPr bwMode="auto">
              <a:xfrm>
                <a:off x="2803" y="3865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7" name="Line 423"/>
              <p:cNvSpPr>
                <a:spLocks noChangeShapeType="1"/>
              </p:cNvSpPr>
              <p:nvPr/>
            </p:nvSpPr>
            <p:spPr bwMode="auto">
              <a:xfrm flipH="1">
                <a:off x="3050" y="3724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8" name="Line 424"/>
              <p:cNvSpPr>
                <a:spLocks noChangeShapeType="1"/>
              </p:cNvSpPr>
              <p:nvPr/>
            </p:nvSpPr>
            <p:spPr bwMode="auto">
              <a:xfrm>
                <a:off x="3062" y="3522"/>
                <a:ext cx="45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9" name="Line 425"/>
              <p:cNvSpPr>
                <a:spLocks noChangeShapeType="1"/>
              </p:cNvSpPr>
              <p:nvPr/>
            </p:nvSpPr>
            <p:spPr bwMode="auto">
              <a:xfrm>
                <a:off x="3050" y="353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0" name="Line 426"/>
              <p:cNvSpPr>
                <a:spLocks noChangeShapeType="1"/>
              </p:cNvSpPr>
              <p:nvPr/>
            </p:nvSpPr>
            <p:spPr bwMode="auto">
              <a:xfrm>
                <a:off x="3092" y="3594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1" name="Line 427"/>
              <p:cNvSpPr>
                <a:spLocks noChangeShapeType="1"/>
              </p:cNvSpPr>
              <p:nvPr/>
            </p:nvSpPr>
            <p:spPr bwMode="auto">
              <a:xfrm flipH="1">
                <a:off x="2931" y="3716"/>
                <a:ext cx="28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2" name="Line 428"/>
              <p:cNvSpPr>
                <a:spLocks noChangeShapeType="1"/>
              </p:cNvSpPr>
              <p:nvPr/>
            </p:nvSpPr>
            <p:spPr bwMode="auto">
              <a:xfrm flipH="1">
                <a:off x="3053" y="3594"/>
                <a:ext cx="39" cy="28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3" name="Line 429"/>
              <p:cNvSpPr>
                <a:spLocks noChangeShapeType="1"/>
              </p:cNvSpPr>
              <p:nvPr/>
            </p:nvSpPr>
            <p:spPr bwMode="auto">
              <a:xfrm flipH="1">
                <a:off x="2931" y="3594"/>
                <a:ext cx="161" cy="1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4" name="Line 430"/>
              <p:cNvSpPr>
                <a:spLocks noChangeShapeType="1"/>
              </p:cNvSpPr>
              <p:nvPr/>
            </p:nvSpPr>
            <p:spPr bwMode="auto">
              <a:xfrm>
                <a:off x="2931" y="3755"/>
                <a:ext cx="122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5" name="Line 431"/>
              <p:cNvSpPr>
                <a:spLocks noChangeShapeType="1"/>
              </p:cNvSpPr>
              <p:nvPr/>
            </p:nvSpPr>
            <p:spPr bwMode="auto">
              <a:xfrm flipH="1">
                <a:off x="3053" y="3716"/>
                <a:ext cx="161" cy="1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6" name="Line 432"/>
              <p:cNvSpPr>
                <a:spLocks noChangeShapeType="1"/>
              </p:cNvSpPr>
              <p:nvPr/>
            </p:nvSpPr>
            <p:spPr bwMode="auto">
              <a:xfrm flipH="1">
                <a:off x="2904" y="3567"/>
                <a:ext cx="162" cy="1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7" name="Line 433"/>
              <p:cNvSpPr>
                <a:spLocks noChangeShapeType="1"/>
              </p:cNvSpPr>
              <p:nvPr/>
            </p:nvSpPr>
            <p:spPr bwMode="auto">
              <a:xfrm flipH="1">
                <a:off x="2947" y="3610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8" name="Line 434"/>
              <p:cNvSpPr>
                <a:spLocks noChangeShapeType="1"/>
              </p:cNvSpPr>
              <p:nvPr/>
            </p:nvSpPr>
            <p:spPr bwMode="auto">
              <a:xfrm flipH="1">
                <a:off x="2962" y="362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9" name="Line 435"/>
              <p:cNvSpPr>
                <a:spLocks noChangeShapeType="1"/>
              </p:cNvSpPr>
              <p:nvPr/>
            </p:nvSpPr>
            <p:spPr bwMode="auto">
              <a:xfrm flipH="1" flipV="1">
                <a:off x="3008" y="3610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0" name="Line 436"/>
              <p:cNvSpPr>
                <a:spLocks noChangeShapeType="1"/>
              </p:cNvSpPr>
              <p:nvPr/>
            </p:nvSpPr>
            <p:spPr bwMode="auto">
              <a:xfrm flipH="1" flipV="1">
                <a:off x="2947" y="3670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1" name="Line 437"/>
              <p:cNvSpPr>
                <a:spLocks noChangeShapeType="1"/>
              </p:cNvSpPr>
              <p:nvPr/>
            </p:nvSpPr>
            <p:spPr bwMode="auto">
              <a:xfrm flipV="1">
                <a:off x="3229" y="370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2" name="Line 438"/>
              <p:cNvSpPr>
                <a:spLocks noChangeShapeType="1"/>
              </p:cNvSpPr>
              <p:nvPr/>
            </p:nvSpPr>
            <p:spPr bwMode="auto">
              <a:xfrm flipH="1">
                <a:off x="3095" y="3568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3" name="Line 439"/>
              <p:cNvSpPr>
                <a:spLocks noChangeShapeType="1"/>
              </p:cNvSpPr>
              <p:nvPr/>
            </p:nvSpPr>
            <p:spPr bwMode="auto">
              <a:xfrm>
                <a:off x="3240" y="370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4" name="Line 440"/>
              <p:cNvSpPr>
                <a:spLocks noChangeShapeType="1"/>
              </p:cNvSpPr>
              <p:nvPr/>
            </p:nvSpPr>
            <p:spPr bwMode="auto">
              <a:xfrm>
                <a:off x="3229" y="371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5" name="Line 441"/>
              <p:cNvSpPr>
                <a:spLocks noChangeShapeType="1"/>
              </p:cNvSpPr>
              <p:nvPr/>
            </p:nvSpPr>
            <p:spPr bwMode="auto">
              <a:xfrm>
                <a:off x="3095" y="3579"/>
                <a:ext cx="134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6" name="Line 442"/>
              <p:cNvSpPr>
                <a:spLocks noChangeShapeType="1"/>
              </p:cNvSpPr>
              <p:nvPr/>
            </p:nvSpPr>
            <p:spPr bwMode="auto">
              <a:xfrm>
                <a:off x="3102" y="3574"/>
                <a:ext cx="133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7" name="Line 443"/>
              <p:cNvSpPr>
                <a:spLocks noChangeShapeType="1"/>
              </p:cNvSpPr>
              <p:nvPr/>
            </p:nvSpPr>
            <p:spPr bwMode="auto">
              <a:xfrm>
                <a:off x="2845" y="3816"/>
                <a:ext cx="487" cy="48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8" name="Freeform 444"/>
              <p:cNvSpPr>
                <a:spLocks/>
              </p:cNvSpPr>
              <p:nvPr/>
            </p:nvSpPr>
            <p:spPr bwMode="auto">
              <a:xfrm>
                <a:off x="3154" y="3868"/>
                <a:ext cx="14" cy="22"/>
              </a:xfrm>
              <a:custGeom>
                <a:avLst/>
                <a:gdLst>
                  <a:gd name="T0" fmla="*/ 0 w 28"/>
                  <a:gd name="T1" fmla="*/ 3 h 43"/>
                  <a:gd name="T2" fmla="*/ 0 w 28"/>
                  <a:gd name="T3" fmla="*/ 0 h 43"/>
                  <a:gd name="T4" fmla="*/ 2 w 28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3"/>
                  <a:gd name="T11" fmla="*/ 28 w 28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3">
                    <a:moveTo>
                      <a:pt x="0" y="43"/>
                    </a:moveTo>
                    <a:lnTo>
                      <a:pt x="0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9" name="Line 445"/>
              <p:cNvSpPr>
                <a:spLocks noChangeShapeType="1"/>
              </p:cNvSpPr>
              <p:nvPr/>
            </p:nvSpPr>
            <p:spPr bwMode="auto">
              <a:xfrm>
                <a:off x="3154" y="3879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0" name="Line 446"/>
              <p:cNvSpPr>
                <a:spLocks noChangeShapeType="1"/>
              </p:cNvSpPr>
              <p:nvPr/>
            </p:nvSpPr>
            <p:spPr bwMode="auto">
              <a:xfrm>
                <a:off x="3154" y="3890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1" name="Freeform 447"/>
              <p:cNvSpPr>
                <a:spLocks/>
              </p:cNvSpPr>
              <p:nvPr/>
            </p:nvSpPr>
            <p:spPr bwMode="auto">
              <a:xfrm>
                <a:off x="3175" y="3868"/>
                <a:ext cx="15" cy="22"/>
              </a:xfrm>
              <a:custGeom>
                <a:avLst/>
                <a:gdLst>
                  <a:gd name="T0" fmla="*/ 0 w 29"/>
                  <a:gd name="T1" fmla="*/ 0 h 43"/>
                  <a:gd name="T2" fmla="*/ 0 w 29"/>
                  <a:gd name="T3" fmla="*/ 3 h 43"/>
                  <a:gd name="T4" fmla="*/ 2 w 29"/>
                  <a:gd name="T5" fmla="*/ 3 h 43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43"/>
                  <a:gd name="T11" fmla="*/ 29 w 29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43">
                    <a:moveTo>
                      <a:pt x="0" y="0"/>
                    </a:moveTo>
                    <a:lnTo>
                      <a:pt x="0" y="43"/>
                    </a:lnTo>
                    <a:lnTo>
                      <a:pt x="29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2" name="Line 448"/>
              <p:cNvSpPr>
                <a:spLocks noChangeShapeType="1"/>
              </p:cNvSpPr>
              <p:nvPr/>
            </p:nvSpPr>
            <p:spPr bwMode="auto">
              <a:xfrm flipV="1">
                <a:off x="3197" y="388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3" name="Freeform 449"/>
              <p:cNvSpPr>
                <a:spLocks/>
              </p:cNvSpPr>
              <p:nvPr/>
            </p:nvSpPr>
            <p:spPr bwMode="auto">
              <a:xfrm>
                <a:off x="3222" y="3868"/>
                <a:ext cx="3" cy="22"/>
              </a:xfrm>
              <a:custGeom>
                <a:avLst/>
                <a:gdLst>
                  <a:gd name="T0" fmla="*/ 0 w 6"/>
                  <a:gd name="T1" fmla="*/ 1 h 43"/>
                  <a:gd name="T2" fmla="*/ 1 w 6"/>
                  <a:gd name="T3" fmla="*/ 0 h 43"/>
                  <a:gd name="T4" fmla="*/ 1 w 6"/>
                  <a:gd name="T5" fmla="*/ 3 h 4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3"/>
                  <a:gd name="T11" fmla="*/ 6 w 6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3">
                    <a:moveTo>
                      <a:pt x="0" y="7"/>
                    </a:moveTo>
                    <a:lnTo>
                      <a:pt x="6" y="0"/>
                    </a:lnTo>
                    <a:lnTo>
                      <a:pt x="6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4" name="Line 450"/>
              <p:cNvSpPr>
                <a:spLocks noChangeShapeType="1"/>
              </p:cNvSpPr>
              <p:nvPr/>
            </p:nvSpPr>
            <p:spPr bwMode="auto">
              <a:xfrm>
                <a:off x="3222" y="3890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5" name="Freeform 451"/>
              <p:cNvSpPr>
                <a:spLocks/>
              </p:cNvSpPr>
              <p:nvPr/>
            </p:nvSpPr>
            <p:spPr bwMode="auto">
              <a:xfrm>
                <a:off x="3240" y="3868"/>
                <a:ext cx="14" cy="22"/>
              </a:xfrm>
              <a:custGeom>
                <a:avLst/>
                <a:gdLst>
                  <a:gd name="T0" fmla="*/ 0 w 28"/>
                  <a:gd name="T1" fmla="*/ 2 h 43"/>
                  <a:gd name="T2" fmla="*/ 2 w 28"/>
                  <a:gd name="T3" fmla="*/ 2 h 43"/>
                  <a:gd name="T4" fmla="*/ 2 w 28"/>
                  <a:gd name="T5" fmla="*/ 2 h 43"/>
                  <a:gd name="T6" fmla="*/ 2 w 28"/>
                  <a:gd name="T7" fmla="*/ 3 h 43"/>
                  <a:gd name="T8" fmla="*/ 2 w 28"/>
                  <a:gd name="T9" fmla="*/ 3 h 43"/>
                  <a:gd name="T10" fmla="*/ 1 w 28"/>
                  <a:gd name="T11" fmla="*/ 3 h 43"/>
                  <a:gd name="T12" fmla="*/ 0 w 28"/>
                  <a:gd name="T13" fmla="*/ 3 h 43"/>
                  <a:gd name="T14" fmla="*/ 0 w 28"/>
                  <a:gd name="T15" fmla="*/ 1 h 43"/>
                  <a:gd name="T16" fmla="*/ 1 w 28"/>
                  <a:gd name="T17" fmla="*/ 0 h 43"/>
                  <a:gd name="T18" fmla="*/ 2 w 28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43"/>
                  <a:gd name="T32" fmla="*/ 28 w 28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43">
                    <a:moveTo>
                      <a:pt x="0" y="22"/>
                    </a:moveTo>
                    <a:lnTo>
                      <a:pt x="21" y="22"/>
                    </a:lnTo>
                    <a:lnTo>
                      <a:pt x="28" y="29"/>
                    </a:lnTo>
                    <a:lnTo>
                      <a:pt x="28" y="36"/>
                    </a:lnTo>
                    <a:lnTo>
                      <a:pt x="21" y="43"/>
                    </a:lnTo>
                    <a:lnTo>
                      <a:pt x="6" y="43"/>
                    </a:lnTo>
                    <a:lnTo>
                      <a:pt x="0" y="36"/>
                    </a:lnTo>
                    <a:lnTo>
                      <a:pt x="0" y="15"/>
                    </a:lnTo>
                    <a:lnTo>
                      <a:pt x="14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6" name="Freeform 452"/>
              <p:cNvSpPr>
                <a:spLocks/>
              </p:cNvSpPr>
              <p:nvPr/>
            </p:nvSpPr>
            <p:spPr bwMode="auto">
              <a:xfrm>
                <a:off x="3261" y="3868"/>
                <a:ext cx="15" cy="22"/>
              </a:xfrm>
              <a:custGeom>
                <a:avLst/>
                <a:gdLst>
                  <a:gd name="T0" fmla="*/ 1 w 30"/>
                  <a:gd name="T1" fmla="*/ 3 h 43"/>
                  <a:gd name="T2" fmla="*/ 0 w 30"/>
                  <a:gd name="T3" fmla="*/ 3 h 43"/>
                  <a:gd name="T4" fmla="*/ 0 w 30"/>
                  <a:gd name="T5" fmla="*/ 2 h 43"/>
                  <a:gd name="T6" fmla="*/ 1 w 30"/>
                  <a:gd name="T7" fmla="*/ 2 h 43"/>
                  <a:gd name="T8" fmla="*/ 2 w 30"/>
                  <a:gd name="T9" fmla="*/ 2 h 43"/>
                  <a:gd name="T10" fmla="*/ 2 w 30"/>
                  <a:gd name="T11" fmla="*/ 1 h 43"/>
                  <a:gd name="T12" fmla="*/ 2 w 30"/>
                  <a:gd name="T13" fmla="*/ 1 h 43"/>
                  <a:gd name="T14" fmla="*/ 2 w 30"/>
                  <a:gd name="T15" fmla="*/ 0 h 43"/>
                  <a:gd name="T16" fmla="*/ 1 w 30"/>
                  <a:gd name="T17" fmla="*/ 0 h 43"/>
                  <a:gd name="T18" fmla="*/ 0 w 30"/>
                  <a:gd name="T19" fmla="*/ 1 h 43"/>
                  <a:gd name="T20" fmla="*/ 0 w 30"/>
                  <a:gd name="T21" fmla="*/ 1 h 43"/>
                  <a:gd name="T22" fmla="*/ 1 w 30"/>
                  <a:gd name="T23" fmla="*/ 2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43"/>
                  <a:gd name="T38" fmla="*/ 30 w 30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43">
                    <a:moveTo>
                      <a:pt x="8" y="43"/>
                    </a:moveTo>
                    <a:lnTo>
                      <a:pt x="0" y="36"/>
                    </a:lnTo>
                    <a:lnTo>
                      <a:pt x="0" y="29"/>
                    </a:lnTo>
                    <a:lnTo>
                      <a:pt x="8" y="22"/>
                    </a:lnTo>
                    <a:lnTo>
                      <a:pt x="22" y="22"/>
                    </a:lnTo>
                    <a:lnTo>
                      <a:pt x="30" y="15"/>
                    </a:lnTo>
                    <a:lnTo>
                      <a:pt x="30" y="7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7" name="Freeform 453"/>
              <p:cNvSpPr>
                <a:spLocks/>
              </p:cNvSpPr>
              <p:nvPr/>
            </p:nvSpPr>
            <p:spPr bwMode="auto">
              <a:xfrm>
                <a:off x="3265" y="3879"/>
                <a:ext cx="11" cy="11"/>
              </a:xfrm>
              <a:custGeom>
                <a:avLst/>
                <a:gdLst>
                  <a:gd name="T0" fmla="*/ 1 w 22"/>
                  <a:gd name="T1" fmla="*/ 0 h 21"/>
                  <a:gd name="T2" fmla="*/ 1 w 22"/>
                  <a:gd name="T3" fmla="*/ 1 h 21"/>
                  <a:gd name="T4" fmla="*/ 1 w 22"/>
                  <a:gd name="T5" fmla="*/ 1 h 21"/>
                  <a:gd name="T6" fmla="*/ 1 w 22"/>
                  <a:gd name="T7" fmla="*/ 2 h 21"/>
                  <a:gd name="T8" fmla="*/ 0 w 22"/>
                  <a:gd name="T9" fmla="*/ 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14" y="0"/>
                    </a:moveTo>
                    <a:lnTo>
                      <a:pt x="22" y="7"/>
                    </a:lnTo>
                    <a:lnTo>
                      <a:pt x="22" y="14"/>
                    </a:lnTo>
                    <a:lnTo>
                      <a:pt x="14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8" name="Line 454"/>
              <p:cNvSpPr>
                <a:spLocks noChangeShapeType="1"/>
              </p:cNvSpPr>
              <p:nvPr/>
            </p:nvSpPr>
            <p:spPr bwMode="auto">
              <a:xfrm>
                <a:off x="2837" y="3823"/>
                <a:ext cx="495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9" name="Line 455"/>
              <p:cNvSpPr>
                <a:spLocks noChangeShapeType="1"/>
              </p:cNvSpPr>
              <p:nvPr/>
            </p:nvSpPr>
            <p:spPr bwMode="auto">
              <a:xfrm flipH="1">
                <a:off x="3050" y="3724"/>
                <a:ext cx="213" cy="2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0" name="Line 456"/>
              <p:cNvSpPr>
                <a:spLocks noChangeShapeType="1"/>
              </p:cNvSpPr>
              <p:nvPr/>
            </p:nvSpPr>
            <p:spPr bwMode="auto">
              <a:xfrm flipV="1">
                <a:off x="3252" y="3658"/>
                <a:ext cx="55" cy="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1" name="Line 457"/>
              <p:cNvSpPr>
                <a:spLocks noChangeShapeType="1"/>
              </p:cNvSpPr>
              <p:nvPr/>
            </p:nvSpPr>
            <p:spPr bwMode="auto">
              <a:xfrm flipV="1">
                <a:off x="2194" y="425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2" name="Line 458"/>
              <p:cNvSpPr>
                <a:spLocks noChangeShapeType="1"/>
              </p:cNvSpPr>
              <p:nvPr/>
            </p:nvSpPr>
            <p:spPr bwMode="auto">
              <a:xfrm flipH="1" flipV="1">
                <a:off x="2194" y="425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3" name="Line 459"/>
              <p:cNvSpPr>
                <a:spLocks noChangeShapeType="1"/>
              </p:cNvSpPr>
              <p:nvPr/>
            </p:nvSpPr>
            <p:spPr bwMode="auto">
              <a:xfrm flipH="1">
                <a:off x="2314" y="4404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4" name="Line 460"/>
              <p:cNvSpPr>
                <a:spLocks noChangeShapeType="1"/>
              </p:cNvSpPr>
              <p:nvPr/>
            </p:nvSpPr>
            <p:spPr bwMode="auto">
              <a:xfrm>
                <a:off x="2415" y="4253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5" name="Line 461"/>
              <p:cNvSpPr>
                <a:spLocks noChangeShapeType="1"/>
              </p:cNvSpPr>
              <p:nvPr/>
            </p:nvSpPr>
            <p:spPr bwMode="auto">
              <a:xfrm>
                <a:off x="2407" y="4261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6" name="Line 462"/>
              <p:cNvSpPr>
                <a:spLocks noChangeShapeType="1"/>
              </p:cNvSpPr>
              <p:nvPr/>
            </p:nvSpPr>
            <p:spPr bwMode="auto">
              <a:xfrm>
                <a:off x="2399" y="4268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7" name="Line 463"/>
              <p:cNvSpPr>
                <a:spLocks noChangeShapeType="1"/>
              </p:cNvSpPr>
              <p:nvPr/>
            </p:nvSpPr>
            <p:spPr bwMode="auto">
              <a:xfrm>
                <a:off x="2392" y="4276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8" name="Line 464"/>
              <p:cNvSpPr>
                <a:spLocks noChangeShapeType="1"/>
              </p:cNvSpPr>
              <p:nvPr/>
            </p:nvSpPr>
            <p:spPr bwMode="auto">
              <a:xfrm>
                <a:off x="2385" y="4284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9" name="Line 465"/>
              <p:cNvSpPr>
                <a:spLocks noChangeShapeType="1"/>
              </p:cNvSpPr>
              <p:nvPr/>
            </p:nvSpPr>
            <p:spPr bwMode="auto">
              <a:xfrm>
                <a:off x="2377" y="4291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0" name="Line 466"/>
              <p:cNvSpPr>
                <a:spLocks noChangeShapeType="1"/>
              </p:cNvSpPr>
              <p:nvPr/>
            </p:nvSpPr>
            <p:spPr bwMode="auto">
              <a:xfrm>
                <a:off x="2370" y="4299"/>
                <a:ext cx="29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1" name="Line 467"/>
              <p:cNvSpPr>
                <a:spLocks noChangeShapeType="1"/>
              </p:cNvSpPr>
              <p:nvPr/>
            </p:nvSpPr>
            <p:spPr bwMode="auto">
              <a:xfrm>
                <a:off x="2362" y="4307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2" name="Line 468"/>
              <p:cNvSpPr>
                <a:spLocks noChangeShapeType="1"/>
              </p:cNvSpPr>
              <p:nvPr/>
            </p:nvSpPr>
            <p:spPr bwMode="auto">
              <a:xfrm>
                <a:off x="2354" y="4314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3" name="Line 469"/>
              <p:cNvSpPr>
                <a:spLocks noChangeShapeType="1"/>
              </p:cNvSpPr>
              <p:nvPr/>
            </p:nvSpPr>
            <p:spPr bwMode="auto">
              <a:xfrm>
                <a:off x="2346" y="4322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4" name="Line 470"/>
              <p:cNvSpPr>
                <a:spLocks noChangeShapeType="1"/>
              </p:cNvSpPr>
              <p:nvPr/>
            </p:nvSpPr>
            <p:spPr bwMode="auto">
              <a:xfrm>
                <a:off x="2339" y="4329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5" name="Line 471"/>
              <p:cNvSpPr>
                <a:spLocks noChangeShapeType="1"/>
              </p:cNvSpPr>
              <p:nvPr/>
            </p:nvSpPr>
            <p:spPr bwMode="auto">
              <a:xfrm>
                <a:off x="2331" y="433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6" name="Line 472"/>
              <p:cNvSpPr>
                <a:spLocks noChangeShapeType="1"/>
              </p:cNvSpPr>
              <p:nvPr/>
            </p:nvSpPr>
            <p:spPr bwMode="auto">
              <a:xfrm>
                <a:off x="2323" y="4344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7" name="Line 473"/>
              <p:cNvSpPr>
                <a:spLocks noChangeShapeType="1"/>
              </p:cNvSpPr>
              <p:nvPr/>
            </p:nvSpPr>
            <p:spPr bwMode="auto">
              <a:xfrm>
                <a:off x="2316" y="4352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8" name="Line 474"/>
              <p:cNvSpPr>
                <a:spLocks noChangeShapeType="1"/>
              </p:cNvSpPr>
              <p:nvPr/>
            </p:nvSpPr>
            <p:spPr bwMode="auto">
              <a:xfrm>
                <a:off x="2309" y="436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9" name="Line 475"/>
              <p:cNvSpPr>
                <a:spLocks noChangeShapeType="1"/>
              </p:cNvSpPr>
              <p:nvPr/>
            </p:nvSpPr>
            <p:spPr bwMode="auto">
              <a:xfrm>
                <a:off x="2430" y="4238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0" name="Line 476"/>
              <p:cNvSpPr>
                <a:spLocks noChangeShapeType="1"/>
              </p:cNvSpPr>
              <p:nvPr/>
            </p:nvSpPr>
            <p:spPr bwMode="auto">
              <a:xfrm>
                <a:off x="2423" y="4246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1" name="Line 477"/>
              <p:cNvSpPr>
                <a:spLocks noChangeShapeType="1"/>
              </p:cNvSpPr>
              <p:nvPr/>
            </p:nvSpPr>
            <p:spPr bwMode="auto">
              <a:xfrm flipV="1">
                <a:off x="2206" y="424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2" name="Line 478"/>
              <p:cNvSpPr>
                <a:spLocks noChangeShapeType="1"/>
              </p:cNvSpPr>
              <p:nvPr/>
            </p:nvSpPr>
            <p:spPr bwMode="auto">
              <a:xfrm flipH="1" flipV="1">
                <a:off x="2237" y="433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3" name="Line 479"/>
              <p:cNvSpPr>
                <a:spLocks noChangeShapeType="1"/>
              </p:cNvSpPr>
              <p:nvPr/>
            </p:nvSpPr>
            <p:spPr bwMode="auto">
              <a:xfrm flipV="1">
                <a:off x="2206" y="424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4" name="Line 480"/>
              <p:cNvSpPr>
                <a:spLocks noChangeShapeType="1"/>
              </p:cNvSpPr>
              <p:nvPr/>
            </p:nvSpPr>
            <p:spPr bwMode="auto">
              <a:xfrm flipH="1" flipV="1"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5" name="Line 481"/>
              <p:cNvSpPr>
                <a:spLocks noChangeShapeType="1"/>
              </p:cNvSpPr>
              <p:nvPr/>
            </p:nvSpPr>
            <p:spPr bwMode="auto">
              <a:xfrm>
                <a:off x="2257" y="4404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6" name="Line 482"/>
              <p:cNvSpPr>
                <a:spLocks noChangeShapeType="1"/>
              </p:cNvSpPr>
              <p:nvPr/>
            </p:nvSpPr>
            <p:spPr bwMode="auto">
              <a:xfrm>
                <a:off x="2282" y="4430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7" name="Line 483"/>
              <p:cNvSpPr>
                <a:spLocks noChangeShapeType="1"/>
              </p:cNvSpPr>
              <p:nvPr/>
            </p:nvSpPr>
            <p:spPr bwMode="auto">
              <a:xfrm>
                <a:off x="2260" y="4400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8" name="Line 484"/>
              <p:cNvSpPr>
                <a:spLocks noChangeShapeType="1"/>
              </p:cNvSpPr>
              <p:nvPr/>
            </p:nvSpPr>
            <p:spPr bwMode="auto">
              <a:xfrm>
                <a:off x="2286" y="4426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9" name="Line 485"/>
              <p:cNvSpPr>
                <a:spLocks noChangeShapeType="1"/>
              </p:cNvSpPr>
              <p:nvPr/>
            </p:nvSpPr>
            <p:spPr bwMode="auto">
              <a:xfrm flipH="1" flipV="1"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0" name="Line 486"/>
              <p:cNvSpPr>
                <a:spLocks noChangeShapeType="1"/>
              </p:cNvSpPr>
              <p:nvPr/>
            </p:nvSpPr>
            <p:spPr bwMode="auto">
              <a:xfrm flipV="1">
                <a:off x="2206" y="4406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1" name="Line 487"/>
              <p:cNvSpPr>
                <a:spLocks noChangeShapeType="1"/>
              </p:cNvSpPr>
              <p:nvPr/>
            </p:nvSpPr>
            <p:spPr bwMode="auto">
              <a:xfrm flipV="1">
                <a:off x="2206" y="4365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2" name="Line 488"/>
              <p:cNvSpPr>
                <a:spLocks noChangeShapeType="1"/>
              </p:cNvSpPr>
              <p:nvPr/>
            </p:nvSpPr>
            <p:spPr bwMode="auto">
              <a:xfrm flipV="1">
                <a:off x="2206" y="4322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3" name="Line 489"/>
              <p:cNvSpPr>
                <a:spLocks noChangeShapeType="1"/>
              </p:cNvSpPr>
              <p:nvPr/>
            </p:nvSpPr>
            <p:spPr bwMode="auto">
              <a:xfrm flipH="1">
                <a:off x="2253" y="437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4" name="Line 490"/>
              <p:cNvSpPr>
                <a:spLocks noChangeShapeType="1"/>
              </p:cNvSpPr>
              <p:nvPr/>
            </p:nvSpPr>
            <p:spPr bwMode="auto">
              <a:xfrm flipH="1">
                <a:off x="2224" y="4398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5" name="Line 491"/>
              <p:cNvSpPr>
                <a:spLocks noChangeShapeType="1"/>
              </p:cNvSpPr>
              <p:nvPr/>
            </p:nvSpPr>
            <p:spPr bwMode="auto">
              <a:xfrm flipH="1">
                <a:off x="2204" y="442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6" name="Line 492"/>
              <p:cNvSpPr>
                <a:spLocks noChangeShapeType="1"/>
              </p:cNvSpPr>
              <p:nvPr/>
            </p:nvSpPr>
            <p:spPr bwMode="auto">
              <a:xfrm>
                <a:off x="2204" y="432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7" name="Line 493"/>
              <p:cNvSpPr>
                <a:spLocks noChangeShapeType="1"/>
              </p:cNvSpPr>
              <p:nvPr/>
            </p:nvSpPr>
            <p:spPr bwMode="auto">
              <a:xfrm>
                <a:off x="2224" y="434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8" name="Line 494"/>
              <p:cNvSpPr>
                <a:spLocks noChangeShapeType="1"/>
              </p:cNvSpPr>
              <p:nvPr/>
            </p:nvSpPr>
            <p:spPr bwMode="auto">
              <a:xfrm>
                <a:off x="2253" y="436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9" name="Line 495"/>
              <p:cNvSpPr>
                <a:spLocks noChangeShapeType="1"/>
              </p:cNvSpPr>
              <p:nvPr/>
            </p:nvSpPr>
            <p:spPr bwMode="auto">
              <a:xfrm flipH="1">
                <a:off x="2255" y="437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0" name="Line 496"/>
              <p:cNvSpPr>
                <a:spLocks noChangeShapeType="1"/>
              </p:cNvSpPr>
              <p:nvPr/>
            </p:nvSpPr>
            <p:spPr bwMode="auto">
              <a:xfrm flipH="1">
                <a:off x="2226" y="4400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1" name="Line 497"/>
              <p:cNvSpPr>
                <a:spLocks noChangeShapeType="1"/>
              </p:cNvSpPr>
              <p:nvPr/>
            </p:nvSpPr>
            <p:spPr bwMode="auto">
              <a:xfrm flipH="1">
                <a:off x="2206" y="442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2" name="Line 498"/>
              <p:cNvSpPr>
                <a:spLocks noChangeShapeType="1"/>
              </p:cNvSpPr>
              <p:nvPr/>
            </p:nvSpPr>
            <p:spPr bwMode="auto">
              <a:xfrm>
                <a:off x="2206" y="431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3" name="Line 499"/>
              <p:cNvSpPr>
                <a:spLocks noChangeShapeType="1"/>
              </p:cNvSpPr>
              <p:nvPr/>
            </p:nvSpPr>
            <p:spPr bwMode="auto">
              <a:xfrm>
                <a:off x="2226" y="4339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4" name="Line 500"/>
              <p:cNvSpPr>
                <a:spLocks noChangeShapeType="1"/>
              </p:cNvSpPr>
              <p:nvPr/>
            </p:nvSpPr>
            <p:spPr bwMode="auto">
              <a:xfrm>
                <a:off x="2255" y="436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5" name="Line 501"/>
              <p:cNvSpPr>
                <a:spLocks noChangeShapeType="1"/>
              </p:cNvSpPr>
              <p:nvPr/>
            </p:nvSpPr>
            <p:spPr bwMode="auto">
              <a:xfrm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6" name="Line 502"/>
              <p:cNvSpPr>
                <a:spLocks noChangeShapeType="1"/>
              </p:cNvSpPr>
              <p:nvPr/>
            </p:nvSpPr>
            <p:spPr bwMode="auto">
              <a:xfrm flipV="1">
                <a:off x="2206" y="424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7" name="Line 503"/>
              <p:cNvSpPr>
                <a:spLocks noChangeShapeType="1"/>
              </p:cNvSpPr>
              <p:nvPr/>
            </p:nvSpPr>
            <p:spPr bwMode="auto">
              <a:xfrm flipH="1" flipV="1"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8" name="Line 504"/>
              <p:cNvSpPr>
                <a:spLocks noChangeShapeType="1"/>
              </p:cNvSpPr>
              <p:nvPr/>
            </p:nvSpPr>
            <p:spPr bwMode="auto">
              <a:xfrm flipV="1">
                <a:off x="2282" y="4318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9" name="Line 505"/>
              <p:cNvSpPr>
                <a:spLocks noChangeShapeType="1"/>
              </p:cNvSpPr>
              <p:nvPr/>
            </p:nvSpPr>
            <p:spPr bwMode="auto">
              <a:xfrm>
                <a:off x="2266" y="424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0" name="Line 506"/>
              <p:cNvSpPr>
                <a:spLocks noChangeShapeType="1"/>
              </p:cNvSpPr>
              <p:nvPr/>
            </p:nvSpPr>
            <p:spPr bwMode="auto">
              <a:xfrm flipH="1" flipV="1">
                <a:off x="2289" y="4379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1" name="Line 507"/>
              <p:cNvSpPr>
                <a:spLocks noChangeShapeType="1"/>
              </p:cNvSpPr>
              <p:nvPr/>
            </p:nvSpPr>
            <p:spPr bwMode="auto">
              <a:xfrm>
                <a:off x="2301" y="4368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2" name="Line 508"/>
              <p:cNvSpPr>
                <a:spLocks noChangeShapeType="1"/>
              </p:cNvSpPr>
              <p:nvPr/>
            </p:nvSpPr>
            <p:spPr bwMode="auto">
              <a:xfrm>
                <a:off x="2293" y="4375"/>
                <a:ext cx="29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3" name="Line 509"/>
              <p:cNvSpPr>
                <a:spLocks noChangeShapeType="1"/>
              </p:cNvSpPr>
              <p:nvPr/>
            </p:nvSpPr>
            <p:spPr bwMode="auto">
              <a:xfrm>
                <a:off x="2293" y="438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4" name="Line 510"/>
              <p:cNvSpPr>
                <a:spLocks noChangeShapeType="1"/>
              </p:cNvSpPr>
              <p:nvPr/>
            </p:nvSpPr>
            <p:spPr bwMode="auto">
              <a:xfrm>
                <a:off x="2297" y="43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5" name="Line 511"/>
              <p:cNvSpPr>
                <a:spLocks noChangeShapeType="1"/>
              </p:cNvSpPr>
              <p:nvPr/>
            </p:nvSpPr>
            <p:spPr bwMode="auto">
              <a:xfrm flipV="1">
                <a:off x="2282" y="4318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6" name="Line 512"/>
              <p:cNvSpPr>
                <a:spLocks noChangeShapeType="1"/>
              </p:cNvSpPr>
              <p:nvPr/>
            </p:nvSpPr>
            <p:spPr bwMode="auto">
              <a:xfrm flipH="1" flipV="1">
                <a:off x="2266" y="424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7" name="Line 513"/>
              <p:cNvSpPr>
                <a:spLocks noChangeShapeType="1"/>
              </p:cNvSpPr>
              <p:nvPr/>
            </p:nvSpPr>
            <p:spPr bwMode="auto">
              <a:xfrm flipH="1" flipV="1">
                <a:off x="2266" y="424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8" name="Line 514"/>
              <p:cNvSpPr>
                <a:spLocks noChangeShapeType="1"/>
              </p:cNvSpPr>
              <p:nvPr/>
            </p:nvSpPr>
            <p:spPr bwMode="auto">
              <a:xfrm flipV="1">
                <a:off x="2282" y="4318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9" name="Line 515"/>
              <p:cNvSpPr>
                <a:spLocks noChangeShapeType="1"/>
              </p:cNvSpPr>
              <p:nvPr/>
            </p:nvSpPr>
            <p:spPr bwMode="auto">
              <a:xfrm>
                <a:off x="2460" y="420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0" name="Line 516"/>
              <p:cNvSpPr>
                <a:spLocks noChangeShapeType="1"/>
              </p:cNvSpPr>
              <p:nvPr/>
            </p:nvSpPr>
            <p:spPr bwMode="auto">
              <a:xfrm>
                <a:off x="2453" y="4215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1" name="Line 517"/>
              <p:cNvSpPr>
                <a:spLocks noChangeShapeType="1"/>
              </p:cNvSpPr>
              <p:nvPr/>
            </p:nvSpPr>
            <p:spPr bwMode="auto">
              <a:xfrm flipV="1">
                <a:off x="2342" y="3823"/>
                <a:ext cx="495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2" name="Line 518"/>
              <p:cNvSpPr>
                <a:spLocks noChangeShapeType="1"/>
              </p:cNvSpPr>
              <p:nvPr/>
            </p:nvSpPr>
            <p:spPr bwMode="auto">
              <a:xfrm flipV="1">
                <a:off x="2327" y="3861"/>
                <a:ext cx="548" cy="5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3" name="Line 519"/>
              <p:cNvSpPr>
                <a:spLocks noChangeShapeType="1"/>
              </p:cNvSpPr>
              <p:nvPr/>
            </p:nvSpPr>
            <p:spPr bwMode="auto">
              <a:xfrm flipV="1">
                <a:off x="2325" y="3865"/>
                <a:ext cx="539" cy="5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4" name="Line 520"/>
              <p:cNvSpPr>
                <a:spLocks noChangeShapeType="1"/>
              </p:cNvSpPr>
              <p:nvPr/>
            </p:nvSpPr>
            <p:spPr bwMode="auto">
              <a:xfrm flipV="1">
                <a:off x="2305" y="3850"/>
                <a:ext cx="544" cy="5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5" name="Line 521"/>
              <p:cNvSpPr>
                <a:spLocks noChangeShapeType="1"/>
              </p:cNvSpPr>
              <p:nvPr/>
            </p:nvSpPr>
            <p:spPr bwMode="auto">
              <a:xfrm flipV="1">
                <a:off x="2312" y="3857"/>
                <a:ext cx="544" cy="5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6" name="Line 522"/>
              <p:cNvSpPr>
                <a:spLocks noChangeShapeType="1"/>
              </p:cNvSpPr>
              <p:nvPr/>
            </p:nvSpPr>
            <p:spPr bwMode="auto">
              <a:xfrm>
                <a:off x="2446" y="422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7" name="Line 523"/>
              <p:cNvSpPr>
                <a:spLocks noChangeShapeType="1"/>
              </p:cNvSpPr>
              <p:nvPr/>
            </p:nvSpPr>
            <p:spPr bwMode="auto">
              <a:xfrm>
                <a:off x="2438" y="4231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8" name="Line 524"/>
              <p:cNvSpPr>
                <a:spLocks noChangeShapeType="1"/>
              </p:cNvSpPr>
              <p:nvPr/>
            </p:nvSpPr>
            <p:spPr bwMode="auto">
              <a:xfrm flipV="1">
                <a:off x="2289" y="3835"/>
                <a:ext cx="544" cy="5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9" name="Line 525"/>
              <p:cNvSpPr>
                <a:spLocks noChangeShapeType="1"/>
              </p:cNvSpPr>
              <p:nvPr/>
            </p:nvSpPr>
            <p:spPr bwMode="auto">
              <a:xfrm flipV="1">
                <a:off x="2297" y="3842"/>
                <a:ext cx="544" cy="5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0" name="Freeform 526"/>
              <p:cNvSpPr>
                <a:spLocks/>
              </p:cNvSpPr>
              <p:nvPr/>
            </p:nvSpPr>
            <p:spPr bwMode="auto">
              <a:xfrm>
                <a:off x="2067" y="3561"/>
                <a:ext cx="35" cy="35"/>
              </a:xfrm>
              <a:custGeom>
                <a:avLst/>
                <a:gdLst>
                  <a:gd name="T0" fmla="*/ 5 w 69"/>
                  <a:gd name="T1" fmla="*/ 3 h 69"/>
                  <a:gd name="T2" fmla="*/ 4 w 69"/>
                  <a:gd name="T3" fmla="*/ 1 h 69"/>
                  <a:gd name="T4" fmla="*/ 3 w 69"/>
                  <a:gd name="T5" fmla="*/ 0 h 69"/>
                  <a:gd name="T6" fmla="*/ 1 w 69"/>
                  <a:gd name="T7" fmla="*/ 1 h 69"/>
                  <a:gd name="T8" fmla="*/ 0 w 69"/>
                  <a:gd name="T9" fmla="*/ 3 h 69"/>
                  <a:gd name="T10" fmla="*/ 1 w 69"/>
                  <a:gd name="T11" fmla="*/ 4 h 69"/>
                  <a:gd name="T12" fmla="*/ 3 w 69"/>
                  <a:gd name="T13" fmla="*/ 5 h 69"/>
                  <a:gd name="T14" fmla="*/ 4 w 69"/>
                  <a:gd name="T15" fmla="*/ 4 h 69"/>
                  <a:gd name="T16" fmla="*/ 5 w 69"/>
                  <a:gd name="T17" fmla="*/ 3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69"/>
                  <a:gd name="T29" fmla="*/ 69 w 6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69">
                    <a:moveTo>
                      <a:pt x="69" y="34"/>
                    </a:moveTo>
                    <a:lnTo>
                      <a:pt x="59" y="11"/>
                    </a:lnTo>
                    <a:lnTo>
                      <a:pt x="34" y="0"/>
                    </a:lnTo>
                    <a:lnTo>
                      <a:pt x="11" y="11"/>
                    </a:lnTo>
                    <a:lnTo>
                      <a:pt x="0" y="34"/>
                    </a:lnTo>
                    <a:lnTo>
                      <a:pt x="11" y="59"/>
                    </a:lnTo>
                    <a:lnTo>
                      <a:pt x="34" y="69"/>
                    </a:lnTo>
                    <a:lnTo>
                      <a:pt x="59" y="59"/>
                    </a:lnTo>
                    <a:lnTo>
                      <a:pt x="69" y="3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1" name="Freeform 527"/>
              <p:cNvSpPr>
                <a:spLocks/>
              </p:cNvSpPr>
              <p:nvPr/>
            </p:nvSpPr>
            <p:spPr bwMode="auto">
              <a:xfrm>
                <a:off x="2118" y="3581"/>
                <a:ext cx="22" cy="33"/>
              </a:xfrm>
              <a:custGeom>
                <a:avLst/>
                <a:gdLst>
                  <a:gd name="T0" fmla="*/ 0 w 43"/>
                  <a:gd name="T1" fmla="*/ 4 h 66"/>
                  <a:gd name="T2" fmla="*/ 0 w 43"/>
                  <a:gd name="T3" fmla="*/ 0 h 66"/>
                  <a:gd name="T4" fmla="*/ 2 w 43"/>
                  <a:gd name="T5" fmla="*/ 0 h 66"/>
                  <a:gd name="T6" fmla="*/ 2 w 43"/>
                  <a:gd name="T7" fmla="*/ 1 h 66"/>
                  <a:gd name="T8" fmla="*/ 3 w 43"/>
                  <a:gd name="T9" fmla="*/ 1 h 66"/>
                  <a:gd name="T10" fmla="*/ 3 w 43"/>
                  <a:gd name="T11" fmla="*/ 1 h 66"/>
                  <a:gd name="T12" fmla="*/ 3 w 43"/>
                  <a:gd name="T13" fmla="*/ 1 h 66"/>
                  <a:gd name="T14" fmla="*/ 3 w 43"/>
                  <a:gd name="T15" fmla="*/ 2 h 66"/>
                  <a:gd name="T16" fmla="*/ 3 w 43"/>
                  <a:gd name="T17" fmla="*/ 3 h 66"/>
                  <a:gd name="T18" fmla="*/ 3 w 43"/>
                  <a:gd name="T19" fmla="*/ 3 h 66"/>
                  <a:gd name="T20" fmla="*/ 2 w 43"/>
                  <a:gd name="T21" fmla="*/ 4 h 66"/>
                  <a:gd name="T22" fmla="*/ 2 w 43"/>
                  <a:gd name="T23" fmla="*/ 4 h 66"/>
                  <a:gd name="T24" fmla="*/ 0 w 43"/>
                  <a:gd name="T25" fmla="*/ 4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66"/>
                  <a:gd name="T41" fmla="*/ 43 w 43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66">
                    <a:moveTo>
                      <a:pt x="0" y="6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1" y="3"/>
                    </a:lnTo>
                    <a:lnTo>
                      <a:pt x="37" y="9"/>
                    </a:lnTo>
                    <a:lnTo>
                      <a:pt x="40" y="16"/>
                    </a:lnTo>
                    <a:lnTo>
                      <a:pt x="43" y="25"/>
                    </a:lnTo>
                    <a:lnTo>
                      <a:pt x="43" y="41"/>
                    </a:lnTo>
                    <a:lnTo>
                      <a:pt x="40" y="50"/>
                    </a:lnTo>
                    <a:lnTo>
                      <a:pt x="37" y="56"/>
                    </a:lnTo>
                    <a:lnTo>
                      <a:pt x="31" y="63"/>
                    </a:lnTo>
                    <a:lnTo>
                      <a:pt x="22" y="66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2" name="Freeform 528"/>
              <p:cNvSpPr>
                <a:spLocks/>
              </p:cNvSpPr>
              <p:nvPr/>
            </p:nvSpPr>
            <p:spPr bwMode="auto">
              <a:xfrm>
                <a:off x="2150" y="3581"/>
                <a:ext cx="22" cy="33"/>
              </a:xfrm>
              <a:custGeom>
                <a:avLst/>
                <a:gdLst>
                  <a:gd name="T0" fmla="*/ 0 w 44"/>
                  <a:gd name="T1" fmla="*/ 4 h 66"/>
                  <a:gd name="T2" fmla="*/ 0 w 44"/>
                  <a:gd name="T3" fmla="*/ 0 h 66"/>
                  <a:gd name="T4" fmla="*/ 3 w 44"/>
                  <a:gd name="T5" fmla="*/ 4 h 66"/>
                  <a:gd name="T6" fmla="*/ 3 w 44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66"/>
                  <a:gd name="T14" fmla="*/ 44 w 44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66">
                    <a:moveTo>
                      <a:pt x="0" y="66"/>
                    </a:moveTo>
                    <a:lnTo>
                      <a:pt x="0" y="0"/>
                    </a:lnTo>
                    <a:lnTo>
                      <a:pt x="44" y="66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3" name="Line 529"/>
              <p:cNvSpPr>
                <a:spLocks noChangeShapeType="1"/>
              </p:cNvSpPr>
              <p:nvPr/>
            </p:nvSpPr>
            <p:spPr bwMode="auto">
              <a:xfrm flipV="1">
                <a:off x="2013" y="4045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4" name="Line 530"/>
              <p:cNvSpPr>
                <a:spLocks noChangeShapeType="1"/>
              </p:cNvSpPr>
              <p:nvPr/>
            </p:nvSpPr>
            <p:spPr bwMode="auto">
              <a:xfrm flipV="1">
                <a:off x="2023" y="4087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5" name="Line 531"/>
              <p:cNvSpPr>
                <a:spLocks noChangeShapeType="1"/>
              </p:cNvSpPr>
              <p:nvPr/>
            </p:nvSpPr>
            <p:spPr bwMode="auto">
              <a:xfrm flipV="1">
                <a:off x="2070" y="410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6" name="Line 532"/>
              <p:cNvSpPr>
                <a:spLocks noChangeShapeType="1"/>
              </p:cNvSpPr>
              <p:nvPr/>
            </p:nvSpPr>
            <p:spPr bwMode="auto">
              <a:xfrm flipV="1">
                <a:off x="2080" y="4144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7" name="Line 533"/>
              <p:cNvSpPr>
                <a:spLocks noChangeShapeType="1"/>
              </p:cNvSpPr>
              <p:nvPr/>
            </p:nvSpPr>
            <p:spPr bwMode="auto">
              <a:xfrm flipV="1">
                <a:off x="2127" y="416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8" name="Line 534"/>
              <p:cNvSpPr>
                <a:spLocks noChangeShapeType="1"/>
              </p:cNvSpPr>
              <p:nvPr/>
            </p:nvSpPr>
            <p:spPr bwMode="auto">
              <a:xfrm flipV="1">
                <a:off x="2137" y="4201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9" name="Line 535"/>
              <p:cNvSpPr>
                <a:spLocks noChangeShapeType="1"/>
              </p:cNvSpPr>
              <p:nvPr/>
            </p:nvSpPr>
            <p:spPr bwMode="auto">
              <a:xfrm flipH="1" flipV="1">
                <a:off x="2137" y="4201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0" name="Line 536"/>
              <p:cNvSpPr>
                <a:spLocks noChangeShapeType="1"/>
              </p:cNvSpPr>
              <p:nvPr/>
            </p:nvSpPr>
            <p:spPr bwMode="auto">
              <a:xfrm flipH="1" flipV="1">
                <a:off x="2080" y="4144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1" name="Line 537"/>
              <p:cNvSpPr>
                <a:spLocks noChangeShapeType="1"/>
              </p:cNvSpPr>
              <p:nvPr/>
            </p:nvSpPr>
            <p:spPr bwMode="auto">
              <a:xfrm flipH="1" flipV="1">
                <a:off x="2023" y="4087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2" name="Line 538"/>
              <p:cNvSpPr>
                <a:spLocks noChangeShapeType="1"/>
              </p:cNvSpPr>
              <p:nvPr/>
            </p:nvSpPr>
            <p:spPr bwMode="auto">
              <a:xfrm flipH="1" flipV="1">
                <a:off x="2127" y="415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3" name="Line 539"/>
              <p:cNvSpPr>
                <a:spLocks noChangeShapeType="1"/>
              </p:cNvSpPr>
              <p:nvPr/>
            </p:nvSpPr>
            <p:spPr bwMode="auto">
              <a:xfrm flipH="1" flipV="1">
                <a:off x="2070" y="409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4" name="Line 540"/>
              <p:cNvSpPr>
                <a:spLocks noChangeShapeType="1"/>
              </p:cNvSpPr>
              <p:nvPr/>
            </p:nvSpPr>
            <p:spPr bwMode="auto">
              <a:xfrm flipH="1" flipV="1">
                <a:off x="2013" y="4041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5" name="Line 541"/>
              <p:cNvSpPr>
                <a:spLocks noChangeShapeType="1"/>
              </p:cNvSpPr>
              <p:nvPr/>
            </p:nvSpPr>
            <p:spPr bwMode="auto">
              <a:xfrm flipV="1">
                <a:off x="2129" y="4364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6" name="Line 542"/>
              <p:cNvSpPr>
                <a:spLocks noChangeShapeType="1"/>
              </p:cNvSpPr>
              <p:nvPr/>
            </p:nvSpPr>
            <p:spPr bwMode="auto">
              <a:xfrm>
                <a:off x="2154" y="3841"/>
                <a:ext cx="3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7" name="Line 543"/>
              <p:cNvSpPr>
                <a:spLocks noChangeShapeType="1"/>
              </p:cNvSpPr>
              <p:nvPr/>
            </p:nvSpPr>
            <p:spPr bwMode="auto">
              <a:xfrm>
                <a:off x="2155" y="3815"/>
                <a:ext cx="3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8" name="Line 544"/>
              <p:cNvSpPr>
                <a:spLocks noChangeShapeType="1"/>
              </p:cNvSpPr>
              <p:nvPr/>
            </p:nvSpPr>
            <p:spPr bwMode="auto">
              <a:xfrm>
                <a:off x="2161" y="3818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9" name="Line 545"/>
              <p:cNvSpPr>
                <a:spLocks noChangeShapeType="1"/>
              </p:cNvSpPr>
              <p:nvPr/>
            </p:nvSpPr>
            <p:spPr bwMode="auto">
              <a:xfrm>
                <a:off x="2161" y="382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0" name="Line 546"/>
              <p:cNvSpPr>
                <a:spLocks noChangeShapeType="1"/>
              </p:cNvSpPr>
              <p:nvPr/>
            </p:nvSpPr>
            <p:spPr bwMode="auto">
              <a:xfrm>
                <a:off x="2162" y="382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1" name="Line 547"/>
              <p:cNvSpPr>
                <a:spLocks noChangeShapeType="1"/>
              </p:cNvSpPr>
              <p:nvPr/>
            </p:nvSpPr>
            <p:spPr bwMode="auto">
              <a:xfrm>
                <a:off x="2161" y="3827"/>
                <a:ext cx="2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2" name="Line 548"/>
              <p:cNvSpPr>
                <a:spLocks noChangeShapeType="1"/>
              </p:cNvSpPr>
              <p:nvPr/>
            </p:nvSpPr>
            <p:spPr bwMode="auto">
              <a:xfrm>
                <a:off x="2161" y="3834"/>
                <a:ext cx="2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3" name="Line 549"/>
              <p:cNvSpPr>
                <a:spLocks noChangeShapeType="1"/>
              </p:cNvSpPr>
              <p:nvPr/>
            </p:nvSpPr>
            <p:spPr bwMode="auto">
              <a:xfrm>
                <a:off x="2172" y="3810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4" name="Line 550"/>
              <p:cNvSpPr>
                <a:spLocks noChangeShapeType="1"/>
              </p:cNvSpPr>
              <p:nvPr/>
            </p:nvSpPr>
            <p:spPr bwMode="auto">
              <a:xfrm>
                <a:off x="2175" y="3810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5" name="Line 551"/>
              <p:cNvSpPr>
                <a:spLocks noChangeShapeType="1"/>
              </p:cNvSpPr>
              <p:nvPr/>
            </p:nvSpPr>
            <p:spPr bwMode="auto">
              <a:xfrm flipV="1">
                <a:off x="2171" y="3810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6" name="Line 552"/>
              <p:cNvSpPr>
                <a:spLocks noChangeShapeType="1"/>
              </p:cNvSpPr>
              <p:nvPr/>
            </p:nvSpPr>
            <p:spPr bwMode="auto">
              <a:xfrm>
                <a:off x="2185" y="382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7" name="Line 553"/>
              <p:cNvSpPr>
                <a:spLocks noChangeShapeType="1"/>
              </p:cNvSpPr>
              <p:nvPr/>
            </p:nvSpPr>
            <p:spPr bwMode="auto">
              <a:xfrm>
                <a:off x="2186" y="3818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8" name="Line 554"/>
              <p:cNvSpPr>
                <a:spLocks noChangeShapeType="1"/>
              </p:cNvSpPr>
              <p:nvPr/>
            </p:nvSpPr>
            <p:spPr bwMode="auto">
              <a:xfrm>
                <a:off x="2188" y="3813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9" name="Line 555"/>
              <p:cNvSpPr>
                <a:spLocks noChangeShapeType="1"/>
              </p:cNvSpPr>
              <p:nvPr/>
            </p:nvSpPr>
            <p:spPr bwMode="auto">
              <a:xfrm flipV="1">
                <a:off x="2183" y="3821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0" name="Line 556"/>
              <p:cNvSpPr>
                <a:spLocks noChangeShapeType="1"/>
              </p:cNvSpPr>
              <p:nvPr/>
            </p:nvSpPr>
            <p:spPr bwMode="auto">
              <a:xfrm>
                <a:off x="2190" y="3839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1" name="Line 557"/>
              <p:cNvSpPr>
                <a:spLocks noChangeShapeType="1"/>
              </p:cNvSpPr>
              <p:nvPr/>
            </p:nvSpPr>
            <p:spPr bwMode="auto">
              <a:xfrm>
                <a:off x="2195" y="3824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2" name="Line 558"/>
              <p:cNvSpPr>
                <a:spLocks noChangeShapeType="1"/>
              </p:cNvSpPr>
              <p:nvPr/>
            </p:nvSpPr>
            <p:spPr bwMode="auto">
              <a:xfrm>
                <a:off x="2195" y="3847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3" name="Line 559"/>
              <p:cNvSpPr>
                <a:spLocks noChangeShapeType="1"/>
              </p:cNvSpPr>
              <p:nvPr/>
            </p:nvSpPr>
            <p:spPr bwMode="auto">
              <a:xfrm>
                <a:off x="2197" y="3813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4" name="Line 560"/>
              <p:cNvSpPr>
                <a:spLocks noChangeShapeType="1"/>
              </p:cNvSpPr>
              <p:nvPr/>
            </p:nvSpPr>
            <p:spPr bwMode="auto">
              <a:xfrm flipV="1">
                <a:off x="2197" y="3844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5" name="Line 561"/>
              <p:cNvSpPr>
                <a:spLocks noChangeShapeType="1"/>
              </p:cNvSpPr>
              <p:nvPr/>
            </p:nvSpPr>
            <p:spPr bwMode="auto">
              <a:xfrm flipV="1">
                <a:off x="2198" y="3825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6" name="Line 562"/>
              <p:cNvSpPr>
                <a:spLocks noChangeShapeType="1"/>
              </p:cNvSpPr>
              <p:nvPr/>
            </p:nvSpPr>
            <p:spPr bwMode="auto">
              <a:xfrm flipV="1">
                <a:off x="2197" y="3841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7" name="Line 563"/>
              <p:cNvSpPr>
                <a:spLocks noChangeShapeType="1"/>
              </p:cNvSpPr>
              <p:nvPr/>
            </p:nvSpPr>
            <p:spPr bwMode="auto">
              <a:xfrm>
                <a:off x="2198" y="384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8" name="Line 564"/>
              <p:cNvSpPr>
                <a:spLocks noChangeShapeType="1"/>
              </p:cNvSpPr>
              <p:nvPr/>
            </p:nvSpPr>
            <p:spPr bwMode="auto">
              <a:xfrm>
                <a:off x="2198" y="3813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9" name="Line 565"/>
              <p:cNvSpPr>
                <a:spLocks noChangeShapeType="1"/>
              </p:cNvSpPr>
              <p:nvPr/>
            </p:nvSpPr>
            <p:spPr bwMode="auto">
              <a:xfrm>
                <a:off x="2201" y="3830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0" name="Line 566"/>
              <p:cNvSpPr>
                <a:spLocks noChangeShapeType="1"/>
              </p:cNvSpPr>
              <p:nvPr/>
            </p:nvSpPr>
            <p:spPr bwMode="auto">
              <a:xfrm>
                <a:off x="2202" y="3815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1" name="Line 567"/>
              <p:cNvSpPr>
                <a:spLocks noChangeShapeType="1"/>
              </p:cNvSpPr>
              <p:nvPr/>
            </p:nvSpPr>
            <p:spPr bwMode="auto">
              <a:xfrm>
                <a:off x="2202" y="3824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2" name="Line 568"/>
              <p:cNvSpPr>
                <a:spLocks noChangeShapeType="1"/>
              </p:cNvSpPr>
              <p:nvPr/>
            </p:nvSpPr>
            <p:spPr bwMode="auto">
              <a:xfrm>
                <a:off x="2202" y="3834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3" name="Line 569"/>
              <p:cNvSpPr>
                <a:spLocks noChangeShapeType="1"/>
              </p:cNvSpPr>
              <p:nvPr/>
            </p:nvSpPr>
            <p:spPr bwMode="auto">
              <a:xfrm>
                <a:off x="2202" y="3817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4" name="Line 570"/>
              <p:cNvSpPr>
                <a:spLocks noChangeShapeType="1"/>
              </p:cNvSpPr>
              <p:nvPr/>
            </p:nvSpPr>
            <p:spPr bwMode="auto">
              <a:xfrm>
                <a:off x="2204" y="382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5" name="Line 571"/>
              <p:cNvSpPr>
                <a:spLocks noChangeShapeType="1"/>
              </p:cNvSpPr>
              <p:nvPr/>
            </p:nvSpPr>
            <p:spPr bwMode="auto">
              <a:xfrm>
                <a:off x="2204" y="383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6" name="Line 572"/>
              <p:cNvSpPr>
                <a:spLocks noChangeShapeType="1"/>
              </p:cNvSpPr>
              <p:nvPr/>
            </p:nvSpPr>
            <p:spPr bwMode="auto">
              <a:xfrm>
                <a:off x="2201" y="3844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7" name="Line 573"/>
              <p:cNvSpPr>
                <a:spLocks noChangeShapeType="1"/>
              </p:cNvSpPr>
              <p:nvPr/>
            </p:nvSpPr>
            <p:spPr bwMode="auto">
              <a:xfrm>
                <a:off x="2202" y="384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8" name="Line 574"/>
              <p:cNvSpPr>
                <a:spLocks noChangeShapeType="1"/>
              </p:cNvSpPr>
              <p:nvPr/>
            </p:nvSpPr>
            <p:spPr bwMode="auto">
              <a:xfrm>
                <a:off x="2207" y="3817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9" name="Line 575"/>
              <p:cNvSpPr>
                <a:spLocks noChangeShapeType="1"/>
              </p:cNvSpPr>
              <p:nvPr/>
            </p:nvSpPr>
            <p:spPr bwMode="auto">
              <a:xfrm>
                <a:off x="2205" y="3844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0" name="Line 576"/>
              <p:cNvSpPr>
                <a:spLocks noChangeShapeType="1"/>
              </p:cNvSpPr>
              <p:nvPr/>
            </p:nvSpPr>
            <p:spPr bwMode="auto">
              <a:xfrm flipV="1">
                <a:off x="2207" y="384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1" name="Line 577"/>
              <p:cNvSpPr>
                <a:spLocks noChangeShapeType="1"/>
              </p:cNvSpPr>
              <p:nvPr/>
            </p:nvSpPr>
            <p:spPr bwMode="auto">
              <a:xfrm>
                <a:off x="2211" y="3821"/>
                <a:ext cx="1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2" name="Line 578"/>
              <p:cNvSpPr>
                <a:spLocks noChangeShapeType="1"/>
              </p:cNvSpPr>
              <p:nvPr/>
            </p:nvSpPr>
            <p:spPr bwMode="auto">
              <a:xfrm>
                <a:off x="2207" y="3847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3" name="Line 579"/>
              <p:cNvSpPr>
                <a:spLocks noChangeShapeType="1"/>
              </p:cNvSpPr>
              <p:nvPr/>
            </p:nvSpPr>
            <p:spPr bwMode="auto">
              <a:xfrm>
                <a:off x="2212" y="3810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4" name="Line 580"/>
              <p:cNvSpPr>
                <a:spLocks noChangeShapeType="1"/>
              </p:cNvSpPr>
              <p:nvPr/>
            </p:nvSpPr>
            <p:spPr bwMode="auto">
              <a:xfrm>
                <a:off x="2211" y="3824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5" name="Line 581"/>
              <p:cNvSpPr>
                <a:spLocks noChangeShapeType="1"/>
              </p:cNvSpPr>
              <p:nvPr/>
            </p:nvSpPr>
            <p:spPr bwMode="auto">
              <a:xfrm>
                <a:off x="2212" y="3824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6" name="Line 582"/>
              <p:cNvSpPr>
                <a:spLocks noChangeShapeType="1"/>
              </p:cNvSpPr>
              <p:nvPr/>
            </p:nvSpPr>
            <p:spPr bwMode="auto">
              <a:xfrm>
                <a:off x="2211" y="3850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7" name="Line 583"/>
              <p:cNvSpPr>
                <a:spLocks noChangeShapeType="1"/>
              </p:cNvSpPr>
              <p:nvPr/>
            </p:nvSpPr>
            <p:spPr bwMode="auto">
              <a:xfrm>
                <a:off x="2214" y="3810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8" name="Line 584"/>
              <p:cNvSpPr>
                <a:spLocks noChangeShapeType="1"/>
              </p:cNvSpPr>
              <p:nvPr/>
            </p:nvSpPr>
            <p:spPr bwMode="auto">
              <a:xfrm>
                <a:off x="2211" y="382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9" name="Line 585"/>
              <p:cNvSpPr>
                <a:spLocks noChangeShapeType="1"/>
              </p:cNvSpPr>
              <p:nvPr/>
            </p:nvSpPr>
            <p:spPr bwMode="auto">
              <a:xfrm>
                <a:off x="2211" y="383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0" name="Line 586"/>
              <p:cNvSpPr>
                <a:spLocks noChangeShapeType="1"/>
              </p:cNvSpPr>
              <p:nvPr/>
            </p:nvSpPr>
            <p:spPr bwMode="auto">
              <a:xfrm>
                <a:off x="2211" y="384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1" name="Line 587"/>
              <p:cNvSpPr>
                <a:spLocks noChangeShapeType="1"/>
              </p:cNvSpPr>
              <p:nvPr/>
            </p:nvSpPr>
            <p:spPr bwMode="auto">
              <a:xfrm>
                <a:off x="2215" y="3811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2" name="Line 588"/>
              <p:cNvSpPr>
                <a:spLocks noChangeShapeType="1"/>
              </p:cNvSpPr>
              <p:nvPr/>
            </p:nvSpPr>
            <p:spPr bwMode="auto">
              <a:xfrm flipV="1">
                <a:off x="2215" y="3811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3" name="Line 589"/>
              <p:cNvSpPr>
                <a:spLocks noChangeShapeType="1"/>
              </p:cNvSpPr>
              <p:nvPr/>
            </p:nvSpPr>
            <p:spPr bwMode="auto">
              <a:xfrm>
                <a:off x="2219" y="381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4" name="Line 590"/>
              <p:cNvSpPr>
                <a:spLocks noChangeShapeType="1"/>
              </p:cNvSpPr>
              <p:nvPr/>
            </p:nvSpPr>
            <p:spPr bwMode="auto">
              <a:xfrm>
                <a:off x="2215" y="3815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5" name="Line 591"/>
              <p:cNvSpPr>
                <a:spLocks noChangeShapeType="1"/>
              </p:cNvSpPr>
              <p:nvPr/>
            </p:nvSpPr>
            <p:spPr bwMode="auto">
              <a:xfrm>
                <a:off x="2224" y="3813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6" name="Line 592"/>
              <p:cNvSpPr>
                <a:spLocks noChangeShapeType="1"/>
              </p:cNvSpPr>
              <p:nvPr/>
            </p:nvSpPr>
            <p:spPr bwMode="auto">
              <a:xfrm>
                <a:off x="2226" y="3810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7" name="Line 593"/>
              <p:cNvSpPr>
                <a:spLocks noChangeShapeType="1"/>
              </p:cNvSpPr>
              <p:nvPr/>
            </p:nvSpPr>
            <p:spPr bwMode="auto">
              <a:xfrm flipV="1">
                <a:off x="2224" y="3810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8" name="Line 594"/>
              <p:cNvSpPr>
                <a:spLocks noChangeShapeType="1"/>
              </p:cNvSpPr>
              <p:nvPr/>
            </p:nvSpPr>
            <p:spPr bwMode="auto">
              <a:xfrm>
                <a:off x="2228" y="3824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9" name="Line 595"/>
              <p:cNvSpPr>
                <a:spLocks noChangeShapeType="1"/>
              </p:cNvSpPr>
              <p:nvPr/>
            </p:nvSpPr>
            <p:spPr bwMode="auto">
              <a:xfrm>
                <a:off x="2229" y="3821"/>
                <a:ext cx="1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0" name="Line 596"/>
              <p:cNvSpPr>
                <a:spLocks noChangeShapeType="1"/>
              </p:cNvSpPr>
              <p:nvPr/>
            </p:nvSpPr>
            <p:spPr bwMode="auto">
              <a:xfrm>
                <a:off x="2231" y="381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1" name="Line 597"/>
              <p:cNvSpPr>
                <a:spLocks noChangeShapeType="1"/>
              </p:cNvSpPr>
              <p:nvPr/>
            </p:nvSpPr>
            <p:spPr bwMode="auto">
              <a:xfrm>
                <a:off x="2228" y="3825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2" name="Line 598"/>
              <p:cNvSpPr>
                <a:spLocks noChangeShapeType="1"/>
              </p:cNvSpPr>
              <p:nvPr/>
            </p:nvSpPr>
            <p:spPr bwMode="auto">
              <a:xfrm flipH="1" flipV="1">
                <a:off x="2184" y="421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3" name="Line 599"/>
              <p:cNvSpPr>
                <a:spLocks noChangeShapeType="1"/>
              </p:cNvSpPr>
              <p:nvPr/>
            </p:nvSpPr>
            <p:spPr bwMode="auto">
              <a:xfrm flipH="1">
                <a:off x="2145" y="4303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4" name="Line 600"/>
              <p:cNvSpPr>
                <a:spLocks noChangeShapeType="1"/>
              </p:cNvSpPr>
              <p:nvPr/>
            </p:nvSpPr>
            <p:spPr bwMode="auto">
              <a:xfrm flipH="1">
                <a:off x="2145" y="4303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5" name="Line 601"/>
              <p:cNvSpPr>
                <a:spLocks noChangeShapeType="1"/>
              </p:cNvSpPr>
              <p:nvPr/>
            </p:nvSpPr>
            <p:spPr bwMode="auto">
              <a:xfrm>
                <a:off x="2150" y="437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6" name="Line 602"/>
              <p:cNvSpPr>
                <a:spLocks noChangeShapeType="1"/>
              </p:cNvSpPr>
              <p:nvPr/>
            </p:nvSpPr>
            <p:spPr bwMode="auto">
              <a:xfrm>
                <a:off x="2192" y="4379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7" name="Line 603"/>
              <p:cNvSpPr>
                <a:spLocks noChangeShapeType="1"/>
              </p:cNvSpPr>
              <p:nvPr/>
            </p:nvSpPr>
            <p:spPr bwMode="auto">
              <a:xfrm>
                <a:off x="2233" y="437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8" name="Line 604"/>
              <p:cNvSpPr>
                <a:spLocks noChangeShapeType="1"/>
              </p:cNvSpPr>
              <p:nvPr/>
            </p:nvSpPr>
            <p:spPr bwMode="auto">
              <a:xfrm flipV="1">
                <a:off x="2147" y="436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9" name="Line 605"/>
              <p:cNvSpPr>
                <a:spLocks noChangeShapeType="1"/>
              </p:cNvSpPr>
              <p:nvPr/>
            </p:nvSpPr>
            <p:spPr bwMode="auto">
              <a:xfrm flipV="1">
                <a:off x="2168" y="434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0" name="Line 606"/>
              <p:cNvSpPr>
                <a:spLocks noChangeShapeType="1"/>
              </p:cNvSpPr>
              <p:nvPr/>
            </p:nvSpPr>
            <p:spPr bwMode="auto">
              <a:xfrm flipV="1">
                <a:off x="2197" y="432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1" name="Line 607"/>
              <p:cNvSpPr>
                <a:spLocks noChangeShapeType="1"/>
              </p:cNvSpPr>
              <p:nvPr/>
            </p:nvSpPr>
            <p:spPr bwMode="auto">
              <a:xfrm flipH="1" flipV="1">
                <a:off x="2197" y="442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2" name="Line 608"/>
              <p:cNvSpPr>
                <a:spLocks noChangeShapeType="1"/>
              </p:cNvSpPr>
              <p:nvPr/>
            </p:nvSpPr>
            <p:spPr bwMode="auto">
              <a:xfrm flipH="1" flipV="1">
                <a:off x="2168" y="4398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3" name="Line 609"/>
              <p:cNvSpPr>
                <a:spLocks noChangeShapeType="1"/>
              </p:cNvSpPr>
              <p:nvPr/>
            </p:nvSpPr>
            <p:spPr bwMode="auto">
              <a:xfrm flipH="1" flipV="1">
                <a:off x="2147" y="437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4" name="Line 610"/>
              <p:cNvSpPr>
                <a:spLocks noChangeShapeType="1"/>
              </p:cNvSpPr>
              <p:nvPr/>
            </p:nvSpPr>
            <p:spPr bwMode="auto">
              <a:xfrm flipV="1">
                <a:off x="2145" y="436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5" name="Line 611"/>
              <p:cNvSpPr>
                <a:spLocks noChangeShapeType="1"/>
              </p:cNvSpPr>
              <p:nvPr/>
            </p:nvSpPr>
            <p:spPr bwMode="auto">
              <a:xfrm flipV="1">
                <a:off x="2166" y="433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6" name="Line 612"/>
              <p:cNvSpPr>
                <a:spLocks noChangeShapeType="1"/>
              </p:cNvSpPr>
              <p:nvPr/>
            </p:nvSpPr>
            <p:spPr bwMode="auto">
              <a:xfrm flipV="1">
                <a:off x="2194" y="4318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7" name="Line 613"/>
              <p:cNvSpPr>
                <a:spLocks noChangeShapeType="1"/>
              </p:cNvSpPr>
              <p:nvPr/>
            </p:nvSpPr>
            <p:spPr bwMode="auto">
              <a:xfrm flipH="1" flipV="1">
                <a:off x="2194" y="442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8" name="Line 614"/>
              <p:cNvSpPr>
                <a:spLocks noChangeShapeType="1"/>
              </p:cNvSpPr>
              <p:nvPr/>
            </p:nvSpPr>
            <p:spPr bwMode="auto">
              <a:xfrm flipH="1" flipV="1">
                <a:off x="2166" y="44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4" name="Group 615"/>
            <p:cNvGrpSpPr>
              <a:grpSpLocks/>
            </p:cNvGrpSpPr>
            <p:nvPr/>
          </p:nvGrpSpPr>
          <p:grpSpPr bwMode="auto">
            <a:xfrm>
              <a:off x="2129" y="3359"/>
              <a:ext cx="2547" cy="1129"/>
              <a:chOff x="2129" y="3359"/>
              <a:chExt cx="2547" cy="1129"/>
            </a:xfrm>
          </p:grpSpPr>
          <p:sp>
            <p:nvSpPr>
              <p:cNvPr id="126869" name="Line 616"/>
              <p:cNvSpPr>
                <a:spLocks noChangeShapeType="1"/>
              </p:cNvSpPr>
              <p:nvPr/>
            </p:nvSpPr>
            <p:spPr bwMode="auto">
              <a:xfrm flipH="1" flipV="1">
                <a:off x="2145" y="437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0" name="Line 617"/>
              <p:cNvSpPr>
                <a:spLocks noChangeShapeType="1"/>
              </p:cNvSpPr>
              <p:nvPr/>
            </p:nvSpPr>
            <p:spPr bwMode="auto">
              <a:xfrm flipH="1" flipV="1">
                <a:off x="2129" y="4379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1" name="Line 618"/>
              <p:cNvSpPr>
                <a:spLocks noChangeShapeType="1"/>
              </p:cNvSpPr>
              <p:nvPr/>
            </p:nvSpPr>
            <p:spPr bwMode="auto">
              <a:xfrm flipV="1">
                <a:off x="2184" y="421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2" name="Line 619"/>
              <p:cNvSpPr>
                <a:spLocks noChangeShapeType="1"/>
              </p:cNvSpPr>
              <p:nvPr/>
            </p:nvSpPr>
            <p:spPr bwMode="auto">
              <a:xfrm flipV="1">
                <a:off x="4597" y="3990"/>
                <a:ext cx="1" cy="3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3" name="Line 620"/>
              <p:cNvSpPr>
                <a:spLocks noChangeShapeType="1"/>
              </p:cNvSpPr>
              <p:nvPr/>
            </p:nvSpPr>
            <p:spPr bwMode="auto">
              <a:xfrm flipV="1">
                <a:off x="4570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4" name="Line 621"/>
              <p:cNvSpPr>
                <a:spLocks noChangeShapeType="1"/>
              </p:cNvSpPr>
              <p:nvPr/>
            </p:nvSpPr>
            <p:spPr bwMode="auto">
              <a:xfrm flipV="1">
                <a:off x="4543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5" name="Line 622"/>
              <p:cNvSpPr>
                <a:spLocks noChangeShapeType="1"/>
              </p:cNvSpPr>
              <p:nvPr/>
            </p:nvSpPr>
            <p:spPr bwMode="auto">
              <a:xfrm flipV="1">
                <a:off x="4592" y="4124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6" name="Line 623"/>
              <p:cNvSpPr>
                <a:spLocks noChangeShapeType="1"/>
              </p:cNvSpPr>
              <p:nvPr/>
            </p:nvSpPr>
            <p:spPr bwMode="auto">
              <a:xfrm>
                <a:off x="4543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7" name="Line 624"/>
              <p:cNvSpPr>
                <a:spLocks noChangeShapeType="1"/>
              </p:cNvSpPr>
              <p:nvPr/>
            </p:nvSpPr>
            <p:spPr bwMode="auto">
              <a:xfrm>
                <a:off x="4570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8" name="Freeform 625"/>
              <p:cNvSpPr>
                <a:spLocks/>
              </p:cNvSpPr>
              <p:nvPr/>
            </p:nvSpPr>
            <p:spPr bwMode="auto">
              <a:xfrm>
                <a:off x="4588" y="4228"/>
                <a:ext cx="19" cy="18"/>
              </a:xfrm>
              <a:custGeom>
                <a:avLst/>
                <a:gdLst>
                  <a:gd name="T0" fmla="*/ 2 w 38"/>
                  <a:gd name="T1" fmla="*/ 1 h 38"/>
                  <a:gd name="T2" fmla="*/ 2 w 38"/>
                  <a:gd name="T3" fmla="*/ 0 h 38"/>
                  <a:gd name="T4" fmla="*/ 1 w 38"/>
                  <a:gd name="T5" fmla="*/ 0 h 38"/>
                  <a:gd name="T6" fmla="*/ 1 w 38"/>
                  <a:gd name="T7" fmla="*/ 0 h 38"/>
                  <a:gd name="T8" fmla="*/ 0 w 38"/>
                  <a:gd name="T9" fmla="*/ 1 h 38"/>
                  <a:gd name="T10" fmla="*/ 1 w 38"/>
                  <a:gd name="T11" fmla="*/ 2 h 38"/>
                  <a:gd name="T12" fmla="*/ 1 w 38"/>
                  <a:gd name="T13" fmla="*/ 2 h 38"/>
                  <a:gd name="T14" fmla="*/ 2 w 38"/>
                  <a:gd name="T15" fmla="*/ 2 h 38"/>
                  <a:gd name="T16" fmla="*/ 2 w 38"/>
                  <a:gd name="T17" fmla="*/ 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8"/>
                  <a:gd name="T29" fmla="*/ 38 w 3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8">
                    <a:moveTo>
                      <a:pt x="38" y="19"/>
                    </a:moveTo>
                    <a:lnTo>
                      <a:pt x="32" y="5"/>
                    </a:lnTo>
                    <a:lnTo>
                      <a:pt x="19" y="0"/>
                    </a:lnTo>
                    <a:lnTo>
                      <a:pt x="5" y="5"/>
                    </a:lnTo>
                    <a:lnTo>
                      <a:pt x="0" y="19"/>
                    </a:lnTo>
                    <a:lnTo>
                      <a:pt x="5" y="33"/>
                    </a:lnTo>
                    <a:lnTo>
                      <a:pt x="19" y="38"/>
                    </a:lnTo>
                    <a:lnTo>
                      <a:pt x="32" y="33"/>
                    </a:lnTo>
                    <a:lnTo>
                      <a:pt x="38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9" name="Freeform 626"/>
              <p:cNvSpPr>
                <a:spLocks/>
              </p:cNvSpPr>
              <p:nvPr/>
            </p:nvSpPr>
            <p:spPr bwMode="auto">
              <a:xfrm>
                <a:off x="4652" y="4136"/>
                <a:ext cx="19" cy="19"/>
              </a:xfrm>
              <a:custGeom>
                <a:avLst/>
                <a:gdLst>
                  <a:gd name="T0" fmla="*/ 3 w 37"/>
                  <a:gd name="T1" fmla="*/ 1 h 38"/>
                  <a:gd name="T2" fmla="*/ 3 w 37"/>
                  <a:gd name="T3" fmla="*/ 1 h 38"/>
                  <a:gd name="T4" fmla="*/ 2 w 37"/>
                  <a:gd name="T5" fmla="*/ 0 h 38"/>
                  <a:gd name="T6" fmla="*/ 1 w 37"/>
                  <a:gd name="T7" fmla="*/ 1 h 38"/>
                  <a:gd name="T8" fmla="*/ 0 w 37"/>
                  <a:gd name="T9" fmla="*/ 1 h 38"/>
                  <a:gd name="T10" fmla="*/ 1 w 37"/>
                  <a:gd name="T11" fmla="*/ 2 h 38"/>
                  <a:gd name="T12" fmla="*/ 2 w 37"/>
                  <a:gd name="T13" fmla="*/ 2 h 38"/>
                  <a:gd name="T14" fmla="*/ 3 w 37"/>
                  <a:gd name="T15" fmla="*/ 2 h 38"/>
                  <a:gd name="T16" fmla="*/ 3 w 37"/>
                  <a:gd name="T17" fmla="*/ 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8"/>
                  <a:gd name="T29" fmla="*/ 37 w 37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8">
                    <a:moveTo>
                      <a:pt x="37" y="19"/>
                    </a:moveTo>
                    <a:lnTo>
                      <a:pt x="33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9"/>
                    </a:lnTo>
                    <a:lnTo>
                      <a:pt x="6" y="33"/>
                    </a:lnTo>
                    <a:lnTo>
                      <a:pt x="19" y="38"/>
                    </a:lnTo>
                    <a:lnTo>
                      <a:pt x="33" y="33"/>
                    </a:lnTo>
                    <a:lnTo>
                      <a:pt x="37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0" name="Freeform 627"/>
              <p:cNvSpPr>
                <a:spLocks/>
              </p:cNvSpPr>
              <p:nvPr/>
            </p:nvSpPr>
            <p:spPr bwMode="auto">
              <a:xfrm>
                <a:off x="4622" y="4220"/>
                <a:ext cx="22" cy="33"/>
              </a:xfrm>
              <a:custGeom>
                <a:avLst/>
                <a:gdLst>
                  <a:gd name="T0" fmla="*/ 0 w 44"/>
                  <a:gd name="T1" fmla="*/ 5 h 65"/>
                  <a:gd name="T2" fmla="*/ 0 w 44"/>
                  <a:gd name="T3" fmla="*/ 0 h 65"/>
                  <a:gd name="T4" fmla="*/ 1 w 44"/>
                  <a:gd name="T5" fmla="*/ 0 h 65"/>
                  <a:gd name="T6" fmla="*/ 2 w 44"/>
                  <a:gd name="T7" fmla="*/ 1 h 65"/>
                  <a:gd name="T8" fmla="*/ 3 w 44"/>
                  <a:gd name="T9" fmla="*/ 1 h 65"/>
                  <a:gd name="T10" fmla="*/ 3 w 44"/>
                  <a:gd name="T11" fmla="*/ 1 h 65"/>
                  <a:gd name="T12" fmla="*/ 3 w 44"/>
                  <a:gd name="T13" fmla="*/ 2 h 65"/>
                  <a:gd name="T14" fmla="*/ 3 w 44"/>
                  <a:gd name="T15" fmla="*/ 3 h 65"/>
                  <a:gd name="T16" fmla="*/ 3 w 44"/>
                  <a:gd name="T17" fmla="*/ 4 h 65"/>
                  <a:gd name="T18" fmla="*/ 3 w 44"/>
                  <a:gd name="T19" fmla="*/ 4 h 65"/>
                  <a:gd name="T20" fmla="*/ 2 w 44"/>
                  <a:gd name="T21" fmla="*/ 4 h 65"/>
                  <a:gd name="T22" fmla="*/ 1 w 44"/>
                  <a:gd name="T23" fmla="*/ 5 h 65"/>
                  <a:gd name="T24" fmla="*/ 0 w 44"/>
                  <a:gd name="T25" fmla="*/ 5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5"/>
                  <a:gd name="T41" fmla="*/ 44 w 44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2" y="3"/>
                    </a:lnTo>
                    <a:lnTo>
                      <a:pt x="38" y="9"/>
                    </a:lnTo>
                    <a:lnTo>
                      <a:pt x="41" y="15"/>
                    </a:lnTo>
                    <a:lnTo>
                      <a:pt x="44" y="25"/>
                    </a:lnTo>
                    <a:lnTo>
                      <a:pt x="44" y="40"/>
                    </a:lnTo>
                    <a:lnTo>
                      <a:pt x="41" y="50"/>
                    </a:lnTo>
                    <a:lnTo>
                      <a:pt x="38" y="56"/>
                    </a:lnTo>
                    <a:lnTo>
                      <a:pt x="32" y="62"/>
                    </a:lnTo>
                    <a:lnTo>
                      <a:pt x="22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1" name="Freeform 628"/>
              <p:cNvSpPr>
                <a:spLocks/>
              </p:cNvSpPr>
              <p:nvPr/>
            </p:nvSpPr>
            <p:spPr bwMode="auto">
              <a:xfrm>
                <a:off x="4655" y="4220"/>
                <a:ext cx="21" cy="33"/>
              </a:xfrm>
              <a:custGeom>
                <a:avLst/>
                <a:gdLst>
                  <a:gd name="T0" fmla="*/ 0 w 42"/>
                  <a:gd name="T1" fmla="*/ 5 h 65"/>
                  <a:gd name="T2" fmla="*/ 0 w 42"/>
                  <a:gd name="T3" fmla="*/ 0 h 65"/>
                  <a:gd name="T4" fmla="*/ 3 w 42"/>
                  <a:gd name="T5" fmla="*/ 5 h 65"/>
                  <a:gd name="T6" fmla="*/ 3 w 42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5"/>
                  <a:gd name="T14" fmla="*/ 42 w 42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5">
                    <a:moveTo>
                      <a:pt x="0" y="65"/>
                    </a:moveTo>
                    <a:lnTo>
                      <a:pt x="0" y="0"/>
                    </a:lnTo>
                    <a:lnTo>
                      <a:pt x="42" y="65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2" name="Line 629"/>
              <p:cNvSpPr>
                <a:spLocks noChangeShapeType="1"/>
              </p:cNvSpPr>
              <p:nvPr/>
            </p:nvSpPr>
            <p:spPr bwMode="auto">
              <a:xfrm flipV="1">
                <a:off x="4661" y="4054"/>
                <a:ext cx="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3" name="Line 630"/>
              <p:cNvSpPr>
                <a:spLocks noChangeShapeType="1"/>
              </p:cNvSpPr>
              <p:nvPr/>
            </p:nvSpPr>
            <p:spPr bwMode="auto">
              <a:xfrm>
                <a:off x="4597" y="4302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4" name="Line 631"/>
              <p:cNvSpPr>
                <a:spLocks noChangeShapeType="1"/>
              </p:cNvSpPr>
              <p:nvPr/>
            </p:nvSpPr>
            <p:spPr bwMode="auto">
              <a:xfrm>
                <a:off x="4597" y="4302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5" name="Line 632"/>
              <p:cNvSpPr>
                <a:spLocks noChangeShapeType="1"/>
              </p:cNvSpPr>
              <p:nvPr/>
            </p:nvSpPr>
            <p:spPr bwMode="auto">
              <a:xfrm>
                <a:off x="4597" y="4315"/>
                <a:ext cx="1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6" name="Line 633"/>
              <p:cNvSpPr>
                <a:spLocks noChangeShapeType="1"/>
              </p:cNvSpPr>
              <p:nvPr/>
            </p:nvSpPr>
            <p:spPr bwMode="auto">
              <a:xfrm>
                <a:off x="4586" y="4333"/>
                <a:ext cx="1" cy="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7" name="Line 634"/>
              <p:cNvSpPr>
                <a:spLocks noChangeShapeType="1"/>
              </p:cNvSpPr>
              <p:nvPr/>
            </p:nvSpPr>
            <p:spPr bwMode="auto">
              <a:xfrm>
                <a:off x="4566" y="434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8" name="Line 635"/>
              <p:cNvSpPr>
                <a:spLocks noChangeShapeType="1"/>
              </p:cNvSpPr>
              <p:nvPr/>
            </p:nvSpPr>
            <p:spPr bwMode="auto">
              <a:xfrm flipV="1">
                <a:off x="4576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9" name="Line 636"/>
              <p:cNvSpPr>
                <a:spLocks noChangeShapeType="1"/>
              </p:cNvSpPr>
              <p:nvPr/>
            </p:nvSpPr>
            <p:spPr bwMode="auto">
              <a:xfrm flipV="1">
                <a:off x="4516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0" name="Line 637"/>
              <p:cNvSpPr>
                <a:spLocks noChangeShapeType="1"/>
              </p:cNvSpPr>
              <p:nvPr/>
            </p:nvSpPr>
            <p:spPr bwMode="auto">
              <a:xfrm>
                <a:off x="4516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1" name="Line 638"/>
              <p:cNvSpPr>
                <a:spLocks noChangeShapeType="1"/>
              </p:cNvSpPr>
              <p:nvPr/>
            </p:nvSpPr>
            <p:spPr bwMode="auto">
              <a:xfrm>
                <a:off x="4500" y="4173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2" name="Line 639"/>
              <p:cNvSpPr>
                <a:spLocks noChangeShapeType="1"/>
              </p:cNvSpPr>
              <p:nvPr/>
            </p:nvSpPr>
            <p:spPr bwMode="auto">
              <a:xfrm>
                <a:off x="4500" y="4302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3" name="Line 640"/>
              <p:cNvSpPr>
                <a:spLocks noChangeShapeType="1"/>
              </p:cNvSpPr>
              <p:nvPr/>
            </p:nvSpPr>
            <p:spPr bwMode="auto">
              <a:xfrm flipV="1">
                <a:off x="4535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4" name="Line 641"/>
              <p:cNvSpPr>
                <a:spLocks noChangeShapeType="1"/>
              </p:cNvSpPr>
              <p:nvPr/>
            </p:nvSpPr>
            <p:spPr bwMode="auto">
              <a:xfrm>
                <a:off x="4525" y="4359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5" name="Line 642"/>
              <p:cNvSpPr>
                <a:spLocks noChangeShapeType="1"/>
              </p:cNvSpPr>
              <p:nvPr/>
            </p:nvSpPr>
            <p:spPr bwMode="auto">
              <a:xfrm flipV="1">
                <a:off x="4489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6" name="Line 643"/>
              <p:cNvSpPr>
                <a:spLocks noChangeShapeType="1"/>
              </p:cNvSpPr>
              <p:nvPr/>
            </p:nvSpPr>
            <p:spPr bwMode="auto">
              <a:xfrm flipV="1">
                <a:off x="4462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7" name="Line 644"/>
              <p:cNvSpPr>
                <a:spLocks noChangeShapeType="1"/>
              </p:cNvSpPr>
              <p:nvPr/>
            </p:nvSpPr>
            <p:spPr bwMode="auto">
              <a:xfrm flipV="1">
                <a:off x="4436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8" name="Line 645"/>
              <p:cNvSpPr>
                <a:spLocks noChangeShapeType="1"/>
              </p:cNvSpPr>
              <p:nvPr/>
            </p:nvSpPr>
            <p:spPr bwMode="auto">
              <a:xfrm flipV="1">
                <a:off x="4408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9" name="Line 646"/>
              <p:cNvSpPr>
                <a:spLocks noChangeShapeType="1"/>
              </p:cNvSpPr>
              <p:nvPr/>
            </p:nvSpPr>
            <p:spPr bwMode="auto">
              <a:xfrm flipV="1">
                <a:off x="4382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0" name="Line 647"/>
              <p:cNvSpPr>
                <a:spLocks noChangeShapeType="1"/>
              </p:cNvSpPr>
              <p:nvPr/>
            </p:nvSpPr>
            <p:spPr bwMode="auto">
              <a:xfrm flipH="1">
                <a:off x="4279" y="4145"/>
                <a:ext cx="10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1" name="Line 648"/>
              <p:cNvSpPr>
                <a:spLocks noChangeShapeType="1"/>
              </p:cNvSpPr>
              <p:nvPr/>
            </p:nvSpPr>
            <p:spPr bwMode="auto">
              <a:xfrm flipV="1">
                <a:off x="4387" y="4124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2" name="Line 649"/>
              <p:cNvSpPr>
                <a:spLocks noChangeShapeType="1"/>
              </p:cNvSpPr>
              <p:nvPr/>
            </p:nvSpPr>
            <p:spPr bwMode="auto">
              <a:xfrm>
                <a:off x="4408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3" name="Line 650"/>
              <p:cNvSpPr>
                <a:spLocks noChangeShapeType="1"/>
              </p:cNvSpPr>
              <p:nvPr/>
            </p:nvSpPr>
            <p:spPr bwMode="auto">
              <a:xfrm>
                <a:off x="4436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4" name="Line 651"/>
              <p:cNvSpPr>
                <a:spLocks noChangeShapeType="1"/>
              </p:cNvSpPr>
              <p:nvPr/>
            </p:nvSpPr>
            <p:spPr bwMode="auto">
              <a:xfrm>
                <a:off x="4462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5" name="Line 652"/>
              <p:cNvSpPr>
                <a:spLocks noChangeShapeType="1"/>
              </p:cNvSpPr>
              <p:nvPr/>
            </p:nvSpPr>
            <p:spPr bwMode="auto">
              <a:xfrm>
                <a:off x="4489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6" name="Line 653"/>
              <p:cNvSpPr>
                <a:spLocks noChangeShapeType="1"/>
              </p:cNvSpPr>
              <p:nvPr/>
            </p:nvSpPr>
            <p:spPr bwMode="auto">
              <a:xfrm flipV="1">
                <a:off x="4317" y="4151"/>
                <a:ext cx="1" cy="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7" name="Line 654"/>
              <p:cNvSpPr>
                <a:spLocks noChangeShapeType="1"/>
              </p:cNvSpPr>
              <p:nvPr/>
            </p:nvSpPr>
            <p:spPr bwMode="auto">
              <a:xfrm flipV="1">
                <a:off x="4244" y="4134"/>
                <a:ext cx="65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8" name="Line 655"/>
              <p:cNvSpPr>
                <a:spLocks noChangeShapeType="1"/>
              </p:cNvSpPr>
              <p:nvPr/>
            </p:nvSpPr>
            <p:spPr bwMode="auto">
              <a:xfrm flipV="1">
                <a:off x="4244" y="4137"/>
                <a:ext cx="7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9" name="Line 656"/>
              <p:cNvSpPr>
                <a:spLocks noChangeShapeType="1"/>
              </p:cNvSpPr>
              <p:nvPr/>
            </p:nvSpPr>
            <p:spPr bwMode="auto">
              <a:xfrm flipV="1">
                <a:off x="4309" y="412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0" name="Line 657"/>
              <p:cNvSpPr>
                <a:spLocks noChangeShapeType="1"/>
              </p:cNvSpPr>
              <p:nvPr/>
            </p:nvSpPr>
            <p:spPr bwMode="auto">
              <a:xfrm>
                <a:off x="4309" y="4128"/>
                <a:ext cx="1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1" name="Line 658"/>
              <p:cNvSpPr>
                <a:spLocks noChangeShapeType="1"/>
              </p:cNvSpPr>
              <p:nvPr/>
            </p:nvSpPr>
            <p:spPr bwMode="auto">
              <a:xfrm flipV="1">
                <a:off x="4326" y="4136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2" name="Line 659"/>
              <p:cNvSpPr>
                <a:spLocks noChangeShapeType="1"/>
              </p:cNvSpPr>
              <p:nvPr/>
            </p:nvSpPr>
            <p:spPr bwMode="auto">
              <a:xfrm flipV="1">
                <a:off x="4317" y="4054"/>
                <a:ext cx="1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3" name="Line 660"/>
              <p:cNvSpPr>
                <a:spLocks noChangeShapeType="1"/>
              </p:cNvSpPr>
              <p:nvPr/>
            </p:nvSpPr>
            <p:spPr bwMode="auto">
              <a:xfrm flipV="1">
                <a:off x="4326" y="4122"/>
                <a:ext cx="6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4" name="Line 661"/>
              <p:cNvSpPr>
                <a:spLocks noChangeShapeType="1"/>
              </p:cNvSpPr>
              <p:nvPr/>
            </p:nvSpPr>
            <p:spPr bwMode="auto">
              <a:xfrm flipV="1">
                <a:off x="4315" y="4116"/>
                <a:ext cx="7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5" name="Line 662"/>
              <p:cNvSpPr>
                <a:spLocks noChangeShapeType="1"/>
              </p:cNvSpPr>
              <p:nvPr/>
            </p:nvSpPr>
            <p:spPr bwMode="auto">
              <a:xfrm flipH="1" flipV="1">
                <a:off x="4306" y="41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6" name="Line 663"/>
              <p:cNvSpPr>
                <a:spLocks noChangeShapeType="1"/>
              </p:cNvSpPr>
              <p:nvPr/>
            </p:nvSpPr>
            <p:spPr bwMode="auto">
              <a:xfrm flipV="1">
                <a:off x="4317" y="4107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7" name="Line 664"/>
              <p:cNvSpPr>
                <a:spLocks noChangeShapeType="1"/>
              </p:cNvSpPr>
              <p:nvPr/>
            </p:nvSpPr>
            <p:spPr bwMode="auto">
              <a:xfrm flipH="1">
                <a:off x="4306" y="41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8" name="Line 665"/>
              <p:cNvSpPr>
                <a:spLocks noChangeShapeType="1"/>
              </p:cNvSpPr>
              <p:nvPr/>
            </p:nvSpPr>
            <p:spPr bwMode="auto">
              <a:xfrm>
                <a:off x="4317" y="415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9" name="Line 666"/>
              <p:cNvSpPr>
                <a:spLocks noChangeShapeType="1"/>
              </p:cNvSpPr>
              <p:nvPr/>
            </p:nvSpPr>
            <p:spPr bwMode="auto">
              <a:xfrm flipV="1">
                <a:off x="4253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0" name="Line 667"/>
              <p:cNvSpPr>
                <a:spLocks noChangeShapeType="1"/>
              </p:cNvSpPr>
              <p:nvPr/>
            </p:nvSpPr>
            <p:spPr bwMode="auto">
              <a:xfrm flipH="1" flipV="1">
                <a:off x="4222" y="3976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1" name="Line 668"/>
              <p:cNvSpPr>
                <a:spLocks noChangeShapeType="1"/>
              </p:cNvSpPr>
              <p:nvPr/>
            </p:nvSpPr>
            <p:spPr bwMode="auto">
              <a:xfrm flipH="1" flipV="1">
                <a:off x="4234" y="3964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2" name="Line 669"/>
              <p:cNvSpPr>
                <a:spLocks noChangeShapeType="1"/>
              </p:cNvSpPr>
              <p:nvPr/>
            </p:nvSpPr>
            <p:spPr bwMode="auto">
              <a:xfrm>
                <a:off x="4231" y="4323"/>
                <a:ext cx="1" cy="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3" name="Line 670"/>
              <p:cNvSpPr>
                <a:spLocks noChangeShapeType="1"/>
              </p:cNvSpPr>
              <p:nvPr/>
            </p:nvSpPr>
            <p:spPr bwMode="auto">
              <a:xfrm>
                <a:off x="4242" y="4333"/>
                <a:ext cx="1" cy="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4" name="Freeform 671"/>
              <p:cNvSpPr>
                <a:spLocks/>
              </p:cNvSpPr>
              <p:nvPr/>
            </p:nvSpPr>
            <p:spPr bwMode="auto">
              <a:xfrm>
                <a:off x="4253" y="3990"/>
                <a:ext cx="129" cy="129"/>
              </a:xfrm>
              <a:custGeom>
                <a:avLst/>
                <a:gdLst>
                  <a:gd name="T0" fmla="*/ 16 w 259"/>
                  <a:gd name="T1" fmla="*/ 0 h 259"/>
                  <a:gd name="T2" fmla="*/ 11 w 259"/>
                  <a:gd name="T3" fmla="*/ 0 h 259"/>
                  <a:gd name="T4" fmla="*/ 8 w 259"/>
                  <a:gd name="T5" fmla="*/ 2 h 259"/>
                  <a:gd name="T6" fmla="*/ 4 w 259"/>
                  <a:gd name="T7" fmla="*/ 4 h 259"/>
                  <a:gd name="T8" fmla="*/ 2 w 259"/>
                  <a:gd name="T9" fmla="*/ 8 h 259"/>
                  <a:gd name="T10" fmla="*/ 0 w 259"/>
                  <a:gd name="T11" fmla="*/ 11 h 259"/>
                  <a:gd name="T12" fmla="*/ 0 w 259"/>
                  <a:gd name="T13" fmla="*/ 16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9"/>
                  <a:gd name="T23" fmla="*/ 259 w 25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9">
                    <a:moveTo>
                      <a:pt x="259" y="0"/>
                    </a:moveTo>
                    <a:lnTo>
                      <a:pt x="191" y="8"/>
                    </a:lnTo>
                    <a:lnTo>
                      <a:pt x="129" y="35"/>
                    </a:lnTo>
                    <a:lnTo>
                      <a:pt x="75" y="75"/>
                    </a:lnTo>
                    <a:lnTo>
                      <a:pt x="35" y="129"/>
                    </a:lnTo>
                    <a:lnTo>
                      <a:pt x="10" y="191"/>
                    </a:lnTo>
                    <a:lnTo>
                      <a:pt x="0" y="2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5" name="Freeform 672"/>
              <p:cNvSpPr>
                <a:spLocks/>
              </p:cNvSpPr>
              <p:nvPr/>
            </p:nvSpPr>
            <p:spPr bwMode="auto">
              <a:xfrm>
                <a:off x="4253" y="4173"/>
                <a:ext cx="129" cy="129"/>
              </a:xfrm>
              <a:custGeom>
                <a:avLst/>
                <a:gdLst>
                  <a:gd name="T0" fmla="*/ 0 w 259"/>
                  <a:gd name="T1" fmla="*/ 0 h 258"/>
                  <a:gd name="T2" fmla="*/ 0 w 259"/>
                  <a:gd name="T3" fmla="*/ 4 h 258"/>
                  <a:gd name="T4" fmla="*/ 2 w 259"/>
                  <a:gd name="T5" fmla="*/ 8 h 258"/>
                  <a:gd name="T6" fmla="*/ 4 w 259"/>
                  <a:gd name="T7" fmla="*/ 11 h 258"/>
                  <a:gd name="T8" fmla="*/ 8 w 259"/>
                  <a:gd name="T9" fmla="*/ 13 h 258"/>
                  <a:gd name="T10" fmla="*/ 11 w 259"/>
                  <a:gd name="T11" fmla="*/ 15 h 258"/>
                  <a:gd name="T12" fmla="*/ 16 w 259"/>
                  <a:gd name="T13" fmla="*/ 16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8"/>
                  <a:gd name="T23" fmla="*/ 259 w 259"/>
                  <a:gd name="T24" fmla="*/ 258 h 2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8">
                    <a:moveTo>
                      <a:pt x="0" y="0"/>
                    </a:moveTo>
                    <a:lnTo>
                      <a:pt x="10" y="65"/>
                    </a:lnTo>
                    <a:lnTo>
                      <a:pt x="35" y="128"/>
                    </a:lnTo>
                    <a:lnTo>
                      <a:pt x="75" y="181"/>
                    </a:lnTo>
                    <a:lnTo>
                      <a:pt x="129" y="222"/>
                    </a:lnTo>
                    <a:lnTo>
                      <a:pt x="191" y="249"/>
                    </a:lnTo>
                    <a:lnTo>
                      <a:pt x="259" y="2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6" name="Line 673"/>
              <p:cNvSpPr>
                <a:spLocks noChangeShapeType="1"/>
              </p:cNvSpPr>
              <p:nvPr/>
            </p:nvSpPr>
            <p:spPr bwMode="auto">
              <a:xfrm flipH="1">
                <a:off x="4222" y="396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7" name="Line 674"/>
              <p:cNvSpPr>
                <a:spLocks noChangeShapeType="1"/>
              </p:cNvSpPr>
              <p:nvPr/>
            </p:nvSpPr>
            <p:spPr bwMode="auto">
              <a:xfrm flipH="1">
                <a:off x="4218" y="3960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8" name="Line 675"/>
              <p:cNvSpPr>
                <a:spLocks noChangeShapeType="1"/>
              </p:cNvSpPr>
              <p:nvPr/>
            </p:nvSpPr>
            <p:spPr bwMode="auto">
              <a:xfrm>
                <a:off x="4283" y="4359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9" name="Line 676"/>
              <p:cNvSpPr>
                <a:spLocks noChangeShapeType="1"/>
              </p:cNvSpPr>
              <p:nvPr/>
            </p:nvSpPr>
            <p:spPr bwMode="auto">
              <a:xfrm>
                <a:off x="4364" y="4359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0" name="Line 677"/>
              <p:cNvSpPr>
                <a:spLocks noChangeShapeType="1"/>
              </p:cNvSpPr>
              <p:nvPr/>
            </p:nvSpPr>
            <p:spPr bwMode="auto">
              <a:xfrm>
                <a:off x="4444" y="4359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1" name="Line 678"/>
              <p:cNvSpPr>
                <a:spLocks noChangeShapeType="1"/>
              </p:cNvSpPr>
              <p:nvPr/>
            </p:nvSpPr>
            <p:spPr bwMode="auto">
              <a:xfrm>
                <a:off x="4249" y="4343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2" name="Line 679"/>
              <p:cNvSpPr>
                <a:spLocks noChangeShapeType="1"/>
              </p:cNvSpPr>
              <p:nvPr/>
            </p:nvSpPr>
            <p:spPr bwMode="auto">
              <a:xfrm>
                <a:off x="4324" y="434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3" name="Line 680"/>
              <p:cNvSpPr>
                <a:spLocks noChangeShapeType="1"/>
              </p:cNvSpPr>
              <p:nvPr/>
            </p:nvSpPr>
            <p:spPr bwMode="auto">
              <a:xfrm>
                <a:off x="4405" y="434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4" name="Line 681"/>
              <p:cNvSpPr>
                <a:spLocks noChangeShapeType="1"/>
              </p:cNvSpPr>
              <p:nvPr/>
            </p:nvSpPr>
            <p:spPr bwMode="auto">
              <a:xfrm flipV="1">
                <a:off x="4414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5" name="Line 682"/>
              <p:cNvSpPr>
                <a:spLocks noChangeShapeType="1"/>
              </p:cNvSpPr>
              <p:nvPr/>
            </p:nvSpPr>
            <p:spPr bwMode="auto">
              <a:xfrm flipV="1">
                <a:off x="4374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6" name="Line 683"/>
              <p:cNvSpPr>
                <a:spLocks noChangeShapeType="1"/>
              </p:cNvSpPr>
              <p:nvPr/>
            </p:nvSpPr>
            <p:spPr bwMode="auto">
              <a:xfrm flipV="1">
                <a:off x="4333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7" name="Line 684"/>
              <p:cNvSpPr>
                <a:spLocks noChangeShapeType="1"/>
              </p:cNvSpPr>
              <p:nvPr/>
            </p:nvSpPr>
            <p:spPr bwMode="auto">
              <a:xfrm flipV="1">
                <a:off x="4293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8" name="Line 685"/>
              <p:cNvSpPr>
                <a:spLocks noChangeShapeType="1"/>
              </p:cNvSpPr>
              <p:nvPr/>
            </p:nvSpPr>
            <p:spPr bwMode="auto">
              <a:xfrm flipV="1">
                <a:off x="4247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9" name="Line 686"/>
              <p:cNvSpPr>
                <a:spLocks noChangeShapeType="1"/>
              </p:cNvSpPr>
              <p:nvPr/>
            </p:nvSpPr>
            <p:spPr bwMode="auto">
              <a:xfrm flipV="1">
                <a:off x="4455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0" name="Line 687"/>
              <p:cNvSpPr>
                <a:spLocks noChangeShapeType="1"/>
              </p:cNvSpPr>
              <p:nvPr/>
            </p:nvSpPr>
            <p:spPr bwMode="auto">
              <a:xfrm flipV="1">
                <a:off x="4495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1" name="Line 688"/>
              <p:cNvSpPr>
                <a:spLocks noChangeShapeType="1"/>
              </p:cNvSpPr>
              <p:nvPr/>
            </p:nvSpPr>
            <p:spPr bwMode="auto">
              <a:xfrm flipV="1">
                <a:off x="4231" y="3984"/>
                <a:ext cx="1" cy="3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2" name="Line 689"/>
              <p:cNvSpPr>
                <a:spLocks noChangeShapeType="1"/>
              </p:cNvSpPr>
              <p:nvPr/>
            </p:nvSpPr>
            <p:spPr bwMode="auto">
              <a:xfrm>
                <a:off x="3928" y="3370"/>
                <a:ext cx="9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3" name="Line 690"/>
              <p:cNvSpPr>
                <a:spLocks noChangeShapeType="1"/>
              </p:cNvSpPr>
              <p:nvPr/>
            </p:nvSpPr>
            <p:spPr bwMode="auto">
              <a:xfrm>
                <a:off x="4053" y="337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4" name="Line 691"/>
              <p:cNvSpPr>
                <a:spLocks noChangeShapeType="1"/>
              </p:cNvSpPr>
              <p:nvPr/>
            </p:nvSpPr>
            <p:spPr bwMode="auto">
              <a:xfrm>
                <a:off x="4107" y="3370"/>
                <a:ext cx="9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5" name="Line 692"/>
              <p:cNvSpPr>
                <a:spLocks noChangeShapeType="1"/>
              </p:cNvSpPr>
              <p:nvPr/>
            </p:nvSpPr>
            <p:spPr bwMode="auto">
              <a:xfrm>
                <a:off x="4013" y="3359"/>
                <a:ext cx="1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6" name="Line 693"/>
              <p:cNvSpPr>
                <a:spLocks noChangeShapeType="1"/>
              </p:cNvSpPr>
              <p:nvPr/>
            </p:nvSpPr>
            <p:spPr bwMode="auto">
              <a:xfrm>
                <a:off x="3914" y="3399"/>
                <a:ext cx="29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7" name="Line 694"/>
              <p:cNvSpPr>
                <a:spLocks noChangeShapeType="1"/>
              </p:cNvSpPr>
              <p:nvPr/>
            </p:nvSpPr>
            <p:spPr bwMode="auto">
              <a:xfrm flipV="1">
                <a:off x="3812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8" name="Line 695"/>
              <p:cNvSpPr>
                <a:spLocks noChangeShapeType="1"/>
              </p:cNvSpPr>
              <p:nvPr/>
            </p:nvSpPr>
            <p:spPr bwMode="auto">
              <a:xfrm>
                <a:off x="3919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9" name="Line 696"/>
              <p:cNvSpPr>
                <a:spLocks noChangeShapeType="1"/>
              </p:cNvSpPr>
              <p:nvPr/>
            </p:nvSpPr>
            <p:spPr bwMode="auto">
              <a:xfrm flipH="1">
                <a:off x="3812" y="4487"/>
                <a:ext cx="1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0" name="Line 697"/>
              <p:cNvSpPr>
                <a:spLocks noChangeShapeType="1"/>
              </p:cNvSpPr>
              <p:nvPr/>
            </p:nvSpPr>
            <p:spPr bwMode="auto">
              <a:xfrm>
                <a:off x="3898" y="3416"/>
                <a:ext cx="79" cy="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1" name="Line 698"/>
              <p:cNvSpPr>
                <a:spLocks noChangeShapeType="1"/>
              </p:cNvSpPr>
              <p:nvPr/>
            </p:nvSpPr>
            <p:spPr bwMode="auto">
              <a:xfrm>
                <a:off x="3916" y="3416"/>
                <a:ext cx="70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2" name="Line 699"/>
              <p:cNvSpPr>
                <a:spLocks noChangeShapeType="1"/>
              </p:cNvSpPr>
              <p:nvPr/>
            </p:nvSpPr>
            <p:spPr bwMode="auto">
              <a:xfrm flipV="1">
                <a:off x="4073" y="3416"/>
                <a:ext cx="119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3" name="Line 700"/>
              <p:cNvSpPr>
                <a:spLocks noChangeShapeType="1"/>
              </p:cNvSpPr>
              <p:nvPr/>
            </p:nvSpPr>
            <p:spPr bwMode="auto">
              <a:xfrm flipV="1">
                <a:off x="3817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4" name="Line 701"/>
              <p:cNvSpPr>
                <a:spLocks noChangeShapeType="1"/>
              </p:cNvSpPr>
              <p:nvPr/>
            </p:nvSpPr>
            <p:spPr bwMode="auto">
              <a:xfrm flipV="1">
                <a:off x="3849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5" name="Line 702"/>
              <p:cNvSpPr>
                <a:spLocks noChangeShapeType="1"/>
              </p:cNvSpPr>
              <p:nvPr/>
            </p:nvSpPr>
            <p:spPr bwMode="auto">
              <a:xfrm flipV="1">
                <a:off x="3973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6" name="Line 703"/>
              <p:cNvSpPr>
                <a:spLocks noChangeShapeType="1"/>
              </p:cNvSpPr>
              <p:nvPr/>
            </p:nvSpPr>
            <p:spPr bwMode="auto">
              <a:xfrm flipH="1">
                <a:off x="4037" y="4345"/>
                <a:ext cx="8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7" name="Line 704"/>
              <p:cNvSpPr>
                <a:spLocks noChangeShapeType="1"/>
              </p:cNvSpPr>
              <p:nvPr/>
            </p:nvSpPr>
            <p:spPr bwMode="auto">
              <a:xfrm flipH="1">
                <a:off x="4037" y="4377"/>
                <a:ext cx="8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8" name="Line 705"/>
              <p:cNvSpPr>
                <a:spLocks noChangeShapeType="1"/>
              </p:cNvSpPr>
              <p:nvPr/>
            </p:nvSpPr>
            <p:spPr bwMode="auto">
              <a:xfrm flipV="1">
                <a:off x="4005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9" name="Line 706"/>
              <p:cNvSpPr>
                <a:spLocks noChangeShapeType="1"/>
              </p:cNvSpPr>
              <p:nvPr/>
            </p:nvSpPr>
            <p:spPr bwMode="auto">
              <a:xfrm>
                <a:off x="4078" y="4145"/>
                <a:ext cx="1" cy="2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0" name="Freeform 707"/>
              <p:cNvSpPr>
                <a:spLocks/>
              </p:cNvSpPr>
              <p:nvPr/>
            </p:nvSpPr>
            <p:spPr bwMode="auto">
              <a:xfrm>
                <a:off x="4069" y="4360"/>
                <a:ext cx="17" cy="16"/>
              </a:xfrm>
              <a:custGeom>
                <a:avLst/>
                <a:gdLst>
                  <a:gd name="T0" fmla="*/ 3 w 33"/>
                  <a:gd name="T1" fmla="*/ 1 h 33"/>
                  <a:gd name="T2" fmla="*/ 2 w 33"/>
                  <a:gd name="T3" fmla="*/ 0 h 33"/>
                  <a:gd name="T4" fmla="*/ 2 w 33"/>
                  <a:gd name="T5" fmla="*/ 0 h 33"/>
                  <a:gd name="T6" fmla="*/ 1 w 33"/>
                  <a:gd name="T7" fmla="*/ 0 h 33"/>
                  <a:gd name="T8" fmla="*/ 0 w 33"/>
                  <a:gd name="T9" fmla="*/ 1 h 33"/>
                  <a:gd name="T10" fmla="*/ 1 w 33"/>
                  <a:gd name="T11" fmla="*/ 1 h 33"/>
                  <a:gd name="T12" fmla="*/ 2 w 33"/>
                  <a:gd name="T13" fmla="*/ 2 h 33"/>
                  <a:gd name="T14" fmla="*/ 2 w 33"/>
                  <a:gd name="T15" fmla="*/ 1 h 33"/>
                  <a:gd name="T16" fmla="*/ 3 w 33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33" y="17"/>
                    </a:moveTo>
                    <a:lnTo>
                      <a:pt x="28" y="5"/>
                    </a:lnTo>
                    <a:lnTo>
                      <a:pt x="17" y="0"/>
                    </a:lnTo>
                    <a:lnTo>
                      <a:pt x="5" y="5"/>
                    </a:lnTo>
                    <a:lnTo>
                      <a:pt x="0" y="17"/>
                    </a:lnTo>
                    <a:lnTo>
                      <a:pt x="5" y="28"/>
                    </a:lnTo>
                    <a:lnTo>
                      <a:pt x="17" y="33"/>
                    </a:lnTo>
                    <a:lnTo>
                      <a:pt x="28" y="28"/>
                    </a:lnTo>
                    <a:lnTo>
                      <a:pt x="33" y="1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1" name="Freeform 708"/>
              <p:cNvSpPr>
                <a:spLocks/>
              </p:cNvSpPr>
              <p:nvPr/>
            </p:nvSpPr>
            <p:spPr bwMode="auto">
              <a:xfrm>
                <a:off x="3968" y="4323"/>
                <a:ext cx="25" cy="38"/>
              </a:xfrm>
              <a:custGeom>
                <a:avLst/>
                <a:gdLst>
                  <a:gd name="T0" fmla="*/ 0 w 50"/>
                  <a:gd name="T1" fmla="*/ 0 h 75"/>
                  <a:gd name="T2" fmla="*/ 0 w 50"/>
                  <a:gd name="T3" fmla="*/ 4 h 75"/>
                  <a:gd name="T4" fmla="*/ 1 w 50"/>
                  <a:gd name="T5" fmla="*/ 5 h 75"/>
                  <a:gd name="T6" fmla="*/ 1 w 50"/>
                  <a:gd name="T7" fmla="*/ 5 h 75"/>
                  <a:gd name="T8" fmla="*/ 2 w 50"/>
                  <a:gd name="T9" fmla="*/ 5 h 75"/>
                  <a:gd name="T10" fmla="*/ 2 w 50"/>
                  <a:gd name="T11" fmla="*/ 5 h 75"/>
                  <a:gd name="T12" fmla="*/ 3 w 50"/>
                  <a:gd name="T13" fmla="*/ 5 h 75"/>
                  <a:gd name="T14" fmla="*/ 3 w 50"/>
                  <a:gd name="T15" fmla="*/ 5 h 75"/>
                  <a:gd name="T16" fmla="*/ 3 w 50"/>
                  <a:gd name="T17" fmla="*/ 4 h 75"/>
                  <a:gd name="T18" fmla="*/ 3 w 5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75"/>
                  <a:gd name="T32" fmla="*/ 50 w 5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75">
                    <a:moveTo>
                      <a:pt x="0" y="0"/>
                    </a:moveTo>
                    <a:lnTo>
                      <a:pt x="0" y="55"/>
                    </a:lnTo>
                    <a:lnTo>
                      <a:pt x="3" y="66"/>
                    </a:lnTo>
                    <a:lnTo>
                      <a:pt x="11" y="72"/>
                    </a:lnTo>
                    <a:lnTo>
                      <a:pt x="22" y="75"/>
                    </a:lnTo>
                    <a:lnTo>
                      <a:pt x="28" y="75"/>
                    </a:lnTo>
                    <a:lnTo>
                      <a:pt x="39" y="72"/>
                    </a:lnTo>
                    <a:lnTo>
                      <a:pt x="47" y="66"/>
                    </a:lnTo>
                    <a:lnTo>
                      <a:pt x="50" y="55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2" name="Freeform 709"/>
              <p:cNvSpPr>
                <a:spLocks/>
              </p:cNvSpPr>
              <p:nvPr/>
            </p:nvSpPr>
            <p:spPr bwMode="auto">
              <a:xfrm>
                <a:off x="4008" y="4323"/>
                <a:ext cx="25" cy="38"/>
              </a:xfrm>
              <a:custGeom>
                <a:avLst/>
                <a:gdLst>
                  <a:gd name="T0" fmla="*/ 0 w 50"/>
                  <a:gd name="T1" fmla="*/ 5 h 75"/>
                  <a:gd name="T2" fmla="*/ 0 w 50"/>
                  <a:gd name="T3" fmla="*/ 0 h 75"/>
                  <a:gd name="T4" fmla="*/ 3 w 50"/>
                  <a:gd name="T5" fmla="*/ 0 h 75"/>
                  <a:gd name="T6" fmla="*/ 3 w 50"/>
                  <a:gd name="T7" fmla="*/ 1 h 75"/>
                  <a:gd name="T8" fmla="*/ 3 w 50"/>
                  <a:gd name="T9" fmla="*/ 1 h 75"/>
                  <a:gd name="T10" fmla="*/ 3 w 50"/>
                  <a:gd name="T11" fmla="*/ 1 h 75"/>
                  <a:gd name="T12" fmla="*/ 3 w 50"/>
                  <a:gd name="T13" fmla="*/ 2 h 75"/>
                  <a:gd name="T14" fmla="*/ 3 w 50"/>
                  <a:gd name="T15" fmla="*/ 3 h 75"/>
                  <a:gd name="T16" fmla="*/ 3 w 50"/>
                  <a:gd name="T17" fmla="*/ 3 h 75"/>
                  <a:gd name="T18" fmla="*/ 3 w 50"/>
                  <a:gd name="T19" fmla="*/ 3 h 75"/>
                  <a:gd name="T20" fmla="*/ 0 w 50"/>
                  <a:gd name="T21" fmla="*/ 3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75"/>
                  <a:gd name="T35" fmla="*/ 50 w 5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47" y="33"/>
                    </a:lnTo>
                    <a:lnTo>
                      <a:pt x="44" y="36"/>
                    </a:lnTo>
                    <a:lnTo>
                      <a:pt x="33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3" name="Line 710"/>
              <p:cNvSpPr>
                <a:spLocks noChangeShapeType="1"/>
              </p:cNvSpPr>
              <p:nvPr/>
            </p:nvSpPr>
            <p:spPr bwMode="auto">
              <a:xfrm>
                <a:off x="3812" y="4379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4" name="Line 711"/>
              <p:cNvSpPr>
                <a:spLocks noChangeShapeType="1"/>
              </p:cNvSpPr>
              <p:nvPr/>
            </p:nvSpPr>
            <p:spPr bwMode="auto">
              <a:xfrm flipV="1">
                <a:off x="3822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5" name="Line 712"/>
              <p:cNvSpPr>
                <a:spLocks noChangeShapeType="1"/>
              </p:cNvSpPr>
              <p:nvPr/>
            </p:nvSpPr>
            <p:spPr bwMode="auto">
              <a:xfrm flipV="1">
                <a:off x="3822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6" name="Line 713"/>
              <p:cNvSpPr>
                <a:spLocks noChangeShapeType="1"/>
              </p:cNvSpPr>
              <p:nvPr/>
            </p:nvSpPr>
            <p:spPr bwMode="auto">
              <a:xfrm flipV="1">
                <a:off x="3822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7" name="Line 714"/>
              <p:cNvSpPr>
                <a:spLocks noChangeShapeType="1"/>
              </p:cNvSpPr>
              <p:nvPr/>
            </p:nvSpPr>
            <p:spPr bwMode="auto">
              <a:xfrm>
                <a:off x="3908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8" name="Line 715"/>
              <p:cNvSpPr>
                <a:spLocks noChangeShapeType="1"/>
              </p:cNvSpPr>
              <p:nvPr/>
            </p:nvSpPr>
            <p:spPr bwMode="auto">
              <a:xfrm>
                <a:off x="3908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9" name="Line 716"/>
              <p:cNvSpPr>
                <a:spLocks noChangeShapeType="1"/>
              </p:cNvSpPr>
              <p:nvPr/>
            </p:nvSpPr>
            <p:spPr bwMode="auto">
              <a:xfrm>
                <a:off x="3908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0" name="Line 717"/>
              <p:cNvSpPr>
                <a:spLocks noChangeShapeType="1"/>
              </p:cNvSpPr>
              <p:nvPr/>
            </p:nvSpPr>
            <p:spPr bwMode="auto">
              <a:xfrm flipH="1">
                <a:off x="3892" y="447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1" name="Line 718"/>
              <p:cNvSpPr>
                <a:spLocks noChangeShapeType="1"/>
              </p:cNvSpPr>
              <p:nvPr/>
            </p:nvSpPr>
            <p:spPr bwMode="auto">
              <a:xfrm flipH="1">
                <a:off x="3852" y="4476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2" name="Line 719"/>
              <p:cNvSpPr>
                <a:spLocks noChangeShapeType="1"/>
              </p:cNvSpPr>
              <p:nvPr/>
            </p:nvSpPr>
            <p:spPr bwMode="auto">
              <a:xfrm flipH="1">
                <a:off x="3822" y="447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3" name="Line 720"/>
              <p:cNvSpPr>
                <a:spLocks noChangeShapeType="1"/>
              </p:cNvSpPr>
              <p:nvPr/>
            </p:nvSpPr>
            <p:spPr bwMode="auto">
              <a:xfrm>
                <a:off x="3822" y="4390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4" name="Line 721"/>
              <p:cNvSpPr>
                <a:spLocks noChangeShapeType="1"/>
              </p:cNvSpPr>
              <p:nvPr/>
            </p:nvSpPr>
            <p:spPr bwMode="auto">
              <a:xfrm>
                <a:off x="3852" y="439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5" name="Line 722"/>
              <p:cNvSpPr>
                <a:spLocks noChangeShapeType="1"/>
              </p:cNvSpPr>
              <p:nvPr/>
            </p:nvSpPr>
            <p:spPr bwMode="auto">
              <a:xfrm>
                <a:off x="3892" y="4390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6" name="Line 723"/>
              <p:cNvSpPr>
                <a:spLocks noChangeShapeType="1"/>
              </p:cNvSpPr>
              <p:nvPr/>
            </p:nvSpPr>
            <p:spPr bwMode="auto">
              <a:xfrm flipV="1">
                <a:off x="3826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7" name="Line 724"/>
              <p:cNvSpPr>
                <a:spLocks noChangeShapeType="1"/>
              </p:cNvSpPr>
              <p:nvPr/>
            </p:nvSpPr>
            <p:spPr bwMode="auto">
              <a:xfrm flipV="1">
                <a:off x="3826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8" name="Line 725"/>
              <p:cNvSpPr>
                <a:spLocks noChangeShapeType="1"/>
              </p:cNvSpPr>
              <p:nvPr/>
            </p:nvSpPr>
            <p:spPr bwMode="auto">
              <a:xfrm flipV="1">
                <a:off x="3826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9" name="Line 726"/>
              <p:cNvSpPr>
                <a:spLocks noChangeShapeType="1"/>
              </p:cNvSpPr>
              <p:nvPr/>
            </p:nvSpPr>
            <p:spPr bwMode="auto">
              <a:xfrm>
                <a:off x="3905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0" name="Line 727"/>
              <p:cNvSpPr>
                <a:spLocks noChangeShapeType="1"/>
              </p:cNvSpPr>
              <p:nvPr/>
            </p:nvSpPr>
            <p:spPr bwMode="auto">
              <a:xfrm>
                <a:off x="3905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1" name="Line 728"/>
              <p:cNvSpPr>
                <a:spLocks noChangeShapeType="1"/>
              </p:cNvSpPr>
              <p:nvPr/>
            </p:nvSpPr>
            <p:spPr bwMode="auto">
              <a:xfrm>
                <a:off x="3905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2" name="Line 729"/>
              <p:cNvSpPr>
                <a:spLocks noChangeShapeType="1"/>
              </p:cNvSpPr>
              <p:nvPr/>
            </p:nvSpPr>
            <p:spPr bwMode="auto">
              <a:xfrm flipH="1">
                <a:off x="3892" y="44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3" name="Line 730"/>
              <p:cNvSpPr>
                <a:spLocks noChangeShapeType="1"/>
              </p:cNvSpPr>
              <p:nvPr/>
            </p:nvSpPr>
            <p:spPr bwMode="auto">
              <a:xfrm flipH="1">
                <a:off x="3852" y="447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4" name="Line 731"/>
              <p:cNvSpPr>
                <a:spLocks noChangeShapeType="1"/>
              </p:cNvSpPr>
              <p:nvPr/>
            </p:nvSpPr>
            <p:spPr bwMode="auto">
              <a:xfrm flipH="1">
                <a:off x="3822" y="44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5" name="Line 732"/>
              <p:cNvSpPr>
                <a:spLocks noChangeShapeType="1"/>
              </p:cNvSpPr>
              <p:nvPr/>
            </p:nvSpPr>
            <p:spPr bwMode="auto">
              <a:xfrm>
                <a:off x="3822" y="439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6" name="Line 733"/>
              <p:cNvSpPr>
                <a:spLocks noChangeShapeType="1"/>
              </p:cNvSpPr>
              <p:nvPr/>
            </p:nvSpPr>
            <p:spPr bwMode="auto">
              <a:xfrm>
                <a:off x="3852" y="439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7" name="Line 734"/>
              <p:cNvSpPr>
                <a:spLocks noChangeShapeType="1"/>
              </p:cNvSpPr>
              <p:nvPr/>
            </p:nvSpPr>
            <p:spPr bwMode="auto">
              <a:xfrm>
                <a:off x="3892" y="439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8" name="Line 735"/>
              <p:cNvSpPr>
                <a:spLocks noChangeShapeType="1"/>
              </p:cNvSpPr>
              <p:nvPr/>
            </p:nvSpPr>
            <p:spPr bwMode="auto">
              <a:xfrm>
                <a:off x="3826" y="4393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9" name="Line 736"/>
              <p:cNvSpPr>
                <a:spLocks noChangeShapeType="1"/>
              </p:cNvSpPr>
              <p:nvPr/>
            </p:nvSpPr>
            <p:spPr bwMode="auto">
              <a:xfrm>
                <a:off x="3856" y="442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0" name="Line 737"/>
              <p:cNvSpPr>
                <a:spLocks noChangeShapeType="1"/>
              </p:cNvSpPr>
              <p:nvPr/>
            </p:nvSpPr>
            <p:spPr bwMode="auto">
              <a:xfrm>
                <a:off x="3885" y="4452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1" name="Line 738"/>
              <p:cNvSpPr>
                <a:spLocks noChangeShapeType="1"/>
              </p:cNvSpPr>
              <p:nvPr/>
            </p:nvSpPr>
            <p:spPr bwMode="auto">
              <a:xfrm flipV="1">
                <a:off x="3826" y="4452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2" name="Line 739"/>
              <p:cNvSpPr>
                <a:spLocks noChangeShapeType="1"/>
              </p:cNvSpPr>
              <p:nvPr/>
            </p:nvSpPr>
            <p:spPr bwMode="auto">
              <a:xfrm flipV="1">
                <a:off x="3856" y="442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3" name="Line 740"/>
              <p:cNvSpPr>
                <a:spLocks noChangeShapeType="1"/>
              </p:cNvSpPr>
              <p:nvPr/>
            </p:nvSpPr>
            <p:spPr bwMode="auto">
              <a:xfrm flipV="1">
                <a:off x="3885" y="4393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4" name="Line 741"/>
              <p:cNvSpPr>
                <a:spLocks noChangeShapeType="1"/>
              </p:cNvSpPr>
              <p:nvPr/>
            </p:nvSpPr>
            <p:spPr bwMode="auto">
              <a:xfrm>
                <a:off x="4037" y="4218"/>
                <a:ext cx="1" cy="1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5" name="Line 742"/>
              <p:cNvSpPr>
                <a:spLocks noChangeShapeType="1"/>
              </p:cNvSpPr>
              <p:nvPr/>
            </p:nvSpPr>
            <p:spPr bwMode="auto">
              <a:xfrm>
                <a:off x="4118" y="4138"/>
                <a:ext cx="1" cy="2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6" name="Line 743"/>
              <p:cNvSpPr>
                <a:spLocks noChangeShapeType="1"/>
              </p:cNvSpPr>
              <p:nvPr/>
            </p:nvSpPr>
            <p:spPr bwMode="auto">
              <a:xfrm flipH="1" flipV="1">
                <a:off x="3950" y="3680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7" name="Line 744"/>
              <p:cNvSpPr>
                <a:spLocks noChangeShapeType="1"/>
              </p:cNvSpPr>
              <p:nvPr/>
            </p:nvSpPr>
            <p:spPr bwMode="auto">
              <a:xfrm flipH="1" flipV="1">
                <a:off x="3939" y="3691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8" name="Line 745"/>
              <p:cNvSpPr>
                <a:spLocks noChangeShapeType="1"/>
              </p:cNvSpPr>
              <p:nvPr/>
            </p:nvSpPr>
            <p:spPr bwMode="auto">
              <a:xfrm flipV="1">
                <a:off x="3918" y="3535"/>
                <a:ext cx="155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9" name="Line 746"/>
              <p:cNvSpPr>
                <a:spLocks noChangeShapeType="1"/>
              </p:cNvSpPr>
              <p:nvPr/>
            </p:nvSpPr>
            <p:spPr bwMode="auto">
              <a:xfrm flipV="1">
                <a:off x="3929" y="3691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0" name="Line 747"/>
              <p:cNvSpPr>
                <a:spLocks noChangeShapeType="1"/>
              </p:cNvSpPr>
              <p:nvPr/>
            </p:nvSpPr>
            <p:spPr bwMode="auto">
              <a:xfrm>
                <a:off x="3918" y="369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1" name="Line 748"/>
              <p:cNvSpPr>
                <a:spLocks noChangeShapeType="1"/>
              </p:cNvSpPr>
              <p:nvPr/>
            </p:nvSpPr>
            <p:spPr bwMode="auto">
              <a:xfrm>
                <a:off x="3914" y="369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2" name="Line 749"/>
              <p:cNvSpPr>
                <a:spLocks noChangeShapeType="1"/>
              </p:cNvSpPr>
              <p:nvPr/>
            </p:nvSpPr>
            <p:spPr bwMode="auto">
              <a:xfrm flipH="1">
                <a:off x="3949" y="369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3" name="Line 750"/>
              <p:cNvSpPr>
                <a:spLocks noChangeShapeType="1"/>
              </p:cNvSpPr>
              <p:nvPr/>
            </p:nvSpPr>
            <p:spPr bwMode="auto">
              <a:xfrm flipH="1">
                <a:off x="3952" y="369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4" name="Line 751"/>
              <p:cNvSpPr>
                <a:spLocks noChangeShapeType="1"/>
              </p:cNvSpPr>
              <p:nvPr/>
            </p:nvSpPr>
            <p:spPr bwMode="auto">
              <a:xfrm flipV="1">
                <a:off x="3986" y="3550"/>
                <a:ext cx="64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5" name="Line 752"/>
              <p:cNvSpPr>
                <a:spLocks noChangeShapeType="1"/>
              </p:cNvSpPr>
              <p:nvPr/>
            </p:nvSpPr>
            <p:spPr bwMode="auto">
              <a:xfrm flipV="1">
                <a:off x="3976" y="3485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6" name="Freeform 753"/>
              <p:cNvSpPr>
                <a:spLocks/>
              </p:cNvSpPr>
              <p:nvPr/>
            </p:nvSpPr>
            <p:spPr bwMode="auto">
              <a:xfrm>
                <a:off x="3960" y="3485"/>
                <a:ext cx="26" cy="130"/>
              </a:xfrm>
              <a:custGeom>
                <a:avLst/>
                <a:gdLst>
                  <a:gd name="T0" fmla="*/ 4 w 51"/>
                  <a:gd name="T1" fmla="*/ 0 h 258"/>
                  <a:gd name="T2" fmla="*/ 2 w 51"/>
                  <a:gd name="T3" fmla="*/ 3 h 258"/>
                  <a:gd name="T4" fmla="*/ 0 w 51"/>
                  <a:gd name="T5" fmla="*/ 7 h 258"/>
                  <a:gd name="T6" fmla="*/ 0 w 51"/>
                  <a:gd name="T7" fmla="*/ 10 h 258"/>
                  <a:gd name="T8" fmla="*/ 2 w 51"/>
                  <a:gd name="T9" fmla="*/ 14 h 258"/>
                  <a:gd name="T10" fmla="*/ 4 w 51"/>
                  <a:gd name="T11" fmla="*/ 17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58"/>
                  <a:gd name="T20" fmla="*/ 51 w 5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58">
                    <a:moveTo>
                      <a:pt x="51" y="0"/>
                    </a:moveTo>
                    <a:lnTo>
                      <a:pt x="17" y="45"/>
                    </a:lnTo>
                    <a:lnTo>
                      <a:pt x="0" y="100"/>
                    </a:lnTo>
                    <a:lnTo>
                      <a:pt x="0" y="158"/>
                    </a:lnTo>
                    <a:lnTo>
                      <a:pt x="17" y="211"/>
                    </a:lnTo>
                    <a:lnTo>
                      <a:pt x="51" y="2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7" name="Line 754"/>
              <p:cNvSpPr>
                <a:spLocks noChangeShapeType="1"/>
              </p:cNvSpPr>
              <p:nvPr/>
            </p:nvSpPr>
            <p:spPr bwMode="auto">
              <a:xfrm>
                <a:off x="3919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8" name="Line 755"/>
              <p:cNvSpPr>
                <a:spLocks noChangeShapeType="1"/>
              </p:cNvSpPr>
              <p:nvPr/>
            </p:nvSpPr>
            <p:spPr bwMode="auto">
              <a:xfrm flipH="1">
                <a:off x="3833" y="4271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9" name="Line 756"/>
              <p:cNvSpPr>
                <a:spLocks noChangeShapeType="1"/>
              </p:cNvSpPr>
              <p:nvPr/>
            </p:nvSpPr>
            <p:spPr bwMode="auto">
              <a:xfrm flipH="1">
                <a:off x="3833" y="4379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0" name="Line 757"/>
              <p:cNvSpPr>
                <a:spLocks noChangeShapeType="1"/>
              </p:cNvSpPr>
              <p:nvPr/>
            </p:nvSpPr>
            <p:spPr bwMode="auto">
              <a:xfrm>
                <a:off x="3919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1" name="Line 758"/>
              <p:cNvSpPr>
                <a:spLocks noChangeShapeType="1"/>
              </p:cNvSpPr>
              <p:nvPr/>
            </p:nvSpPr>
            <p:spPr bwMode="auto">
              <a:xfrm>
                <a:off x="3833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2" name="Line 759"/>
              <p:cNvSpPr>
                <a:spLocks noChangeShapeType="1"/>
              </p:cNvSpPr>
              <p:nvPr/>
            </p:nvSpPr>
            <p:spPr bwMode="auto">
              <a:xfrm flipH="1">
                <a:off x="3833" y="4271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3" name="Line 760"/>
              <p:cNvSpPr>
                <a:spLocks noChangeShapeType="1"/>
              </p:cNvSpPr>
              <p:nvPr/>
            </p:nvSpPr>
            <p:spPr bwMode="auto">
              <a:xfrm flipH="1">
                <a:off x="3833" y="4379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4" name="Line 761"/>
              <p:cNvSpPr>
                <a:spLocks noChangeShapeType="1"/>
              </p:cNvSpPr>
              <p:nvPr/>
            </p:nvSpPr>
            <p:spPr bwMode="auto">
              <a:xfrm flipH="1">
                <a:off x="3833" y="4380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5" name="Line 762"/>
              <p:cNvSpPr>
                <a:spLocks noChangeShapeType="1"/>
              </p:cNvSpPr>
              <p:nvPr/>
            </p:nvSpPr>
            <p:spPr bwMode="auto">
              <a:xfrm>
                <a:off x="3919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6" name="Line 763"/>
              <p:cNvSpPr>
                <a:spLocks noChangeShapeType="1"/>
              </p:cNvSpPr>
              <p:nvPr/>
            </p:nvSpPr>
            <p:spPr bwMode="auto">
              <a:xfrm>
                <a:off x="3833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7" name="Line 764"/>
              <p:cNvSpPr>
                <a:spLocks noChangeShapeType="1"/>
              </p:cNvSpPr>
              <p:nvPr/>
            </p:nvSpPr>
            <p:spPr bwMode="auto">
              <a:xfrm flipH="1">
                <a:off x="3833" y="4380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8" name="Line 765"/>
              <p:cNvSpPr>
                <a:spLocks noChangeShapeType="1"/>
              </p:cNvSpPr>
              <p:nvPr/>
            </p:nvSpPr>
            <p:spPr bwMode="auto">
              <a:xfrm>
                <a:off x="3916" y="3416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9" name="Line 766"/>
              <p:cNvSpPr>
                <a:spLocks noChangeShapeType="1"/>
              </p:cNvSpPr>
              <p:nvPr/>
            </p:nvSpPr>
            <p:spPr bwMode="auto">
              <a:xfrm>
                <a:off x="3916" y="3416"/>
                <a:ext cx="27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0" name="Line 767"/>
              <p:cNvSpPr>
                <a:spLocks noChangeShapeType="1"/>
              </p:cNvSpPr>
              <p:nvPr/>
            </p:nvSpPr>
            <p:spPr bwMode="auto">
              <a:xfrm>
                <a:off x="4086" y="4106"/>
                <a:ext cx="32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1" name="Line 768"/>
              <p:cNvSpPr>
                <a:spLocks noChangeShapeType="1"/>
              </p:cNvSpPr>
              <p:nvPr/>
            </p:nvSpPr>
            <p:spPr bwMode="auto">
              <a:xfrm>
                <a:off x="4005" y="4186"/>
                <a:ext cx="32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2" name="Line 769"/>
              <p:cNvSpPr>
                <a:spLocks noChangeShapeType="1"/>
              </p:cNvSpPr>
              <p:nvPr/>
            </p:nvSpPr>
            <p:spPr bwMode="auto">
              <a:xfrm flipV="1">
                <a:off x="3748" y="4121"/>
                <a:ext cx="1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3" name="Line 770"/>
              <p:cNvSpPr>
                <a:spLocks noChangeShapeType="1"/>
              </p:cNvSpPr>
              <p:nvPr/>
            </p:nvSpPr>
            <p:spPr bwMode="auto">
              <a:xfrm>
                <a:off x="4013" y="3381"/>
                <a:ext cx="1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4" name="Line 771"/>
              <p:cNvSpPr>
                <a:spLocks noChangeShapeType="1"/>
              </p:cNvSpPr>
              <p:nvPr/>
            </p:nvSpPr>
            <p:spPr bwMode="auto">
              <a:xfrm flipV="1">
                <a:off x="4013" y="3359"/>
                <a:ext cx="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5" name="Line 772"/>
              <p:cNvSpPr>
                <a:spLocks noChangeShapeType="1"/>
              </p:cNvSpPr>
              <p:nvPr/>
            </p:nvSpPr>
            <p:spPr bwMode="auto">
              <a:xfrm flipV="1">
                <a:off x="4120" y="3359"/>
                <a:ext cx="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6" name="Line 773"/>
              <p:cNvSpPr>
                <a:spLocks noChangeShapeType="1"/>
              </p:cNvSpPr>
              <p:nvPr/>
            </p:nvSpPr>
            <p:spPr bwMode="auto">
              <a:xfrm flipH="1" flipV="1">
                <a:off x="3958" y="3699"/>
                <a:ext cx="266" cy="2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7" name="Line 774"/>
              <p:cNvSpPr>
                <a:spLocks noChangeShapeType="1"/>
              </p:cNvSpPr>
              <p:nvPr/>
            </p:nvSpPr>
            <p:spPr bwMode="auto">
              <a:xfrm>
                <a:off x="3960" y="3690"/>
                <a:ext cx="274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8" name="Line 775"/>
              <p:cNvSpPr>
                <a:spLocks noChangeShapeType="1"/>
              </p:cNvSpPr>
              <p:nvPr/>
            </p:nvSpPr>
            <p:spPr bwMode="auto">
              <a:xfrm>
                <a:off x="3949" y="3702"/>
                <a:ext cx="273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9" name="Line 776"/>
              <p:cNvSpPr>
                <a:spLocks noChangeShapeType="1"/>
              </p:cNvSpPr>
              <p:nvPr/>
            </p:nvSpPr>
            <p:spPr bwMode="auto">
              <a:xfrm flipH="1">
                <a:off x="3950" y="3378"/>
                <a:ext cx="303" cy="3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0" name="Line 777"/>
              <p:cNvSpPr>
                <a:spLocks noChangeShapeType="1"/>
              </p:cNvSpPr>
              <p:nvPr/>
            </p:nvSpPr>
            <p:spPr bwMode="auto">
              <a:xfrm flipV="1">
                <a:off x="4208" y="3371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1" name="Freeform 778"/>
              <p:cNvSpPr>
                <a:spLocks/>
              </p:cNvSpPr>
              <p:nvPr/>
            </p:nvSpPr>
            <p:spPr bwMode="auto">
              <a:xfrm>
                <a:off x="3842" y="3708"/>
                <a:ext cx="70" cy="73"/>
              </a:xfrm>
              <a:custGeom>
                <a:avLst/>
                <a:gdLst>
                  <a:gd name="T0" fmla="*/ 8 w 141"/>
                  <a:gd name="T1" fmla="*/ 0 h 147"/>
                  <a:gd name="T2" fmla="*/ 8 w 141"/>
                  <a:gd name="T3" fmla="*/ 0 h 147"/>
                  <a:gd name="T4" fmla="*/ 0 w 141"/>
                  <a:gd name="T5" fmla="*/ 9 h 147"/>
                  <a:gd name="T6" fmla="*/ 8 w 141"/>
                  <a:gd name="T7" fmla="*/ 0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47"/>
                  <a:gd name="T14" fmla="*/ 141 w 141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47">
                    <a:moveTo>
                      <a:pt x="141" y="7"/>
                    </a:moveTo>
                    <a:lnTo>
                      <a:pt x="133" y="0"/>
                    </a:lnTo>
                    <a:lnTo>
                      <a:pt x="0" y="147"/>
                    </a:lnTo>
                    <a:lnTo>
                      <a:pt x="14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2" name="Freeform 779"/>
              <p:cNvSpPr>
                <a:spLocks/>
              </p:cNvSpPr>
              <p:nvPr/>
            </p:nvSpPr>
            <p:spPr bwMode="auto">
              <a:xfrm>
                <a:off x="3838" y="3708"/>
                <a:ext cx="70" cy="73"/>
              </a:xfrm>
              <a:custGeom>
                <a:avLst/>
                <a:gdLst>
                  <a:gd name="T0" fmla="*/ 8 w 141"/>
                  <a:gd name="T1" fmla="*/ 0 h 147"/>
                  <a:gd name="T2" fmla="*/ 0 w 141"/>
                  <a:gd name="T3" fmla="*/ 9 h 147"/>
                  <a:gd name="T4" fmla="*/ 0 w 141"/>
                  <a:gd name="T5" fmla="*/ 8 h 147"/>
                  <a:gd name="T6" fmla="*/ 8 w 141"/>
                  <a:gd name="T7" fmla="*/ 0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47"/>
                  <a:gd name="T14" fmla="*/ 141 w 141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47">
                    <a:moveTo>
                      <a:pt x="141" y="0"/>
                    </a:moveTo>
                    <a:lnTo>
                      <a:pt x="8" y="147"/>
                    </a:lnTo>
                    <a:lnTo>
                      <a:pt x="0" y="139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3" name="Freeform 780"/>
              <p:cNvSpPr>
                <a:spLocks/>
              </p:cNvSpPr>
              <p:nvPr/>
            </p:nvSpPr>
            <p:spPr bwMode="auto">
              <a:xfrm>
                <a:off x="3838" y="3708"/>
                <a:ext cx="74" cy="73"/>
              </a:xfrm>
              <a:custGeom>
                <a:avLst/>
                <a:gdLst>
                  <a:gd name="T0" fmla="*/ 9 w 149"/>
                  <a:gd name="T1" fmla="*/ 0 h 147"/>
                  <a:gd name="T2" fmla="*/ 8 w 149"/>
                  <a:gd name="T3" fmla="*/ 0 h 147"/>
                  <a:gd name="T4" fmla="*/ 0 w 149"/>
                  <a:gd name="T5" fmla="*/ 8 h 147"/>
                  <a:gd name="T6" fmla="*/ 0 w 149"/>
                  <a:gd name="T7" fmla="*/ 9 h 147"/>
                  <a:gd name="T8" fmla="*/ 9 w 149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47"/>
                  <a:gd name="T17" fmla="*/ 149 w 149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47">
                    <a:moveTo>
                      <a:pt x="149" y="7"/>
                    </a:moveTo>
                    <a:lnTo>
                      <a:pt x="141" y="0"/>
                    </a:lnTo>
                    <a:lnTo>
                      <a:pt x="0" y="139"/>
                    </a:lnTo>
                    <a:lnTo>
                      <a:pt x="8" y="147"/>
                    </a:lnTo>
                    <a:lnTo>
                      <a:pt x="149" y="7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4" name="Line 781"/>
              <p:cNvSpPr>
                <a:spLocks noChangeShapeType="1"/>
              </p:cNvSpPr>
              <p:nvPr/>
            </p:nvSpPr>
            <p:spPr bwMode="auto">
              <a:xfrm flipV="1">
                <a:off x="3476" y="3416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5" name="Freeform 782"/>
              <p:cNvSpPr>
                <a:spLocks/>
              </p:cNvSpPr>
              <p:nvPr/>
            </p:nvSpPr>
            <p:spPr bwMode="auto">
              <a:xfrm>
                <a:off x="3476" y="3412"/>
                <a:ext cx="12" cy="12"/>
              </a:xfrm>
              <a:custGeom>
                <a:avLst/>
                <a:gdLst>
                  <a:gd name="T0" fmla="*/ 2 w 23"/>
                  <a:gd name="T1" fmla="*/ 1 h 23"/>
                  <a:gd name="T2" fmla="*/ 1 w 23"/>
                  <a:gd name="T3" fmla="*/ 0 h 23"/>
                  <a:gd name="T4" fmla="*/ 0 w 23"/>
                  <a:gd name="T5" fmla="*/ 1 h 23"/>
                  <a:gd name="T6" fmla="*/ 1 w 23"/>
                  <a:gd name="T7" fmla="*/ 2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23" y="8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6" name="Freeform 783"/>
              <p:cNvSpPr>
                <a:spLocks/>
              </p:cNvSpPr>
              <p:nvPr/>
            </p:nvSpPr>
            <p:spPr bwMode="auto">
              <a:xfrm>
                <a:off x="3420" y="3413"/>
                <a:ext cx="60" cy="60"/>
              </a:xfrm>
              <a:custGeom>
                <a:avLst/>
                <a:gdLst>
                  <a:gd name="T0" fmla="*/ 8 w 119"/>
                  <a:gd name="T1" fmla="*/ 1 h 119"/>
                  <a:gd name="T2" fmla="*/ 8 w 119"/>
                  <a:gd name="T3" fmla="*/ 0 h 119"/>
                  <a:gd name="T4" fmla="*/ 0 w 119"/>
                  <a:gd name="T5" fmla="*/ 8 h 119"/>
                  <a:gd name="T6" fmla="*/ 1 w 119"/>
                  <a:gd name="T7" fmla="*/ 8 h 119"/>
                  <a:gd name="T8" fmla="*/ 8 w 119"/>
                  <a:gd name="T9" fmla="*/ 1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19"/>
                  <a:gd name="T17" fmla="*/ 119 w 119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19">
                    <a:moveTo>
                      <a:pt x="119" y="5"/>
                    </a:moveTo>
                    <a:lnTo>
                      <a:pt x="114" y="0"/>
                    </a:lnTo>
                    <a:lnTo>
                      <a:pt x="0" y="114"/>
                    </a:lnTo>
                    <a:lnTo>
                      <a:pt x="4" y="119"/>
                    </a:lnTo>
                    <a:lnTo>
                      <a:pt x="119" y="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7" name="Freeform 784"/>
              <p:cNvSpPr>
                <a:spLocks/>
              </p:cNvSpPr>
              <p:nvPr/>
            </p:nvSpPr>
            <p:spPr bwMode="auto">
              <a:xfrm>
                <a:off x="3398" y="3359"/>
                <a:ext cx="25" cy="112"/>
              </a:xfrm>
              <a:custGeom>
                <a:avLst/>
                <a:gdLst>
                  <a:gd name="T0" fmla="*/ 4 w 48"/>
                  <a:gd name="T1" fmla="*/ 0 h 224"/>
                  <a:gd name="T2" fmla="*/ 2 w 48"/>
                  <a:gd name="T3" fmla="*/ 3 h 224"/>
                  <a:gd name="T4" fmla="*/ 1 w 48"/>
                  <a:gd name="T5" fmla="*/ 6 h 224"/>
                  <a:gd name="T6" fmla="*/ 0 w 48"/>
                  <a:gd name="T7" fmla="*/ 9 h 224"/>
                  <a:gd name="T8" fmla="*/ 1 w 48"/>
                  <a:gd name="T9" fmla="*/ 12 h 224"/>
                  <a:gd name="T10" fmla="*/ 3 w 48"/>
                  <a:gd name="T11" fmla="*/ 14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4"/>
                  <a:gd name="T20" fmla="*/ 48 w 48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4">
                    <a:moveTo>
                      <a:pt x="48" y="0"/>
                    </a:moveTo>
                    <a:lnTo>
                      <a:pt x="19" y="39"/>
                    </a:lnTo>
                    <a:lnTo>
                      <a:pt x="1" y="86"/>
                    </a:lnTo>
                    <a:lnTo>
                      <a:pt x="0" y="137"/>
                    </a:lnTo>
                    <a:lnTo>
                      <a:pt x="15" y="183"/>
                    </a:lnTo>
                    <a:lnTo>
                      <a:pt x="44" y="2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8" name="Line 785"/>
              <p:cNvSpPr>
                <a:spLocks noChangeShapeType="1"/>
              </p:cNvSpPr>
              <p:nvPr/>
            </p:nvSpPr>
            <p:spPr bwMode="auto">
              <a:xfrm flipV="1">
                <a:off x="3641" y="397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9" name="Line 786"/>
              <p:cNvSpPr>
                <a:spLocks noChangeShapeType="1"/>
              </p:cNvSpPr>
              <p:nvPr/>
            </p:nvSpPr>
            <p:spPr bwMode="auto">
              <a:xfrm flipV="1">
                <a:off x="3635" y="3964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0" name="Line 787"/>
              <p:cNvSpPr>
                <a:spLocks noChangeShapeType="1"/>
              </p:cNvSpPr>
              <p:nvPr/>
            </p:nvSpPr>
            <p:spPr bwMode="auto">
              <a:xfrm flipH="1">
                <a:off x="3615" y="3990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1" name="Line 788"/>
              <p:cNvSpPr>
                <a:spLocks noChangeShapeType="1"/>
              </p:cNvSpPr>
              <p:nvPr/>
            </p:nvSpPr>
            <p:spPr bwMode="auto">
              <a:xfrm flipH="1">
                <a:off x="3622" y="397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2" name="Line 789"/>
              <p:cNvSpPr>
                <a:spLocks noChangeShapeType="1"/>
              </p:cNvSpPr>
              <p:nvPr/>
            </p:nvSpPr>
            <p:spPr bwMode="auto">
              <a:xfrm flipV="1">
                <a:off x="3643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3" name="Line 790"/>
              <p:cNvSpPr>
                <a:spLocks noChangeShapeType="1"/>
              </p:cNvSpPr>
              <p:nvPr/>
            </p:nvSpPr>
            <p:spPr bwMode="auto">
              <a:xfrm flipV="1">
                <a:off x="3676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4" name="Line 791"/>
              <p:cNvSpPr>
                <a:spLocks noChangeShapeType="1"/>
              </p:cNvSpPr>
              <p:nvPr/>
            </p:nvSpPr>
            <p:spPr bwMode="auto">
              <a:xfrm>
                <a:off x="3614" y="3965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5" name="Line 792"/>
              <p:cNvSpPr>
                <a:spLocks noChangeShapeType="1"/>
              </p:cNvSpPr>
              <p:nvPr/>
            </p:nvSpPr>
            <p:spPr bwMode="auto">
              <a:xfrm>
                <a:off x="3615" y="3990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6" name="Line 793"/>
              <p:cNvSpPr>
                <a:spLocks noChangeShapeType="1"/>
              </p:cNvSpPr>
              <p:nvPr/>
            </p:nvSpPr>
            <p:spPr bwMode="auto">
              <a:xfrm flipH="1">
                <a:off x="3602" y="396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7" name="Line 794"/>
              <p:cNvSpPr>
                <a:spLocks noChangeShapeType="1"/>
              </p:cNvSpPr>
              <p:nvPr/>
            </p:nvSpPr>
            <p:spPr bwMode="auto">
              <a:xfrm flipH="1">
                <a:off x="3598" y="396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8" name="Line 795"/>
              <p:cNvSpPr>
                <a:spLocks noChangeShapeType="1"/>
              </p:cNvSpPr>
              <p:nvPr/>
            </p:nvSpPr>
            <p:spPr bwMode="auto">
              <a:xfrm>
                <a:off x="3602" y="3977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9" name="Line 796"/>
              <p:cNvSpPr>
                <a:spLocks noChangeShapeType="1"/>
              </p:cNvSpPr>
              <p:nvPr/>
            </p:nvSpPr>
            <p:spPr bwMode="auto">
              <a:xfrm>
                <a:off x="3644" y="396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0" name="Line 797"/>
              <p:cNvSpPr>
                <a:spLocks noChangeShapeType="1"/>
              </p:cNvSpPr>
              <p:nvPr/>
            </p:nvSpPr>
            <p:spPr bwMode="auto">
              <a:xfrm>
                <a:off x="3648" y="396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1" name="Line 798"/>
              <p:cNvSpPr>
                <a:spLocks noChangeShapeType="1"/>
              </p:cNvSpPr>
              <p:nvPr/>
            </p:nvSpPr>
            <p:spPr bwMode="auto">
              <a:xfrm>
                <a:off x="3520" y="4082"/>
                <a:ext cx="55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2" name="Line 799"/>
              <p:cNvSpPr>
                <a:spLocks noChangeShapeType="1"/>
              </p:cNvSpPr>
              <p:nvPr/>
            </p:nvSpPr>
            <p:spPr bwMode="auto">
              <a:xfrm>
                <a:off x="3497" y="4116"/>
                <a:ext cx="70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3" name="Line 800"/>
              <p:cNvSpPr>
                <a:spLocks noChangeShapeType="1"/>
              </p:cNvSpPr>
              <p:nvPr/>
            </p:nvSpPr>
            <p:spPr bwMode="auto">
              <a:xfrm>
                <a:off x="3423" y="3799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4" name="Line 801"/>
              <p:cNvSpPr>
                <a:spLocks noChangeShapeType="1"/>
              </p:cNvSpPr>
              <p:nvPr/>
            </p:nvSpPr>
            <p:spPr bwMode="auto">
              <a:xfrm flipH="1">
                <a:off x="3474" y="383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5" name="Line 802"/>
              <p:cNvSpPr>
                <a:spLocks noChangeShapeType="1"/>
              </p:cNvSpPr>
              <p:nvPr/>
            </p:nvSpPr>
            <p:spPr bwMode="auto">
              <a:xfrm>
                <a:off x="3393" y="4364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6" name="Line 803"/>
              <p:cNvSpPr>
                <a:spLocks noChangeShapeType="1"/>
              </p:cNvSpPr>
              <p:nvPr/>
            </p:nvSpPr>
            <p:spPr bwMode="auto">
              <a:xfrm>
                <a:off x="3378" y="436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7" name="Freeform 804"/>
              <p:cNvSpPr>
                <a:spLocks/>
              </p:cNvSpPr>
              <p:nvPr/>
            </p:nvSpPr>
            <p:spPr bwMode="auto">
              <a:xfrm>
                <a:off x="3382" y="3604"/>
                <a:ext cx="31" cy="153"/>
              </a:xfrm>
              <a:custGeom>
                <a:avLst/>
                <a:gdLst>
                  <a:gd name="T0" fmla="*/ 0 w 61"/>
                  <a:gd name="T1" fmla="*/ 20 h 305"/>
                  <a:gd name="T2" fmla="*/ 3 w 61"/>
                  <a:gd name="T3" fmla="*/ 16 h 305"/>
                  <a:gd name="T4" fmla="*/ 4 w 61"/>
                  <a:gd name="T5" fmla="*/ 12 h 305"/>
                  <a:gd name="T6" fmla="*/ 4 w 61"/>
                  <a:gd name="T7" fmla="*/ 8 h 305"/>
                  <a:gd name="T8" fmla="*/ 3 w 61"/>
                  <a:gd name="T9" fmla="*/ 4 h 305"/>
                  <a:gd name="T10" fmla="*/ 0 w 61"/>
                  <a:gd name="T11" fmla="*/ 0 h 3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305"/>
                  <a:gd name="T20" fmla="*/ 61 w 61"/>
                  <a:gd name="T21" fmla="*/ 305 h 3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305">
                    <a:moveTo>
                      <a:pt x="0" y="305"/>
                    </a:moveTo>
                    <a:lnTo>
                      <a:pt x="41" y="250"/>
                    </a:lnTo>
                    <a:lnTo>
                      <a:pt x="61" y="186"/>
                    </a:lnTo>
                    <a:lnTo>
                      <a:pt x="61" y="119"/>
                    </a:lnTo>
                    <a:lnTo>
                      <a:pt x="41" y="5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8" name="Line 805"/>
              <p:cNvSpPr>
                <a:spLocks noChangeShapeType="1"/>
              </p:cNvSpPr>
              <p:nvPr/>
            </p:nvSpPr>
            <p:spPr bwMode="auto">
              <a:xfrm flipV="1">
                <a:off x="3449" y="4068"/>
                <a:ext cx="57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9" name="Line 806"/>
              <p:cNvSpPr>
                <a:spLocks noChangeShapeType="1"/>
              </p:cNvSpPr>
              <p:nvPr/>
            </p:nvSpPr>
            <p:spPr bwMode="auto">
              <a:xfrm flipV="1">
                <a:off x="3471" y="4087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0" name="Line 807"/>
              <p:cNvSpPr>
                <a:spLocks noChangeShapeType="1"/>
              </p:cNvSpPr>
              <p:nvPr/>
            </p:nvSpPr>
            <p:spPr bwMode="auto">
              <a:xfrm flipH="1">
                <a:off x="3458" y="3810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1" name="Line 808"/>
              <p:cNvSpPr>
                <a:spLocks noChangeShapeType="1"/>
              </p:cNvSpPr>
              <p:nvPr/>
            </p:nvSpPr>
            <p:spPr bwMode="auto">
              <a:xfrm flipH="1">
                <a:off x="3470" y="3822"/>
                <a:ext cx="22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2" name="Line 809"/>
              <p:cNvSpPr>
                <a:spLocks noChangeShapeType="1"/>
              </p:cNvSpPr>
              <p:nvPr/>
            </p:nvSpPr>
            <p:spPr bwMode="auto">
              <a:xfrm>
                <a:off x="3365" y="3927"/>
                <a:ext cx="155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3" name="Line 810"/>
              <p:cNvSpPr>
                <a:spLocks noChangeShapeType="1"/>
              </p:cNvSpPr>
              <p:nvPr/>
            </p:nvSpPr>
            <p:spPr bwMode="auto">
              <a:xfrm flipH="1" flipV="1">
                <a:off x="3481" y="3833"/>
                <a:ext cx="133" cy="1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4" name="Line 811"/>
              <p:cNvSpPr>
                <a:spLocks noChangeShapeType="1"/>
              </p:cNvSpPr>
              <p:nvPr/>
            </p:nvSpPr>
            <p:spPr bwMode="auto">
              <a:xfrm>
                <a:off x="3382" y="3757"/>
                <a:ext cx="220" cy="2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5" name="Line 812"/>
              <p:cNvSpPr>
                <a:spLocks noChangeShapeType="1"/>
              </p:cNvSpPr>
              <p:nvPr/>
            </p:nvSpPr>
            <p:spPr bwMode="auto">
              <a:xfrm flipH="1" flipV="1">
                <a:off x="3479" y="3842"/>
                <a:ext cx="125" cy="1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6" name="Line 813"/>
              <p:cNvSpPr>
                <a:spLocks noChangeShapeType="1"/>
              </p:cNvSpPr>
              <p:nvPr/>
            </p:nvSpPr>
            <p:spPr bwMode="auto">
              <a:xfrm>
                <a:off x="3486" y="4163"/>
                <a:ext cx="55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7" name="Freeform 814"/>
              <p:cNvSpPr>
                <a:spLocks/>
              </p:cNvSpPr>
              <p:nvPr/>
            </p:nvSpPr>
            <p:spPr bwMode="auto">
              <a:xfrm>
                <a:off x="3382" y="3727"/>
                <a:ext cx="153" cy="30"/>
              </a:xfrm>
              <a:custGeom>
                <a:avLst/>
                <a:gdLst>
                  <a:gd name="T0" fmla="*/ 20 w 305"/>
                  <a:gd name="T1" fmla="*/ 3 h 61"/>
                  <a:gd name="T2" fmla="*/ 16 w 305"/>
                  <a:gd name="T3" fmla="*/ 1 h 61"/>
                  <a:gd name="T4" fmla="*/ 12 w 305"/>
                  <a:gd name="T5" fmla="*/ 0 h 61"/>
                  <a:gd name="T6" fmla="*/ 8 w 305"/>
                  <a:gd name="T7" fmla="*/ 0 h 61"/>
                  <a:gd name="T8" fmla="*/ 4 w 305"/>
                  <a:gd name="T9" fmla="*/ 1 h 61"/>
                  <a:gd name="T10" fmla="*/ 0 w 305"/>
                  <a:gd name="T11" fmla="*/ 3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5"/>
                  <a:gd name="T19" fmla="*/ 0 h 61"/>
                  <a:gd name="T20" fmla="*/ 305 w 305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5" h="61">
                    <a:moveTo>
                      <a:pt x="305" y="61"/>
                    </a:moveTo>
                    <a:lnTo>
                      <a:pt x="250" y="22"/>
                    </a:lnTo>
                    <a:lnTo>
                      <a:pt x="186" y="0"/>
                    </a:lnTo>
                    <a:lnTo>
                      <a:pt x="119" y="0"/>
                    </a:lnTo>
                    <a:lnTo>
                      <a:pt x="55" y="22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8" name="Line 815"/>
              <p:cNvSpPr>
                <a:spLocks noChangeShapeType="1"/>
              </p:cNvSpPr>
              <p:nvPr/>
            </p:nvSpPr>
            <p:spPr bwMode="auto">
              <a:xfrm flipH="1">
                <a:off x="3455" y="3753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5" name="Group 816"/>
            <p:cNvGrpSpPr>
              <a:grpSpLocks/>
            </p:cNvGrpSpPr>
            <p:nvPr/>
          </p:nvGrpSpPr>
          <p:grpSpPr bwMode="auto">
            <a:xfrm>
              <a:off x="1664" y="225"/>
              <a:ext cx="2997" cy="4155"/>
              <a:chOff x="1664" y="225"/>
              <a:chExt cx="2997" cy="4155"/>
            </a:xfrm>
          </p:grpSpPr>
          <p:sp>
            <p:nvSpPr>
              <p:cNvPr id="126669" name="Line 817"/>
              <p:cNvSpPr>
                <a:spLocks noChangeShapeType="1"/>
              </p:cNvSpPr>
              <p:nvPr/>
            </p:nvSpPr>
            <p:spPr bwMode="auto">
              <a:xfrm>
                <a:off x="3481" y="381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0" name="Line 818"/>
              <p:cNvSpPr>
                <a:spLocks noChangeShapeType="1"/>
              </p:cNvSpPr>
              <p:nvPr/>
            </p:nvSpPr>
            <p:spPr bwMode="auto">
              <a:xfrm>
                <a:off x="3488" y="3416"/>
                <a:ext cx="351" cy="3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1" name="Line 819"/>
              <p:cNvSpPr>
                <a:spLocks noChangeShapeType="1"/>
              </p:cNvSpPr>
              <p:nvPr/>
            </p:nvSpPr>
            <p:spPr bwMode="auto">
              <a:xfrm>
                <a:off x="3476" y="3428"/>
                <a:ext cx="352" cy="3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2" name="Line 820"/>
              <p:cNvSpPr>
                <a:spLocks noChangeShapeType="1"/>
              </p:cNvSpPr>
              <p:nvPr/>
            </p:nvSpPr>
            <p:spPr bwMode="auto">
              <a:xfrm>
                <a:off x="3567" y="4145"/>
                <a:ext cx="5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3" name="Line 821"/>
              <p:cNvSpPr>
                <a:spLocks noChangeShapeType="1"/>
              </p:cNvSpPr>
              <p:nvPr/>
            </p:nvSpPr>
            <p:spPr bwMode="auto">
              <a:xfrm>
                <a:off x="3575" y="4106"/>
                <a:ext cx="5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4" name="Line 822"/>
              <p:cNvSpPr>
                <a:spLocks noChangeShapeType="1"/>
              </p:cNvSpPr>
              <p:nvPr/>
            </p:nvSpPr>
            <p:spPr bwMode="auto">
              <a:xfrm>
                <a:off x="3541" y="4186"/>
                <a:ext cx="46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5" name="Line 823"/>
              <p:cNvSpPr>
                <a:spLocks noChangeShapeType="1"/>
              </p:cNvSpPr>
              <p:nvPr/>
            </p:nvSpPr>
            <p:spPr bwMode="auto">
              <a:xfrm flipV="1">
                <a:off x="3644" y="3690"/>
                <a:ext cx="274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6" name="Line 824"/>
              <p:cNvSpPr>
                <a:spLocks noChangeShapeType="1"/>
              </p:cNvSpPr>
              <p:nvPr/>
            </p:nvSpPr>
            <p:spPr bwMode="auto">
              <a:xfrm flipV="1">
                <a:off x="3655" y="3702"/>
                <a:ext cx="274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7" name="Line 825"/>
              <p:cNvSpPr>
                <a:spLocks noChangeShapeType="1"/>
              </p:cNvSpPr>
              <p:nvPr/>
            </p:nvSpPr>
            <p:spPr bwMode="auto">
              <a:xfrm flipV="1">
                <a:off x="3654" y="3699"/>
                <a:ext cx="266" cy="2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8" name="Line 826"/>
              <p:cNvSpPr>
                <a:spLocks noChangeShapeType="1"/>
              </p:cNvSpPr>
              <p:nvPr/>
            </p:nvSpPr>
            <p:spPr bwMode="auto">
              <a:xfrm flipH="1">
                <a:off x="3694" y="4106"/>
                <a:ext cx="9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9" name="Line 827"/>
              <p:cNvSpPr>
                <a:spLocks noChangeShapeType="1"/>
              </p:cNvSpPr>
              <p:nvPr/>
            </p:nvSpPr>
            <p:spPr bwMode="auto">
              <a:xfrm flipH="1">
                <a:off x="3694" y="4186"/>
                <a:ext cx="9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0" name="Line 828"/>
              <p:cNvSpPr>
                <a:spLocks noChangeShapeType="1"/>
              </p:cNvSpPr>
              <p:nvPr/>
            </p:nvSpPr>
            <p:spPr bwMode="auto">
              <a:xfrm flipH="1">
                <a:off x="3431" y="4282"/>
                <a:ext cx="40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1" name="Line 829"/>
              <p:cNvSpPr>
                <a:spLocks noChangeShapeType="1"/>
              </p:cNvSpPr>
              <p:nvPr/>
            </p:nvSpPr>
            <p:spPr bwMode="auto">
              <a:xfrm flipH="1">
                <a:off x="3436" y="4293"/>
                <a:ext cx="39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2" name="Line 830"/>
              <p:cNvSpPr>
                <a:spLocks noChangeShapeType="1"/>
              </p:cNvSpPr>
              <p:nvPr/>
            </p:nvSpPr>
            <p:spPr bwMode="auto">
              <a:xfrm flipH="1">
                <a:off x="3382" y="4368"/>
                <a:ext cx="4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3" name="Line 831"/>
              <p:cNvSpPr>
                <a:spLocks noChangeShapeType="1"/>
              </p:cNvSpPr>
              <p:nvPr/>
            </p:nvSpPr>
            <p:spPr bwMode="auto">
              <a:xfrm flipH="1">
                <a:off x="3392" y="4379"/>
                <a:ext cx="44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4" name="Line 832"/>
              <p:cNvSpPr>
                <a:spLocks noChangeShapeType="1"/>
              </p:cNvSpPr>
              <p:nvPr/>
            </p:nvSpPr>
            <p:spPr bwMode="auto">
              <a:xfrm flipH="1">
                <a:off x="3641" y="3990"/>
                <a:ext cx="59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5" name="Line 833"/>
              <p:cNvSpPr>
                <a:spLocks noChangeShapeType="1"/>
              </p:cNvSpPr>
              <p:nvPr/>
            </p:nvSpPr>
            <p:spPr bwMode="auto">
              <a:xfrm flipH="1">
                <a:off x="3652" y="3979"/>
                <a:ext cx="57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6" name="Line 834"/>
              <p:cNvSpPr>
                <a:spLocks noChangeShapeType="1"/>
              </p:cNvSpPr>
              <p:nvPr/>
            </p:nvSpPr>
            <p:spPr bwMode="auto">
              <a:xfrm>
                <a:off x="3477" y="342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7" name="Line 835"/>
              <p:cNvSpPr>
                <a:spLocks noChangeShapeType="1"/>
              </p:cNvSpPr>
              <p:nvPr/>
            </p:nvSpPr>
            <p:spPr bwMode="auto">
              <a:xfrm>
                <a:off x="3488" y="344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8" name="Line 836"/>
              <p:cNvSpPr>
                <a:spLocks noChangeShapeType="1"/>
              </p:cNvSpPr>
              <p:nvPr/>
            </p:nvSpPr>
            <p:spPr bwMode="auto">
              <a:xfrm>
                <a:off x="3502" y="3453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9" name="Line 837"/>
              <p:cNvSpPr>
                <a:spLocks noChangeShapeType="1"/>
              </p:cNvSpPr>
              <p:nvPr/>
            </p:nvSpPr>
            <p:spPr bwMode="auto">
              <a:xfrm>
                <a:off x="3515" y="3467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0" name="Line 838"/>
              <p:cNvSpPr>
                <a:spLocks noChangeShapeType="1"/>
              </p:cNvSpPr>
              <p:nvPr/>
            </p:nvSpPr>
            <p:spPr bwMode="auto">
              <a:xfrm>
                <a:off x="3529" y="348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1" name="Line 839"/>
              <p:cNvSpPr>
                <a:spLocks noChangeShapeType="1"/>
              </p:cNvSpPr>
              <p:nvPr/>
            </p:nvSpPr>
            <p:spPr bwMode="auto">
              <a:xfrm>
                <a:off x="3542" y="349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2" name="Line 840"/>
              <p:cNvSpPr>
                <a:spLocks noChangeShapeType="1"/>
              </p:cNvSpPr>
              <p:nvPr/>
            </p:nvSpPr>
            <p:spPr bwMode="auto">
              <a:xfrm>
                <a:off x="3556" y="3507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3" name="Line 841"/>
              <p:cNvSpPr>
                <a:spLocks noChangeShapeType="1"/>
              </p:cNvSpPr>
              <p:nvPr/>
            </p:nvSpPr>
            <p:spPr bwMode="auto">
              <a:xfrm>
                <a:off x="3569" y="352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4" name="Line 842"/>
              <p:cNvSpPr>
                <a:spLocks noChangeShapeType="1"/>
              </p:cNvSpPr>
              <p:nvPr/>
            </p:nvSpPr>
            <p:spPr bwMode="auto">
              <a:xfrm>
                <a:off x="3582" y="353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5" name="Line 843"/>
              <p:cNvSpPr>
                <a:spLocks noChangeShapeType="1"/>
              </p:cNvSpPr>
              <p:nvPr/>
            </p:nvSpPr>
            <p:spPr bwMode="auto">
              <a:xfrm>
                <a:off x="3597" y="3547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6" name="Line 844"/>
              <p:cNvSpPr>
                <a:spLocks noChangeShapeType="1"/>
              </p:cNvSpPr>
              <p:nvPr/>
            </p:nvSpPr>
            <p:spPr bwMode="auto">
              <a:xfrm>
                <a:off x="3610" y="356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7" name="Line 845"/>
              <p:cNvSpPr>
                <a:spLocks noChangeShapeType="1"/>
              </p:cNvSpPr>
              <p:nvPr/>
            </p:nvSpPr>
            <p:spPr bwMode="auto">
              <a:xfrm>
                <a:off x="3623" y="357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8" name="Line 846"/>
              <p:cNvSpPr>
                <a:spLocks noChangeShapeType="1"/>
              </p:cNvSpPr>
              <p:nvPr/>
            </p:nvSpPr>
            <p:spPr bwMode="auto">
              <a:xfrm>
                <a:off x="3636" y="358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9" name="Line 847"/>
              <p:cNvSpPr>
                <a:spLocks noChangeShapeType="1"/>
              </p:cNvSpPr>
              <p:nvPr/>
            </p:nvSpPr>
            <p:spPr bwMode="auto">
              <a:xfrm>
                <a:off x="3650" y="360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0" name="Line 848"/>
              <p:cNvSpPr>
                <a:spLocks noChangeShapeType="1"/>
              </p:cNvSpPr>
              <p:nvPr/>
            </p:nvSpPr>
            <p:spPr bwMode="auto">
              <a:xfrm>
                <a:off x="3663" y="3615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1" name="Line 849"/>
              <p:cNvSpPr>
                <a:spLocks noChangeShapeType="1"/>
              </p:cNvSpPr>
              <p:nvPr/>
            </p:nvSpPr>
            <p:spPr bwMode="auto">
              <a:xfrm>
                <a:off x="3677" y="362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2" name="Line 850"/>
              <p:cNvSpPr>
                <a:spLocks noChangeShapeType="1"/>
              </p:cNvSpPr>
              <p:nvPr/>
            </p:nvSpPr>
            <p:spPr bwMode="auto">
              <a:xfrm>
                <a:off x="3690" y="364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3" name="Line 851"/>
              <p:cNvSpPr>
                <a:spLocks noChangeShapeType="1"/>
              </p:cNvSpPr>
              <p:nvPr/>
            </p:nvSpPr>
            <p:spPr bwMode="auto">
              <a:xfrm>
                <a:off x="3704" y="3655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4" name="Line 852"/>
              <p:cNvSpPr>
                <a:spLocks noChangeShapeType="1"/>
              </p:cNvSpPr>
              <p:nvPr/>
            </p:nvSpPr>
            <p:spPr bwMode="auto">
              <a:xfrm>
                <a:off x="3717" y="366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5" name="Line 853"/>
              <p:cNvSpPr>
                <a:spLocks noChangeShapeType="1"/>
              </p:cNvSpPr>
              <p:nvPr/>
            </p:nvSpPr>
            <p:spPr bwMode="auto">
              <a:xfrm>
                <a:off x="3730" y="368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6" name="Line 854"/>
              <p:cNvSpPr>
                <a:spLocks noChangeShapeType="1"/>
              </p:cNvSpPr>
              <p:nvPr/>
            </p:nvSpPr>
            <p:spPr bwMode="auto">
              <a:xfrm>
                <a:off x="3744" y="369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7" name="Line 855"/>
              <p:cNvSpPr>
                <a:spLocks noChangeShapeType="1"/>
              </p:cNvSpPr>
              <p:nvPr/>
            </p:nvSpPr>
            <p:spPr bwMode="auto">
              <a:xfrm>
                <a:off x="3758" y="3709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8" name="Line 856"/>
              <p:cNvSpPr>
                <a:spLocks noChangeShapeType="1"/>
              </p:cNvSpPr>
              <p:nvPr/>
            </p:nvSpPr>
            <p:spPr bwMode="auto">
              <a:xfrm>
                <a:off x="3771" y="372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9" name="Line 857"/>
              <p:cNvSpPr>
                <a:spLocks noChangeShapeType="1"/>
              </p:cNvSpPr>
              <p:nvPr/>
            </p:nvSpPr>
            <p:spPr bwMode="auto">
              <a:xfrm>
                <a:off x="3784" y="373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0" name="Line 858"/>
              <p:cNvSpPr>
                <a:spLocks noChangeShapeType="1"/>
              </p:cNvSpPr>
              <p:nvPr/>
            </p:nvSpPr>
            <p:spPr bwMode="auto">
              <a:xfrm>
                <a:off x="3798" y="3749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1" name="Line 859"/>
              <p:cNvSpPr>
                <a:spLocks noChangeShapeType="1"/>
              </p:cNvSpPr>
              <p:nvPr/>
            </p:nvSpPr>
            <p:spPr bwMode="auto">
              <a:xfrm>
                <a:off x="3811" y="376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2" name="Line 860"/>
              <p:cNvSpPr>
                <a:spLocks noChangeShapeType="1"/>
              </p:cNvSpPr>
              <p:nvPr/>
            </p:nvSpPr>
            <p:spPr bwMode="auto">
              <a:xfrm>
                <a:off x="3824" y="377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3" name="Line 861"/>
              <p:cNvSpPr>
                <a:spLocks noChangeShapeType="1"/>
              </p:cNvSpPr>
              <p:nvPr/>
            </p:nvSpPr>
            <p:spPr bwMode="auto">
              <a:xfrm flipV="1">
                <a:off x="3485" y="3422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4" name="Line 862"/>
              <p:cNvSpPr>
                <a:spLocks noChangeShapeType="1"/>
              </p:cNvSpPr>
              <p:nvPr/>
            </p:nvSpPr>
            <p:spPr bwMode="auto">
              <a:xfrm flipV="1">
                <a:off x="3495" y="343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5" name="Line 863"/>
              <p:cNvSpPr>
                <a:spLocks noChangeShapeType="1"/>
              </p:cNvSpPr>
              <p:nvPr/>
            </p:nvSpPr>
            <p:spPr bwMode="auto">
              <a:xfrm flipV="1">
                <a:off x="3505" y="3442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6" name="Line 864"/>
              <p:cNvSpPr>
                <a:spLocks noChangeShapeType="1"/>
              </p:cNvSpPr>
              <p:nvPr/>
            </p:nvSpPr>
            <p:spPr bwMode="auto">
              <a:xfrm flipV="1">
                <a:off x="3514" y="3451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7" name="Line 865"/>
              <p:cNvSpPr>
                <a:spLocks noChangeShapeType="1"/>
              </p:cNvSpPr>
              <p:nvPr/>
            </p:nvSpPr>
            <p:spPr bwMode="auto">
              <a:xfrm flipV="1">
                <a:off x="3524" y="346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8" name="Line 866"/>
              <p:cNvSpPr>
                <a:spLocks noChangeShapeType="1"/>
              </p:cNvSpPr>
              <p:nvPr/>
            </p:nvSpPr>
            <p:spPr bwMode="auto">
              <a:xfrm flipV="1">
                <a:off x="3534" y="347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9" name="Line 867"/>
              <p:cNvSpPr>
                <a:spLocks noChangeShapeType="1"/>
              </p:cNvSpPr>
              <p:nvPr/>
            </p:nvSpPr>
            <p:spPr bwMode="auto">
              <a:xfrm flipV="1">
                <a:off x="3544" y="348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0" name="Line 868"/>
              <p:cNvSpPr>
                <a:spLocks noChangeShapeType="1"/>
              </p:cNvSpPr>
              <p:nvPr/>
            </p:nvSpPr>
            <p:spPr bwMode="auto">
              <a:xfrm flipV="1">
                <a:off x="3553" y="349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1" name="Line 869"/>
              <p:cNvSpPr>
                <a:spLocks noChangeShapeType="1"/>
              </p:cNvSpPr>
              <p:nvPr/>
            </p:nvSpPr>
            <p:spPr bwMode="auto">
              <a:xfrm flipV="1">
                <a:off x="3564" y="350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2" name="Line 870"/>
              <p:cNvSpPr>
                <a:spLocks noChangeShapeType="1"/>
              </p:cNvSpPr>
              <p:nvPr/>
            </p:nvSpPr>
            <p:spPr bwMode="auto">
              <a:xfrm flipV="1">
                <a:off x="3574" y="351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3" name="Line 871"/>
              <p:cNvSpPr>
                <a:spLocks noChangeShapeType="1"/>
              </p:cNvSpPr>
              <p:nvPr/>
            </p:nvSpPr>
            <p:spPr bwMode="auto">
              <a:xfrm flipV="1">
                <a:off x="3583" y="352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4" name="Line 872"/>
              <p:cNvSpPr>
                <a:spLocks noChangeShapeType="1"/>
              </p:cNvSpPr>
              <p:nvPr/>
            </p:nvSpPr>
            <p:spPr bwMode="auto">
              <a:xfrm flipV="1">
                <a:off x="3593" y="353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5" name="Line 873"/>
              <p:cNvSpPr>
                <a:spLocks noChangeShapeType="1"/>
              </p:cNvSpPr>
              <p:nvPr/>
            </p:nvSpPr>
            <p:spPr bwMode="auto">
              <a:xfrm flipV="1">
                <a:off x="3603" y="354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6" name="Line 874"/>
              <p:cNvSpPr>
                <a:spLocks noChangeShapeType="1"/>
              </p:cNvSpPr>
              <p:nvPr/>
            </p:nvSpPr>
            <p:spPr bwMode="auto">
              <a:xfrm flipV="1">
                <a:off x="3613" y="355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7" name="Line 875"/>
              <p:cNvSpPr>
                <a:spLocks noChangeShapeType="1"/>
              </p:cNvSpPr>
              <p:nvPr/>
            </p:nvSpPr>
            <p:spPr bwMode="auto">
              <a:xfrm flipV="1">
                <a:off x="3622" y="356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8" name="Line 876"/>
              <p:cNvSpPr>
                <a:spLocks noChangeShapeType="1"/>
              </p:cNvSpPr>
              <p:nvPr/>
            </p:nvSpPr>
            <p:spPr bwMode="auto">
              <a:xfrm flipV="1">
                <a:off x="3633" y="356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9" name="Line 877"/>
              <p:cNvSpPr>
                <a:spLocks noChangeShapeType="1"/>
              </p:cNvSpPr>
              <p:nvPr/>
            </p:nvSpPr>
            <p:spPr bwMode="auto">
              <a:xfrm flipV="1">
                <a:off x="3643" y="357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0" name="Line 878"/>
              <p:cNvSpPr>
                <a:spLocks noChangeShapeType="1"/>
              </p:cNvSpPr>
              <p:nvPr/>
            </p:nvSpPr>
            <p:spPr bwMode="auto">
              <a:xfrm flipV="1">
                <a:off x="3652" y="359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1" name="Line 879"/>
              <p:cNvSpPr>
                <a:spLocks noChangeShapeType="1"/>
              </p:cNvSpPr>
              <p:nvPr/>
            </p:nvSpPr>
            <p:spPr bwMode="auto">
              <a:xfrm flipV="1">
                <a:off x="3662" y="359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2" name="Line 880"/>
              <p:cNvSpPr>
                <a:spLocks noChangeShapeType="1"/>
              </p:cNvSpPr>
              <p:nvPr/>
            </p:nvSpPr>
            <p:spPr bwMode="auto">
              <a:xfrm flipV="1">
                <a:off x="3672" y="360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3" name="Line 881"/>
              <p:cNvSpPr>
                <a:spLocks noChangeShapeType="1"/>
              </p:cNvSpPr>
              <p:nvPr/>
            </p:nvSpPr>
            <p:spPr bwMode="auto">
              <a:xfrm flipV="1">
                <a:off x="3682" y="361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4" name="Line 882"/>
              <p:cNvSpPr>
                <a:spLocks noChangeShapeType="1"/>
              </p:cNvSpPr>
              <p:nvPr/>
            </p:nvSpPr>
            <p:spPr bwMode="auto">
              <a:xfrm flipV="1">
                <a:off x="3691" y="3629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5" name="Line 883"/>
              <p:cNvSpPr>
                <a:spLocks noChangeShapeType="1"/>
              </p:cNvSpPr>
              <p:nvPr/>
            </p:nvSpPr>
            <p:spPr bwMode="auto">
              <a:xfrm flipV="1">
                <a:off x="3701" y="363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6" name="Line 884"/>
              <p:cNvSpPr>
                <a:spLocks noChangeShapeType="1"/>
              </p:cNvSpPr>
              <p:nvPr/>
            </p:nvSpPr>
            <p:spPr bwMode="auto">
              <a:xfrm flipV="1">
                <a:off x="3712" y="3648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7" name="Line 885"/>
              <p:cNvSpPr>
                <a:spLocks noChangeShapeType="1"/>
              </p:cNvSpPr>
              <p:nvPr/>
            </p:nvSpPr>
            <p:spPr bwMode="auto">
              <a:xfrm flipV="1">
                <a:off x="3721" y="365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8" name="Line 886"/>
              <p:cNvSpPr>
                <a:spLocks noChangeShapeType="1"/>
              </p:cNvSpPr>
              <p:nvPr/>
            </p:nvSpPr>
            <p:spPr bwMode="auto">
              <a:xfrm flipV="1">
                <a:off x="3731" y="3668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9" name="Line 887"/>
              <p:cNvSpPr>
                <a:spLocks noChangeShapeType="1"/>
              </p:cNvSpPr>
              <p:nvPr/>
            </p:nvSpPr>
            <p:spPr bwMode="auto">
              <a:xfrm flipV="1">
                <a:off x="3741" y="3678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0" name="Line 888"/>
              <p:cNvSpPr>
                <a:spLocks noChangeShapeType="1"/>
              </p:cNvSpPr>
              <p:nvPr/>
            </p:nvSpPr>
            <p:spPr bwMode="auto">
              <a:xfrm flipV="1">
                <a:off x="3751" y="3687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1" name="Line 889"/>
              <p:cNvSpPr>
                <a:spLocks noChangeShapeType="1"/>
              </p:cNvSpPr>
              <p:nvPr/>
            </p:nvSpPr>
            <p:spPr bwMode="auto">
              <a:xfrm flipV="1">
                <a:off x="3760" y="3698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2" name="Line 890"/>
              <p:cNvSpPr>
                <a:spLocks noChangeShapeType="1"/>
              </p:cNvSpPr>
              <p:nvPr/>
            </p:nvSpPr>
            <p:spPr bwMode="auto">
              <a:xfrm flipV="1">
                <a:off x="3770" y="3708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3" name="Line 891"/>
              <p:cNvSpPr>
                <a:spLocks noChangeShapeType="1"/>
              </p:cNvSpPr>
              <p:nvPr/>
            </p:nvSpPr>
            <p:spPr bwMode="auto">
              <a:xfrm flipV="1">
                <a:off x="3780" y="3717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4" name="Line 892"/>
              <p:cNvSpPr>
                <a:spLocks noChangeShapeType="1"/>
              </p:cNvSpPr>
              <p:nvPr/>
            </p:nvSpPr>
            <p:spPr bwMode="auto">
              <a:xfrm flipV="1">
                <a:off x="3790" y="3727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5" name="Line 893"/>
              <p:cNvSpPr>
                <a:spLocks noChangeShapeType="1"/>
              </p:cNvSpPr>
              <p:nvPr/>
            </p:nvSpPr>
            <p:spPr bwMode="auto">
              <a:xfrm flipV="1">
                <a:off x="3800" y="3737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6" name="Line 894"/>
              <p:cNvSpPr>
                <a:spLocks noChangeShapeType="1"/>
              </p:cNvSpPr>
              <p:nvPr/>
            </p:nvSpPr>
            <p:spPr bwMode="auto">
              <a:xfrm flipV="1">
                <a:off x="3809" y="3747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7" name="Line 895"/>
              <p:cNvSpPr>
                <a:spLocks noChangeShapeType="1"/>
              </p:cNvSpPr>
              <p:nvPr/>
            </p:nvSpPr>
            <p:spPr bwMode="auto">
              <a:xfrm flipV="1">
                <a:off x="3820" y="3756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8" name="Line 896"/>
              <p:cNvSpPr>
                <a:spLocks noChangeShapeType="1"/>
              </p:cNvSpPr>
              <p:nvPr/>
            </p:nvSpPr>
            <p:spPr bwMode="auto">
              <a:xfrm flipV="1">
                <a:off x="3833" y="3767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9" name="Line 897"/>
              <p:cNvSpPr>
                <a:spLocks noChangeShapeType="1"/>
              </p:cNvSpPr>
              <p:nvPr/>
            </p:nvSpPr>
            <p:spPr bwMode="auto">
              <a:xfrm flipH="1" flipV="1">
                <a:off x="3485" y="3418"/>
                <a:ext cx="2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0" name="Line 898"/>
              <p:cNvSpPr>
                <a:spLocks noChangeShapeType="1"/>
              </p:cNvSpPr>
              <p:nvPr/>
            </p:nvSpPr>
            <p:spPr bwMode="auto">
              <a:xfrm flipH="1" flipV="1">
                <a:off x="3517" y="344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1" name="Line 899"/>
              <p:cNvSpPr>
                <a:spLocks noChangeShapeType="1"/>
              </p:cNvSpPr>
              <p:nvPr/>
            </p:nvSpPr>
            <p:spPr bwMode="auto">
              <a:xfrm flipH="1" flipV="1">
                <a:off x="3553" y="3482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2" name="Line 900"/>
              <p:cNvSpPr>
                <a:spLocks noChangeShapeType="1"/>
              </p:cNvSpPr>
              <p:nvPr/>
            </p:nvSpPr>
            <p:spPr bwMode="auto">
              <a:xfrm flipH="1" flipV="1">
                <a:off x="3590" y="3519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3" name="Line 901"/>
              <p:cNvSpPr>
                <a:spLocks noChangeShapeType="1"/>
              </p:cNvSpPr>
              <p:nvPr/>
            </p:nvSpPr>
            <p:spPr bwMode="auto">
              <a:xfrm flipH="1" flipV="1">
                <a:off x="3627" y="355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4" name="Line 902"/>
              <p:cNvSpPr>
                <a:spLocks noChangeShapeType="1"/>
              </p:cNvSpPr>
              <p:nvPr/>
            </p:nvSpPr>
            <p:spPr bwMode="auto">
              <a:xfrm flipH="1" flipV="1">
                <a:off x="3664" y="3593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5" name="Line 903"/>
              <p:cNvSpPr>
                <a:spLocks noChangeShapeType="1"/>
              </p:cNvSpPr>
              <p:nvPr/>
            </p:nvSpPr>
            <p:spPr bwMode="auto">
              <a:xfrm flipH="1" flipV="1">
                <a:off x="3701" y="3630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6" name="Line 904"/>
              <p:cNvSpPr>
                <a:spLocks noChangeShapeType="1"/>
              </p:cNvSpPr>
              <p:nvPr/>
            </p:nvSpPr>
            <p:spPr bwMode="auto">
              <a:xfrm flipH="1" flipV="1">
                <a:off x="3737" y="3666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7" name="Line 905"/>
              <p:cNvSpPr>
                <a:spLocks noChangeShapeType="1"/>
              </p:cNvSpPr>
              <p:nvPr/>
            </p:nvSpPr>
            <p:spPr bwMode="auto">
              <a:xfrm flipH="1" flipV="1">
                <a:off x="3774" y="3703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8" name="Line 906"/>
              <p:cNvSpPr>
                <a:spLocks noChangeShapeType="1"/>
              </p:cNvSpPr>
              <p:nvPr/>
            </p:nvSpPr>
            <p:spPr bwMode="auto">
              <a:xfrm flipH="1" flipV="1">
                <a:off x="3811" y="3740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9" name="Line 907"/>
              <p:cNvSpPr>
                <a:spLocks noChangeShapeType="1"/>
              </p:cNvSpPr>
              <p:nvPr/>
            </p:nvSpPr>
            <p:spPr bwMode="auto">
              <a:xfrm>
                <a:off x="4485" y="4343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0" name="Line 908"/>
              <p:cNvSpPr>
                <a:spLocks noChangeShapeType="1"/>
              </p:cNvSpPr>
              <p:nvPr/>
            </p:nvSpPr>
            <p:spPr bwMode="auto">
              <a:xfrm flipH="1">
                <a:off x="4253" y="4173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1" name="Line 909"/>
              <p:cNvSpPr>
                <a:spLocks noChangeShapeType="1"/>
              </p:cNvSpPr>
              <p:nvPr/>
            </p:nvSpPr>
            <p:spPr bwMode="auto">
              <a:xfrm flipH="1">
                <a:off x="4387" y="4124"/>
                <a:ext cx="20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2" name="Line 910"/>
              <p:cNvSpPr>
                <a:spLocks noChangeShapeType="1"/>
              </p:cNvSpPr>
              <p:nvPr/>
            </p:nvSpPr>
            <p:spPr bwMode="auto">
              <a:xfrm flipH="1">
                <a:off x="4387" y="4167"/>
                <a:ext cx="20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3" name="Line 911"/>
              <p:cNvSpPr>
                <a:spLocks noChangeShapeType="1"/>
              </p:cNvSpPr>
              <p:nvPr/>
            </p:nvSpPr>
            <p:spPr bwMode="auto">
              <a:xfrm flipH="1">
                <a:off x="4387" y="4124"/>
                <a:ext cx="20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4" name="Line 912"/>
              <p:cNvSpPr>
                <a:spLocks noChangeShapeType="1"/>
              </p:cNvSpPr>
              <p:nvPr/>
            </p:nvSpPr>
            <p:spPr bwMode="auto">
              <a:xfrm flipH="1" flipV="1">
                <a:off x="4387" y="4124"/>
                <a:ext cx="20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5" name="Line 913"/>
              <p:cNvSpPr>
                <a:spLocks noChangeShapeType="1"/>
              </p:cNvSpPr>
              <p:nvPr/>
            </p:nvSpPr>
            <p:spPr bwMode="auto">
              <a:xfrm flipH="1">
                <a:off x="4317" y="4054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6" name="Line 914"/>
              <p:cNvSpPr>
                <a:spLocks noChangeShapeType="1"/>
              </p:cNvSpPr>
              <p:nvPr/>
            </p:nvSpPr>
            <p:spPr bwMode="auto">
              <a:xfrm flipH="1">
                <a:off x="4317" y="4237"/>
                <a:ext cx="28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7" name="Line 915"/>
              <p:cNvSpPr>
                <a:spLocks noChangeShapeType="1"/>
              </p:cNvSpPr>
              <p:nvPr/>
            </p:nvSpPr>
            <p:spPr bwMode="auto">
              <a:xfrm flipH="1">
                <a:off x="4253" y="4302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8" name="Line 916"/>
              <p:cNvSpPr>
                <a:spLocks noChangeShapeType="1"/>
              </p:cNvSpPr>
              <p:nvPr/>
            </p:nvSpPr>
            <p:spPr bwMode="auto">
              <a:xfrm flipH="1">
                <a:off x="4242" y="4333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9" name="Line 917"/>
              <p:cNvSpPr>
                <a:spLocks noChangeShapeType="1"/>
              </p:cNvSpPr>
              <p:nvPr/>
            </p:nvSpPr>
            <p:spPr bwMode="auto">
              <a:xfrm flipH="1">
                <a:off x="4242" y="4368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0" name="Line 918"/>
              <p:cNvSpPr>
                <a:spLocks noChangeShapeType="1"/>
              </p:cNvSpPr>
              <p:nvPr/>
            </p:nvSpPr>
            <p:spPr bwMode="auto">
              <a:xfrm flipH="1">
                <a:off x="4231" y="4323"/>
                <a:ext cx="36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1" name="Line 919"/>
              <p:cNvSpPr>
                <a:spLocks noChangeShapeType="1"/>
              </p:cNvSpPr>
              <p:nvPr/>
            </p:nvSpPr>
            <p:spPr bwMode="auto">
              <a:xfrm flipH="1">
                <a:off x="3919" y="4379"/>
                <a:ext cx="67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2" name="Freeform 920"/>
              <p:cNvSpPr>
                <a:spLocks/>
              </p:cNvSpPr>
              <p:nvPr/>
            </p:nvSpPr>
            <p:spPr bwMode="auto">
              <a:xfrm>
                <a:off x="2633" y="2477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3" name="Freeform 921"/>
              <p:cNvSpPr>
                <a:spLocks/>
              </p:cNvSpPr>
              <p:nvPr/>
            </p:nvSpPr>
            <p:spPr bwMode="auto">
              <a:xfrm>
                <a:off x="2631" y="2479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2" y="0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4" name="Line 922"/>
              <p:cNvSpPr>
                <a:spLocks noChangeShapeType="1"/>
              </p:cNvSpPr>
              <p:nvPr/>
            </p:nvSpPr>
            <p:spPr bwMode="auto">
              <a:xfrm>
                <a:off x="3919" y="637"/>
                <a:ext cx="1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5" name="Line 923"/>
              <p:cNvSpPr>
                <a:spLocks noChangeShapeType="1"/>
              </p:cNvSpPr>
              <p:nvPr/>
            </p:nvSpPr>
            <p:spPr bwMode="auto">
              <a:xfrm>
                <a:off x="4075" y="669"/>
                <a:ext cx="1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6" name="Freeform 924"/>
              <p:cNvSpPr>
                <a:spLocks/>
              </p:cNvSpPr>
              <p:nvPr/>
            </p:nvSpPr>
            <p:spPr bwMode="auto">
              <a:xfrm>
                <a:off x="4000" y="669"/>
                <a:ext cx="75" cy="75"/>
              </a:xfrm>
              <a:custGeom>
                <a:avLst/>
                <a:gdLst>
                  <a:gd name="T0" fmla="*/ 9 w 151"/>
                  <a:gd name="T1" fmla="*/ 0 h 151"/>
                  <a:gd name="T2" fmla="*/ 5 w 151"/>
                  <a:gd name="T3" fmla="*/ 0 h 151"/>
                  <a:gd name="T4" fmla="*/ 2 w 151"/>
                  <a:gd name="T5" fmla="*/ 2 h 151"/>
                  <a:gd name="T6" fmla="*/ 0 w 151"/>
                  <a:gd name="T7" fmla="*/ 5 h 151"/>
                  <a:gd name="T8" fmla="*/ 0 w 151"/>
                  <a:gd name="T9" fmla="*/ 9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51"/>
                  <a:gd name="T17" fmla="*/ 151 w 151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51">
                    <a:moveTo>
                      <a:pt x="151" y="0"/>
                    </a:moveTo>
                    <a:lnTo>
                      <a:pt x="93" y="11"/>
                    </a:lnTo>
                    <a:lnTo>
                      <a:pt x="44" y="44"/>
                    </a:lnTo>
                    <a:lnTo>
                      <a:pt x="11" y="93"/>
                    </a:lnTo>
                    <a:lnTo>
                      <a:pt x="0" y="15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7" name="Freeform 925"/>
              <p:cNvSpPr>
                <a:spLocks/>
              </p:cNvSpPr>
              <p:nvPr/>
            </p:nvSpPr>
            <p:spPr bwMode="auto">
              <a:xfrm>
                <a:off x="3925" y="669"/>
                <a:ext cx="75" cy="75"/>
              </a:xfrm>
              <a:custGeom>
                <a:avLst/>
                <a:gdLst>
                  <a:gd name="T0" fmla="*/ 9 w 150"/>
                  <a:gd name="T1" fmla="*/ 9 h 151"/>
                  <a:gd name="T2" fmla="*/ 9 w 150"/>
                  <a:gd name="T3" fmla="*/ 5 h 151"/>
                  <a:gd name="T4" fmla="*/ 6 w 150"/>
                  <a:gd name="T5" fmla="*/ 2 h 151"/>
                  <a:gd name="T6" fmla="*/ 3 w 150"/>
                  <a:gd name="T7" fmla="*/ 0 h 151"/>
                  <a:gd name="T8" fmla="*/ 0 w 150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1"/>
                  <a:gd name="T17" fmla="*/ 150 w 150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1">
                    <a:moveTo>
                      <a:pt x="150" y="151"/>
                    </a:moveTo>
                    <a:lnTo>
                      <a:pt x="139" y="93"/>
                    </a:lnTo>
                    <a:lnTo>
                      <a:pt x="107" y="44"/>
                    </a:lnTo>
                    <a:lnTo>
                      <a:pt x="5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8" name="Line 926"/>
              <p:cNvSpPr>
                <a:spLocks noChangeShapeType="1"/>
              </p:cNvSpPr>
              <p:nvPr/>
            </p:nvSpPr>
            <p:spPr bwMode="auto">
              <a:xfrm>
                <a:off x="3925" y="669"/>
                <a:ext cx="1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9" name="Line 927"/>
              <p:cNvSpPr>
                <a:spLocks noChangeShapeType="1"/>
              </p:cNvSpPr>
              <p:nvPr/>
            </p:nvSpPr>
            <p:spPr bwMode="auto">
              <a:xfrm>
                <a:off x="3925" y="669"/>
                <a:ext cx="1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0" name="Line 928"/>
              <p:cNvSpPr>
                <a:spLocks noChangeShapeType="1"/>
              </p:cNvSpPr>
              <p:nvPr/>
            </p:nvSpPr>
            <p:spPr bwMode="auto">
              <a:xfrm flipH="1" flipV="1">
                <a:off x="3772" y="66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1" name="Line 929"/>
              <p:cNvSpPr>
                <a:spLocks noChangeShapeType="1"/>
              </p:cNvSpPr>
              <p:nvPr/>
            </p:nvSpPr>
            <p:spPr bwMode="auto">
              <a:xfrm flipH="1" flipV="1">
                <a:off x="3763" y="674"/>
                <a:ext cx="107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2" name="Line 930"/>
              <p:cNvSpPr>
                <a:spLocks noChangeShapeType="1"/>
              </p:cNvSpPr>
              <p:nvPr/>
            </p:nvSpPr>
            <p:spPr bwMode="auto">
              <a:xfrm>
                <a:off x="3833" y="637"/>
                <a:ext cx="1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3" name="Line 931"/>
              <p:cNvSpPr>
                <a:spLocks noChangeShapeType="1"/>
              </p:cNvSpPr>
              <p:nvPr/>
            </p:nvSpPr>
            <p:spPr bwMode="auto">
              <a:xfrm>
                <a:off x="3919" y="637"/>
                <a:ext cx="1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4" name="Line 932"/>
              <p:cNvSpPr>
                <a:spLocks noChangeShapeType="1"/>
              </p:cNvSpPr>
              <p:nvPr/>
            </p:nvSpPr>
            <p:spPr bwMode="auto">
              <a:xfrm flipH="1">
                <a:off x="2485" y="619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5" name="Line 933"/>
              <p:cNvSpPr>
                <a:spLocks noChangeShapeType="1"/>
              </p:cNvSpPr>
              <p:nvPr/>
            </p:nvSpPr>
            <p:spPr bwMode="auto">
              <a:xfrm>
                <a:off x="2482" y="691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6" name="Line 934"/>
              <p:cNvSpPr>
                <a:spLocks noChangeShapeType="1"/>
              </p:cNvSpPr>
              <p:nvPr/>
            </p:nvSpPr>
            <p:spPr bwMode="auto">
              <a:xfrm flipH="1" flipV="1">
                <a:off x="2634" y="570"/>
                <a:ext cx="418" cy="4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7" name="Line 935"/>
              <p:cNvSpPr>
                <a:spLocks noChangeShapeType="1"/>
              </p:cNvSpPr>
              <p:nvPr/>
            </p:nvSpPr>
            <p:spPr bwMode="auto">
              <a:xfrm flipH="1" flipV="1">
                <a:off x="2634" y="563"/>
                <a:ext cx="425" cy="4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8" name="Line 936"/>
              <p:cNvSpPr>
                <a:spLocks noChangeShapeType="1"/>
              </p:cNvSpPr>
              <p:nvPr/>
            </p:nvSpPr>
            <p:spPr bwMode="auto">
              <a:xfrm flipV="1">
                <a:off x="2472" y="623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9" name="Line 937"/>
              <p:cNvSpPr>
                <a:spLocks noChangeShapeType="1"/>
              </p:cNvSpPr>
              <p:nvPr/>
            </p:nvSpPr>
            <p:spPr bwMode="auto">
              <a:xfrm flipH="1">
                <a:off x="2474" y="623"/>
                <a:ext cx="105" cy="10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0" name="Line 938"/>
              <p:cNvSpPr>
                <a:spLocks noChangeShapeType="1"/>
              </p:cNvSpPr>
              <p:nvPr/>
            </p:nvSpPr>
            <p:spPr bwMode="auto">
              <a:xfrm>
                <a:off x="2644" y="554"/>
                <a:ext cx="443" cy="4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1" name="Line 939"/>
              <p:cNvSpPr>
                <a:spLocks noChangeShapeType="1"/>
              </p:cNvSpPr>
              <p:nvPr/>
            </p:nvSpPr>
            <p:spPr bwMode="auto">
              <a:xfrm>
                <a:off x="2634" y="563"/>
                <a:ext cx="443" cy="4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2" name="Line 940"/>
              <p:cNvSpPr>
                <a:spLocks noChangeShapeType="1"/>
              </p:cNvSpPr>
              <p:nvPr/>
            </p:nvSpPr>
            <p:spPr bwMode="auto">
              <a:xfrm flipV="1">
                <a:off x="3592" y="674"/>
                <a:ext cx="171" cy="1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3" name="Line 941"/>
              <p:cNvSpPr>
                <a:spLocks noChangeShapeType="1"/>
              </p:cNvSpPr>
              <p:nvPr/>
            </p:nvSpPr>
            <p:spPr bwMode="auto">
              <a:xfrm flipV="1">
                <a:off x="2860" y="616"/>
                <a:ext cx="930" cy="9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4" name="Line 942"/>
              <p:cNvSpPr>
                <a:spLocks noChangeShapeType="1"/>
              </p:cNvSpPr>
              <p:nvPr/>
            </p:nvSpPr>
            <p:spPr bwMode="auto">
              <a:xfrm flipV="1">
                <a:off x="2277" y="616"/>
                <a:ext cx="304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5" name="Line 943"/>
              <p:cNvSpPr>
                <a:spLocks noChangeShapeType="1"/>
              </p:cNvSpPr>
              <p:nvPr/>
            </p:nvSpPr>
            <p:spPr bwMode="auto">
              <a:xfrm flipV="1">
                <a:off x="2269" y="608"/>
                <a:ext cx="304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6" name="Line 944"/>
              <p:cNvSpPr>
                <a:spLocks noChangeShapeType="1"/>
              </p:cNvSpPr>
              <p:nvPr/>
            </p:nvSpPr>
            <p:spPr bwMode="auto">
              <a:xfrm flipV="1">
                <a:off x="2266" y="605"/>
                <a:ext cx="303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7" name="Line 945"/>
              <p:cNvSpPr>
                <a:spLocks noChangeShapeType="1"/>
              </p:cNvSpPr>
              <p:nvPr/>
            </p:nvSpPr>
            <p:spPr bwMode="auto">
              <a:xfrm flipV="1">
                <a:off x="2418" y="691"/>
                <a:ext cx="78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8" name="Line 946"/>
              <p:cNvSpPr>
                <a:spLocks noChangeShapeType="1"/>
              </p:cNvSpPr>
              <p:nvPr/>
            </p:nvSpPr>
            <p:spPr bwMode="auto">
              <a:xfrm flipV="1">
                <a:off x="2281" y="620"/>
                <a:ext cx="304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9" name="Line 947"/>
              <p:cNvSpPr>
                <a:spLocks noChangeShapeType="1"/>
              </p:cNvSpPr>
              <p:nvPr/>
            </p:nvSpPr>
            <p:spPr bwMode="auto">
              <a:xfrm flipV="1">
                <a:off x="2280" y="619"/>
                <a:ext cx="298" cy="29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0" name="Line 948"/>
              <p:cNvSpPr>
                <a:spLocks noChangeShapeType="1"/>
              </p:cNvSpPr>
              <p:nvPr/>
            </p:nvSpPr>
            <p:spPr bwMode="auto">
              <a:xfrm flipV="1">
                <a:off x="2236" y="886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1" name="Line 949"/>
              <p:cNvSpPr>
                <a:spLocks noChangeShapeType="1"/>
              </p:cNvSpPr>
              <p:nvPr/>
            </p:nvSpPr>
            <p:spPr bwMode="auto">
              <a:xfrm flipV="1">
                <a:off x="2268" y="85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2" name="Line 950"/>
              <p:cNvSpPr>
                <a:spLocks noChangeShapeType="1"/>
              </p:cNvSpPr>
              <p:nvPr/>
            </p:nvSpPr>
            <p:spPr bwMode="auto">
              <a:xfrm flipV="1">
                <a:off x="2297" y="82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3" name="Line 951"/>
              <p:cNvSpPr>
                <a:spLocks noChangeShapeType="1"/>
              </p:cNvSpPr>
              <p:nvPr/>
            </p:nvSpPr>
            <p:spPr bwMode="auto">
              <a:xfrm flipV="1">
                <a:off x="2325" y="8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4" name="Line 952"/>
              <p:cNvSpPr>
                <a:spLocks noChangeShapeType="1"/>
              </p:cNvSpPr>
              <p:nvPr/>
            </p:nvSpPr>
            <p:spPr bwMode="auto">
              <a:xfrm flipV="1">
                <a:off x="2353" y="77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5" name="Line 953"/>
              <p:cNvSpPr>
                <a:spLocks noChangeShapeType="1"/>
              </p:cNvSpPr>
              <p:nvPr/>
            </p:nvSpPr>
            <p:spPr bwMode="auto">
              <a:xfrm flipV="1">
                <a:off x="2382" y="7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6" name="Line 954"/>
              <p:cNvSpPr>
                <a:spLocks noChangeShapeType="1"/>
              </p:cNvSpPr>
              <p:nvPr/>
            </p:nvSpPr>
            <p:spPr bwMode="auto">
              <a:xfrm flipV="1">
                <a:off x="2410" y="71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7" name="Line 955"/>
              <p:cNvSpPr>
                <a:spLocks noChangeShapeType="1"/>
              </p:cNvSpPr>
              <p:nvPr/>
            </p:nvSpPr>
            <p:spPr bwMode="auto">
              <a:xfrm flipV="1">
                <a:off x="2439" y="6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8" name="Line 956"/>
              <p:cNvSpPr>
                <a:spLocks noChangeShapeType="1"/>
              </p:cNvSpPr>
              <p:nvPr/>
            </p:nvSpPr>
            <p:spPr bwMode="auto">
              <a:xfrm flipV="1">
                <a:off x="2467" y="657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9" name="Line 957"/>
              <p:cNvSpPr>
                <a:spLocks noChangeShapeType="1"/>
              </p:cNvSpPr>
              <p:nvPr/>
            </p:nvSpPr>
            <p:spPr bwMode="auto">
              <a:xfrm flipV="1">
                <a:off x="2496" y="6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0" name="Line 958"/>
              <p:cNvSpPr>
                <a:spLocks noChangeShapeType="1"/>
              </p:cNvSpPr>
              <p:nvPr/>
            </p:nvSpPr>
            <p:spPr bwMode="auto">
              <a:xfrm flipV="1">
                <a:off x="2525" y="60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1" name="Line 959"/>
              <p:cNvSpPr>
                <a:spLocks noChangeShapeType="1"/>
              </p:cNvSpPr>
              <p:nvPr/>
            </p:nvSpPr>
            <p:spPr bwMode="auto">
              <a:xfrm flipV="1">
                <a:off x="2554" y="572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2" name="Line 960"/>
              <p:cNvSpPr>
                <a:spLocks noChangeShapeType="1"/>
              </p:cNvSpPr>
              <p:nvPr/>
            </p:nvSpPr>
            <p:spPr bwMode="auto">
              <a:xfrm flipV="1">
                <a:off x="2582" y="5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3" name="Line 961"/>
              <p:cNvSpPr>
                <a:spLocks noChangeShapeType="1"/>
              </p:cNvSpPr>
              <p:nvPr/>
            </p:nvSpPr>
            <p:spPr bwMode="auto">
              <a:xfrm flipV="1">
                <a:off x="2610" y="515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4" name="Line 962"/>
              <p:cNvSpPr>
                <a:spLocks noChangeShapeType="1"/>
              </p:cNvSpPr>
              <p:nvPr/>
            </p:nvSpPr>
            <p:spPr bwMode="auto">
              <a:xfrm flipV="1">
                <a:off x="2639" y="4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5" name="Line 963"/>
              <p:cNvSpPr>
                <a:spLocks noChangeShapeType="1"/>
              </p:cNvSpPr>
              <p:nvPr/>
            </p:nvSpPr>
            <p:spPr bwMode="auto">
              <a:xfrm flipV="1">
                <a:off x="2667" y="45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6" name="Line 964"/>
              <p:cNvSpPr>
                <a:spLocks noChangeShapeType="1"/>
              </p:cNvSpPr>
              <p:nvPr/>
            </p:nvSpPr>
            <p:spPr bwMode="auto">
              <a:xfrm flipV="1">
                <a:off x="2696" y="4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7" name="Line 965"/>
              <p:cNvSpPr>
                <a:spLocks noChangeShapeType="1"/>
              </p:cNvSpPr>
              <p:nvPr/>
            </p:nvSpPr>
            <p:spPr bwMode="auto">
              <a:xfrm flipV="1">
                <a:off x="2724" y="4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8" name="Line 966"/>
              <p:cNvSpPr>
                <a:spLocks noChangeShapeType="1"/>
              </p:cNvSpPr>
              <p:nvPr/>
            </p:nvSpPr>
            <p:spPr bwMode="auto">
              <a:xfrm flipV="1">
                <a:off x="2753" y="37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9" name="Line 967"/>
              <p:cNvSpPr>
                <a:spLocks noChangeShapeType="1"/>
              </p:cNvSpPr>
              <p:nvPr/>
            </p:nvSpPr>
            <p:spPr bwMode="auto">
              <a:xfrm flipV="1">
                <a:off x="2781" y="3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0" name="Line 968"/>
              <p:cNvSpPr>
                <a:spLocks noChangeShapeType="1"/>
              </p:cNvSpPr>
              <p:nvPr/>
            </p:nvSpPr>
            <p:spPr bwMode="auto">
              <a:xfrm flipV="1">
                <a:off x="2810" y="31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1" name="Line 969"/>
              <p:cNvSpPr>
                <a:spLocks noChangeShapeType="1"/>
              </p:cNvSpPr>
              <p:nvPr/>
            </p:nvSpPr>
            <p:spPr bwMode="auto">
              <a:xfrm flipV="1">
                <a:off x="2839" y="28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2" name="Line 970"/>
              <p:cNvSpPr>
                <a:spLocks noChangeShapeType="1"/>
              </p:cNvSpPr>
              <p:nvPr/>
            </p:nvSpPr>
            <p:spPr bwMode="auto">
              <a:xfrm flipV="1">
                <a:off x="2867" y="25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3" name="Line 971"/>
              <p:cNvSpPr>
                <a:spLocks noChangeShapeType="1"/>
              </p:cNvSpPr>
              <p:nvPr/>
            </p:nvSpPr>
            <p:spPr bwMode="auto">
              <a:xfrm flipV="1">
                <a:off x="2896" y="225"/>
                <a:ext cx="22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4" name="Line 972"/>
              <p:cNvSpPr>
                <a:spLocks noChangeShapeType="1"/>
              </p:cNvSpPr>
              <p:nvPr/>
            </p:nvSpPr>
            <p:spPr bwMode="auto">
              <a:xfrm flipV="1">
                <a:off x="2236" y="886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5" name="Line 973"/>
              <p:cNvSpPr>
                <a:spLocks noChangeShapeType="1"/>
              </p:cNvSpPr>
              <p:nvPr/>
            </p:nvSpPr>
            <p:spPr bwMode="auto">
              <a:xfrm flipV="1">
                <a:off x="2268" y="85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6" name="Line 974"/>
              <p:cNvSpPr>
                <a:spLocks noChangeShapeType="1"/>
              </p:cNvSpPr>
              <p:nvPr/>
            </p:nvSpPr>
            <p:spPr bwMode="auto">
              <a:xfrm flipV="1">
                <a:off x="2297" y="82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7" name="Line 975"/>
              <p:cNvSpPr>
                <a:spLocks noChangeShapeType="1"/>
              </p:cNvSpPr>
              <p:nvPr/>
            </p:nvSpPr>
            <p:spPr bwMode="auto">
              <a:xfrm flipV="1">
                <a:off x="2325" y="8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8" name="Line 976"/>
              <p:cNvSpPr>
                <a:spLocks noChangeShapeType="1"/>
              </p:cNvSpPr>
              <p:nvPr/>
            </p:nvSpPr>
            <p:spPr bwMode="auto">
              <a:xfrm flipV="1">
                <a:off x="2353" y="77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9" name="Line 977"/>
              <p:cNvSpPr>
                <a:spLocks noChangeShapeType="1"/>
              </p:cNvSpPr>
              <p:nvPr/>
            </p:nvSpPr>
            <p:spPr bwMode="auto">
              <a:xfrm flipV="1">
                <a:off x="2382" y="7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0" name="Line 978"/>
              <p:cNvSpPr>
                <a:spLocks noChangeShapeType="1"/>
              </p:cNvSpPr>
              <p:nvPr/>
            </p:nvSpPr>
            <p:spPr bwMode="auto">
              <a:xfrm flipV="1">
                <a:off x="2410" y="71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1" name="Line 979"/>
              <p:cNvSpPr>
                <a:spLocks noChangeShapeType="1"/>
              </p:cNvSpPr>
              <p:nvPr/>
            </p:nvSpPr>
            <p:spPr bwMode="auto">
              <a:xfrm flipV="1">
                <a:off x="2439" y="6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2" name="Line 980"/>
              <p:cNvSpPr>
                <a:spLocks noChangeShapeType="1"/>
              </p:cNvSpPr>
              <p:nvPr/>
            </p:nvSpPr>
            <p:spPr bwMode="auto">
              <a:xfrm flipV="1">
                <a:off x="2467" y="657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3" name="Line 981"/>
              <p:cNvSpPr>
                <a:spLocks noChangeShapeType="1"/>
              </p:cNvSpPr>
              <p:nvPr/>
            </p:nvSpPr>
            <p:spPr bwMode="auto">
              <a:xfrm flipV="1">
                <a:off x="2496" y="6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4" name="Line 982"/>
              <p:cNvSpPr>
                <a:spLocks noChangeShapeType="1"/>
              </p:cNvSpPr>
              <p:nvPr/>
            </p:nvSpPr>
            <p:spPr bwMode="auto">
              <a:xfrm flipV="1">
                <a:off x="2525" y="60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5" name="Line 983"/>
              <p:cNvSpPr>
                <a:spLocks noChangeShapeType="1"/>
              </p:cNvSpPr>
              <p:nvPr/>
            </p:nvSpPr>
            <p:spPr bwMode="auto">
              <a:xfrm flipV="1">
                <a:off x="2554" y="572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6" name="Line 984"/>
              <p:cNvSpPr>
                <a:spLocks noChangeShapeType="1"/>
              </p:cNvSpPr>
              <p:nvPr/>
            </p:nvSpPr>
            <p:spPr bwMode="auto">
              <a:xfrm flipV="1">
                <a:off x="2582" y="5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7" name="Line 985"/>
              <p:cNvSpPr>
                <a:spLocks noChangeShapeType="1"/>
              </p:cNvSpPr>
              <p:nvPr/>
            </p:nvSpPr>
            <p:spPr bwMode="auto">
              <a:xfrm flipV="1">
                <a:off x="2610" y="515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8" name="Line 986"/>
              <p:cNvSpPr>
                <a:spLocks noChangeShapeType="1"/>
              </p:cNvSpPr>
              <p:nvPr/>
            </p:nvSpPr>
            <p:spPr bwMode="auto">
              <a:xfrm flipV="1">
                <a:off x="2639" y="4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9" name="Line 987"/>
              <p:cNvSpPr>
                <a:spLocks noChangeShapeType="1"/>
              </p:cNvSpPr>
              <p:nvPr/>
            </p:nvSpPr>
            <p:spPr bwMode="auto">
              <a:xfrm flipV="1">
                <a:off x="2667" y="45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0" name="Line 988"/>
              <p:cNvSpPr>
                <a:spLocks noChangeShapeType="1"/>
              </p:cNvSpPr>
              <p:nvPr/>
            </p:nvSpPr>
            <p:spPr bwMode="auto">
              <a:xfrm flipV="1">
                <a:off x="2696" y="4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1" name="Line 989"/>
              <p:cNvSpPr>
                <a:spLocks noChangeShapeType="1"/>
              </p:cNvSpPr>
              <p:nvPr/>
            </p:nvSpPr>
            <p:spPr bwMode="auto">
              <a:xfrm flipV="1">
                <a:off x="2724" y="4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2" name="Line 990"/>
              <p:cNvSpPr>
                <a:spLocks noChangeShapeType="1"/>
              </p:cNvSpPr>
              <p:nvPr/>
            </p:nvSpPr>
            <p:spPr bwMode="auto">
              <a:xfrm flipV="1">
                <a:off x="2753" y="37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3" name="Line 991"/>
              <p:cNvSpPr>
                <a:spLocks noChangeShapeType="1"/>
              </p:cNvSpPr>
              <p:nvPr/>
            </p:nvSpPr>
            <p:spPr bwMode="auto">
              <a:xfrm flipV="1">
                <a:off x="2781" y="3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4" name="Line 992"/>
              <p:cNvSpPr>
                <a:spLocks noChangeShapeType="1"/>
              </p:cNvSpPr>
              <p:nvPr/>
            </p:nvSpPr>
            <p:spPr bwMode="auto">
              <a:xfrm flipV="1">
                <a:off x="2810" y="31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5" name="Line 993"/>
              <p:cNvSpPr>
                <a:spLocks noChangeShapeType="1"/>
              </p:cNvSpPr>
              <p:nvPr/>
            </p:nvSpPr>
            <p:spPr bwMode="auto">
              <a:xfrm flipV="1">
                <a:off x="2839" y="28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6" name="Line 994"/>
              <p:cNvSpPr>
                <a:spLocks noChangeShapeType="1"/>
              </p:cNvSpPr>
              <p:nvPr/>
            </p:nvSpPr>
            <p:spPr bwMode="auto">
              <a:xfrm flipV="1">
                <a:off x="2867" y="25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7" name="Line 995"/>
              <p:cNvSpPr>
                <a:spLocks noChangeShapeType="1"/>
              </p:cNvSpPr>
              <p:nvPr/>
            </p:nvSpPr>
            <p:spPr bwMode="auto">
              <a:xfrm flipV="1">
                <a:off x="2896" y="225"/>
                <a:ext cx="22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8" name="Line 996"/>
              <p:cNvSpPr>
                <a:spLocks noChangeShapeType="1"/>
              </p:cNvSpPr>
              <p:nvPr/>
            </p:nvSpPr>
            <p:spPr bwMode="auto">
              <a:xfrm flipV="1">
                <a:off x="1984" y="1178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9" name="Line 997"/>
              <p:cNvSpPr>
                <a:spLocks noChangeShapeType="1"/>
              </p:cNvSpPr>
              <p:nvPr/>
            </p:nvSpPr>
            <p:spPr bwMode="auto">
              <a:xfrm>
                <a:off x="1679" y="1587"/>
                <a:ext cx="391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0" name="Line 998"/>
              <p:cNvSpPr>
                <a:spLocks noChangeShapeType="1"/>
              </p:cNvSpPr>
              <p:nvPr/>
            </p:nvSpPr>
            <p:spPr bwMode="auto">
              <a:xfrm>
                <a:off x="1688" y="1578"/>
                <a:ext cx="390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1" name="Line 999"/>
              <p:cNvSpPr>
                <a:spLocks noChangeShapeType="1"/>
              </p:cNvSpPr>
              <p:nvPr/>
            </p:nvSpPr>
            <p:spPr bwMode="auto">
              <a:xfrm flipH="1">
                <a:off x="1999" y="116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2" name="Line 1000"/>
              <p:cNvSpPr>
                <a:spLocks noChangeShapeType="1"/>
              </p:cNvSpPr>
              <p:nvPr/>
            </p:nvSpPr>
            <p:spPr bwMode="auto">
              <a:xfrm flipV="1">
                <a:off x="1664" y="1466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3" name="Line 1001"/>
              <p:cNvSpPr>
                <a:spLocks noChangeShapeType="1"/>
              </p:cNvSpPr>
              <p:nvPr/>
            </p:nvSpPr>
            <p:spPr bwMode="auto">
              <a:xfrm flipV="1">
                <a:off x="1688" y="14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4" name="Line 1002"/>
              <p:cNvSpPr>
                <a:spLocks noChangeShapeType="1"/>
              </p:cNvSpPr>
              <p:nvPr/>
            </p:nvSpPr>
            <p:spPr bwMode="auto">
              <a:xfrm flipV="1">
                <a:off x="1717" y="140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5" name="Line 1003"/>
              <p:cNvSpPr>
                <a:spLocks noChangeShapeType="1"/>
              </p:cNvSpPr>
              <p:nvPr/>
            </p:nvSpPr>
            <p:spPr bwMode="auto">
              <a:xfrm flipV="1">
                <a:off x="1746" y="138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6" name="Line 1004"/>
              <p:cNvSpPr>
                <a:spLocks noChangeShapeType="1"/>
              </p:cNvSpPr>
              <p:nvPr/>
            </p:nvSpPr>
            <p:spPr bwMode="auto">
              <a:xfrm flipV="1">
                <a:off x="1774" y="135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7" name="Line 1005"/>
              <p:cNvSpPr>
                <a:spLocks noChangeShapeType="1"/>
              </p:cNvSpPr>
              <p:nvPr/>
            </p:nvSpPr>
            <p:spPr bwMode="auto">
              <a:xfrm flipV="1">
                <a:off x="1803" y="1322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8" name="Line 1006"/>
              <p:cNvSpPr>
                <a:spLocks noChangeShapeType="1"/>
              </p:cNvSpPr>
              <p:nvPr/>
            </p:nvSpPr>
            <p:spPr bwMode="auto">
              <a:xfrm flipV="1">
                <a:off x="1831" y="129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9" name="Line 1007"/>
              <p:cNvSpPr>
                <a:spLocks noChangeShapeType="1"/>
              </p:cNvSpPr>
              <p:nvPr/>
            </p:nvSpPr>
            <p:spPr bwMode="auto">
              <a:xfrm flipV="1">
                <a:off x="1860" y="1265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0" name="Line 1008"/>
              <p:cNvSpPr>
                <a:spLocks noChangeShapeType="1"/>
              </p:cNvSpPr>
              <p:nvPr/>
            </p:nvSpPr>
            <p:spPr bwMode="auto">
              <a:xfrm flipV="1">
                <a:off x="1888" y="12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1" name="Line 1009"/>
              <p:cNvSpPr>
                <a:spLocks noChangeShapeType="1"/>
              </p:cNvSpPr>
              <p:nvPr/>
            </p:nvSpPr>
            <p:spPr bwMode="auto">
              <a:xfrm flipV="1">
                <a:off x="1916" y="1209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2" name="Line 1010"/>
              <p:cNvSpPr>
                <a:spLocks noChangeShapeType="1"/>
              </p:cNvSpPr>
              <p:nvPr/>
            </p:nvSpPr>
            <p:spPr bwMode="auto">
              <a:xfrm flipV="1">
                <a:off x="1945" y="118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3" name="Line 1011"/>
              <p:cNvSpPr>
                <a:spLocks noChangeShapeType="1"/>
              </p:cNvSpPr>
              <p:nvPr/>
            </p:nvSpPr>
            <p:spPr bwMode="auto">
              <a:xfrm flipV="1">
                <a:off x="1973" y="115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4" name="Line 1012"/>
              <p:cNvSpPr>
                <a:spLocks noChangeShapeType="1"/>
              </p:cNvSpPr>
              <p:nvPr/>
            </p:nvSpPr>
            <p:spPr bwMode="auto">
              <a:xfrm flipV="1">
                <a:off x="2002" y="11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5" name="Line 1013"/>
              <p:cNvSpPr>
                <a:spLocks noChangeShapeType="1"/>
              </p:cNvSpPr>
              <p:nvPr/>
            </p:nvSpPr>
            <p:spPr bwMode="auto">
              <a:xfrm flipV="1">
                <a:off x="2031" y="1095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6" name="Line 1014"/>
              <p:cNvSpPr>
                <a:spLocks noChangeShapeType="1"/>
              </p:cNvSpPr>
              <p:nvPr/>
            </p:nvSpPr>
            <p:spPr bwMode="auto">
              <a:xfrm flipV="1">
                <a:off x="2060" y="106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7" name="Line 1015"/>
              <p:cNvSpPr>
                <a:spLocks noChangeShapeType="1"/>
              </p:cNvSpPr>
              <p:nvPr/>
            </p:nvSpPr>
            <p:spPr bwMode="auto">
              <a:xfrm flipV="1">
                <a:off x="2088" y="10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8" name="Line 1016"/>
              <p:cNvSpPr>
                <a:spLocks noChangeShapeType="1"/>
              </p:cNvSpPr>
              <p:nvPr/>
            </p:nvSpPr>
            <p:spPr bwMode="auto">
              <a:xfrm flipV="1">
                <a:off x="2116" y="1008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6" name="Group 1017"/>
            <p:cNvGrpSpPr>
              <a:grpSpLocks/>
            </p:cNvGrpSpPr>
            <p:nvPr/>
          </p:nvGrpSpPr>
          <p:grpSpPr bwMode="auto">
            <a:xfrm>
              <a:off x="1664" y="985"/>
              <a:ext cx="589" cy="2158"/>
              <a:chOff x="1664" y="985"/>
              <a:chExt cx="589" cy="2158"/>
            </a:xfrm>
          </p:grpSpPr>
          <p:sp>
            <p:nvSpPr>
              <p:cNvPr id="126469" name="Line 1018"/>
              <p:cNvSpPr>
                <a:spLocks noChangeShapeType="1"/>
              </p:cNvSpPr>
              <p:nvPr/>
            </p:nvSpPr>
            <p:spPr bwMode="auto">
              <a:xfrm flipV="1">
                <a:off x="2145" y="98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0" name="Line 1019"/>
              <p:cNvSpPr>
                <a:spLocks noChangeShapeType="1"/>
              </p:cNvSpPr>
              <p:nvPr/>
            </p:nvSpPr>
            <p:spPr bwMode="auto">
              <a:xfrm flipV="1">
                <a:off x="1664" y="1466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1" name="Line 1020"/>
              <p:cNvSpPr>
                <a:spLocks noChangeShapeType="1"/>
              </p:cNvSpPr>
              <p:nvPr/>
            </p:nvSpPr>
            <p:spPr bwMode="auto">
              <a:xfrm flipV="1">
                <a:off x="1688" y="14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2" name="Line 1021"/>
              <p:cNvSpPr>
                <a:spLocks noChangeShapeType="1"/>
              </p:cNvSpPr>
              <p:nvPr/>
            </p:nvSpPr>
            <p:spPr bwMode="auto">
              <a:xfrm flipV="1">
                <a:off x="1717" y="140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3" name="Line 1022"/>
              <p:cNvSpPr>
                <a:spLocks noChangeShapeType="1"/>
              </p:cNvSpPr>
              <p:nvPr/>
            </p:nvSpPr>
            <p:spPr bwMode="auto">
              <a:xfrm flipV="1">
                <a:off x="1746" y="138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4" name="Line 1023"/>
              <p:cNvSpPr>
                <a:spLocks noChangeShapeType="1"/>
              </p:cNvSpPr>
              <p:nvPr/>
            </p:nvSpPr>
            <p:spPr bwMode="auto">
              <a:xfrm flipV="1">
                <a:off x="1774" y="135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5" name="Line 1024"/>
              <p:cNvSpPr>
                <a:spLocks noChangeShapeType="1"/>
              </p:cNvSpPr>
              <p:nvPr/>
            </p:nvSpPr>
            <p:spPr bwMode="auto">
              <a:xfrm flipV="1">
                <a:off x="1803" y="1322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6" name="Line 1025"/>
              <p:cNvSpPr>
                <a:spLocks noChangeShapeType="1"/>
              </p:cNvSpPr>
              <p:nvPr/>
            </p:nvSpPr>
            <p:spPr bwMode="auto">
              <a:xfrm flipV="1">
                <a:off x="1831" y="129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7" name="Line 1026"/>
              <p:cNvSpPr>
                <a:spLocks noChangeShapeType="1"/>
              </p:cNvSpPr>
              <p:nvPr/>
            </p:nvSpPr>
            <p:spPr bwMode="auto">
              <a:xfrm flipV="1">
                <a:off x="1860" y="1265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8" name="Line 1027"/>
              <p:cNvSpPr>
                <a:spLocks noChangeShapeType="1"/>
              </p:cNvSpPr>
              <p:nvPr/>
            </p:nvSpPr>
            <p:spPr bwMode="auto">
              <a:xfrm flipV="1">
                <a:off x="1888" y="12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9" name="Line 1028"/>
              <p:cNvSpPr>
                <a:spLocks noChangeShapeType="1"/>
              </p:cNvSpPr>
              <p:nvPr/>
            </p:nvSpPr>
            <p:spPr bwMode="auto">
              <a:xfrm flipV="1">
                <a:off x="1916" y="1209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0" name="Line 1029"/>
              <p:cNvSpPr>
                <a:spLocks noChangeShapeType="1"/>
              </p:cNvSpPr>
              <p:nvPr/>
            </p:nvSpPr>
            <p:spPr bwMode="auto">
              <a:xfrm flipV="1">
                <a:off x="1945" y="118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1" name="Line 1030"/>
              <p:cNvSpPr>
                <a:spLocks noChangeShapeType="1"/>
              </p:cNvSpPr>
              <p:nvPr/>
            </p:nvSpPr>
            <p:spPr bwMode="auto">
              <a:xfrm flipV="1">
                <a:off x="1973" y="115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2" name="Line 1031"/>
              <p:cNvSpPr>
                <a:spLocks noChangeShapeType="1"/>
              </p:cNvSpPr>
              <p:nvPr/>
            </p:nvSpPr>
            <p:spPr bwMode="auto">
              <a:xfrm flipV="1">
                <a:off x="2002" y="11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3" name="Line 1032"/>
              <p:cNvSpPr>
                <a:spLocks noChangeShapeType="1"/>
              </p:cNvSpPr>
              <p:nvPr/>
            </p:nvSpPr>
            <p:spPr bwMode="auto">
              <a:xfrm flipV="1">
                <a:off x="2031" y="1095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4" name="Line 1033"/>
              <p:cNvSpPr>
                <a:spLocks noChangeShapeType="1"/>
              </p:cNvSpPr>
              <p:nvPr/>
            </p:nvSpPr>
            <p:spPr bwMode="auto">
              <a:xfrm flipV="1">
                <a:off x="2060" y="106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5" name="Line 1034"/>
              <p:cNvSpPr>
                <a:spLocks noChangeShapeType="1"/>
              </p:cNvSpPr>
              <p:nvPr/>
            </p:nvSpPr>
            <p:spPr bwMode="auto">
              <a:xfrm flipV="1">
                <a:off x="2088" y="10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6" name="Line 1035"/>
              <p:cNvSpPr>
                <a:spLocks noChangeShapeType="1"/>
              </p:cNvSpPr>
              <p:nvPr/>
            </p:nvSpPr>
            <p:spPr bwMode="auto">
              <a:xfrm flipV="1">
                <a:off x="2116" y="1008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7" name="Line 1036"/>
              <p:cNvSpPr>
                <a:spLocks noChangeShapeType="1"/>
              </p:cNvSpPr>
              <p:nvPr/>
            </p:nvSpPr>
            <p:spPr bwMode="auto">
              <a:xfrm flipV="1">
                <a:off x="2145" y="98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8" name="Line 1037"/>
              <p:cNvSpPr>
                <a:spLocks noChangeShapeType="1"/>
              </p:cNvSpPr>
              <p:nvPr/>
            </p:nvSpPr>
            <p:spPr bwMode="auto">
              <a:xfrm flipV="1">
                <a:off x="1970" y="2810"/>
                <a:ext cx="122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9" name="Line 1038"/>
              <p:cNvSpPr>
                <a:spLocks noChangeShapeType="1"/>
              </p:cNvSpPr>
              <p:nvPr/>
            </p:nvSpPr>
            <p:spPr bwMode="auto">
              <a:xfrm flipV="1">
                <a:off x="1961" y="2791"/>
                <a:ext cx="131" cy="1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0" name="Freeform 1039"/>
              <p:cNvSpPr>
                <a:spLocks/>
              </p:cNvSpPr>
              <p:nvPr/>
            </p:nvSpPr>
            <p:spPr bwMode="auto">
              <a:xfrm>
                <a:off x="1996" y="2357"/>
                <a:ext cx="10" cy="10"/>
              </a:xfrm>
              <a:custGeom>
                <a:avLst/>
                <a:gdLst>
                  <a:gd name="T0" fmla="*/ 0 w 19"/>
                  <a:gd name="T1" fmla="*/ 2 h 19"/>
                  <a:gd name="T2" fmla="*/ 1 w 19"/>
                  <a:gd name="T3" fmla="*/ 2 h 19"/>
                  <a:gd name="T4" fmla="*/ 1 w 19"/>
                  <a:gd name="T5" fmla="*/ 2 h 19"/>
                  <a:gd name="T6" fmla="*/ 1 w 19"/>
                  <a:gd name="T7" fmla="*/ 1 h 19"/>
                  <a:gd name="T8" fmla="*/ 1 w 19"/>
                  <a:gd name="T9" fmla="*/ 1 h 19"/>
                  <a:gd name="T10" fmla="*/ 2 w 19"/>
                  <a:gd name="T11" fmla="*/ 1 h 19"/>
                  <a:gd name="T12" fmla="*/ 2 w 1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9"/>
                  <a:gd name="T23" fmla="*/ 19 w 1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9">
                    <a:moveTo>
                      <a:pt x="0" y="19"/>
                    </a:moveTo>
                    <a:lnTo>
                      <a:pt x="3" y="19"/>
                    </a:lnTo>
                    <a:lnTo>
                      <a:pt x="8" y="17"/>
                    </a:lnTo>
                    <a:lnTo>
                      <a:pt x="13" y="14"/>
                    </a:lnTo>
                    <a:lnTo>
                      <a:pt x="16" y="9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1" name="Line 1040"/>
              <p:cNvSpPr>
                <a:spLocks noChangeShapeType="1"/>
              </p:cNvSpPr>
              <p:nvPr/>
            </p:nvSpPr>
            <p:spPr bwMode="auto">
              <a:xfrm>
                <a:off x="1996" y="236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2" name="Freeform 1041"/>
              <p:cNvSpPr>
                <a:spLocks/>
              </p:cNvSpPr>
              <p:nvPr/>
            </p:nvSpPr>
            <p:spPr bwMode="auto">
              <a:xfrm>
                <a:off x="1996" y="2357"/>
                <a:ext cx="16" cy="17"/>
              </a:xfrm>
              <a:custGeom>
                <a:avLst/>
                <a:gdLst>
                  <a:gd name="T0" fmla="*/ 1 w 32"/>
                  <a:gd name="T1" fmla="*/ 0 h 33"/>
                  <a:gd name="T2" fmla="*/ 2 w 32"/>
                  <a:gd name="T3" fmla="*/ 0 h 33"/>
                  <a:gd name="T4" fmla="*/ 0 w 32"/>
                  <a:gd name="T5" fmla="*/ 3 h 33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3"/>
                  <a:gd name="T11" fmla="*/ 32 w 3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3">
                    <a:moveTo>
                      <a:pt x="19" y="0"/>
                    </a:moveTo>
                    <a:lnTo>
                      <a:pt x="32" y="0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3" name="Line 1042"/>
              <p:cNvSpPr>
                <a:spLocks noChangeShapeType="1"/>
              </p:cNvSpPr>
              <p:nvPr/>
            </p:nvSpPr>
            <p:spPr bwMode="auto">
              <a:xfrm>
                <a:off x="2006" y="235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4" name="Line 1043"/>
              <p:cNvSpPr>
                <a:spLocks noChangeShapeType="1"/>
              </p:cNvSpPr>
              <p:nvPr/>
            </p:nvSpPr>
            <p:spPr bwMode="auto">
              <a:xfrm>
                <a:off x="1996" y="236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5" name="Line 1044"/>
              <p:cNvSpPr>
                <a:spLocks noChangeShapeType="1"/>
              </p:cNvSpPr>
              <p:nvPr/>
            </p:nvSpPr>
            <p:spPr bwMode="auto">
              <a:xfrm flipV="1">
                <a:off x="1782" y="2670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6" name="Line 1045"/>
              <p:cNvSpPr>
                <a:spLocks noChangeShapeType="1"/>
              </p:cNvSpPr>
              <p:nvPr/>
            </p:nvSpPr>
            <p:spPr bwMode="auto">
              <a:xfrm flipV="1">
                <a:off x="1784" y="2649"/>
                <a:ext cx="12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7" name="Freeform 1046"/>
              <p:cNvSpPr>
                <a:spLocks/>
              </p:cNvSpPr>
              <p:nvPr/>
            </p:nvSpPr>
            <p:spPr bwMode="auto">
              <a:xfrm>
                <a:off x="1800" y="2645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2 w 37"/>
                  <a:gd name="T3" fmla="*/ 0 h 1"/>
                  <a:gd name="T4" fmla="*/ 3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8" name="Freeform 1047"/>
              <p:cNvSpPr>
                <a:spLocks/>
              </p:cNvSpPr>
              <p:nvPr/>
            </p:nvSpPr>
            <p:spPr bwMode="auto">
              <a:xfrm>
                <a:off x="1819" y="2644"/>
                <a:ext cx="1" cy="32"/>
              </a:xfrm>
              <a:custGeom>
                <a:avLst/>
                <a:gdLst>
                  <a:gd name="T0" fmla="*/ 0 w 1"/>
                  <a:gd name="T1" fmla="*/ 0 h 64"/>
                  <a:gd name="T2" fmla="*/ 0 w 1"/>
                  <a:gd name="T3" fmla="*/ 1 h 64"/>
                  <a:gd name="T4" fmla="*/ 0 w 1"/>
                  <a:gd name="T5" fmla="*/ 3 h 64"/>
                  <a:gd name="T6" fmla="*/ 0 w 1"/>
                  <a:gd name="T7" fmla="*/ 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9" name="Freeform 1048"/>
              <p:cNvSpPr>
                <a:spLocks/>
              </p:cNvSpPr>
              <p:nvPr/>
            </p:nvSpPr>
            <p:spPr bwMode="auto">
              <a:xfrm>
                <a:off x="1800" y="2675"/>
                <a:ext cx="19" cy="1"/>
              </a:xfrm>
              <a:custGeom>
                <a:avLst/>
                <a:gdLst>
                  <a:gd name="T0" fmla="*/ 3 w 37"/>
                  <a:gd name="T1" fmla="*/ 0 h 1"/>
                  <a:gd name="T2" fmla="*/ 2 w 37"/>
                  <a:gd name="T3" fmla="*/ 0 h 1"/>
                  <a:gd name="T4" fmla="*/ 0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3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0" name="Freeform 1049"/>
              <p:cNvSpPr>
                <a:spLocks/>
              </p:cNvSpPr>
              <p:nvPr/>
            </p:nvSpPr>
            <p:spPr bwMode="auto">
              <a:xfrm>
                <a:off x="1800" y="2644"/>
                <a:ext cx="1" cy="32"/>
              </a:xfrm>
              <a:custGeom>
                <a:avLst/>
                <a:gdLst>
                  <a:gd name="T0" fmla="*/ 0 w 1"/>
                  <a:gd name="T1" fmla="*/ 4 h 64"/>
                  <a:gd name="T2" fmla="*/ 0 w 1"/>
                  <a:gd name="T3" fmla="*/ 3 h 64"/>
                  <a:gd name="T4" fmla="*/ 0 w 1"/>
                  <a:gd name="T5" fmla="*/ 1 h 64"/>
                  <a:gd name="T6" fmla="*/ 0 w 1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6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1" name="Line 1050"/>
              <p:cNvSpPr>
                <a:spLocks noChangeShapeType="1"/>
              </p:cNvSpPr>
              <p:nvPr/>
            </p:nvSpPr>
            <p:spPr bwMode="auto">
              <a:xfrm flipV="1">
                <a:off x="1785" y="264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2" name="Line 1051"/>
              <p:cNvSpPr>
                <a:spLocks noChangeShapeType="1"/>
              </p:cNvSpPr>
              <p:nvPr/>
            </p:nvSpPr>
            <p:spPr bwMode="auto">
              <a:xfrm>
                <a:off x="1783" y="2651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3" name="Line 1052"/>
              <p:cNvSpPr>
                <a:spLocks noChangeShapeType="1"/>
              </p:cNvSpPr>
              <p:nvPr/>
            </p:nvSpPr>
            <p:spPr bwMode="auto">
              <a:xfrm flipH="1" flipV="1">
                <a:off x="1794" y="2660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4" name="Line 1053"/>
              <p:cNvSpPr>
                <a:spLocks noChangeShapeType="1"/>
              </p:cNvSpPr>
              <p:nvPr/>
            </p:nvSpPr>
            <p:spPr bwMode="auto">
              <a:xfrm flipH="1">
                <a:off x="1783" y="2664"/>
                <a:ext cx="14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5" name="Line 1054"/>
              <p:cNvSpPr>
                <a:spLocks noChangeShapeType="1"/>
              </p:cNvSpPr>
              <p:nvPr/>
            </p:nvSpPr>
            <p:spPr bwMode="auto">
              <a:xfrm flipH="1" flipV="1">
                <a:off x="1790" y="266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6" name="Line 1055"/>
              <p:cNvSpPr>
                <a:spLocks noChangeShapeType="1"/>
              </p:cNvSpPr>
              <p:nvPr/>
            </p:nvSpPr>
            <p:spPr bwMode="auto">
              <a:xfrm flipH="1" flipV="1">
                <a:off x="1793" y="2668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7" name="Freeform 1056"/>
              <p:cNvSpPr>
                <a:spLocks/>
              </p:cNvSpPr>
              <p:nvPr/>
            </p:nvSpPr>
            <p:spPr bwMode="auto">
              <a:xfrm>
                <a:off x="1800" y="2660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2 w 37"/>
                  <a:gd name="T3" fmla="*/ 0 h 1"/>
                  <a:gd name="T4" fmla="*/ 3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8" name="Freeform 1057"/>
              <p:cNvSpPr>
                <a:spLocks/>
              </p:cNvSpPr>
              <p:nvPr/>
            </p:nvSpPr>
            <p:spPr bwMode="auto">
              <a:xfrm>
                <a:off x="1810" y="2645"/>
                <a:ext cx="1" cy="30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2 h 59"/>
                  <a:gd name="T4" fmla="*/ 0 w 1"/>
                  <a:gd name="T5" fmla="*/ 4 h 59"/>
                  <a:gd name="T6" fmla="*/ 0 w 1"/>
                  <a:gd name="T7" fmla="*/ 4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9"/>
                  <a:gd name="T14" fmla="*/ 1 w 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9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9" name="Freeform 1058"/>
              <p:cNvSpPr>
                <a:spLocks/>
              </p:cNvSpPr>
              <p:nvPr/>
            </p:nvSpPr>
            <p:spPr bwMode="auto">
              <a:xfrm>
                <a:off x="1822" y="2643"/>
                <a:ext cx="3" cy="36"/>
              </a:xfrm>
              <a:custGeom>
                <a:avLst/>
                <a:gdLst>
                  <a:gd name="T0" fmla="*/ 0 w 6"/>
                  <a:gd name="T1" fmla="*/ 5 h 72"/>
                  <a:gd name="T2" fmla="*/ 1 w 6"/>
                  <a:gd name="T3" fmla="*/ 2 h 72"/>
                  <a:gd name="T4" fmla="*/ 1 w 6"/>
                  <a:gd name="T5" fmla="*/ 1 h 72"/>
                  <a:gd name="T6" fmla="*/ 1 w 6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2"/>
                  <a:gd name="T14" fmla="*/ 6 w 6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2">
                    <a:moveTo>
                      <a:pt x="0" y="72"/>
                    </a:moveTo>
                    <a:lnTo>
                      <a:pt x="6" y="46"/>
                    </a:lnTo>
                    <a:lnTo>
                      <a:pt x="6" y="25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0" name="Line 1059"/>
              <p:cNvSpPr>
                <a:spLocks noChangeShapeType="1"/>
              </p:cNvSpPr>
              <p:nvPr/>
            </p:nvSpPr>
            <p:spPr bwMode="auto">
              <a:xfrm>
                <a:off x="1825" y="2645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1" name="Freeform 1060"/>
              <p:cNvSpPr>
                <a:spLocks/>
              </p:cNvSpPr>
              <p:nvPr/>
            </p:nvSpPr>
            <p:spPr bwMode="auto">
              <a:xfrm>
                <a:off x="1829" y="2643"/>
                <a:ext cx="6" cy="37"/>
              </a:xfrm>
              <a:custGeom>
                <a:avLst/>
                <a:gdLst>
                  <a:gd name="T0" fmla="*/ 1 w 11"/>
                  <a:gd name="T1" fmla="*/ 0 h 74"/>
                  <a:gd name="T2" fmla="*/ 1 w 11"/>
                  <a:gd name="T3" fmla="*/ 1 h 74"/>
                  <a:gd name="T4" fmla="*/ 1 w 11"/>
                  <a:gd name="T5" fmla="*/ 3 h 74"/>
                  <a:gd name="T6" fmla="*/ 1 w 11"/>
                  <a:gd name="T7" fmla="*/ 5 h 74"/>
                  <a:gd name="T8" fmla="*/ 0 w 11"/>
                  <a:gd name="T9" fmla="*/ 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4"/>
                  <a:gd name="T17" fmla="*/ 11 w 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4">
                    <a:moveTo>
                      <a:pt x="11" y="0"/>
                    </a:moveTo>
                    <a:lnTo>
                      <a:pt x="11" y="25"/>
                    </a:lnTo>
                    <a:lnTo>
                      <a:pt x="11" y="50"/>
                    </a:lnTo>
                    <a:lnTo>
                      <a:pt x="11" y="74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2" name="Freeform 1061"/>
              <p:cNvSpPr>
                <a:spLocks/>
              </p:cNvSpPr>
              <p:nvPr/>
            </p:nvSpPr>
            <p:spPr bwMode="auto">
              <a:xfrm>
                <a:off x="1840" y="2654"/>
                <a:ext cx="1" cy="21"/>
              </a:xfrm>
              <a:custGeom>
                <a:avLst/>
                <a:gdLst>
                  <a:gd name="T0" fmla="*/ 0 w 1"/>
                  <a:gd name="T1" fmla="*/ 3 h 42"/>
                  <a:gd name="T2" fmla="*/ 0 w 1"/>
                  <a:gd name="T3" fmla="*/ 1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"/>
                  <a:gd name="T11" fmla="*/ 1 w 1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">
                    <a:moveTo>
                      <a:pt x="0" y="42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3" name="Line 1062"/>
              <p:cNvSpPr>
                <a:spLocks noChangeShapeType="1"/>
              </p:cNvSpPr>
              <p:nvPr/>
            </p:nvSpPr>
            <p:spPr bwMode="auto">
              <a:xfrm>
                <a:off x="1841" y="265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4" name="Freeform 1063"/>
              <p:cNvSpPr>
                <a:spLocks/>
              </p:cNvSpPr>
              <p:nvPr/>
            </p:nvSpPr>
            <p:spPr bwMode="auto">
              <a:xfrm>
                <a:off x="1840" y="2654"/>
                <a:ext cx="12" cy="10"/>
              </a:xfrm>
              <a:custGeom>
                <a:avLst/>
                <a:gdLst>
                  <a:gd name="T0" fmla="*/ 2 w 23"/>
                  <a:gd name="T1" fmla="*/ 0 h 21"/>
                  <a:gd name="T2" fmla="*/ 2 w 23"/>
                  <a:gd name="T3" fmla="*/ 1 h 21"/>
                  <a:gd name="T4" fmla="*/ 0 w 23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1"/>
                  <a:gd name="T11" fmla="*/ 23 w 2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1">
                    <a:moveTo>
                      <a:pt x="23" y="0"/>
                    </a:moveTo>
                    <a:lnTo>
                      <a:pt x="23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5" name="Line 1064"/>
              <p:cNvSpPr>
                <a:spLocks noChangeShapeType="1"/>
              </p:cNvSpPr>
              <p:nvPr/>
            </p:nvSpPr>
            <p:spPr bwMode="auto">
              <a:xfrm flipH="1">
                <a:off x="1825" y="2662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6" name="Line 1065"/>
              <p:cNvSpPr>
                <a:spLocks noChangeShapeType="1"/>
              </p:cNvSpPr>
              <p:nvPr/>
            </p:nvSpPr>
            <p:spPr bwMode="auto">
              <a:xfrm>
                <a:off x="1825" y="2653"/>
                <a:ext cx="8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7" name="Line 1066"/>
              <p:cNvSpPr>
                <a:spLocks noChangeShapeType="1"/>
              </p:cNvSpPr>
              <p:nvPr/>
            </p:nvSpPr>
            <p:spPr bwMode="auto">
              <a:xfrm flipV="1">
                <a:off x="1836" y="2639"/>
                <a:ext cx="9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8" name="Freeform 1067"/>
              <p:cNvSpPr>
                <a:spLocks/>
              </p:cNvSpPr>
              <p:nvPr/>
            </p:nvSpPr>
            <p:spPr bwMode="auto">
              <a:xfrm>
                <a:off x="1842" y="2649"/>
                <a:ext cx="16" cy="1"/>
              </a:xfrm>
              <a:custGeom>
                <a:avLst/>
                <a:gdLst>
                  <a:gd name="T0" fmla="*/ 0 w 33"/>
                  <a:gd name="T1" fmla="*/ 0 h 1"/>
                  <a:gd name="T2" fmla="*/ 1 w 33"/>
                  <a:gd name="T3" fmla="*/ 0 h 1"/>
                  <a:gd name="T4" fmla="*/ 2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6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9" name="Freeform 1068"/>
              <p:cNvSpPr>
                <a:spLocks/>
              </p:cNvSpPr>
              <p:nvPr/>
            </p:nvSpPr>
            <p:spPr bwMode="auto">
              <a:xfrm>
                <a:off x="1852" y="2648"/>
                <a:ext cx="7" cy="21"/>
              </a:xfrm>
              <a:custGeom>
                <a:avLst/>
                <a:gdLst>
                  <a:gd name="T0" fmla="*/ 1 w 14"/>
                  <a:gd name="T1" fmla="*/ 0 h 42"/>
                  <a:gd name="T2" fmla="*/ 1 w 14"/>
                  <a:gd name="T3" fmla="*/ 1 h 42"/>
                  <a:gd name="T4" fmla="*/ 1 w 14"/>
                  <a:gd name="T5" fmla="*/ 3 h 42"/>
                  <a:gd name="T6" fmla="*/ 0 w 14"/>
                  <a:gd name="T7" fmla="*/ 3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42"/>
                  <a:gd name="T14" fmla="*/ 14 w 14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42">
                    <a:moveTo>
                      <a:pt x="14" y="0"/>
                    </a:moveTo>
                    <a:lnTo>
                      <a:pt x="14" y="25"/>
                    </a:lnTo>
                    <a:lnTo>
                      <a:pt x="14" y="42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0" name="Freeform 1069"/>
              <p:cNvSpPr>
                <a:spLocks/>
              </p:cNvSpPr>
              <p:nvPr/>
            </p:nvSpPr>
            <p:spPr bwMode="auto">
              <a:xfrm>
                <a:off x="1845" y="2674"/>
                <a:ext cx="17" cy="5"/>
              </a:xfrm>
              <a:custGeom>
                <a:avLst/>
                <a:gdLst>
                  <a:gd name="T0" fmla="*/ 3 w 33"/>
                  <a:gd name="T1" fmla="*/ 0 h 11"/>
                  <a:gd name="T2" fmla="*/ 3 w 33"/>
                  <a:gd name="T3" fmla="*/ 0 h 11"/>
                  <a:gd name="T4" fmla="*/ 2 w 33"/>
                  <a:gd name="T5" fmla="*/ 0 h 11"/>
                  <a:gd name="T6" fmla="*/ 0 w 3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1"/>
                  <a:gd name="T14" fmla="*/ 33 w 3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1">
                    <a:moveTo>
                      <a:pt x="33" y="0"/>
                    </a:moveTo>
                    <a:lnTo>
                      <a:pt x="33" y="11"/>
                    </a:lnTo>
                    <a:lnTo>
                      <a:pt x="25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1" name="Freeform 1070"/>
              <p:cNvSpPr>
                <a:spLocks/>
              </p:cNvSpPr>
              <p:nvPr/>
            </p:nvSpPr>
            <p:spPr bwMode="auto">
              <a:xfrm>
                <a:off x="1840" y="2675"/>
                <a:ext cx="5" cy="4"/>
              </a:xfrm>
              <a:custGeom>
                <a:avLst/>
                <a:gdLst>
                  <a:gd name="T0" fmla="*/ 0 w 9"/>
                  <a:gd name="T1" fmla="*/ 0 h 8"/>
                  <a:gd name="T2" fmla="*/ 1 w 9"/>
                  <a:gd name="T3" fmla="*/ 1 h 8"/>
                  <a:gd name="T4" fmla="*/ 1 w 9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8"/>
                  <a:gd name="T11" fmla="*/ 9 w 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8">
                    <a:moveTo>
                      <a:pt x="0" y="0"/>
                    </a:moveTo>
                    <a:lnTo>
                      <a:pt x="3" y="5"/>
                    </a:lnTo>
                    <a:lnTo>
                      <a:pt x="9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2" name="Line 1071"/>
              <p:cNvSpPr>
                <a:spLocks noChangeShapeType="1"/>
              </p:cNvSpPr>
              <p:nvPr/>
            </p:nvSpPr>
            <p:spPr bwMode="auto">
              <a:xfrm flipV="1">
                <a:off x="1863" y="2668"/>
                <a:ext cx="12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3" name="Freeform 1072"/>
              <p:cNvSpPr>
                <a:spLocks/>
              </p:cNvSpPr>
              <p:nvPr/>
            </p:nvSpPr>
            <p:spPr bwMode="auto">
              <a:xfrm>
                <a:off x="1879" y="2666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6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4" name="Freeform 1073"/>
              <p:cNvSpPr>
                <a:spLocks/>
              </p:cNvSpPr>
              <p:nvPr/>
            </p:nvSpPr>
            <p:spPr bwMode="auto">
              <a:xfrm>
                <a:off x="1879" y="2665"/>
                <a:ext cx="18" cy="13"/>
              </a:xfrm>
              <a:custGeom>
                <a:avLst/>
                <a:gdLst>
                  <a:gd name="T0" fmla="*/ 2 w 36"/>
                  <a:gd name="T1" fmla="*/ 0 h 25"/>
                  <a:gd name="T2" fmla="*/ 2 w 36"/>
                  <a:gd name="T3" fmla="*/ 2 h 25"/>
                  <a:gd name="T4" fmla="*/ 1 w 36"/>
                  <a:gd name="T5" fmla="*/ 2 h 25"/>
                  <a:gd name="T6" fmla="*/ 0 w 36"/>
                  <a:gd name="T7" fmla="*/ 2 h 25"/>
                  <a:gd name="T8" fmla="*/ 0 w 3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5"/>
                  <a:gd name="T17" fmla="*/ 36 w 3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5">
                    <a:moveTo>
                      <a:pt x="36" y="0"/>
                    </a:moveTo>
                    <a:lnTo>
                      <a:pt x="36" y="25"/>
                    </a:lnTo>
                    <a:lnTo>
                      <a:pt x="26" y="25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5" name="Freeform 1074"/>
              <p:cNvSpPr>
                <a:spLocks/>
              </p:cNvSpPr>
              <p:nvPr/>
            </p:nvSpPr>
            <p:spPr bwMode="auto">
              <a:xfrm>
                <a:off x="1875" y="2660"/>
                <a:ext cx="24" cy="1"/>
              </a:xfrm>
              <a:custGeom>
                <a:avLst/>
                <a:gdLst>
                  <a:gd name="T0" fmla="*/ 0 w 48"/>
                  <a:gd name="T1" fmla="*/ 0 h 1"/>
                  <a:gd name="T2" fmla="*/ 2 w 48"/>
                  <a:gd name="T3" fmla="*/ 0 h 1"/>
                  <a:gd name="T4" fmla="*/ 3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0" y="0"/>
                    </a:moveTo>
                    <a:lnTo>
                      <a:pt x="25" y="0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6" name="Line 1075"/>
              <p:cNvSpPr>
                <a:spLocks noChangeShapeType="1"/>
              </p:cNvSpPr>
              <p:nvPr/>
            </p:nvSpPr>
            <p:spPr bwMode="auto">
              <a:xfrm flipV="1">
                <a:off x="1890" y="2649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7" name="Freeform 1076"/>
              <p:cNvSpPr>
                <a:spLocks/>
              </p:cNvSpPr>
              <p:nvPr/>
            </p:nvSpPr>
            <p:spPr bwMode="auto">
              <a:xfrm>
                <a:off x="1888" y="2640"/>
                <a:ext cx="12" cy="8"/>
              </a:xfrm>
              <a:custGeom>
                <a:avLst/>
                <a:gdLst>
                  <a:gd name="T0" fmla="*/ 2 w 24"/>
                  <a:gd name="T1" fmla="*/ 1 h 16"/>
                  <a:gd name="T2" fmla="*/ 0 w 24"/>
                  <a:gd name="T3" fmla="*/ 1 h 16"/>
                  <a:gd name="T4" fmla="*/ 0 w 24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6"/>
                  <a:gd name="T11" fmla="*/ 24 w 2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6">
                    <a:moveTo>
                      <a:pt x="24" y="1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8" name="Line 1077"/>
              <p:cNvSpPr>
                <a:spLocks noChangeShapeType="1"/>
              </p:cNvSpPr>
              <p:nvPr/>
            </p:nvSpPr>
            <p:spPr bwMode="auto">
              <a:xfrm flipH="1">
                <a:off x="1876" y="2648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9" name="Line 1078"/>
              <p:cNvSpPr>
                <a:spLocks noChangeShapeType="1"/>
              </p:cNvSpPr>
              <p:nvPr/>
            </p:nvSpPr>
            <p:spPr bwMode="auto">
              <a:xfrm>
                <a:off x="1880" y="2649"/>
                <a:ext cx="4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0" name="Line 1079"/>
              <p:cNvSpPr>
                <a:spLocks noChangeShapeType="1"/>
              </p:cNvSpPr>
              <p:nvPr/>
            </p:nvSpPr>
            <p:spPr bwMode="auto">
              <a:xfrm flipH="1">
                <a:off x="1863" y="265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1" name="Freeform 1080"/>
              <p:cNvSpPr>
                <a:spLocks/>
              </p:cNvSpPr>
              <p:nvPr/>
            </p:nvSpPr>
            <p:spPr bwMode="auto">
              <a:xfrm>
                <a:off x="1869" y="2642"/>
                <a:ext cx="1" cy="29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2 h 56"/>
                  <a:gd name="T4" fmla="*/ 0 w 1"/>
                  <a:gd name="T5" fmla="*/ 4 h 56"/>
                  <a:gd name="T6" fmla="*/ 0 w 1"/>
                  <a:gd name="T7" fmla="*/ 4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6"/>
                  <a:gd name="T14" fmla="*/ 1 w 1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6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2" name="Line 1081"/>
              <p:cNvSpPr>
                <a:spLocks noChangeShapeType="1"/>
              </p:cNvSpPr>
              <p:nvPr/>
            </p:nvSpPr>
            <p:spPr bwMode="auto">
              <a:xfrm>
                <a:off x="1879" y="267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3" name="Line 1082"/>
              <p:cNvSpPr>
                <a:spLocks noChangeShapeType="1"/>
              </p:cNvSpPr>
              <p:nvPr/>
            </p:nvSpPr>
            <p:spPr bwMode="auto">
              <a:xfrm flipV="1">
                <a:off x="1911" y="2676"/>
                <a:ext cx="1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4" name="Line 1083"/>
              <p:cNvSpPr>
                <a:spLocks noChangeShapeType="1"/>
              </p:cNvSpPr>
              <p:nvPr/>
            </p:nvSpPr>
            <p:spPr bwMode="auto">
              <a:xfrm>
                <a:off x="1923" y="2669"/>
                <a:ext cx="1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5" name="Line 1084"/>
              <p:cNvSpPr>
                <a:spLocks noChangeShapeType="1"/>
              </p:cNvSpPr>
              <p:nvPr/>
            </p:nvSpPr>
            <p:spPr bwMode="auto">
              <a:xfrm flipH="1">
                <a:off x="1929" y="2670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6" name="Line 1085"/>
              <p:cNvSpPr>
                <a:spLocks noChangeShapeType="1"/>
              </p:cNvSpPr>
              <p:nvPr/>
            </p:nvSpPr>
            <p:spPr bwMode="auto">
              <a:xfrm flipV="1">
                <a:off x="1930" y="2662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7" name="Freeform 1086"/>
              <p:cNvSpPr>
                <a:spLocks/>
              </p:cNvSpPr>
              <p:nvPr/>
            </p:nvSpPr>
            <p:spPr bwMode="auto">
              <a:xfrm>
                <a:off x="1915" y="2663"/>
                <a:ext cx="15" cy="1"/>
              </a:xfrm>
              <a:custGeom>
                <a:avLst/>
                <a:gdLst>
                  <a:gd name="T0" fmla="*/ 1 w 32"/>
                  <a:gd name="T1" fmla="*/ 0 h 1"/>
                  <a:gd name="T2" fmla="*/ 1 w 32"/>
                  <a:gd name="T3" fmla="*/ 0 h 1"/>
                  <a:gd name="T4" fmla="*/ 0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32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8" name="Freeform 1087"/>
              <p:cNvSpPr>
                <a:spLocks/>
              </p:cNvSpPr>
              <p:nvPr/>
            </p:nvSpPr>
            <p:spPr bwMode="auto">
              <a:xfrm>
                <a:off x="1915" y="2661"/>
                <a:ext cx="1" cy="18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1 h 36"/>
                  <a:gd name="T4" fmla="*/ 0 w 1"/>
                  <a:gd name="T5" fmla="*/ 2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25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9" name="Freeform 1088"/>
              <p:cNvSpPr>
                <a:spLocks/>
              </p:cNvSpPr>
              <p:nvPr/>
            </p:nvSpPr>
            <p:spPr bwMode="auto">
              <a:xfrm>
                <a:off x="1915" y="2670"/>
                <a:ext cx="15" cy="1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1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0" y="0"/>
                    </a:moveTo>
                    <a:lnTo>
                      <a:pt x="7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0" name="Freeform 1089"/>
              <p:cNvSpPr>
                <a:spLocks/>
              </p:cNvSpPr>
              <p:nvPr/>
            </p:nvSpPr>
            <p:spPr bwMode="auto">
              <a:xfrm>
                <a:off x="1915" y="2667"/>
                <a:ext cx="15" cy="1"/>
              </a:xfrm>
              <a:custGeom>
                <a:avLst/>
                <a:gdLst>
                  <a:gd name="T0" fmla="*/ 1 w 32"/>
                  <a:gd name="T1" fmla="*/ 0 h 1"/>
                  <a:gd name="T2" fmla="*/ 1 w 32"/>
                  <a:gd name="T3" fmla="*/ 0 h 1"/>
                  <a:gd name="T4" fmla="*/ 0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32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1" name="Line 1090"/>
              <p:cNvSpPr>
                <a:spLocks noChangeShapeType="1"/>
              </p:cNvSpPr>
              <p:nvPr/>
            </p:nvSpPr>
            <p:spPr bwMode="auto">
              <a:xfrm flipV="1">
                <a:off x="1904" y="2656"/>
                <a:ext cx="12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2" name="Freeform 1091"/>
              <p:cNvSpPr>
                <a:spLocks/>
              </p:cNvSpPr>
              <p:nvPr/>
            </p:nvSpPr>
            <p:spPr bwMode="auto">
              <a:xfrm>
                <a:off x="1905" y="2656"/>
                <a:ext cx="36" cy="1"/>
              </a:xfrm>
              <a:custGeom>
                <a:avLst/>
                <a:gdLst>
                  <a:gd name="T0" fmla="*/ 0 w 70"/>
                  <a:gd name="T1" fmla="*/ 0 h 1"/>
                  <a:gd name="T2" fmla="*/ 2 w 70"/>
                  <a:gd name="T3" fmla="*/ 0 h 1"/>
                  <a:gd name="T4" fmla="*/ 4 w 70"/>
                  <a:gd name="T5" fmla="*/ 0 h 1"/>
                  <a:gd name="T6" fmla="*/ 5 w 7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1"/>
                  <a:gd name="T14" fmla="*/ 70 w 7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7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3" name="Line 1092"/>
              <p:cNvSpPr>
                <a:spLocks noChangeShapeType="1"/>
              </p:cNvSpPr>
              <p:nvPr/>
            </p:nvSpPr>
            <p:spPr bwMode="auto">
              <a:xfrm>
                <a:off x="1929" y="2656"/>
                <a:ext cx="1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4" name="Line 1093"/>
              <p:cNvSpPr>
                <a:spLocks noChangeShapeType="1"/>
              </p:cNvSpPr>
              <p:nvPr/>
            </p:nvSpPr>
            <p:spPr bwMode="auto">
              <a:xfrm flipV="1">
                <a:off x="1922" y="2647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5" name="Line 1094"/>
              <p:cNvSpPr>
                <a:spLocks noChangeShapeType="1"/>
              </p:cNvSpPr>
              <p:nvPr/>
            </p:nvSpPr>
            <p:spPr bwMode="auto">
              <a:xfrm flipH="1">
                <a:off x="1909" y="2650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6" name="Freeform 1095"/>
              <p:cNvSpPr>
                <a:spLocks/>
              </p:cNvSpPr>
              <p:nvPr/>
            </p:nvSpPr>
            <p:spPr bwMode="auto">
              <a:xfrm>
                <a:off x="1906" y="2646"/>
                <a:ext cx="33" cy="1"/>
              </a:xfrm>
              <a:custGeom>
                <a:avLst/>
                <a:gdLst>
                  <a:gd name="T0" fmla="*/ 0 w 66"/>
                  <a:gd name="T1" fmla="*/ 0 h 1"/>
                  <a:gd name="T2" fmla="*/ 1 w 66"/>
                  <a:gd name="T3" fmla="*/ 0 h 1"/>
                  <a:gd name="T4" fmla="*/ 3 w 66"/>
                  <a:gd name="T5" fmla="*/ 0 h 1"/>
                  <a:gd name="T6" fmla="*/ 4 w 6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"/>
                  <a:gd name="T14" fmla="*/ 66 w 6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7" name="Freeform 1096"/>
              <p:cNvSpPr>
                <a:spLocks/>
              </p:cNvSpPr>
              <p:nvPr/>
            </p:nvSpPr>
            <p:spPr bwMode="auto">
              <a:xfrm>
                <a:off x="1922" y="2650"/>
                <a:ext cx="14" cy="1"/>
              </a:xfrm>
              <a:custGeom>
                <a:avLst/>
                <a:gdLst>
                  <a:gd name="T0" fmla="*/ 2 w 28"/>
                  <a:gd name="T1" fmla="*/ 0 h 1"/>
                  <a:gd name="T2" fmla="*/ 2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8" name="Line 1097"/>
              <p:cNvSpPr>
                <a:spLocks noChangeShapeType="1"/>
              </p:cNvSpPr>
              <p:nvPr/>
            </p:nvSpPr>
            <p:spPr bwMode="auto">
              <a:xfrm>
                <a:off x="1920" y="2658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9" name="Line 1098"/>
              <p:cNvSpPr>
                <a:spLocks noChangeShapeType="1"/>
              </p:cNvSpPr>
              <p:nvPr/>
            </p:nvSpPr>
            <p:spPr bwMode="auto">
              <a:xfrm flipV="1">
                <a:off x="1927" y="2640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0" name="Line 1099"/>
              <p:cNvSpPr>
                <a:spLocks noChangeShapeType="1"/>
              </p:cNvSpPr>
              <p:nvPr/>
            </p:nvSpPr>
            <p:spPr bwMode="auto">
              <a:xfrm>
                <a:off x="1916" y="2642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1" name="Freeform 1100"/>
              <p:cNvSpPr>
                <a:spLocks/>
              </p:cNvSpPr>
              <p:nvPr/>
            </p:nvSpPr>
            <p:spPr bwMode="auto">
              <a:xfrm>
                <a:off x="1945" y="2678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6" y="0"/>
                    </a:lnTo>
                    <a:lnTo>
                      <a:pt x="51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2" name="Freeform 1101"/>
              <p:cNvSpPr>
                <a:spLocks/>
              </p:cNvSpPr>
              <p:nvPr/>
            </p:nvSpPr>
            <p:spPr bwMode="auto">
              <a:xfrm>
                <a:off x="1949" y="2670"/>
                <a:ext cx="27" cy="1"/>
              </a:xfrm>
              <a:custGeom>
                <a:avLst/>
                <a:gdLst>
                  <a:gd name="T0" fmla="*/ 3 w 54"/>
                  <a:gd name="T1" fmla="*/ 0 h 1"/>
                  <a:gd name="T2" fmla="*/ 3 w 54"/>
                  <a:gd name="T3" fmla="*/ 0 h 1"/>
                  <a:gd name="T4" fmla="*/ 2 w 54"/>
                  <a:gd name="T5" fmla="*/ 0 h 1"/>
                  <a:gd name="T6" fmla="*/ 0 w 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"/>
                  <a:gd name="T14" fmla="*/ 54 w 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">
                    <a:moveTo>
                      <a:pt x="5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3" name="Line 1102"/>
              <p:cNvSpPr>
                <a:spLocks noChangeShapeType="1"/>
              </p:cNvSpPr>
              <p:nvPr/>
            </p:nvSpPr>
            <p:spPr bwMode="auto">
              <a:xfrm flipV="1">
                <a:off x="1948" y="2660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4" name="Line 1103"/>
              <p:cNvSpPr>
                <a:spLocks noChangeShapeType="1"/>
              </p:cNvSpPr>
              <p:nvPr/>
            </p:nvSpPr>
            <p:spPr bwMode="auto">
              <a:xfrm>
                <a:off x="1968" y="265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5" name="Freeform 1104"/>
              <p:cNvSpPr>
                <a:spLocks/>
              </p:cNvSpPr>
              <p:nvPr/>
            </p:nvSpPr>
            <p:spPr bwMode="auto">
              <a:xfrm>
                <a:off x="1950" y="2653"/>
                <a:ext cx="24" cy="1"/>
              </a:xfrm>
              <a:custGeom>
                <a:avLst/>
                <a:gdLst>
                  <a:gd name="T0" fmla="*/ 3 w 48"/>
                  <a:gd name="T1" fmla="*/ 0 h 1"/>
                  <a:gd name="T2" fmla="*/ 2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6" name="Line 1105"/>
              <p:cNvSpPr>
                <a:spLocks noChangeShapeType="1"/>
              </p:cNvSpPr>
              <p:nvPr/>
            </p:nvSpPr>
            <p:spPr bwMode="auto">
              <a:xfrm flipV="1">
                <a:off x="1944" y="2644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7" name="Freeform 1106"/>
              <p:cNvSpPr>
                <a:spLocks/>
              </p:cNvSpPr>
              <p:nvPr/>
            </p:nvSpPr>
            <p:spPr bwMode="auto">
              <a:xfrm>
                <a:off x="1948" y="2647"/>
                <a:ext cx="31" cy="1"/>
              </a:xfrm>
              <a:custGeom>
                <a:avLst/>
                <a:gdLst>
                  <a:gd name="T0" fmla="*/ 0 w 63"/>
                  <a:gd name="T1" fmla="*/ 0 h 1"/>
                  <a:gd name="T2" fmla="*/ 1 w 63"/>
                  <a:gd name="T3" fmla="*/ 0 h 1"/>
                  <a:gd name="T4" fmla="*/ 3 w 63"/>
                  <a:gd name="T5" fmla="*/ 0 h 1"/>
                  <a:gd name="T6" fmla="*/ 3 w 6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"/>
                  <a:gd name="T14" fmla="*/ 63 w 6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8" name="Line 1107"/>
              <p:cNvSpPr>
                <a:spLocks noChangeShapeType="1"/>
              </p:cNvSpPr>
              <p:nvPr/>
            </p:nvSpPr>
            <p:spPr bwMode="auto">
              <a:xfrm flipH="1">
                <a:off x="1977" y="2645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9" name="Line 1108"/>
              <p:cNvSpPr>
                <a:spLocks noChangeShapeType="1"/>
              </p:cNvSpPr>
              <p:nvPr/>
            </p:nvSpPr>
            <p:spPr bwMode="auto">
              <a:xfrm flipH="1">
                <a:off x="1952" y="2653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0" name="Freeform 1109"/>
              <p:cNvSpPr>
                <a:spLocks/>
              </p:cNvSpPr>
              <p:nvPr/>
            </p:nvSpPr>
            <p:spPr bwMode="auto">
              <a:xfrm>
                <a:off x="1962" y="2661"/>
                <a:ext cx="1" cy="17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2 h 33"/>
                  <a:gd name="T4" fmla="*/ 0 w 1"/>
                  <a:gd name="T5" fmla="*/ 3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1" name="Line 1110"/>
              <p:cNvSpPr>
                <a:spLocks noChangeShapeType="1"/>
              </p:cNvSpPr>
              <p:nvPr/>
            </p:nvSpPr>
            <p:spPr bwMode="auto">
              <a:xfrm flipV="1">
                <a:off x="1963" y="264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2" name="Line 1111"/>
              <p:cNvSpPr>
                <a:spLocks noChangeShapeType="1"/>
              </p:cNvSpPr>
              <p:nvPr/>
            </p:nvSpPr>
            <p:spPr bwMode="auto">
              <a:xfrm flipV="1">
                <a:off x="1959" y="2314"/>
                <a:ext cx="97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3" name="Line 1112"/>
              <p:cNvSpPr>
                <a:spLocks noChangeShapeType="1"/>
              </p:cNvSpPr>
              <p:nvPr/>
            </p:nvSpPr>
            <p:spPr bwMode="auto">
              <a:xfrm flipV="1">
                <a:off x="1967" y="2332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4" name="Line 1113"/>
              <p:cNvSpPr>
                <a:spLocks noChangeShapeType="1"/>
              </p:cNvSpPr>
              <p:nvPr/>
            </p:nvSpPr>
            <p:spPr bwMode="auto">
              <a:xfrm>
                <a:off x="1967" y="2421"/>
                <a:ext cx="182" cy="1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5" name="Line 1114"/>
              <p:cNvSpPr>
                <a:spLocks noChangeShapeType="1"/>
              </p:cNvSpPr>
              <p:nvPr/>
            </p:nvSpPr>
            <p:spPr bwMode="auto">
              <a:xfrm flipV="1">
                <a:off x="1967" y="2332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6" name="Line 1115"/>
              <p:cNvSpPr>
                <a:spLocks noChangeShapeType="1"/>
              </p:cNvSpPr>
              <p:nvPr/>
            </p:nvSpPr>
            <p:spPr bwMode="auto">
              <a:xfrm flipV="1">
                <a:off x="1959" y="2314"/>
                <a:ext cx="97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7" name="Freeform 1116"/>
              <p:cNvSpPr>
                <a:spLocks/>
              </p:cNvSpPr>
              <p:nvPr/>
            </p:nvSpPr>
            <p:spPr bwMode="auto">
              <a:xfrm>
                <a:off x="1944" y="2433"/>
                <a:ext cx="72" cy="72"/>
              </a:xfrm>
              <a:custGeom>
                <a:avLst/>
                <a:gdLst>
                  <a:gd name="T0" fmla="*/ 1 w 142"/>
                  <a:gd name="T1" fmla="*/ 0 h 142"/>
                  <a:gd name="T2" fmla="*/ 0 w 142"/>
                  <a:gd name="T3" fmla="*/ 1 h 142"/>
                  <a:gd name="T4" fmla="*/ 9 w 142"/>
                  <a:gd name="T5" fmla="*/ 10 h 142"/>
                  <a:gd name="T6" fmla="*/ 10 w 142"/>
                  <a:gd name="T7" fmla="*/ 9 h 142"/>
                  <a:gd name="T8" fmla="*/ 1 w 142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42"/>
                  <a:gd name="T17" fmla="*/ 142 w 142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42">
                    <a:moveTo>
                      <a:pt x="5" y="0"/>
                    </a:moveTo>
                    <a:lnTo>
                      <a:pt x="0" y="4"/>
                    </a:lnTo>
                    <a:lnTo>
                      <a:pt x="136" y="142"/>
                    </a:lnTo>
                    <a:lnTo>
                      <a:pt x="142" y="137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8" name="Freeform 1117"/>
              <p:cNvSpPr>
                <a:spLocks/>
              </p:cNvSpPr>
              <p:nvPr/>
            </p:nvSpPr>
            <p:spPr bwMode="auto">
              <a:xfrm>
                <a:off x="1883" y="2505"/>
                <a:ext cx="130" cy="26"/>
              </a:xfrm>
              <a:custGeom>
                <a:avLst/>
                <a:gdLst>
                  <a:gd name="T0" fmla="*/ 0 w 260"/>
                  <a:gd name="T1" fmla="*/ 0 h 53"/>
                  <a:gd name="T2" fmla="*/ 3 w 260"/>
                  <a:gd name="T3" fmla="*/ 2 h 53"/>
                  <a:gd name="T4" fmla="*/ 6 w 260"/>
                  <a:gd name="T5" fmla="*/ 3 h 53"/>
                  <a:gd name="T6" fmla="*/ 10 w 260"/>
                  <a:gd name="T7" fmla="*/ 3 h 53"/>
                  <a:gd name="T8" fmla="*/ 13 w 260"/>
                  <a:gd name="T9" fmla="*/ 2 h 53"/>
                  <a:gd name="T10" fmla="*/ 16 w 260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0"/>
                  <a:gd name="T19" fmla="*/ 0 h 53"/>
                  <a:gd name="T20" fmla="*/ 260 w 260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0" h="53">
                    <a:moveTo>
                      <a:pt x="0" y="3"/>
                    </a:moveTo>
                    <a:lnTo>
                      <a:pt x="47" y="36"/>
                    </a:lnTo>
                    <a:lnTo>
                      <a:pt x="102" y="53"/>
                    </a:lnTo>
                    <a:lnTo>
                      <a:pt x="160" y="53"/>
                    </a:lnTo>
                    <a:lnTo>
                      <a:pt x="215" y="35"/>
                    </a:lnTo>
                    <a:lnTo>
                      <a:pt x="2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9" name="Line 1118"/>
              <p:cNvSpPr>
                <a:spLocks noChangeShapeType="1"/>
              </p:cNvSpPr>
              <p:nvPr/>
            </p:nvSpPr>
            <p:spPr bwMode="auto">
              <a:xfrm>
                <a:off x="1768" y="2753"/>
                <a:ext cx="389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0" name="Line 1119"/>
              <p:cNvSpPr>
                <a:spLocks noChangeShapeType="1"/>
              </p:cNvSpPr>
              <p:nvPr/>
            </p:nvSpPr>
            <p:spPr bwMode="auto">
              <a:xfrm>
                <a:off x="1970" y="2933"/>
                <a:ext cx="100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1" name="Line 1120"/>
              <p:cNvSpPr>
                <a:spLocks noChangeShapeType="1"/>
              </p:cNvSpPr>
              <p:nvPr/>
            </p:nvSpPr>
            <p:spPr bwMode="auto">
              <a:xfrm flipV="1">
                <a:off x="1975" y="1977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2" name="Line 1121"/>
              <p:cNvSpPr>
                <a:spLocks noChangeShapeType="1"/>
              </p:cNvSpPr>
              <p:nvPr/>
            </p:nvSpPr>
            <p:spPr bwMode="auto">
              <a:xfrm flipV="1">
                <a:off x="1984" y="1903"/>
                <a:ext cx="178" cy="1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3" name="Line 1122"/>
              <p:cNvSpPr>
                <a:spLocks noChangeShapeType="1"/>
              </p:cNvSpPr>
              <p:nvPr/>
            </p:nvSpPr>
            <p:spPr bwMode="auto">
              <a:xfrm>
                <a:off x="1959" y="2429"/>
                <a:ext cx="247" cy="2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4" name="Line 1123"/>
              <p:cNvSpPr>
                <a:spLocks noChangeShapeType="1"/>
              </p:cNvSpPr>
              <p:nvPr/>
            </p:nvSpPr>
            <p:spPr bwMode="auto">
              <a:xfrm flipV="1">
                <a:off x="1934" y="1441"/>
                <a:ext cx="2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5" name="Freeform 1124"/>
              <p:cNvSpPr>
                <a:spLocks/>
              </p:cNvSpPr>
              <p:nvPr/>
            </p:nvSpPr>
            <p:spPr bwMode="auto">
              <a:xfrm>
                <a:off x="1935" y="1438"/>
                <a:ext cx="18" cy="1"/>
              </a:xfrm>
              <a:custGeom>
                <a:avLst/>
                <a:gdLst>
                  <a:gd name="T0" fmla="*/ 2 w 36"/>
                  <a:gd name="T1" fmla="*/ 0 h 1"/>
                  <a:gd name="T2" fmla="*/ 1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36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6" name="Freeform 1125"/>
              <p:cNvSpPr>
                <a:spLocks/>
              </p:cNvSpPr>
              <p:nvPr/>
            </p:nvSpPr>
            <p:spPr bwMode="auto">
              <a:xfrm>
                <a:off x="1935" y="1423"/>
                <a:ext cx="18" cy="11"/>
              </a:xfrm>
              <a:custGeom>
                <a:avLst/>
                <a:gdLst>
                  <a:gd name="T0" fmla="*/ 0 w 36"/>
                  <a:gd name="T1" fmla="*/ 1 h 22"/>
                  <a:gd name="T2" fmla="*/ 0 w 36"/>
                  <a:gd name="T3" fmla="*/ 0 h 22"/>
                  <a:gd name="T4" fmla="*/ 1 w 36"/>
                  <a:gd name="T5" fmla="*/ 0 h 22"/>
                  <a:gd name="T6" fmla="*/ 2 w 36"/>
                  <a:gd name="T7" fmla="*/ 0 h 22"/>
                  <a:gd name="T8" fmla="*/ 2 w 36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2"/>
                  <a:gd name="T17" fmla="*/ 36 w 3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2">
                    <a:moveTo>
                      <a:pt x="0" y="2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36" y="0"/>
                    </a:lnTo>
                    <a:lnTo>
                      <a:pt x="36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7" name="Freeform 1126"/>
              <p:cNvSpPr>
                <a:spLocks/>
              </p:cNvSpPr>
              <p:nvPr/>
            </p:nvSpPr>
            <p:spPr bwMode="auto">
              <a:xfrm>
                <a:off x="1935" y="1433"/>
                <a:ext cx="18" cy="1"/>
              </a:xfrm>
              <a:custGeom>
                <a:avLst/>
                <a:gdLst>
                  <a:gd name="T0" fmla="*/ 2 w 36"/>
                  <a:gd name="T1" fmla="*/ 0 h 1"/>
                  <a:gd name="T2" fmla="*/ 1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36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8" name="Freeform 1127"/>
              <p:cNvSpPr>
                <a:spLocks/>
              </p:cNvSpPr>
              <p:nvPr/>
            </p:nvSpPr>
            <p:spPr bwMode="auto">
              <a:xfrm>
                <a:off x="1935" y="1428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9" name="Freeform 1128"/>
              <p:cNvSpPr>
                <a:spLocks/>
              </p:cNvSpPr>
              <p:nvPr/>
            </p:nvSpPr>
            <p:spPr bwMode="auto">
              <a:xfrm>
                <a:off x="1959" y="1411"/>
                <a:ext cx="1" cy="16"/>
              </a:xfrm>
              <a:custGeom>
                <a:avLst/>
                <a:gdLst>
                  <a:gd name="T0" fmla="*/ 0 w 1"/>
                  <a:gd name="T1" fmla="*/ 2 h 33"/>
                  <a:gd name="T2" fmla="*/ 0 w 1"/>
                  <a:gd name="T3" fmla="*/ 1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0" name="Line 1129"/>
              <p:cNvSpPr>
                <a:spLocks noChangeShapeType="1"/>
              </p:cNvSpPr>
              <p:nvPr/>
            </p:nvSpPr>
            <p:spPr bwMode="auto">
              <a:xfrm flipV="1">
                <a:off x="1934" y="1410"/>
                <a:ext cx="19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1" name="Freeform 1130"/>
              <p:cNvSpPr>
                <a:spLocks/>
              </p:cNvSpPr>
              <p:nvPr/>
            </p:nvSpPr>
            <p:spPr bwMode="auto">
              <a:xfrm>
                <a:off x="1934" y="1419"/>
                <a:ext cx="20" cy="1"/>
              </a:xfrm>
              <a:custGeom>
                <a:avLst/>
                <a:gdLst>
                  <a:gd name="T0" fmla="*/ 0 w 39"/>
                  <a:gd name="T1" fmla="*/ 0 h 1"/>
                  <a:gd name="T2" fmla="*/ 2 w 39"/>
                  <a:gd name="T3" fmla="*/ 0 h 1"/>
                  <a:gd name="T4" fmla="*/ 3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5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2" name="Freeform 1131"/>
              <p:cNvSpPr>
                <a:spLocks/>
              </p:cNvSpPr>
              <p:nvPr/>
            </p:nvSpPr>
            <p:spPr bwMode="auto">
              <a:xfrm>
                <a:off x="1955" y="1422"/>
                <a:ext cx="14" cy="1"/>
              </a:xfrm>
              <a:custGeom>
                <a:avLst/>
                <a:gdLst>
                  <a:gd name="T0" fmla="*/ 0 w 27"/>
                  <a:gd name="T1" fmla="*/ 0 h 1"/>
                  <a:gd name="T2" fmla="*/ 2 w 27"/>
                  <a:gd name="T3" fmla="*/ 0 h 1"/>
                  <a:gd name="T4" fmla="*/ 2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3" name="Freeform 1132"/>
              <p:cNvSpPr>
                <a:spLocks/>
              </p:cNvSpPr>
              <p:nvPr/>
            </p:nvSpPr>
            <p:spPr bwMode="auto">
              <a:xfrm>
                <a:off x="1960" y="1421"/>
                <a:ext cx="9" cy="27"/>
              </a:xfrm>
              <a:custGeom>
                <a:avLst/>
                <a:gdLst>
                  <a:gd name="T0" fmla="*/ 1 w 18"/>
                  <a:gd name="T1" fmla="*/ 0 h 53"/>
                  <a:gd name="T2" fmla="*/ 1 w 18"/>
                  <a:gd name="T3" fmla="*/ 2 h 53"/>
                  <a:gd name="T4" fmla="*/ 1 w 18"/>
                  <a:gd name="T5" fmla="*/ 4 h 53"/>
                  <a:gd name="T6" fmla="*/ 0 w 18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53"/>
                  <a:gd name="T14" fmla="*/ 18 w 18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53">
                    <a:moveTo>
                      <a:pt x="18" y="0"/>
                    </a:moveTo>
                    <a:lnTo>
                      <a:pt x="18" y="24"/>
                    </a:lnTo>
                    <a:lnTo>
                      <a:pt x="11" y="53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4" name="Freeform 1133"/>
              <p:cNvSpPr>
                <a:spLocks/>
              </p:cNvSpPr>
              <p:nvPr/>
            </p:nvSpPr>
            <p:spPr bwMode="auto">
              <a:xfrm>
                <a:off x="1952" y="1427"/>
                <a:ext cx="7" cy="21"/>
              </a:xfrm>
              <a:custGeom>
                <a:avLst/>
                <a:gdLst>
                  <a:gd name="T0" fmla="*/ 0 w 16"/>
                  <a:gd name="T1" fmla="*/ 3 h 40"/>
                  <a:gd name="T2" fmla="*/ 0 w 16"/>
                  <a:gd name="T3" fmla="*/ 2 h 40"/>
                  <a:gd name="T4" fmla="*/ 0 w 16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0"/>
                  <a:gd name="T11" fmla="*/ 16 w 16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0">
                    <a:moveTo>
                      <a:pt x="0" y="40"/>
                    </a:moveTo>
                    <a:lnTo>
                      <a:pt x="13" y="22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5" name="Freeform 1134"/>
              <p:cNvSpPr>
                <a:spLocks/>
              </p:cNvSpPr>
              <p:nvPr/>
            </p:nvSpPr>
            <p:spPr bwMode="auto">
              <a:xfrm>
                <a:off x="1944" y="1413"/>
                <a:ext cx="1" cy="31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2 h 62"/>
                  <a:gd name="T4" fmla="*/ 0 w 1"/>
                  <a:gd name="T5" fmla="*/ 4 h 62"/>
                  <a:gd name="T6" fmla="*/ 0 w 1"/>
                  <a:gd name="T7" fmla="*/ 4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2"/>
                  <a:gd name="T14" fmla="*/ 1 w 1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2">
                    <a:moveTo>
                      <a:pt x="0" y="0"/>
                    </a:moveTo>
                    <a:lnTo>
                      <a:pt x="0" y="27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6" name="Freeform 1135"/>
              <p:cNvSpPr>
                <a:spLocks/>
              </p:cNvSpPr>
              <p:nvPr/>
            </p:nvSpPr>
            <p:spPr bwMode="auto">
              <a:xfrm>
                <a:off x="1981" y="1411"/>
                <a:ext cx="1" cy="37"/>
              </a:xfrm>
              <a:custGeom>
                <a:avLst/>
                <a:gdLst>
                  <a:gd name="T0" fmla="*/ 0 w 1"/>
                  <a:gd name="T1" fmla="*/ 5 h 73"/>
                  <a:gd name="T2" fmla="*/ 0 w 1"/>
                  <a:gd name="T3" fmla="*/ 4 h 73"/>
                  <a:gd name="T4" fmla="*/ 0 w 1"/>
                  <a:gd name="T5" fmla="*/ 2 h 73"/>
                  <a:gd name="T6" fmla="*/ 0 w 1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3"/>
                  <a:gd name="T14" fmla="*/ 1 w 1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3">
                    <a:moveTo>
                      <a:pt x="0" y="73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7" name="Line 1136"/>
              <p:cNvSpPr>
                <a:spLocks noChangeShapeType="1"/>
              </p:cNvSpPr>
              <p:nvPr/>
            </p:nvSpPr>
            <p:spPr bwMode="auto">
              <a:xfrm flipV="1">
                <a:off x="1973" y="1416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8" name="Line 1137"/>
              <p:cNvSpPr>
                <a:spLocks noChangeShapeType="1"/>
              </p:cNvSpPr>
              <p:nvPr/>
            </p:nvSpPr>
            <p:spPr bwMode="auto">
              <a:xfrm flipV="1">
                <a:off x="1974" y="1430"/>
                <a:ext cx="1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9" name="Line 1138"/>
              <p:cNvSpPr>
                <a:spLocks noChangeShapeType="1"/>
              </p:cNvSpPr>
              <p:nvPr/>
            </p:nvSpPr>
            <p:spPr bwMode="auto">
              <a:xfrm flipV="1">
                <a:off x="1988" y="1411"/>
                <a:ext cx="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0" name="Freeform 1139"/>
              <p:cNvSpPr>
                <a:spLocks/>
              </p:cNvSpPr>
              <p:nvPr/>
            </p:nvSpPr>
            <p:spPr bwMode="auto">
              <a:xfrm>
                <a:off x="1993" y="1419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2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1" name="Freeform 1140"/>
              <p:cNvSpPr>
                <a:spLocks/>
              </p:cNvSpPr>
              <p:nvPr/>
            </p:nvSpPr>
            <p:spPr bwMode="auto">
              <a:xfrm>
                <a:off x="2000" y="1420"/>
                <a:ext cx="10" cy="28"/>
              </a:xfrm>
              <a:custGeom>
                <a:avLst/>
                <a:gdLst>
                  <a:gd name="T0" fmla="*/ 1 w 21"/>
                  <a:gd name="T1" fmla="*/ 0 h 54"/>
                  <a:gd name="T2" fmla="*/ 1 w 21"/>
                  <a:gd name="T3" fmla="*/ 2 h 54"/>
                  <a:gd name="T4" fmla="*/ 0 w 21"/>
                  <a:gd name="T5" fmla="*/ 4 h 54"/>
                  <a:gd name="T6" fmla="*/ 0 w 21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54"/>
                  <a:gd name="T14" fmla="*/ 21 w 2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54">
                    <a:moveTo>
                      <a:pt x="21" y="0"/>
                    </a:moveTo>
                    <a:lnTo>
                      <a:pt x="21" y="25"/>
                    </a:lnTo>
                    <a:lnTo>
                      <a:pt x="10" y="54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2" name="Freeform 1141"/>
              <p:cNvSpPr>
                <a:spLocks/>
              </p:cNvSpPr>
              <p:nvPr/>
            </p:nvSpPr>
            <p:spPr bwMode="auto">
              <a:xfrm>
                <a:off x="1988" y="1419"/>
                <a:ext cx="17" cy="29"/>
              </a:xfrm>
              <a:custGeom>
                <a:avLst/>
                <a:gdLst>
                  <a:gd name="T0" fmla="*/ 0 w 35"/>
                  <a:gd name="T1" fmla="*/ 4 h 56"/>
                  <a:gd name="T2" fmla="*/ 1 w 35"/>
                  <a:gd name="T3" fmla="*/ 3 h 56"/>
                  <a:gd name="T4" fmla="*/ 2 w 35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6"/>
                  <a:gd name="T11" fmla="*/ 35 w 3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6">
                    <a:moveTo>
                      <a:pt x="0" y="56"/>
                    </a:moveTo>
                    <a:lnTo>
                      <a:pt x="24" y="33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3" name="Line 1142"/>
              <p:cNvSpPr>
                <a:spLocks noChangeShapeType="1"/>
              </p:cNvSpPr>
              <p:nvPr/>
            </p:nvSpPr>
            <p:spPr bwMode="auto">
              <a:xfrm flipV="1">
                <a:off x="2010" y="1417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4" name="Line 1143"/>
              <p:cNvSpPr>
                <a:spLocks noChangeShapeType="1"/>
              </p:cNvSpPr>
              <p:nvPr/>
            </p:nvSpPr>
            <p:spPr bwMode="auto">
              <a:xfrm flipV="1">
                <a:off x="1988" y="1419"/>
                <a:ext cx="1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5" name="Line 1144"/>
              <p:cNvSpPr>
                <a:spLocks noChangeShapeType="1"/>
              </p:cNvSpPr>
              <p:nvPr/>
            </p:nvSpPr>
            <p:spPr bwMode="auto">
              <a:xfrm flipH="1">
                <a:off x="1976" y="1420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6" name="Freeform 1145"/>
              <p:cNvSpPr>
                <a:spLocks/>
              </p:cNvSpPr>
              <p:nvPr/>
            </p:nvSpPr>
            <p:spPr bwMode="auto">
              <a:xfrm>
                <a:off x="2015" y="1416"/>
                <a:ext cx="5" cy="32"/>
              </a:xfrm>
              <a:custGeom>
                <a:avLst/>
                <a:gdLst>
                  <a:gd name="T0" fmla="*/ 0 w 9"/>
                  <a:gd name="T1" fmla="*/ 4 h 64"/>
                  <a:gd name="T2" fmla="*/ 1 w 9"/>
                  <a:gd name="T3" fmla="*/ 2 h 64"/>
                  <a:gd name="T4" fmla="*/ 1 w 9"/>
                  <a:gd name="T5" fmla="*/ 1 h 64"/>
                  <a:gd name="T6" fmla="*/ 1 w 9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64"/>
                  <a:gd name="T14" fmla="*/ 9 w 9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64">
                    <a:moveTo>
                      <a:pt x="0" y="64"/>
                    </a:moveTo>
                    <a:lnTo>
                      <a:pt x="9" y="36"/>
                    </a:lnTo>
                    <a:lnTo>
                      <a:pt x="9" y="25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7" name="Freeform 1146"/>
              <p:cNvSpPr>
                <a:spLocks/>
              </p:cNvSpPr>
              <p:nvPr/>
            </p:nvSpPr>
            <p:spPr bwMode="auto">
              <a:xfrm>
                <a:off x="2020" y="1416"/>
                <a:ext cx="31" cy="1"/>
              </a:xfrm>
              <a:custGeom>
                <a:avLst/>
                <a:gdLst>
                  <a:gd name="T0" fmla="*/ 0 w 61"/>
                  <a:gd name="T1" fmla="*/ 0 h 1"/>
                  <a:gd name="T2" fmla="*/ 2 w 61"/>
                  <a:gd name="T3" fmla="*/ 0 h 1"/>
                  <a:gd name="T4" fmla="*/ 4 w 61"/>
                  <a:gd name="T5" fmla="*/ 0 h 1"/>
                  <a:gd name="T6" fmla="*/ 4 w 6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"/>
                  <a:gd name="T14" fmla="*/ 61 w 6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8" name="Freeform 1147"/>
              <p:cNvSpPr>
                <a:spLocks/>
              </p:cNvSpPr>
              <p:nvPr/>
            </p:nvSpPr>
            <p:spPr bwMode="auto">
              <a:xfrm>
                <a:off x="2024" y="1422"/>
                <a:ext cx="26" cy="1"/>
              </a:xfrm>
              <a:custGeom>
                <a:avLst/>
                <a:gdLst>
                  <a:gd name="T0" fmla="*/ 4 w 51"/>
                  <a:gd name="T1" fmla="*/ 0 h 1"/>
                  <a:gd name="T2" fmla="*/ 4 w 51"/>
                  <a:gd name="T3" fmla="*/ 0 h 1"/>
                  <a:gd name="T4" fmla="*/ 2 w 51"/>
                  <a:gd name="T5" fmla="*/ 0 h 1"/>
                  <a:gd name="T6" fmla="*/ 0 w 5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1"/>
                  <a:gd name="T14" fmla="*/ 51 w 5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1">
                    <a:moveTo>
                      <a:pt x="51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9" name="Freeform 1148"/>
              <p:cNvSpPr>
                <a:spLocks/>
              </p:cNvSpPr>
              <p:nvPr/>
            </p:nvSpPr>
            <p:spPr bwMode="auto">
              <a:xfrm>
                <a:off x="2025" y="1429"/>
                <a:ext cx="1" cy="18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1 h 36"/>
                  <a:gd name="T4" fmla="*/ 0 w 1"/>
                  <a:gd name="T5" fmla="*/ 2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25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0" name="Freeform 1149"/>
              <p:cNvSpPr>
                <a:spLocks/>
              </p:cNvSpPr>
              <p:nvPr/>
            </p:nvSpPr>
            <p:spPr bwMode="auto">
              <a:xfrm>
                <a:off x="2027" y="1422"/>
                <a:ext cx="11" cy="19"/>
              </a:xfrm>
              <a:custGeom>
                <a:avLst/>
                <a:gdLst>
                  <a:gd name="T0" fmla="*/ 0 w 20"/>
                  <a:gd name="T1" fmla="*/ 2 h 39"/>
                  <a:gd name="T2" fmla="*/ 2 w 20"/>
                  <a:gd name="T3" fmla="*/ 0 h 39"/>
                  <a:gd name="T4" fmla="*/ 2 w 20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9"/>
                  <a:gd name="T11" fmla="*/ 20 w 2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9">
                    <a:moveTo>
                      <a:pt x="0" y="39"/>
                    </a:moveTo>
                    <a:lnTo>
                      <a:pt x="20" y="11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1" name="Line 1150"/>
              <p:cNvSpPr>
                <a:spLocks noChangeShapeType="1"/>
              </p:cNvSpPr>
              <p:nvPr/>
            </p:nvSpPr>
            <p:spPr bwMode="auto">
              <a:xfrm flipV="1">
                <a:off x="2035" y="1411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2" name="Line 1151"/>
              <p:cNvSpPr>
                <a:spLocks noChangeShapeType="1"/>
              </p:cNvSpPr>
              <p:nvPr/>
            </p:nvSpPr>
            <p:spPr bwMode="auto">
              <a:xfrm flipH="1" flipV="1">
                <a:off x="2037" y="1430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3" name="Line 1152"/>
              <p:cNvSpPr>
                <a:spLocks noChangeShapeType="1"/>
              </p:cNvSpPr>
              <p:nvPr/>
            </p:nvSpPr>
            <p:spPr bwMode="auto">
              <a:xfrm flipV="1">
                <a:off x="2049" y="1429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4" name="Freeform 1153"/>
              <p:cNvSpPr>
                <a:spLocks/>
              </p:cNvSpPr>
              <p:nvPr/>
            </p:nvSpPr>
            <p:spPr bwMode="auto">
              <a:xfrm>
                <a:off x="2026" y="1430"/>
                <a:ext cx="23" cy="1"/>
              </a:xfrm>
              <a:custGeom>
                <a:avLst/>
                <a:gdLst>
                  <a:gd name="T0" fmla="*/ 2 w 47"/>
                  <a:gd name="T1" fmla="*/ 0 h 1"/>
                  <a:gd name="T2" fmla="*/ 1 w 47"/>
                  <a:gd name="T3" fmla="*/ 0 h 1"/>
                  <a:gd name="T4" fmla="*/ 0 w 4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"/>
                  <a:gd name="T11" fmla="*/ 47 w 4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">
                    <a:moveTo>
                      <a:pt x="4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5" name="Line 1154"/>
              <p:cNvSpPr>
                <a:spLocks noChangeShapeType="1"/>
              </p:cNvSpPr>
              <p:nvPr/>
            </p:nvSpPr>
            <p:spPr bwMode="auto">
              <a:xfrm flipH="1">
                <a:off x="2013" y="1432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6" name="Line 1155"/>
              <p:cNvSpPr>
                <a:spLocks noChangeShapeType="1"/>
              </p:cNvSpPr>
              <p:nvPr/>
            </p:nvSpPr>
            <p:spPr bwMode="auto">
              <a:xfrm flipH="1" flipV="1">
                <a:off x="2013" y="141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7" name="Freeform 1156"/>
              <p:cNvSpPr>
                <a:spLocks/>
              </p:cNvSpPr>
              <p:nvPr/>
            </p:nvSpPr>
            <p:spPr bwMode="auto">
              <a:xfrm>
                <a:off x="2044" y="1441"/>
                <a:ext cx="5" cy="7"/>
              </a:xfrm>
              <a:custGeom>
                <a:avLst/>
                <a:gdLst>
                  <a:gd name="T0" fmla="*/ 0 w 11"/>
                  <a:gd name="T1" fmla="*/ 1 h 12"/>
                  <a:gd name="T2" fmla="*/ 0 w 11"/>
                  <a:gd name="T3" fmla="*/ 1 h 12"/>
                  <a:gd name="T4" fmla="*/ 0 w 11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9"/>
                    </a:moveTo>
                    <a:lnTo>
                      <a:pt x="11" y="12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8" name="Line 1157"/>
              <p:cNvSpPr>
                <a:spLocks noChangeShapeType="1"/>
              </p:cNvSpPr>
              <p:nvPr/>
            </p:nvSpPr>
            <p:spPr bwMode="auto">
              <a:xfrm flipV="1">
                <a:off x="2053" y="1436"/>
                <a:ext cx="1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9" name="Freeform 1158"/>
              <p:cNvSpPr>
                <a:spLocks/>
              </p:cNvSpPr>
              <p:nvPr/>
            </p:nvSpPr>
            <p:spPr bwMode="auto">
              <a:xfrm>
                <a:off x="2070" y="1437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2 w 37"/>
                  <a:gd name="T3" fmla="*/ 0 h 1"/>
                  <a:gd name="T4" fmla="*/ 3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0" name="Freeform 1159"/>
              <p:cNvSpPr>
                <a:spLocks/>
              </p:cNvSpPr>
              <p:nvPr/>
            </p:nvSpPr>
            <p:spPr bwMode="auto">
              <a:xfrm>
                <a:off x="2069" y="1412"/>
                <a:ext cx="20" cy="17"/>
              </a:xfrm>
              <a:custGeom>
                <a:avLst/>
                <a:gdLst>
                  <a:gd name="T0" fmla="*/ 2 w 41"/>
                  <a:gd name="T1" fmla="*/ 3 h 33"/>
                  <a:gd name="T2" fmla="*/ 2 w 41"/>
                  <a:gd name="T3" fmla="*/ 2 h 33"/>
                  <a:gd name="T4" fmla="*/ 2 w 41"/>
                  <a:gd name="T5" fmla="*/ 0 h 33"/>
                  <a:gd name="T6" fmla="*/ 1 w 41"/>
                  <a:gd name="T7" fmla="*/ 0 h 33"/>
                  <a:gd name="T8" fmla="*/ 0 w 41"/>
                  <a:gd name="T9" fmla="*/ 0 h 33"/>
                  <a:gd name="T10" fmla="*/ 0 w 41"/>
                  <a:gd name="T11" fmla="*/ 1 h 33"/>
                  <a:gd name="T12" fmla="*/ 0 w 41"/>
                  <a:gd name="T13" fmla="*/ 3 h 33"/>
                  <a:gd name="T14" fmla="*/ 1 w 41"/>
                  <a:gd name="T15" fmla="*/ 3 h 33"/>
                  <a:gd name="T16" fmla="*/ 2 w 41"/>
                  <a:gd name="T17" fmla="*/ 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3"/>
                  <a:gd name="T29" fmla="*/ 41 w 41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3">
                    <a:moveTo>
                      <a:pt x="41" y="33"/>
                    </a:moveTo>
                    <a:lnTo>
                      <a:pt x="41" y="25"/>
                    </a:lnTo>
                    <a:lnTo>
                      <a:pt x="41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33"/>
                    </a:lnTo>
                    <a:lnTo>
                      <a:pt x="16" y="33"/>
                    </a:lnTo>
                    <a:lnTo>
                      <a:pt x="41" y="3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1" name="Freeform 1160"/>
              <p:cNvSpPr>
                <a:spLocks/>
              </p:cNvSpPr>
              <p:nvPr/>
            </p:nvSpPr>
            <p:spPr bwMode="auto">
              <a:xfrm>
                <a:off x="2069" y="1421"/>
                <a:ext cx="20" cy="1"/>
              </a:xfrm>
              <a:custGeom>
                <a:avLst/>
                <a:gdLst>
                  <a:gd name="T0" fmla="*/ 3 w 39"/>
                  <a:gd name="T1" fmla="*/ 0 h 1"/>
                  <a:gd name="T2" fmla="*/ 2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3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2" name="Line 1161"/>
              <p:cNvSpPr>
                <a:spLocks noChangeShapeType="1"/>
              </p:cNvSpPr>
              <p:nvPr/>
            </p:nvSpPr>
            <p:spPr bwMode="auto">
              <a:xfrm flipH="1">
                <a:off x="2053" y="141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3" name="Freeform 1162"/>
              <p:cNvSpPr>
                <a:spLocks/>
              </p:cNvSpPr>
              <p:nvPr/>
            </p:nvSpPr>
            <p:spPr bwMode="auto">
              <a:xfrm>
                <a:off x="2059" y="1416"/>
                <a:ext cx="1" cy="24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2 h 47"/>
                  <a:gd name="T4" fmla="*/ 0 w 1"/>
                  <a:gd name="T5" fmla="*/ 3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25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4" name="Freeform 1163"/>
              <p:cNvSpPr>
                <a:spLocks/>
              </p:cNvSpPr>
              <p:nvPr/>
            </p:nvSpPr>
            <p:spPr bwMode="auto">
              <a:xfrm>
                <a:off x="2066" y="1447"/>
                <a:ext cx="26" cy="1"/>
              </a:xfrm>
              <a:custGeom>
                <a:avLst/>
                <a:gdLst>
                  <a:gd name="T0" fmla="*/ 0 w 51"/>
                  <a:gd name="T1" fmla="*/ 0 h 1"/>
                  <a:gd name="T2" fmla="*/ 2 w 51"/>
                  <a:gd name="T3" fmla="*/ 0 h 1"/>
                  <a:gd name="T4" fmla="*/ 4 w 51"/>
                  <a:gd name="T5" fmla="*/ 0 h 1"/>
                  <a:gd name="T6" fmla="*/ 4 w 5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1"/>
                  <a:gd name="T14" fmla="*/ 51 w 5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5" name="Freeform 1164"/>
              <p:cNvSpPr>
                <a:spLocks/>
              </p:cNvSpPr>
              <p:nvPr/>
            </p:nvSpPr>
            <p:spPr bwMode="auto">
              <a:xfrm>
                <a:off x="2079" y="1412"/>
                <a:ext cx="1" cy="36"/>
              </a:xfrm>
              <a:custGeom>
                <a:avLst/>
                <a:gdLst>
                  <a:gd name="T0" fmla="*/ 0 w 1"/>
                  <a:gd name="T1" fmla="*/ 5 h 70"/>
                  <a:gd name="T2" fmla="*/ 0 w 1"/>
                  <a:gd name="T3" fmla="*/ 4 h 70"/>
                  <a:gd name="T4" fmla="*/ 0 w 1"/>
                  <a:gd name="T5" fmla="*/ 2 h 70"/>
                  <a:gd name="T6" fmla="*/ 0 w 1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0"/>
                  <a:gd name="T14" fmla="*/ 1 w 1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0">
                    <a:moveTo>
                      <a:pt x="0" y="70"/>
                    </a:moveTo>
                    <a:lnTo>
                      <a:pt x="0" y="52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6" name="Line 1165"/>
              <p:cNvSpPr>
                <a:spLocks noChangeShapeType="1"/>
              </p:cNvSpPr>
              <p:nvPr/>
            </p:nvSpPr>
            <p:spPr bwMode="auto">
              <a:xfrm flipH="1">
                <a:off x="2054" y="1428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7" name="Freeform 1166"/>
              <p:cNvSpPr>
                <a:spLocks/>
              </p:cNvSpPr>
              <p:nvPr/>
            </p:nvSpPr>
            <p:spPr bwMode="auto">
              <a:xfrm>
                <a:off x="2100" y="1412"/>
                <a:ext cx="1" cy="37"/>
              </a:xfrm>
              <a:custGeom>
                <a:avLst/>
                <a:gdLst>
                  <a:gd name="T0" fmla="*/ 0 w 1"/>
                  <a:gd name="T1" fmla="*/ 4 h 75"/>
                  <a:gd name="T2" fmla="*/ 0 w 1"/>
                  <a:gd name="T3" fmla="*/ 3 h 75"/>
                  <a:gd name="T4" fmla="*/ 0 w 1"/>
                  <a:gd name="T5" fmla="*/ 1 h 75"/>
                  <a:gd name="T6" fmla="*/ 0 w 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5"/>
                  <a:gd name="T14" fmla="*/ 1 w 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5">
                    <a:moveTo>
                      <a:pt x="0" y="75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8" name="Line 1167"/>
              <p:cNvSpPr>
                <a:spLocks noChangeShapeType="1"/>
              </p:cNvSpPr>
              <p:nvPr/>
            </p:nvSpPr>
            <p:spPr bwMode="auto">
              <a:xfrm flipV="1">
                <a:off x="2094" y="1421"/>
                <a:ext cx="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9" name="Line 1168"/>
              <p:cNvSpPr>
                <a:spLocks noChangeShapeType="1"/>
              </p:cNvSpPr>
              <p:nvPr/>
            </p:nvSpPr>
            <p:spPr bwMode="auto">
              <a:xfrm>
                <a:off x="2094" y="142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0" name="Line 1169"/>
              <p:cNvSpPr>
                <a:spLocks noChangeShapeType="1"/>
              </p:cNvSpPr>
              <p:nvPr/>
            </p:nvSpPr>
            <p:spPr bwMode="auto">
              <a:xfrm flipV="1">
                <a:off x="2106" y="1410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1" name="Line 1170"/>
              <p:cNvSpPr>
                <a:spLocks noChangeShapeType="1"/>
              </p:cNvSpPr>
              <p:nvPr/>
            </p:nvSpPr>
            <p:spPr bwMode="auto">
              <a:xfrm>
                <a:off x="2119" y="141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2" name="Rectangle 1171"/>
              <p:cNvSpPr>
                <a:spLocks noChangeArrowheads="1"/>
              </p:cNvSpPr>
              <p:nvPr/>
            </p:nvSpPr>
            <p:spPr bwMode="auto">
              <a:xfrm>
                <a:off x="2121" y="1428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3" name="Line 1172"/>
              <p:cNvSpPr>
                <a:spLocks noChangeShapeType="1"/>
              </p:cNvSpPr>
              <p:nvPr/>
            </p:nvSpPr>
            <p:spPr bwMode="auto">
              <a:xfrm flipH="1">
                <a:off x="2113" y="142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4" name="Freeform 1173"/>
              <p:cNvSpPr>
                <a:spLocks/>
              </p:cNvSpPr>
              <p:nvPr/>
            </p:nvSpPr>
            <p:spPr bwMode="auto">
              <a:xfrm>
                <a:off x="2110" y="1428"/>
                <a:ext cx="7" cy="7"/>
              </a:xfrm>
              <a:custGeom>
                <a:avLst/>
                <a:gdLst>
                  <a:gd name="T0" fmla="*/ 1 w 14"/>
                  <a:gd name="T1" fmla="*/ 0 h 14"/>
                  <a:gd name="T2" fmla="*/ 1 w 14"/>
                  <a:gd name="T3" fmla="*/ 0 h 14"/>
                  <a:gd name="T4" fmla="*/ 1 w 14"/>
                  <a:gd name="T5" fmla="*/ 1 h 14"/>
                  <a:gd name="T6" fmla="*/ 0 w 14"/>
                  <a:gd name="T7" fmla="*/ 1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4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5" name="Line 1174"/>
              <p:cNvSpPr>
                <a:spLocks noChangeShapeType="1"/>
              </p:cNvSpPr>
              <p:nvPr/>
            </p:nvSpPr>
            <p:spPr bwMode="auto">
              <a:xfrm flipH="1" flipV="1">
                <a:off x="2100" y="1423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6" name="Line 1175"/>
              <p:cNvSpPr>
                <a:spLocks noChangeShapeType="1"/>
              </p:cNvSpPr>
              <p:nvPr/>
            </p:nvSpPr>
            <p:spPr bwMode="auto">
              <a:xfrm flipV="1">
                <a:off x="2105" y="1436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7" name="Line 1176"/>
              <p:cNvSpPr>
                <a:spLocks noChangeShapeType="1"/>
              </p:cNvSpPr>
              <p:nvPr/>
            </p:nvSpPr>
            <p:spPr bwMode="auto">
              <a:xfrm flipV="1">
                <a:off x="2115" y="143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8" name="Line 1177"/>
              <p:cNvSpPr>
                <a:spLocks noChangeShapeType="1"/>
              </p:cNvSpPr>
              <p:nvPr/>
            </p:nvSpPr>
            <p:spPr bwMode="auto">
              <a:xfrm>
                <a:off x="2124" y="144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9" name="Line 1178"/>
              <p:cNvSpPr>
                <a:spLocks noChangeShapeType="1"/>
              </p:cNvSpPr>
              <p:nvPr/>
            </p:nvSpPr>
            <p:spPr bwMode="auto">
              <a:xfrm flipH="1" flipV="1">
                <a:off x="2112" y="1441"/>
                <a:ext cx="6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0" name="Freeform 1179"/>
              <p:cNvSpPr>
                <a:spLocks/>
              </p:cNvSpPr>
              <p:nvPr/>
            </p:nvSpPr>
            <p:spPr bwMode="auto">
              <a:xfrm>
                <a:off x="2135" y="1414"/>
                <a:ext cx="7" cy="32"/>
              </a:xfrm>
              <a:custGeom>
                <a:avLst/>
                <a:gdLst>
                  <a:gd name="T0" fmla="*/ 0 w 15"/>
                  <a:gd name="T1" fmla="*/ 4 h 64"/>
                  <a:gd name="T2" fmla="*/ 0 w 15"/>
                  <a:gd name="T3" fmla="*/ 3 h 64"/>
                  <a:gd name="T4" fmla="*/ 0 w 15"/>
                  <a:gd name="T5" fmla="*/ 2 h 64"/>
                  <a:gd name="T6" fmla="*/ 0 w 15"/>
                  <a:gd name="T7" fmla="*/ 1 h 64"/>
                  <a:gd name="T8" fmla="*/ 0 w 1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4"/>
                  <a:gd name="T17" fmla="*/ 15 w 1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4">
                    <a:moveTo>
                      <a:pt x="0" y="64"/>
                    </a:moveTo>
                    <a:lnTo>
                      <a:pt x="11" y="50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1" name="Freeform 1180"/>
              <p:cNvSpPr>
                <a:spLocks/>
              </p:cNvSpPr>
              <p:nvPr/>
            </p:nvSpPr>
            <p:spPr bwMode="auto">
              <a:xfrm>
                <a:off x="2142" y="1416"/>
                <a:ext cx="29" cy="1"/>
              </a:xfrm>
              <a:custGeom>
                <a:avLst/>
                <a:gdLst>
                  <a:gd name="T0" fmla="*/ 0 w 58"/>
                  <a:gd name="T1" fmla="*/ 0 h 1"/>
                  <a:gd name="T2" fmla="*/ 2 w 58"/>
                  <a:gd name="T3" fmla="*/ 0 h 1"/>
                  <a:gd name="T4" fmla="*/ 4 w 58"/>
                  <a:gd name="T5" fmla="*/ 0 h 1"/>
                  <a:gd name="T6" fmla="*/ 4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"/>
                  <a:gd name="T14" fmla="*/ 58 w 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2" name="Freeform 1181"/>
              <p:cNvSpPr>
                <a:spLocks/>
              </p:cNvSpPr>
              <p:nvPr/>
            </p:nvSpPr>
            <p:spPr bwMode="auto">
              <a:xfrm>
                <a:off x="2162" y="1419"/>
                <a:ext cx="10" cy="9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1 w 19"/>
                  <a:gd name="T5" fmla="*/ 1 h 19"/>
                  <a:gd name="T6" fmla="*/ 1 w 19"/>
                  <a:gd name="T7" fmla="*/ 1 h 19"/>
                  <a:gd name="T8" fmla="*/ 2 w 19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0" y="0"/>
                    </a:moveTo>
                    <a:lnTo>
                      <a:pt x="0" y="11"/>
                    </a:lnTo>
                    <a:lnTo>
                      <a:pt x="2" y="16"/>
                    </a:lnTo>
                    <a:lnTo>
                      <a:pt x="7" y="19"/>
                    </a:lnTo>
                    <a:lnTo>
                      <a:pt x="19" y="1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3" name="Freeform 1182"/>
              <p:cNvSpPr>
                <a:spLocks/>
              </p:cNvSpPr>
              <p:nvPr/>
            </p:nvSpPr>
            <p:spPr bwMode="auto">
              <a:xfrm>
                <a:off x="2143" y="1432"/>
                <a:ext cx="23" cy="16"/>
              </a:xfrm>
              <a:custGeom>
                <a:avLst/>
                <a:gdLst>
                  <a:gd name="T0" fmla="*/ 0 w 47"/>
                  <a:gd name="T1" fmla="*/ 2 h 31"/>
                  <a:gd name="T2" fmla="*/ 1 w 47"/>
                  <a:gd name="T3" fmla="*/ 2 h 31"/>
                  <a:gd name="T4" fmla="*/ 2 w 4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1"/>
                  <a:gd name="T11" fmla="*/ 47 w 4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1">
                    <a:moveTo>
                      <a:pt x="0" y="31"/>
                    </a:moveTo>
                    <a:lnTo>
                      <a:pt x="28" y="24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4" name="Line 1183"/>
              <p:cNvSpPr>
                <a:spLocks noChangeShapeType="1"/>
              </p:cNvSpPr>
              <p:nvPr/>
            </p:nvSpPr>
            <p:spPr bwMode="auto">
              <a:xfrm flipH="1">
                <a:off x="2135" y="1430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5" name="Line 1184"/>
              <p:cNvSpPr>
                <a:spLocks noChangeShapeType="1"/>
              </p:cNvSpPr>
              <p:nvPr/>
            </p:nvSpPr>
            <p:spPr bwMode="auto">
              <a:xfrm flipH="1" flipV="1">
                <a:off x="2136" y="1419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6" name="Line 1185"/>
              <p:cNvSpPr>
                <a:spLocks noChangeShapeType="1"/>
              </p:cNvSpPr>
              <p:nvPr/>
            </p:nvSpPr>
            <p:spPr bwMode="auto">
              <a:xfrm>
                <a:off x="2152" y="1419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7" name="Freeform 1186"/>
              <p:cNvSpPr>
                <a:spLocks/>
              </p:cNvSpPr>
              <p:nvPr/>
            </p:nvSpPr>
            <p:spPr bwMode="auto">
              <a:xfrm>
                <a:off x="2147" y="1423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0 h 11"/>
                  <a:gd name="T4" fmla="*/ 1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11"/>
                    </a:moveTo>
                    <a:lnTo>
                      <a:pt x="6" y="7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8" name="Freeform 1187"/>
              <p:cNvSpPr>
                <a:spLocks/>
              </p:cNvSpPr>
              <p:nvPr/>
            </p:nvSpPr>
            <p:spPr bwMode="auto">
              <a:xfrm>
                <a:off x="2150" y="1433"/>
                <a:ext cx="16" cy="1"/>
              </a:xfrm>
              <a:custGeom>
                <a:avLst/>
                <a:gdLst>
                  <a:gd name="T0" fmla="*/ 0 w 33"/>
                  <a:gd name="T1" fmla="*/ 0 h 1"/>
                  <a:gd name="T2" fmla="*/ 1 w 33"/>
                  <a:gd name="T3" fmla="*/ 0 h 1"/>
                  <a:gd name="T4" fmla="*/ 2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5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9" name="Freeform 1188"/>
              <p:cNvSpPr>
                <a:spLocks/>
              </p:cNvSpPr>
              <p:nvPr/>
            </p:nvSpPr>
            <p:spPr bwMode="auto">
              <a:xfrm>
                <a:off x="2150" y="1434"/>
                <a:ext cx="18" cy="14"/>
              </a:xfrm>
              <a:custGeom>
                <a:avLst/>
                <a:gdLst>
                  <a:gd name="T0" fmla="*/ 0 w 36"/>
                  <a:gd name="T1" fmla="*/ 0 h 28"/>
                  <a:gd name="T2" fmla="*/ 1 w 36"/>
                  <a:gd name="T3" fmla="*/ 2 h 28"/>
                  <a:gd name="T4" fmla="*/ 2 w 36"/>
                  <a:gd name="T5" fmla="*/ 2 h 2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8"/>
                  <a:gd name="T11" fmla="*/ 36 w 36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8">
                    <a:moveTo>
                      <a:pt x="0" y="0"/>
                    </a:moveTo>
                    <a:lnTo>
                      <a:pt x="14" y="19"/>
                    </a:lnTo>
                    <a:lnTo>
                      <a:pt x="36" y="2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0" name="Line 1189"/>
              <p:cNvSpPr>
                <a:spLocks noChangeShapeType="1"/>
              </p:cNvSpPr>
              <p:nvPr/>
            </p:nvSpPr>
            <p:spPr bwMode="auto">
              <a:xfrm flipH="1">
                <a:off x="2153" y="1419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1" name="Line 1190"/>
              <p:cNvSpPr>
                <a:spLocks noChangeShapeType="1"/>
              </p:cNvSpPr>
              <p:nvPr/>
            </p:nvSpPr>
            <p:spPr bwMode="auto">
              <a:xfrm flipH="1" flipV="1">
                <a:off x="2154" y="1411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2" name="Line 1191"/>
              <p:cNvSpPr>
                <a:spLocks noChangeShapeType="1"/>
              </p:cNvSpPr>
              <p:nvPr/>
            </p:nvSpPr>
            <p:spPr bwMode="auto">
              <a:xfrm flipV="1">
                <a:off x="2178" y="1443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3" name="Freeform 1192"/>
              <p:cNvSpPr>
                <a:spLocks/>
              </p:cNvSpPr>
              <p:nvPr/>
            </p:nvSpPr>
            <p:spPr bwMode="auto">
              <a:xfrm>
                <a:off x="2182" y="1430"/>
                <a:ext cx="22" cy="13"/>
              </a:xfrm>
              <a:custGeom>
                <a:avLst/>
                <a:gdLst>
                  <a:gd name="T0" fmla="*/ 1 w 46"/>
                  <a:gd name="T1" fmla="*/ 2 h 25"/>
                  <a:gd name="T2" fmla="*/ 2 w 46"/>
                  <a:gd name="T3" fmla="*/ 2 h 25"/>
                  <a:gd name="T4" fmla="*/ 2 w 46"/>
                  <a:gd name="T5" fmla="*/ 0 h 25"/>
                  <a:gd name="T6" fmla="*/ 1 w 46"/>
                  <a:gd name="T7" fmla="*/ 0 h 25"/>
                  <a:gd name="T8" fmla="*/ 0 w 46"/>
                  <a:gd name="T9" fmla="*/ 0 h 25"/>
                  <a:gd name="T10" fmla="*/ 0 w 46"/>
                  <a:gd name="T11" fmla="*/ 2 h 25"/>
                  <a:gd name="T12" fmla="*/ 1 w 46"/>
                  <a:gd name="T13" fmla="*/ 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25"/>
                  <a:gd name="T23" fmla="*/ 46 w 4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25">
                    <a:moveTo>
                      <a:pt x="21" y="25"/>
                    </a:moveTo>
                    <a:lnTo>
                      <a:pt x="46" y="25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1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4" name="Line 1193"/>
              <p:cNvSpPr>
                <a:spLocks noChangeShapeType="1"/>
              </p:cNvSpPr>
              <p:nvPr/>
            </p:nvSpPr>
            <p:spPr bwMode="auto">
              <a:xfrm flipH="1">
                <a:off x="2182" y="143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5" name="Freeform 1194"/>
              <p:cNvSpPr>
                <a:spLocks/>
              </p:cNvSpPr>
              <p:nvPr/>
            </p:nvSpPr>
            <p:spPr bwMode="auto">
              <a:xfrm>
                <a:off x="2182" y="1435"/>
                <a:ext cx="22" cy="1"/>
              </a:xfrm>
              <a:custGeom>
                <a:avLst/>
                <a:gdLst>
                  <a:gd name="T0" fmla="*/ 0 w 46"/>
                  <a:gd name="T1" fmla="*/ 0 h 1"/>
                  <a:gd name="T2" fmla="*/ 1 w 46"/>
                  <a:gd name="T3" fmla="*/ 0 h 1"/>
                  <a:gd name="T4" fmla="*/ 2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26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6" name="Line 1195"/>
              <p:cNvSpPr>
                <a:spLocks noChangeShapeType="1"/>
              </p:cNvSpPr>
              <p:nvPr/>
            </p:nvSpPr>
            <p:spPr bwMode="auto">
              <a:xfrm flipH="1">
                <a:off x="2194" y="1439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7" name="Line 1196"/>
              <p:cNvSpPr>
                <a:spLocks noChangeShapeType="1"/>
              </p:cNvSpPr>
              <p:nvPr/>
            </p:nvSpPr>
            <p:spPr bwMode="auto">
              <a:xfrm>
                <a:off x="2197" y="1444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8" name="Freeform 1197"/>
              <p:cNvSpPr>
                <a:spLocks/>
              </p:cNvSpPr>
              <p:nvPr/>
            </p:nvSpPr>
            <p:spPr bwMode="auto">
              <a:xfrm>
                <a:off x="2183" y="1418"/>
                <a:ext cx="21" cy="9"/>
              </a:xfrm>
              <a:custGeom>
                <a:avLst/>
                <a:gdLst>
                  <a:gd name="T0" fmla="*/ 3 w 42"/>
                  <a:gd name="T1" fmla="*/ 1 h 19"/>
                  <a:gd name="T2" fmla="*/ 1 w 42"/>
                  <a:gd name="T3" fmla="*/ 1 h 19"/>
                  <a:gd name="T4" fmla="*/ 0 w 42"/>
                  <a:gd name="T5" fmla="*/ 1 h 19"/>
                  <a:gd name="T6" fmla="*/ 1 w 42"/>
                  <a:gd name="T7" fmla="*/ 0 h 19"/>
                  <a:gd name="T8" fmla="*/ 1 w 42"/>
                  <a:gd name="T9" fmla="*/ 0 h 19"/>
                  <a:gd name="T10" fmla="*/ 3 w 42"/>
                  <a:gd name="T11" fmla="*/ 0 h 19"/>
                  <a:gd name="T12" fmla="*/ 3 w 42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9"/>
                  <a:gd name="T23" fmla="*/ 42 w 4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9">
                    <a:moveTo>
                      <a:pt x="38" y="19"/>
                    </a:moveTo>
                    <a:lnTo>
                      <a:pt x="25" y="19"/>
                    </a:lnTo>
                    <a:lnTo>
                      <a:pt x="0" y="19"/>
                    </a:lnTo>
                    <a:lnTo>
                      <a:pt x="5" y="0"/>
                    </a:lnTo>
                    <a:lnTo>
                      <a:pt x="17" y="0"/>
                    </a:lnTo>
                    <a:lnTo>
                      <a:pt x="42" y="0"/>
                    </a:lnTo>
                    <a:lnTo>
                      <a:pt x="38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9" name="Freeform 1198"/>
              <p:cNvSpPr>
                <a:spLocks/>
              </p:cNvSpPr>
              <p:nvPr/>
            </p:nvSpPr>
            <p:spPr bwMode="auto">
              <a:xfrm>
                <a:off x="2175" y="1423"/>
                <a:ext cx="25" cy="1"/>
              </a:xfrm>
              <a:custGeom>
                <a:avLst/>
                <a:gdLst>
                  <a:gd name="T0" fmla="*/ 3 w 50"/>
                  <a:gd name="T1" fmla="*/ 0 h 1"/>
                  <a:gd name="T2" fmla="*/ 2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0" name="Line 1199"/>
              <p:cNvSpPr>
                <a:spLocks noChangeShapeType="1"/>
              </p:cNvSpPr>
              <p:nvPr/>
            </p:nvSpPr>
            <p:spPr bwMode="auto">
              <a:xfrm flipV="1">
                <a:off x="2175" y="1412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1" name="Freeform 1200"/>
              <p:cNvSpPr>
                <a:spLocks/>
              </p:cNvSpPr>
              <p:nvPr/>
            </p:nvSpPr>
            <p:spPr bwMode="auto">
              <a:xfrm>
                <a:off x="2178" y="1416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6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2" name="Line 1201"/>
              <p:cNvSpPr>
                <a:spLocks noChangeShapeType="1"/>
              </p:cNvSpPr>
              <p:nvPr/>
            </p:nvSpPr>
            <p:spPr bwMode="auto">
              <a:xfrm flipH="1">
                <a:off x="2208" y="1412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3" name="Line 1202"/>
              <p:cNvSpPr>
                <a:spLocks noChangeShapeType="1"/>
              </p:cNvSpPr>
              <p:nvPr/>
            </p:nvSpPr>
            <p:spPr bwMode="auto">
              <a:xfrm flipH="1">
                <a:off x="2200" y="1423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4" name="Line 1203"/>
              <p:cNvSpPr>
                <a:spLocks noChangeShapeType="1"/>
              </p:cNvSpPr>
              <p:nvPr/>
            </p:nvSpPr>
            <p:spPr bwMode="auto">
              <a:xfrm flipH="1" flipV="1">
                <a:off x="2191" y="1419"/>
                <a:ext cx="2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5" name="Line 1204"/>
              <p:cNvSpPr>
                <a:spLocks noChangeShapeType="1"/>
              </p:cNvSpPr>
              <p:nvPr/>
            </p:nvSpPr>
            <p:spPr bwMode="auto">
              <a:xfrm flipV="1">
                <a:off x="2193" y="141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6" name="Line 1205"/>
              <p:cNvSpPr>
                <a:spLocks noChangeShapeType="1"/>
              </p:cNvSpPr>
              <p:nvPr/>
            </p:nvSpPr>
            <p:spPr bwMode="auto">
              <a:xfrm flipV="1">
                <a:off x="2215" y="1439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7" name="Line 1206"/>
              <p:cNvSpPr>
                <a:spLocks noChangeShapeType="1"/>
              </p:cNvSpPr>
              <p:nvPr/>
            </p:nvSpPr>
            <p:spPr bwMode="auto">
              <a:xfrm>
                <a:off x="2218" y="143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8" name="Freeform 1207"/>
              <p:cNvSpPr>
                <a:spLocks/>
              </p:cNvSpPr>
              <p:nvPr/>
            </p:nvSpPr>
            <p:spPr bwMode="auto">
              <a:xfrm>
                <a:off x="2221" y="1431"/>
                <a:ext cx="8" cy="17"/>
              </a:xfrm>
              <a:custGeom>
                <a:avLst/>
                <a:gdLst>
                  <a:gd name="T0" fmla="*/ 0 w 17"/>
                  <a:gd name="T1" fmla="*/ 2 h 33"/>
                  <a:gd name="T2" fmla="*/ 0 w 17"/>
                  <a:gd name="T3" fmla="*/ 3 h 33"/>
                  <a:gd name="T4" fmla="*/ 1 w 1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3"/>
                  <a:gd name="T11" fmla="*/ 17 w 1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3">
                    <a:moveTo>
                      <a:pt x="0" y="29"/>
                    </a:moveTo>
                    <a:lnTo>
                      <a:pt x="9" y="33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9" name="Freeform 1208"/>
              <p:cNvSpPr>
                <a:spLocks/>
              </p:cNvSpPr>
              <p:nvPr/>
            </p:nvSpPr>
            <p:spPr bwMode="auto">
              <a:xfrm>
                <a:off x="2217" y="1411"/>
                <a:ext cx="12" cy="22"/>
              </a:xfrm>
              <a:custGeom>
                <a:avLst/>
                <a:gdLst>
                  <a:gd name="T0" fmla="*/ 1 w 25"/>
                  <a:gd name="T1" fmla="*/ 3 h 44"/>
                  <a:gd name="T2" fmla="*/ 0 w 25"/>
                  <a:gd name="T3" fmla="*/ 3 h 44"/>
                  <a:gd name="T4" fmla="*/ 0 w 25"/>
                  <a:gd name="T5" fmla="*/ 1 h 44"/>
                  <a:gd name="T6" fmla="*/ 0 w 2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4"/>
                  <a:gd name="T14" fmla="*/ 25 w 2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4">
                    <a:moveTo>
                      <a:pt x="25" y="44"/>
                    </a:moveTo>
                    <a:lnTo>
                      <a:pt x="0" y="4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0" name="Freeform 1209"/>
              <p:cNvSpPr>
                <a:spLocks/>
              </p:cNvSpPr>
              <p:nvPr/>
            </p:nvSpPr>
            <p:spPr bwMode="auto">
              <a:xfrm>
                <a:off x="2217" y="1413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1 w 27"/>
                  <a:gd name="T3" fmla="*/ 0 h 1"/>
                  <a:gd name="T4" fmla="*/ 1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1" name="Freeform 1210"/>
              <p:cNvSpPr>
                <a:spLocks/>
              </p:cNvSpPr>
              <p:nvPr/>
            </p:nvSpPr>
            <p:spPr bwMode="auto">
              <a:xfrm>
                <a:off x="2224" y="1413"/>
                <a:ext cx="1" cy="20"/>
              </a:xfrm>
              <a:custGeom>
                <a:avLst/>
                <a:gdLst>
                  <a:gd name="T0" fmla="*/ 0 w 1"/>
                  <a:gd name="T1" fmla="*/ 0 h 40"/>
                  <a:gd name="T2" fmla="*/ 0 w 1"/>
                  <a:gd name="T3" fmla="*/ 1 h 40"/>
                  <a:gd name="T4" fmla="*/ 0 w 1"/>
                  <a:gd name="T5" fmla="*/ 3 h 4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"/>
                  <a:gd name="T11" fmla="*/ 1 w 1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">
                    <a:moveTo>
                      <a:pt x="0" y="0"/>
                    </a:moveTo>
                    <a:lnTo>
                      <a:pt x="0" y="27"/>
                    </a:ln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2" name="Line 1211"/>
              <p:cNvSpPr>
                <a:spLocks noChangeShapeType="1"/>
              </p:cNvSpPr>
              <p:nvPr/>
            </p:nvSpPr>
            <p:spPr bwMode="auto">
              <a:xfrm>
                <a:off x="2223" y="1435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3" name="Line 1212"/>
              <p:cNvSpPr>
                <a:spLocks noChangeShapeType="1"/>
              </p:cNvSpPr>
              <p:nvPr/>
            </p:nvSpPr>
            <p:spPr bwMode="auto">
              <a:xfrm flipH="1" flipV="1">
                <a:off x="2220" y="1437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4" name="Line 1213"/>
              <p:cNvSpPr>
                <a:spLocks noChangeShapeType="1"/>
              </p:cNvSpPr>
              <p:nvPr/>
            </p:nvSpPr>
            <p:spPr bwMode="auto">
              <a:xfrm>
                <a:off x="2217" y="142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5" name="Line 1214"/>
              <p:cNvSpPr>
                <a:spLocks noChangeShapeType="1"/>
              </p:cNvSpPr>
              <p:nvPr/>
            </p:nvSpPr>
            <p:spPr bwMode="auto">
              <a:xfrm flipV="1">
                <a:off x="2230" y="1410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6" name="Line 1215"/>
              <p:cNvSpPr>
                <a:spLocks noChangeShapeType="1"/>
              </p:cNvSpPr>
              <p:nvPr/>
            </p:nvSpPr>
            <p:spPr bwMode="auto">
              <a:xfrm>
                <a:off x="2242" y="1413"/>
                <a:ext cx="1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7" name="Freeform 1216"/>
              <p:cNvSpPr>
                <a:spLocks/>
              </p:cNvSpPr>
              <p:nvPr/>
            </p:nvSpPr>
            <p:spPr bwMode="auto">
              <a:xfrm>
                <a:off x="2234" y="1423"/>
                <a:ext cx="14" cy="1"/>
              </a:xfrm>
              <a:custGeom>
                <a:avLst/>
                <a:gdLst>
                  <a:gd name="T0" fmla="*/ 1 w 29"/>
                  <a:gd name="T1" fmla="*/ 0 h 1"/>
                  <a:gd name="T2" fmla="*/ 1 w 29"/>
                  <a:gd name="T3" fmla="*/ 0 h 1"/>
                  <a:gd name="T4" fmla="*/ 0 w 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"/>
                  <a:gd name="T11" fmla="*/ 29 w 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">
                    <a:moveTo>
                      <a:pt x="2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8" name="Rectangle 1217"/>
              <p:cNvSpPr>
                <a:spLocks noChangeArrowheads="1"/>
              </p:cNvSpPr>
              <p:nvPr/>
            </p:nvSpPr>
            <p:spPr bwMode="auto">
              <a:xfrm>
                <a:off x="2233" y="1427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7" name="Group 1218"/>
            <p:cNvGrpSpPr>
              <a:grpSpLocks/>
            </p:cNvGrpSpPr>
            <p:nvPr/>
          </p:nvGrpSpPr>
          <p:grpSpPr bwMode="auto">
            <a:xfrm>
              <a:off x="426" y="1412"/>
              <a:ext cx="1866" cy="1859"/>
              <a:chOff x="426" y="1412"/>
              <a:chExt cx="1866" cy="1859"/>
            </a:xfrm>
          </p:grpSpPr>
          <p:sp>
            <p:nvSpPr>
              <p:cNvPr id="126269" name="Rectangle 1219"/>
              <p:cNvSpPr>
                <a:spLocks noChangeArrowheads="1"/>
              </p:cNvSpPr>
              <p:nvPr/>
            </p:nvSpPr>
            <p:spPr bwMode="auto">
              <a:xfrm>
                <a:off x="2244" y="1427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0" name="Line 1220"/>
              <p:cNvSpPr>
                <a:spLocks noChangeShapeType="1"/>
              </p:cNvSpPr>
              <p:nvPr/>
            </p:nvSpPr>
            <p:spPr bwMode="auto">
              <a:xfrm flipV="1">
                <a:off x="2240" y="1435"/>
                <a:ext cx="7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1" name="Line 1221"/>
              <p:cNvSpPr>
                <a:spLocks noChangeShapeType="1"/>
              </p:cNvSpPr>
              <p:nvPr/>
            </p:nvSpPr>
            <p:spPr bwMode="auto">
              <a:xfrm flipH="1" flipV="1">
                <a:off x="2236" y="1441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2" name="Line 1222"/>
              <p:cNvSpPr>
                <a:spLocks noChangeShapeType="1"/>
              </p:cNvSpPr>
              <p:nvPr/>
            </p:nvSpPr>
            <p:spPr bwMode="auto">
              <a:xfrm flipV="1">
                <a:off x="2230" y="1435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3" name="Line 1223"/>
              <p:cNvSpPr>
                <a:spLocks noChangeShapeType="1"/>
              </p:cNvSpPr>
              <p:nvPr/>
            </p:nvSpPr>
            <p:spPr bwMode="auto">
              <a:xfrm flipH="1" flipV="1">
                <a:off x="2246" y="1441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4" name="Line 1224"/>
              <p:cNvSpPr>
                <a:spLocks noChangeShapeType="1"/>
              </p:cNvSpPr>
              <p:nvPr/>
            </p:nvSpPr>
            <p:spPr bwMode="auto">
              <a:xfrm flipH="1">
                <a:off x="2217" y="141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5" name="Freeform 1225"/>
              <p:cNvSpPr>
                <a:spLocks/>
              </p:cNvSpPr>
              <p:nvPr/>
            </p:nvSpPr>
            <p:spPr bwMode="auto">
              <a:xfrm>
                <a:off x="2257" y="1447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6" name="Freeform 1226"/>
              <p:cNvSpPr>
                <a:spLocks/>
              </p:cNvSpPr>
              <p:nvPr/>
            </p:nvSpPr>
            <p:spPr bwMode="auto">
              <a:xfrm>
                <a:off x="2261" y="1440"/>
                <a:ext cx="26" cy="1"/>
              </a:xfrm>
              <a:custGeom>
                <a:avLst/>
                <a:gdLst>
                  <a:gd name="T0" fmla="*/ 3 w 53"/>
                  <a:gd name="T1" fmla="*/ 0 h 1"/>
                  <a:gd name="T2" fmla="*/ 3 w 53"/>
                  <a:gd name="T3" fmla="*/ 0 h 1"/>
                  <a:gd name="T4" fmla="*/ 1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7" name="Line 1227"/>
              <p:cNvSpPr>
                <a:spLocks noChangeShapeType="1"/>
              </p:cNvSpPr>
              <p:nvPr/>
            </p:nvSpPr>
            <p:spPr bwMode="auto">
              <a:xfrm flipV="1">
                <a:off x="2260" y="1430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8" name="Line 1228"/>
              <p:cNvSpPr>
                <a:spLocks noChangeShapeType="1"/>
              </p:cNvSpPr>
              <p:nvPr/>
            </p:nvSpPr>
            <p:spPr bwMode="auto">
              <a:xfrm>
                <a:off x="2280" y="1425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9" name="Freeform 1229"/>
              <p:cNvSpPr>
                <a:spLocks/>
              </p:cNvSpPr>
              <p:nvPr/>
            </p:nvSpPr>
            <p:spPr bwMode="auto">
              <a:xfrm>
                <a:off x="2262" y="1423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0" name="Line 1230"/>
              <p:cNvSpPr>
                <a:spLocks noChangeShapeType="1"/>
              </p:cNvSpPr>
              <p:nvPr/>
            </p:nvSpPr>
            <p:spPr bwMode="auto">
              <a:xfrm flipV="1">
                <a:off x="2255" y="1413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1" name="Freeform 1231"/>
              <p:cNvSpPr>
                <a:spLocks/>
              </p:cNvSpPr>
              <p:nvPr/>
            </p:nvSpPr>
            <p:spPr bwMode="auto">
              <a:xfrm>
                <a:off x="2258" y="1417"/>
                <a:ext cx="33" cy="1"/>
              </a:xfrm>
              <a:custGeom>
                <a:avLst/>
                <a:gdLst>
                  <a:gd name="T0" fmla="*/ 0 w 64"/>
                  <a:gd name="T1" fmla="*/ 0 h 1"/>
                  <a:gd name="T2" fmla="*/ 2 w 64"/>
                  <a:gd name="T3" fmla="*/ 0 h 1"/>
                  <a:gd name="T4" fmla="*/ 4 w 64"/>
                  <a:gd name="T5" fmla="*/ 0 h 1"/>
                  <a:gd name="T6" fmla="*/ 5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7" y="0"/>
                    </a:lnTo>
                    <a:lnTo>
                      <a:pt x="52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2" name="Line 1232"/>
              <p:cNvSpPr>
                <a:spLocks noChangeShapeType="1"/>
              </p:cNvSpPr>
              <p:nvPr/>
            </p:nvSpPr>
            <p:spPr bwMode="auto">
              <a:xfrm flipH="1">
                <a:off x="2288" y="1414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3" name="Line 1233"/>
              <p:cNvSpPr>
                <a:spLocks noChangeShapeType="1"/>
              </p:cNvSpPr>
              <p:nvPr/>
            </p:nvSpPr>
            <p:spPr bwMode="auto">
              <a:xfrm flipH="1">
                <a:off x="2263" y="1423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4" name="Freeform 1234"/>
              <p:cNvSpPr>
                <a:spLocks/>
              </p:cNvSpPr>
              <p:nvPr/>
            </p:nvSpPr>
            <p:spPr bwMode="auto">
              <a:xfrm>
                <a:off x="2273" y="1431"/>
                <a:ext cx="1" cy="16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1 h 32"/>
                  <a:gd name="T4" fmla="*/ 0 w 1"/>
                  <a:gd name="T5" fmla="*/ 2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6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5" name="Line 1235"/>
              <p:cNvSpPr>
                <a:spLocks noChangeShapeType="1"/>
              </p:cNvSpPr>
              <p:nvPr/>
            </p:nvSpPr>
            <p:spPr bwMode="auto">
              <a:xfrm flipV="1">
                <a:off x="2274" y="141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6" name="Line 1236"/>
              <p:cNvSpPr>
                <a:spLocks noChangeShapeType="1"/>
              </p:cNvSpPr>
              <p:nvPr/>
            </p:nvSpPr>
            <p:spPr bwMode="auto">
              <a:xfrm>
                <a:off x="1342" y="1856"/>
                <a:ext cx="425" cy="4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7" name="Line 1237"/>
              <p:cNvSpPr>
                <a:spLocks noChangeShapeType="1"/>
              </p:cNvSpPr>
              <p:nvPr/>
            </p:nvSpPr>
            <p:spPr bwMode="auto">
              <a:xfrm>
                <a:off x="1322" y="1853"/>
                <a:ext cx="445" cy="4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8" name="Line 1238"/>
              <p:cNvSpPr>
                <a:spLocks noChangeShapeType="1"/>
              </p:cNvSpPr>
              <p:nvPr/>
            </p:nvSpPr>
            <p:spPr bwMode="auto">
              <a:xfrm flipH="1">
                <a:off x="1167" y="1987"/>
                <a:ext cx="44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9" name="Line 1239"/>
              <p:cNvSpPr>
                <a:spLocks noChangeShapeType="1"/>
              </p:cNvSpPr>
              <p:nvPr/>
            </p:nvSpPr>
            <p:spPr bwMode="auto">
              <a:xfrm flipV="1">
                <a:off x="1095" y="201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0" name="Line 1240"/>
              <p:cNvSpPr>
                <a:spLocks noChangeShapeType="1"/>
              </p:cNvSpPr>
              <p:nvPr/>
            </p:nvSpPr>
            <p:spPr bwMode="auto">
              <a:xfrm flipH="1" flipV="1">
                <a:off x="1156" y="2019"/>
                <a:ext cx="45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1" name="Line 1241"/>
              <p:cNvSpPr>
                <a:spLocks noChangeShapeType="1"/>
              </p:cNvSpPr>
              <p:nvPr/>
            </p:nvSpPr>
            <p:spPr bwMode="auto">
              <a:xfrm flipV="1">
                <a:off x="524" y="2607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2" name="Line 1242"/>
              <p:cNvSpPr>
                <a:spLocks noChangeShapeType="1"/>
              </p:cNvSpPr>
              <p:nvPr/>
            </p:nvSpPr>
            <p:spPr bwMode="auto">
              <a:xfrm flipV="1">
                <a:off x="548" y="2578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3" name="Line 1243"/>
              <p:cNvSpPr>
                <a:spLocks noChangeShapeType="1"/>
              </p:cNvSpPr>
              <p:nvPr/>
            </p:nvSpPr>
            <p:spPr bwMode="auto">
              <a:xfrm flipV="1">
                <a:off x="576" y="25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4" name="Line 1244"/>
              <p:cNvSpPr>
                <a:spLocks noChangeShapeType="1"/>
              </p:cNvSpPr>
              <p:nvPr/>
            </p:nvSpPr>
            <p:spPr bwMode="auto">
              <a:xfrm flipV="1">
                <a:off x="605" y="252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5" name="Line 1245"/>
              <p:cNvSpPr>
                <a:spLocks noChangeShapeType="1"/>
              </p:cNvSpPr>
              <p:nvPr/>
            </p:nvSpPr>
            <p:spPr bwMode="auto">
              <a:xfrm flipV="1">
                <a:off x="633" y="24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6" name="Line 1246"/>
              <p:cNvSpPr>
                <a:spLocks noChangeShapeType="1"/>
              </p:cNvSpPr>
              <p:nvPr/>
            </p:nvSpPr>
            <p:spPr bwMode="auto">
              <a:xfrm flipV="1">
                <a:off x="662" y="246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7" name="Line 1247"/>
              <p:cNvSpPr>
                <a:spLocks noChangeShapeType="1"/>
              </p:cNvSpPr>
              <p:nvPr/>
            </p:nvSpPr>
            <p:spPr bwMode="auto">
              <a:xfrm flipV="1">
                <a:off x="690" y="243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8" name="Line 1248"/>
              <p:cNvSpPr>
                <a:spLocks noChangeShapeType="1"/>
              </p:cNvSpPr>
              <p:nvPr/>
            </p:nvSpPr>
            <p:spPr bwMode="auto">
              <a:xfrm flipV="1">
                <a:off x="719" y="24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9" name="Line 1249"/>
              <p:cNvSpPr>
                <a:spLocks noChangeShapeType="1"/>
              </p:cNvSpPr>
              <p:nvPr/>
            </p:nvSpPr>
            <p:spPr bwMode="auto">
              <a:xfrm flipV="1">
                <a:off x="747" y="237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0" name="Line 1250"/>
              <p:cNvSpPr>
                <a:spLocks noChangeShapeType="1"/>
              </p:cNvSpPr>
              <p:nvPr/>
            </p:nvSpPr>
            <p:spPr bwMode="auto">
              <a:xfrm flipV="1">
                <a:off x="776" y="23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1" name="Line 1251"/>
              <p:cNvSpPr>
                <a:spLocks noChangeShapeType="1"/>
              </p:cNvSpPr>
              <p:nvPr/>
            </p:nvSpPr>
            <p:spPr bwMode="auto">
              <a:xfrm flipV="1">
                <a:off x="805" y="2321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2" name="Line 1252"/>
              <p:cNvSpPr>
                <a:spLocks noChangeShapeType="1"/>
              </p:cNvSpPr>
              <p:nvPr/>
            </p:nvSpPr>
            <p:spPr bwMode="auto">
              <a:xfrm flipV="1">
                <a:off x="833" y="22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3" name="Line 1253"/>
              <p:cNvSpPr>
                <a:spLocks noChangeShapeType="1"/>
              </p:cNvSpPr>
              <p:nvPr/>
            </p:nvSpPr>
            <p:spPr bwMode="auto">
              <a:xfrm flipV="1">
                <a:off x="862" y="226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4" name="Line 1254"/>
              <p:cNvSpPr>
                <a:spLocks noChangeShapeType="1"/>
              </p:cNvSpPr>
              <p:nvPr/>
            </p:nvSpPr>
            <p:spPr bwMode="auto">
              <a:xfrm flipV="1">
                <a:off x="890" y="22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5" name="Line 1255"/>
              <p:cNvSpPr>
                <a:spLocks noChangeShapeType="1"/>
              </p:cNvSpPr>
              <p:nvPr/>
            </p:nvSpPr>
            <p:spPr bwMode="auto">
              <a:xfrm flipV="1">
                <a:off x="919" y="2207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6" name="Line 1256"/>
              <p:cNvSpPr>
                <a:spLocks noChangeShapeType="1"/>
              </p:cNvSpPr>
              <p:nvPr/>
            </p:nvSpPr>
            <p:spPr bwMode="auto">
              <a:xfrm flipV="1">
                <a:off x="947" y="21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7" name="Line 1257"/>
              <p:cNvSpPr>
                <a:spLocks noChangeShapeType="1"/>
              </p:cNvSpPr>
              <p:nvPr/>
            </p:nvSpPr>
            <p:spPr bwMode="auto">
              <a:xfrm flipV="1">
                <a:off x="976" y="21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8" name="Line 1258"/>
              <p:cNvSpPr>
                <a:spLocks noChangeShapeType="1"/>
              </p:cNvSpPr>
              <p:nvPr/>
            </p:nvSpPr>
            <p:spPr bwMode="auto">
              <a:xfrm flipV="1">
                <a:off x="1004" y="21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09" name="Line 1259"/>
              <p:cNvSpPr>
                <a:spLocks noChangeShapeType="1"/>
              </p:cNvSpPr>
              <p:nvPr/>
            </p:nvSpPr>
            <p:spPr bwMode="auto">
              <a:xfrm flipV="1">
                <a:off x="1032" y="20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0" name="Line 1260"/>
              <p:cNvSpPr>
                <a:spLocks noChangeShapeType="1"/>
              </p:cNvSpPr>
              <p:nvPr/>
            </p:nvSpPr>
            <p:spPr bwMode="auto">
              <a:xfrm flipV="1">
                <a:off x="1061" y="206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1" name="Line 1261"/>
              <p:cNvSpPr>
                <a:spLocks noChangeShapeType="1"/>
              </p:cNvSpPr>
              <p:nvPr/>
            </p:nvSpPr>
            <p:spPr bwMode="auto">
              <a:xfrm flipV="1">
                <a:off x="1090" y="20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2" name="Line 1262"/>
              <p:cNvSpPr>
                <a:spLocks noChangeShapeType="1"/>
              </p:cNvSpPr>
              <p:nvPr/>
            </p:nvSpPr>
            <p:spPr bwMode="auto">
              <a:xfrm flipV="1">
                <a:off x="1118" y="20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3" name="Line 1263"/>
              <p:cNvSpPr>
                <a:spLocks noChangeShapeType="1"/>
              </p:cNvSpPr>
              <p:nvPr/>
            </p:nvSpPr>
            <p:spPr bwMode="auto">
              <a:xfrm flipV="1">
                <a:off x="1147" y="197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4" name="Line 1264"/>
              <p:cNvSpPr>
                <a:spLocks noChangeShapeType="1"/>
              </p:cNvSpPr>
              <p:nvPr/>
            </p:nvSpPr>
            <p:spPr bwMode="auto">
              <a:xfrm flipV="1">
                <a:off x="1176" y="195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5" name="Line 1265"/>
              <p:cNvSpPr>
                <a:spLocks noChangeShapeType="1"/>
              </p:cNvSpPr>
              <p:nvPr/>
            </p:nvSpPr>
            <p:spPr bwMode="auto">
              <a:xfrm flipV="1">
                <a:off x="1204" y="19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6" name="Line 1266"/>
              <p:cNvSpPr>
                <a:spLocks noChangeShapeType="1"/>
              </p:cNvSpPr>
              <p:nvPr/>
            </p:nvSpPr>
            <p:spPr bwMode="auto">
              <a:xfrm flipV="1">
                <a:off x="1232" y="18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7" name="Line 1267"/>
              <p:cNvSpPr>
                <a:spLocks noChangeShapeType="1"/>
              </p:cNvSpPr>
              <p:nvPr/>
            </p:nvSpPr>
            <p:spPr bwMode="auto">
              <a:xfrm flipV="1">
                <a:off x="1261" y="186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8" name="Line 1268"/>
              <p:cNvSpPr>
                <a:spLocks noChangeShapeType="1"/>
              </p:cNvSpPr>
              <p:nvPr/>
            </p:nvSpPr>
            <p:spPr bwMode="auto">
              <a:xfrm flipV="1">
                <a:off x="1289" y="1836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9" name="Line 1269"/>
              <p:cNvSpPr>
                <a:spLocks noChangeShapeType="1"/>
              </p:cNvSpPr>
              <p:nvPr/>
            </p:nvSpPr>
            <p:spPr bwMode="auto">
              <a:xfrm flipV="1">
                <a:off x="1318" y="18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0" name="Line 1270"/>
              <p:cNvSpPr>
                <a:spLocks noChangeShapeType="1"/>
              </p:cNvSpPr>
              <p:nvPr/>
            </p:nvSpPr>
            <p:spPr bwMode="auto">
              <a:xfrm flipV="1">
                <a:off x="1346" y="17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1" name="Line 1271"/>
              <p:cNvSpPr>
                <a:spLocks noChangeShapeType="1"/>
              </p:cNvSpPr>
              <p:nvPr/>
            </p:nvSpPr>
            <p:spPr bwMode="auto">
              <a:xfrm flipV="1">
                <a:off x="1375" y="1751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2" name="Line 1272"/>
              <p:cNvSpPr>
                <a:spLocks noChangeShapeType="1"/>
              </p:cNvSpPr>
              <p:nvPr/>
            </p:nvSpPr>
            <p:spPr bwMode="auto">
              <a:xfrm flipV="1">
                <a:off x="1403" y="17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3" name="Line 1273"/>
              <p:cNvSpPr>
                <a:spLocks noChangeShapeType="1"/>
              </p:cNvSpPr>
              <p:nvPr/>
            </p:nvSpPr>
            <p:spPr bwMode="auto">
              <a:xfrm flipV="1">
                <a:off x="1432" y="1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4" name="Line 1274"/>
              <p:cNvSpPr>
                <a:spLocks noChangeShapeType="1"/>
              </p:cNvSpPr>
              <p:nvPr/>
            </p:nvSpPr>
            <p:spPr bwMode="auto">
              <a:xfrm flipV="1">
                <a:off x="1461" y="166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5" name="Line 1275"/>
              <p:cNvSpPr>
                <a:spLocks noChangeShapeType="1"/>
              </p:cNvSpPr>
              <p:nvPr/>
            </p:nvSpPr>
            <p:spPr bwMode="auto">
              <a:xfrm flipV="1">
                <a:off x="1489" y="16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6" name="Line 1276"/>
              <p:cNvSpPr>
                <a:spLocks noChangeShapeType="1"/>
              </p:cNvSpPr>
              <p:nvPr/>
            </p:nvSpPr>
            <p:spPr bwMode="auto">
              <a:xfrm flipV="1">
                <a:off x="1518" y="16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7" name="Line 1277"/>
              <p:cNvSpPr>
                <a:spLocks noChangeShapeType="1"/>
              </p:cNvSpPr>
              <p:nvPr/>
            </p:nvSpPr>
            <p:spPr bwMode="auto">
              <a:xfrm flipV="1">
                <a:off x="1546" y="15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8" name="Line 1278"/>
              <p:cNvSpPr>
                <a:spLocks noChangeShapeType="1"/>
              </p:cNvSpPr>
              <p:nvPr/>
            </p:nvSpPr>
            <p:spPr bwMode="auto">
              <a:xfrm flipV="1">
                <a:off x="1575" y="1556"/>
                <a:ext cx="13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9" name="Line 1279"/>
              <p:cNvSpPr>
                <a:spLocks noChangeShapeType="1"/>
              </p:cNvSpPr>
              <p:nvPr/>
            </p:nvSpPr>
            <p:spPr bwMode="auto">
              <a:xfrm flipV="1">
                <a:off x="524" y="2607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0" name="Line 1280"/>
              <p:cNvSpPr>
                <a:spLocks noChangeShapeType="1"/>
              </p:cNvSpPr>
              <p:nvPr/>
            </p:nvSpPr>
            <p:spPr bwMode="auto">
              <a:xfrm flipV="1">
                <a:off x="548" y="2578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1" name="Line 1281"/>
              <p:cNvSpPr>
                <a:spLocks noChangeShapeType="1"/>
              </p:cNvSpPr>
              <p:nvPr/>
            </p:nvSpPr>
            <p:spPr bwMode="auto">
              <a:xfrm flipV="1">
                <a:off x="576" y="25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2" name="Line 1282"/>
              <p:cNvSpPr>
                <a:spLocks noChangeShapeType="1"/>
              </p:cNvSpPr>
              <p:nvPr/>
            </p:nvSpPr>
            <p:spPr bwMode="auto">
              <a:xfrm flipV="1">
                <a:off x="605" y="252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3" name="Line 1283"/>
              <p:cNvSpPr>
                <a:spLocks noChangeShapeType="1"/>
              </p:cNvSpPr>
              <p:nvPr/>
            </p:nvSpPr>
            <p:spPr bwMode="auto">
              <a:xfrm flipV="1">
                <a:off x="633" y="24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4" name="Line 1284"/>
              <p:cNvSpPr>
                <a:spLocks noChangeShapeType="1"/>
              </p:cNvSpPr>
              <p:nvPr/>
            </p:nvSpPr>
            <p:spPr bwMode="auto">
              <a:xfrm flipV="1">
                <a:off x="662" y="246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5" name="Line 1285"/>
              <p:cNvSpPr>
                <a:spLocks noChangeShapeType="1"/>
              </p:cNvSpPr>
              <p:nvPr/>
            </p:nvSpPr>
            <p:spPr bwMode="auto">
              <a:xfrm flipV="1">
                <a:off x="690" y="243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6" name="Line 1286"/>
              <p:cNvSpPr>
                <a:spLocks noChangeShapeType="1"/>
              </p:cNvSpPr>
              <p:nvPr/>
            </p:nvSpPr>
            <p:spPr bwMode="auto">
              <a:xfrm flipV="1">
                <a:off x="719" y="24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7" name="Line 1287"/>
              <p:cNvSpPr>
                <a:spLocks noChangeShapeType="1"/>
              </p:cNvSpPr>
              <p:nvPr/>
            </p:nvSpPr>
            <p:spPr bwMode="auto">
              <a:xfrm flipV="1">
                <a:off x="747" y="237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8" name="Line 1288"/>
              <p:cNvSpPr>
                <a:spLocks noChangeShapeType="1"/>
              </p:cNvSpPr>
              <p:nvPr/>
            </p:nvSpPr>
            <p:spPr bwMode="auto">
              <a:xfrm flipV="1">
                <a:off x="776" y="23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9" name="Line 1289"/>
              <p:cNvSpPr>
                <a:spLocks noChangeShapeType="1"/>
              </p:cNvSpPr>
              <p:nvPr/>
            </p:nvSpPr>
            <p:spPr bwMode="auto">
              <a:xfrm flipV="1">
                <a:off x="805" y="2321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0" name="Line 1290"/>
              <p:cNvSpPr>
                <a:spLocks noChangeShapeType="1"/>
              </p:cNvSpPr>
              <p:nvPr/>
            </p:nvSpPr>
            <p:spPr bwMode="auto">
              <a:xfrm flipV="1">
                <a:off x="833" y="22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1" name="Line 1291"/>
              <p:cNvSpPr>
                <a:spLocks noChangeShapeType="1"/>
              </p:cNvSpPr>
              <p:nvPr/>
            </p:nvSpPr>
            <p:spPr bwMode="auto">
              <a:xfrm flipV="1">
                <a:off x="862" y="226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2" name="Line 1292"/>
              <p:cNvSpPr>
                <a:spLocks noChangeShapeType="1"/>
              </p:cNvSpPr>
              <p:nvPr/>
            </p:nvSpPr>
            <p:spPr bwMode="auto">
              <a:xfrm flipV="1">
                <a:off x="890" y="22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3" name="Line 1293"/>
              <p:cNvSpPr>
                <a:spLocks noChangeShapeType="1"/>
              </p:cNvSpPr>
              <p:nvPr/>
            </p:nvSpPr>
            <p:spPr bwMode="auto">
              <a:xfrm flipV="1">
                <a:off x="919" y="2207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4" name="Line 1294"/>
              <p:cNvSpPr>
                <a:spLocks noChangeShapeType="1"/>
              </p:cNvSpPr>
              <p:nvPr/>
            </p:nvSpPr>
            <p:spPr bwMode="auto">
              <a:xfrm flipV="1">
                <a:off x="947" y="21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5" name="Line 1295"/>
              <p:cNvSpPr>
                <a:spLocks noChangeShapeType="1"/>
              </p:cNvSpPr>
              <p:nvPr/>
            </p:nvSpPr>
            <p:spPr bwMode="auto">
              <a:xfrm flipV="1">
                <a:off x="976" y="21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6" name="Line 1296"/>
              <p:cNvSpPr>
                <a:spLocks noChangeShapeType="1"/>
              </p:cNvSpPr>
              <p:nvPr/>
            </p:nvSpPr>
            <p:spPr bwMode="auto">
              <a:xfrm flipV="1">
                <a:off x="1004" y="21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7" name="Line 1297"/>
              <p:cNvSpPr>
                <a:spLocks noChangeShapeType="1"/>
              </p:cNvSpPr>
              <p:nvPr/>
            </p:nvSpPr>
            <p:spPr bwMode="auto">
              <a:xfrm flipV="1">
                <a:off x="1032" y="20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8" name="Line 1298"/>
              <p:cNvSpPr>
                <a:spLocks noChangeShapeType="1"/>
              </p:cNvSpPr>
              <p:nvPr/>
            </p:nvSpPr>
            <p:spPr bwMode="auto">
              <a:xfrm flipV="1">
                <a:off x="1061" y="206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9" name="Line 1299"/>
              <p:cNvSpPr>
                <a:spLocks noChangeShapeType="1"/>
              </p:cNvSpPr>
              <p:nvPr/>
            </p:nvSpPr>
            <p:spPr bwMode="auto">
              <a:xfrm flipV="1">
                <a:off x="1090" y="20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0" name="Line 1300"/>
              <p:cNvSpPr>
                <a:spLocks noChangeShapeType="1"/>
              </p:cNvSpPr>
              <p:nvPr/>
            </p:nvSpPr>
            <p:spPr bwMode="auto">
              <a:xfrm flipV="1">
                <a:off x="1118" y="20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1" name="Line 1301"/>
              <p:cNvSpPr>
                <a:spLocks noChangeShapeType="1"/>
              </p:cNvSpPr>
              <p:nvPr/>
            </p:nvSpPr>
            <p:spPr bwMode="auto">
              <a:xfrm flipV="1">
                <a:off x="1147" y="197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2" name="Line 1302"/>
              <p:cNvSpPr>
                <a:spLocks noChangeShapeType="1"/>
              </p:cNvSpPr>
              <p:nvPr/>
            </p:nvSpPr>
            <p:spPr bwMode="auto">
              <a:xfrm flipV="1">
                <a:off x="1176" y="195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3" name="Line 1303"/>
              <p:cNvSpPr>
                <a:spLocks noChangeShapeType="1"/>
              </p:cNvSpPr>
              <p:nvPr/>
            </p:nvSpPr>
            <p:spPr bwMode="auto">
              <a:xfrm flipV="1">
                <a:off x="1204" y="19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4" name="Line 1304"/>
              <p:cNvSpPr>
                <a:spLocks noChangeShapeType="1"/>
              </p:cNvSpPr>
              <p:nvPr/>
            </p:nvSpPr>
            <p:spPr bwMode="auto">
              <a:xfrm flipV="1">
                <a:off x="1232" y="18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5" name="Line 1305"/>
              <p:cNvSpPr>
                <a:spLocks noChangeShapeType="1"/>
              </p:cNvSpPr>
              <p:nvPr/>
            </p:nvSpPr>
            <p:spPr bwMode="auto">
              <a:xfrm flipV="1">
                <a:off x="1261" y="186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6" name="Line 1306"/>
              <p:cNvSpPr>
                <a:spLocks noChangeShapeType="1"/>
              </p:cNvSpPr>
              <p:nvPr/>
            </p:nvSpPr>
            <p:spPr bwMode="auto">
              <a:xfrm flipV="1">
                <a:off x="1289" y="1836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7" name="Line 1307"/>
              <p:cNvSpPr>
                <a:spLocks noChangeShapeType="1"/>
              </p:cNvSpPr>
              <p:nvPr/>
            </p:nvSpPr>
            <p:spPr bwMode="auto">
              <a:xfrm flipV="1">
                <a:off x="1318" y="18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8" name="Line 1308"/>
              <p:cNvSpPr>
                <a:spLocks noChangeShapeType="1"/>
              </p:cNvSpPr>
              <p:nvPr/>
            </p:nvSpPr>
            <p:spPr bwMode="auto">
              <a:xfrm flipV="1">
                <a:off x="1346" y="17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9" name="Line 1309"/>
              <p:cNvSpPr>
                <a:spLocks noChangeShapeType="1"/>
              </p:cNvSpPr>
              <p:nvPr/>
            </p:nvSpPr>
            <p:spPr bwMode="auto">
              <a:xfrm flipV="1">
                <a:off x="1375" y="1751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0" name="Line 1310"/>
              <p:cNvSpPr>
                <a:spLocks noChangeShapeType="1"/>
              </p:cNvSpPr>
              <p:nvPr/>
            </p:nvSpPr>
            <p:spPr bwMode="auto">
              <a:xfrm flipV="1">
                <a:off x="1403" y="17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1" name="Line 1311"/>
              <p:cNvSpPr>
                <a:spLocks noChangeShapeType="1"/>
              </p:cNvSpPr>
              <p:nvPr/>
            </p:nvSpPr>
            <p:spPr bwMode="auto">
              <a:xfrm flipV="1">
                <a:off x="1432" y="1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2" name="Line 1312"/>
              <p:cNvSpPr>
                <a:spLocks noChangeShapeType="1"/>
              </p:cNvSpPr>
              <p:nvPr/>
            </p:nvSpPr>
            <p:spPr bwMode="auto">
              <a:xfrm flipV="1">
                <a:off x="1461" y="166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3" name="Line 1313"/>
              <p:cNvSpPr>
                <a:spLocks noChangeShapeType="1"/>
              </p:cNvSpPr>
              <p:nvPr/>
            </p:nvSpPr>
            <p:spPr bwMode="auto">
              <a:xfrm flipV="1">
                <a:off x="1489" y="16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4" name="Line 1314"/>
              <p:cNvSpPr>
                <a:spLocks noChangeShapeType="1"/>
              </p:cNvSpPr>
              <p:nvPr/>
            </p:nvSpPr>
            <p:spPr bwMode="auto">
              <a:xfrm flipV="1">
                <a:off x="1518" y="16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5" name="Line 1315"/>
              <p:cNvSpPr>
                <a:spLocks noChangeShapeType="1"/>
              </p:cNvSpPr>
              <p:nvPr/>
            </p:nvSpPr>
            <p:spPr bwMode="auto">
              <a:xfrm flipV="1">
                <a:off x="1546" y="15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6" name="Line 1316"/>
              <p:cNvSpPr>
                <a:spLocks noChangeShapeType="1"/>
              </p:cNvSpPr>
              <p:nvPr/>
            </p:nvSpPr>
            <p:spPr bwMode="auto">
              <a:xfrm flipV="1">
                <a:off x="1575" y="1556"/>
                <a:ext cx="13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7" name="Line 1317"/>
              <p:cNvSpPr>
                <a:spLocks noChangeShapeType="1"/>
              </p:cNvSpPr>
              <p:nvPr/>
            </p:nvSpPr>
            <p:spPr bwMode="auto">
              <a:xfrm flipV="1">
                <a:off x="651" y="2773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8" name="Line 1318"/>
              <p:cNvSpPr>
                <a:spLocks noChangeShapeType="1"/>
              </p:cNvSpPr>
              <p:nvPr/>
            </p:nvSpPr>
            <p:spPr bwMode="auto">
              <a:xfrm flipH="1" flipV="1">
                <a:off x="597" y="2670"/>
                <a:ext cx="111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9" name="Line 1319"/>
              <p:cNvSpPr>
                <a:spLocks noChangeShapeType="1"/>
              </p:cNvSpPr>
              <p:nvPr/>
            </p:nvSpPr>
            <p:spPr bwMode="auto">
              <a:xfrm flipV="1">
                <a:off x="646" y="2525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0" name="Line 1320"/>
              <p:cNvSpPr>
                <a:spLocks noChangeShapeType="1"/>
              </p:cNvSpPr>
              <p:nvPr/>
            </p:nvSpPr>
            <p:spPr bwMode="auto">
              <a:xfrm flipH="1" flipV="1">
                <a:off x="639" y="2628"/>
                <a:ext cx="132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1" name="Line 1321"/>
              <p:cNvSpPr>
                <a:spLocks noChangeShapeType="1"/>
              </p:cNvSpPr>
              <p:nvPr/>
            </p:nvSpPr>
            <p:spPr bwMode="auto">
              <a:xfrm flipV="1">
                <a:off x="612" y="2490"/>
                <a:ext cx="96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2" name="Line 1322"/>
              <p:cNvSpPr>
                <a:spLocks noChangeShapeType="1"/>
              </p:cNvSpPr>
              <p:nvPr/>
            </p:nvSpPr>
            <p:spPr bwMode="auto">
              <a:xfrm flipV="1">
                <a:off x="540" y="2479"/>
                <a:ext cx="156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3" name="Line 1323"/>
              <p:cNvSpPr>
                <a:spLocks noChangeShapeType="1"/>
              </p:cNvSpPr>
              <p:nvPr/>
            </p:nvSpPr>
            <p:spPr bwMode="auto">
              <a:xfrm flipH="1" flipV="1">
                <a:off x="540" y="2636"/>
                <a:ext cx="156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4" name="Line 1324"/>
              <p:cNvSpPr>
                <a:spLocks noChangeShapeType="1"/>
              </p:cNvSpPr>
              <p:nvPr/>
            </p:nvSpPr>
            <p:spPr bwMode="auto">
              <a:xfrm flipH="1" flipV="1">
                <a:off x="1104" y="3231"/>
                <a:ext cx="1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5" name="Line 1325"/>
              <p:cNvSpPr>
                <a:spLocks noChangeShapeType="1"/>
              </p:cNvSpPr>
              <p:nvPr/>
            </p:nvSpPr>
            <p:spPr bwMode="auto">
              <a:xfrm flipH="1" flipV="1">
                <a:off x="1075" y="32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6" name="Line 1326"/>
              <p:cNvSpPr>
                <a:spLocks noChangeShapeType="1"/>
              </p:cNvSpPr>
              <p:nvPr/>
            </p:nvSpPr>
            <p:spPr bwMode="auto">
              <a:xfrm flipH="1" flipV="1">
                <a:off x="1046" y="31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7" name="Line 1327"/>
              <p:cNvSpPr>
                <a:spLocks noChangeShapeType="1"/>
              </p:cNvSpPr>
              <p:nvPr/>
            </p:nvSpPr>
            <p:spPr bwMode="auto">
              <a:xfrm flipH="1" flipV="1">
                <a:off x="1018" y="31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8" name="Line 1328"/>
              <p:cNvSpPr>
                <a:spLocks noChangeShapeType="1"/>
              </p:cNvSpPr>
              <p:nvPr/>
            </p:nvSpPr>
            <p:spPr bwMode="auto">
              <a:xfrm flipH="1" flipV="1">
                <a:off x="990" y="31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9" name="Line 1329"/>
              <p:cNvSpPr>
                <a:spLocks noChangeShapeType="1"/>
              </p:cNvSpPr>
              <p:nvPr/>
            </p:nvSpPr>
            <p:spPr bwMode="auto">
              <a:xfrm flipH="1" flipV="1">
                <a:off x="961" y="30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0" name="Line 1330"/>
              <p:cNvSpPr>
                <a:spLocks noChangeShapeType="1"/>
              </p:cNvSpPr>
              <p:nvPr/>
            </p:nvSpPr>
            <p:spPr bwMode="auto">
              <a:xfrm flipH="1" flipV="1">
                <a:off x="933" y="3060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1" name="Line 1331"/>
              <p:cNvSpPr>
                <a:spLocks noChangeShapeType="1"/>
              </p:cNvSpPr>
              <p:nvPr/>
            </p:nvSpPr>
            <p:spPr bwMode="auto">
              <a:xfrm flipH="1" flipV="1">
                <a:off x="904" y="30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2" name="Line 1332"/>
              <p:cNvSpPr>
                <a:spLocks noChangeShapeType="1"/>
              </p:cNvSpPr>
              <p:nvPr/>
            </p:nvSpPr>
            <p:spPr bwMode="auto">
              <a:xfrm flipH="1" flipV="1">
                <a:off x="876" y="30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3" name="Line 1333"/>
              <p:cNvSpPr>
                <a:spLocks noChangeShapeType="1"/>
              </p:cNvSpPr>
              <p:nvPr/>
            </p:nvSpPr>
            <p:spPr bwMode="auto">
              <a:xfrm flipH="1" flipV="1">
                <a:off x="847" y="297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4" name="Line 1334"/>
              <p:cNvSpPr>
                <a:spLocks noChangeShapeType="1"/>
              </p:cNvSpPr>
              <p:nvPr/>
            </p:nvSpPr>
            <p:spPr bwMode="auto">
              <a:xfrm flipH="1" flipV="1">
                <a:off x="819" y="294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5" name="Line 1335"/>
              <p:cNvSpPr>
                <a:spLocks noChangeShapeType="1"/>
              </p:cNvSpPr>
              <p:nvPr/>
            </p:nvSpPr>
            <p:spPr bwMode="auto">
              <a:xfrm flipH="1" flipV="1">
                <a:off x="790" y="2916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6" name="Line 1336"/>
              <p:cNvSpPr>
                <a:spLocks noChangeShapeType="1"/>
              </p:cNvSpPr>
              <p:nvPr/>
            </p:nvSpPr>
            <p:spPr bwMode="auto">
              <a:xfrm flipH="1" flipV="1">
                <a:off x="761" y="28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7" name="Line 1337"/>
              <p:cNvSpPr>
                <a:spLocks noChangeShapeType="1"/>
              </p:cNvSpPr>
              <p:nvPr/>
            </p:nvSpPr>
            <p:spPr bwMode="auto">
              <a:xfrm flipH="1" flipV="1">
                <a:off x="733" y="286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8" name="Line 1338"/>
              <p:cNvSpPr>
                <a:spLocks noChangeShapeType="1"/>
              </p:cNvSpPr>
              <p:nvPr/>
            </p:nvSpPr>
            <p:spPr bwMode="auto">
              <a:xfrm flipH="1" flipV="1">
                <a:off x="704" y="28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9" name="Line 1339"/>
              <p:cNvSpPr>
                <a:spLocks noChangeShapeType="1"/>
              </p:cNvSpPr>
              <p:nvPr/>
            </p:nvSpPr>
            <p:spPr bwMode="auto">
              <a:xfrm flipH="1" flipV="1">
                <a:off x="676" y="280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0" name="Line 1340"/>
              <p:cNvSpPr>
                <a:spLocks noChangeShapeType="1"/>
              </p:cNvSpPr>
              <p:nvPr/>
            </p:nvSpPr>
            <p:spPr bwMode="auto">
              <a:xfrm flipH="1" flipV="1">
                <a:off x="647" y="27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1" name="Line 1341"/>
              <p:cNvSpPr>
                <a:spLocks noChangeShapeType="1"/>
              </p:cNvSpPr>
              <p:nvPr/>
            </p:nvSpPr>
            <p:spPr bwMode="auto">
              <a:xfrm flipH="1" flipV="1">
                <a:off x="619" y="274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2" name="Line 1342"/>
              <p:cNvSpPr>
                <a:spLocks noChangeShapeType="1"/>
              </p:cNvSpPr>
              <p:nvPr/>
            </p:nvSpPr>
            <p:spPr bwMode="auto">
              <a:xfrm flipH="1" flipV="1">
                <a:off x="591" y="27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3" name="Line 1343"/>
              <p:cNvSpPr>
                <a:spLocks noChangeShapeType="1"/>
              </p:cNvSpPr>
              <p:nvPr/>
            </p:nvSpPr>
            <p:spPr bwMode="auto">
              <a:xfrm flipH="1" flipV="1">
                <a:off x="563" y="2689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4" name="Line 1344"/>
              <p:cNvSpPr>
                <a:spLocks noChangeShapeType="1"/>
              </p:cNvSpPr>
              <p:nvPr/>
            </p:nvSpPr>
            <p:spPr bwMode="auto">
              <a:xfrm flipH="1" flipV="1">
                <a:off x="1081" y="3254"/>
                <a:ext cx="1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5" name="Line 1345"/>
              <p:cNvSpPr>
                <a:spLocks noChangeShapeType="1"/>
              </p:cNvSpPr>
              <p:nvPr/>
            </p:nvSpPr>
            <p:spPr bwMode="auto">
              <a:xfrm flipH="1" flipV="1">
                <a:off x="1053" y="322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6" name="Line 1346"/>
              <p:cNvSpPr>
                <a:spLocks noChangeShapeType="1"/>
              </p:cNvSpPr>
              <p:nvPr/>
            </p:nvSpPr>
            <p:spPr bwMode="auto">
              <a:xfrm flipH="1" flipV="1">
                <a:off x="1024" y="3197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7" name="Line 1347"/>
              <p:cNvSpPr>
                <a:spLocks noChangeShapeType="1"/>
              </p:cNvSpPr>
              <p:nvPr/>
            </p:nvSpPr>
            <p:spPr bwMode="auto">
              <a:xfrm flipH="1" flipV="1">
                <a:off x="996" y="3168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8" name="Line 1348"/>
              <p:cNvSpPr>
                <a:spLocks noChangeShapeType="1"/>
              </p:cNvSpPr>
              <p:nvPr/>
            </p:nvSpPr>
            <p:spPr bwMode="auto">
              <a:xfrm flipH="1" flipV="1">
                <a:off x="967" y="313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9" name="Line 1349"/>
              <p:cNvSpPr>
                <a:spLocks noChangeShapeType="1"/>
              </p:cNvSpPr>
              <p:nvPr/>
            </p:nvSpPr>
            <p:spPr bwMode="auto">
              <a:xfrm flipH="1" flipV="1">
                <a:off x="938" y="3110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0" name="Line 1350"/>
              <p:cNvSpPr>
                <a:spLocks noChangeShapeType="1"/>
              </p:cNvSpPr>
              <p:nvPr/>
            </p:nvSpPr>
            <p:spPr bwMode="auto">
              <a:xfrm flipH="1" flipV="1">
                <a:off x="910" y="308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1" name="Line 1351"/>
              <p:cNvSpPr>
                <a:spLocks noChangeShapeType="1"/>
              </p:cNvSpPr>
              <p:nvPr/>
            </p:nvSpPr>
            <p:spPr bwMode="auto">
              <a:xfrm flipH="1" flipV="1">
                <a:off x="881" y="305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2" name="Line 1352"/>
              <p:cNvSpPr>
                <a:spLocks noChangeShapeType="1"/>
              </p:cNvSpPr>
              <p:nvPr/>
            </p:nvSpPr>
            <p:spPr bwMode="auto">
              <a:xfrm flipH="1" flipV="1">
                <a:off x="853" y="302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3" name="Line 1353"/>
              <p:cNvSpPr>
                <a:spLocks noChangeShapeType="1"/>
              </p:cNvSpPr>
              <p:nvPr/>
            </p:nvSpPr>
            <p:spPr bwMode="auto">
              <a:xfrm flipH="1" flipV="1">
                <a:off x="824" y="299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4" name="Line 1354"/>
              <p:cNvSpPr>
                <a:spLocks noChangeShapeType="1"/>
              </p:cNvSpPr>
              <p:nvPr/>
            </p:nvSpPr>
            <p:spPr bwMode="auto">
              <a:xfrm flipH="1" flipV="1">
                <a:off x="796" y="29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5" name="Line 1355"/>
              <p:cNvSpPr>
                <a:spLocks noChangeShapeType="1"/>
              </p:cNvSpPr>
              <p:nvPr/>
            </p:nvSpPr>
            <p:spPr bwMode="auto">
              <a:xfrm flipH="1" flipV="1">
                <a:off x="767" y="2940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6" name="Line 1356"/>
              <p:cNvSpPr>
                <a:spLocks noChangeShapeType="1"/>
              </p:cNvSpPr>
              <p:nvPr/>
            </p:nvSpPr>
            <p:spPr bwMode="auto">
              <a:xfrm flipH="1" flipV="1">
                <a:off x="739" y="291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7" name="Line 1357"/>
              <p:cNvSpPr>
                <a:spLocks noChangeShapeType="1"/>
              </p:cNvSpPr>
              <p:nvPr/>
            </p:nvSpPr>
            <p:spPr bwMode="auto">
              <a:xfrm flipH="1" flipV="1">
                <a:off x="711" y="2883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8" name="Line 1358"/>
              <p:cNvSpPr>
                <a:spLocks noChangeShapeType="1"/>
              </p:cNvSpPr>
              <p:nvPr/>
            </p:nvSpPr>
            <p:spPr bwMode="auto">
              <a:xfrm flipH="1" flipV="1">
                <a:off x="682" y="285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9" name="Line 1359"/>
              <p:cNvSpPr>
                <a:spLocks noChangeShapeType="1"/>
              </p:cNvSpPr>
              <p:nvPr/>
            </p:nvSpPr>
            <p:spPr bwMode="auto">
              <a:xfrm flipH="1" flipV="1">
                <a:off x="653" y="282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0" name="Line 1360"/>
              <p:cNvSpPr>
                <a:spLocks noChangeShapeType="1"/>
              </p:cNvSpPr>
              <p:nvPr/>
            </p:nvSpPr>
            <p:spPr bwMode="auto">
              <a:xfrm flipH="1" flipV="1">
                <a:off x="624" y="279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1" name="Line 1361"/>
              <p:cNvSpPr>
                <a:spLocks noChangeShapeType="1"/>
              </p:cNvSpPr>
              <p:nvPr/>
            </p:nvSpPr>
            <p:spPr bwMode="auto">
              <a:xfrm flipH="1" flipV="1">
                <a:off x="596" y="27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2" name="Line 1362"/>
              <p:cNvSpPr>
                <a:spLocks noChangeShapeType="1"/>
              </p:cNvSpPr>
              <p:nvPr/>
            </p:nvSpPr>
            <p:spPr bwMode="auto">
              <a:xfrm flipH="1" flipV="1">
                <a:off x="567" y="2739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3" name="Line 1363"/>
              <p:cNvSpPr>
                <a:spLocks noChangeShapeType="1"/>
              </p:cNvSpPr>
              <p:nvPr/>
            </p:nvSpPr>
            <p:spPr bwMode="auto">
              <a:xfrm flipH="1" flipV="1">
                <a:off x="541" y="2712"/>
                <a:ext cx="17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4" name="Line 1364"/>
              <p:cNvSpPr>
                <a:spLocks noChangeShapeType="1"/>
              </p:cNvSpPr>
              <p:nvPr/>
            </p:nvSpPr>
            <p:spPr bwMode="auto">
              <a:xfrm flipH="1" flipV="1">
                <a:off x="1104" y="3231"/>
                <a:ext cx="1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5" name="Line 1365"/>
              <p:cNvSpPr>
                <a:spLocks noChangeShapeType="1"/>
              </p:cNvSpPr>
              <p:nvPr/>
            </p:nvSpPr>
            <p:spPr bwMode="auto">
              <a:xfrm flipH="1" flipV="1">
                <a:off x="1075" y="32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6" name="Line 1366"/>
              <p:cNvSpPr>
                <a:spLocks noChangeShapeType="1"/>
              </p:cNvSpPr>
              <p:nvPr/>
            </p:nvSpPr>
            <p:spPr bwMode="auto">
              <a:xfrm flipH="1" flipV="1">
                <a:off x="1046" y="31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7" name="Line 1367"/>
              <p:cNvSpPr>
                <a:spLocks noChangeShapeType="1"/>
              </p:cNvSpPr>
              <p:nvPr/>
            </p:nvSpPr>
            <p:spPr bwMode="auto">
              <a:xfrm flipH="1" flipV="1">
                <a:off x="1018" y="31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8" name="Line 1368"/>
              <p:cNvSpPr>
                <a:spLocks noChangeShapeType="1"/>
              </p:cNvSpPr>
              <p:nvPr/>
            </p:nvSpPr>
            <p:spPr bwMode="auto">
              <a:xfrm flipH="1" flipV="1">
                <a:off x="990" y="31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9" name="Line 1369"/>
              <p:cNvSpPr>
                <a:spLocks noChangeShapeType="1"/>
              </p:cNvSpPr>
              <p:nvPr/>
            </p:nvSpPr>
            <p:spPr bwMode="auto">
              <a:xfrm flipH="1" flipV="1">
                <a:off x="961" y="30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0" name="Line 1370"/>
              <p:cNvSpPr>
                <a:spLocks noChangeShapeType="1"/>
              </p:cNvSpPr>
              <p:nvPr/>
            </p:nvSpPr>
            <p:spPr bwMode="auto">
              <a:xfrm flipH="1" flipV="1">
                <a:off x="933" y="3060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1" name="Line 1371"/>
              <p:cNvSpPr>
                <a:spLocks noChangeShapeType="1"/>
              </p:cNvSpPr>
              <p:nvPr/>
            </p:nvSpPr>
            <p:spPr bwMode="auto">
              <a:xfrm flipH="1" flipV="1">
                <a:off x="904" y="30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2" name="Line 1372"/>
              <p:cNvSpPr>
                <a:spLocks noChangeShapeType="1"/>
              </p:cNvSpPr>
              <p:nvPr/>
            </p:nvSpPr>
            <p:spPr bwMode="auto">
              <a:xfrm flipH="1" flipV="1">
                <a:off x="876" y="30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3" name="Line 1373"/>
              <p:cNvSpPr>
                <a:spLocks noChangeShapeType="1"/>
              </p:cNvSpPr>
              <p:nvPr/>
            </p:nvSpPr>
            <p:spPr bwMode="auto">
              <a:xfrm flipH="1" flipV="1">
                <a:off x="847" y="297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4" name="Line 1374"/>
              <p:cNvSpPr>
                <a:spLocks noChangeShapeType="1"/>
              </p:cNvSpPr>
              <p:nvPr/>
            </p:nvSpPr>
            <p:spPr bwMode="auto">
              <a:xfrm flipH="1" flipV="1">
                <a:off x="819" y="294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5" name="Line 1375"/>
              <p:cNvSpPr>
                <a:spLocks noChangeShapeType="1"/>
              </p:cNvSpPr>
              <p:nvPr/>
            </p:nvSpPr>
            <p:spPr bwMode="auto">
              <a:xfrm flipH="1" flipV="1">
                <a:off x="790" y="2916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6" name="Line 1376"/>
              <p:cNvSpPr>
                <a:spLocks noChangeShapeType="1"/>
              </p:cNvSpPr>
              <p:nvPr/>
            </p:nvSpPr>
            <p:spPr bwMode="auto">
              <a:xfrm flipH="1" flipV="1">
                <a:off x="761" y="28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7" name="Line 1377"/>
              <p:cNvSpPr>
                <a:spLocks noChangeShapeType="1"/>
              </p:cNvSpPr>
              <p:nvPr/>
            </p:nvSpPr>
            <p:spPr bwMode="auto">
              <a:xfrm flipH="1" flipV="1">
                <a:off x="733" y="286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8" name="Line 1378"/>
              <p:cNvSpPr>
                <a:spLocks noChangeShapeType="1"/>
              </p:cNvSpPr>
              <p:nvPr/>
            </p:nvSpPr>
            <p:spPr bwMode="auto">
              <a:xfrm flipH="1" flipV="1">
                <a:off x="704" y="28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9" name="Line 1379"/>
              <p:cNvSpPr>
                <a:spLocks noChangeShapeType="1"/>
              </p:cNvSpPr>
              <p:nvPr/>
            </p:nvSpPr>
            <p:spPr bwMode="auto">
              <a:xfrm flipH="1" flipV="1">
                <a:off x="676" y="280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0" name="Line 1380"/>
              <p:cNvSpPr>
                <a:spLocks noChangeShapeType="1"/>
              </p:cNvSpPr>
              <p:nvPr/>
            </p:nvSpPr>
            <p:spPr bwMode="auto">
              <a:xfrm flipH="1" flipV="1">
                <a:off x="647" y="27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1" name="Line 1381"/>
              <p:cNvSpPr>
                <a:spLocks noChangeShapeType="1"/>
              </p:cNvSpPr>
              <p:nvPr/>
            </p:nvSpPr>
            <p:spPr bwMode="auto">
              <a:xfrm flipH="1" flipV="1">
                <a:off x="619" y="274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2" name="Line 1382"/>
              <p:cNvSpPr>
                <a:spLocks noChangeShapeType="1"/>
              </p:cNvSpPr>
              <p:nvPr/>
            </p:nvSpPr>
            <p:spPr bwMode="auto">
              <a:xfrm flipH="1" flipV="1">
                <a:off x="591" y="27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3" name="Line 1383"/>
              <p:cNvSpPr>
                <a:spLocks noChangeShapeType="1"/>
              </p:cNvSpPr>
              <p:nvPr/>
            </p:nvSpPr>
            <p:spPr bwMode="auto">
              <a:xfrm flipH="1" flipV="1">
                <a:off x="563" y="2689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4" name="Line 1384"/>
              <p:cNvSpPr>
                <a:spLocks noChangeShapeType="1"/>
              </p:cNvSpPr>
              <p:nvPr/>
            </p:nvSpPr>
            <p:spPr bwMode="auto">
              <a:xfrm>
                <a:off x="446" y="267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5" name="Line 1385"/>
              <p:cNvSpPr>
                <a:spLocks noChangeShapeType="1"/>
              </p:cNvSpPr>
              <p:nvPr/>
            </p:nvSpPr>
            <p:spPr bwMode="auto">
              <a:xfrm>
                <a:off x="489" y="2674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6" name="Line 1386"/>
              <p:cNvSpPr>
                <a:spLocks noChangeShapeType="1"/>
              </p:cNvSpPr>
              <p:nvPr/>
            </p:nvSpPr>
            <p:spPr bwMode="auto">
              <a:xfrm>
                <a:off x="529" y="267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7" name="Line 1387"/>
              <p:cNvSpPr>
                <a:spLocks noChangeShapeType="1"/>
              </p:cNvSpPr>
              <p:nvPr/>
            </p:nvSpPr>
            <p:spPr bwMode="auto">
              <a:xfrm>
                <a:off x="502" y="2618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8" name="Line 1388"/>
              <p:cNvSpPr>
                <a:spLocks noChangeShapeType="1"/>
              </p:cNvSpPr>
              <p:nvPr/>
            </p:nvSpPr>
            <p:spPr bwMode="auto">
              <a:xfrm>
                <a:off x="502" y="2661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9" name="Line 1389"/>
              <p:cNvSpPr>
                <a:spLocks noChangeShapeType="1"/>
              </p:cNvSpPr>
              <p:nvPr/>
            </p:nvSpPr>
            <p:spPr bwMode="auto">
              <a:xfrm>
                <a:off x="502" y="2701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0" name="Line 1390"/>
              <p:cNvSpPr>
                <a:spLocks noChangeShapeType="1"/>
              </p:cNvSpPr>
              <p:nvPr/>
            </p:nvSpPr>
            <p:spPr bwMode="auto">
              <a:xfrm>
                <a:off x="500" y="261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1" name="Line 1391"/>
              <p:cNvSpPr>
                <a:spLocks noChangeShapeType="1"/>
              </p:cNvSpPr>
              <p:nvPr/>
            </p:nvSpPr>
            <p:spPr bwMode="auto">
              <a:xfrm>
                <a:off x="521" y="26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2" name="Line 1392"/>
              <p:cNvSpPr>
                <a:spLocks noChangeShapeType="1"/>
              </p:cNvSpPr>
              <p:nvPr/>
            </p:nvSpPr>
            <p:spPr bwMode="auto">
              <a:xfrm>
                <a:off x="549" y="266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3" name="Line 1393"/>
              <p:cNvSpPr>
                <a:spLocks noChangeShapeType="1"/>
              </p:cNvSpPr>
              <p:nvPr/>
            </p:nvSpPr>
            <p:spPr bwMode="auto">
              <a:xfrm flipH="1" flipV="1">
                <a:off x="493" y="272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4" name="Line 1394"/>
              <p:cNvSpPr>
                <a:spLocks noChangeShapeType="1"/>
              </p:cNvSpPr>
              <p:nvPr/>
            </p:nvSpPr>
            <p:spPr bwMode="auto">
              <a:xfrm flipH="1" flipV="1">
                <a:off x="465" y="2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5" name="Line 1395"/>
              <p:cNvSpPr>
                <a:spLocks noChangeShapeType="1"/>
              </p:cNvSpPr>
              <p:nvPr/>
            </p:nvSpPr>
            <p:spPr bwMode="auto">
              <a:xfrm flipH="1" flipV="1">
                <a:off x="444" y="2672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6" name="Line 1396"/>
              <p:cNvSpPr>
                <a:spLocks noChangeShapeType="1"/>
              </p:cNvSpPr>
              <p:nvPr/>
            </p:nvSpPr>
            <p:spPr bwMode="auto">
              <a:xfrm flipH="1">
                <a:off x="549" y="267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7" name="Line 1397"/>
              <p:cNvSpPr>
                <a:spLocks noChangeShapeType="1"/>
              </p:cNvSpPr>
              <p:nvPr/>
            </p:nvSpPr>
            <p:spPr bwMode="auto">
              <a:xfrm flipH="1">
                <a:off x="521" y="2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8" name="Line 1398"/>
              <p:cNvSpPr>
                <a:spLocks noChangeShapeType="1"/>
              </p:cNvSpPr>
              <p:nvPr/>
            </p:nvSpPr>
            <p:spPr bwMode="auto">
              <a:xfrm flipH="1">
                <a:off x="500" y="272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9" name="Line 1399"/>
              <p:cNvSpPr>
                <a:spLocks noChangeShapeType="1"/>
              </p:cNvSpPr>
              <p:nvPr/>
            </p:nvSpPr>
            <p:spPr bwMode="auto">
              <a:xfrm flipV="1">
                <a:off x="444" y="2665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0" name="Line 1400"/>
              <p:cNvSpPr>
                <a:spLocks noChangeShapeType="1"/>
              </p:cNvSpPr>
              <p:nvPr/>
            </p:nvSpPr>
            <p:spPr bwMode="auto">
              <a:xfrm flipV="1">
                <a:off x="465" y="26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1" name="Line 1401"/>
              <p:cNvSpPr>
                <a:spLocks noChangeShapeType="1"/>
              </p:cNvSpPr>
              <p:nvPr/>
            </p:nvSpPr>
            <p:spPr bwMode="auto">
              <a:xfrm flipV="1">
                <a:off x="493" y="261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2" name="Line 1402"/>
              <p:cNvSpPr>
                <a:spLocks noChangeShapeType="1"/>
              </p:cNvSpPr>
              <p:nvPr/>
            </p:nvSpPr>
            <p:spPr bwMode="auto">
              <a:xfrm>
                <a:off x="502" y="26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3" name="Line 1403"/>
              <p:cNvSpPr>
                <a:spLocks noChangeShapeType="1"/>
              </p:cNvSpPr>
              <p:nvPr/>
            </p:nvSpPr>
            <p:spPr bwMode="auto">
              <a:xfrm>
                <a:off x="523" y="26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4" name="Line 1404"/>
              <p:cNvSpPr>
                <a:spLocks noChangeShapeType="1"/>
              </p:cNvSpPr>
              <p:nvPr/>
            </p:nvSpPr>
            <p:spPr bwMode="auto">
              <a:xfrm>
                <a:off x="552" y="266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5" name="Line 1405"/>
              <p:cNvSpPr>
                <a:spLocks noChangeShapeType="1"/>
              </p:cNvSpPr>
              <p:nvPr/>
            </p:nvSpPr>
            <p:spPr bwMode="auto">
              <a:xfrm flipH="1" flipV="1">
                <a:off x="491" y="272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6" name="Line 1406"/>
              <p:cNvSpPr>
                <a:spLocks noChangeShapeType="1"/>
              </p:cNvSpPr>
              <p:nvPr/>
            </p:nvSpPr>
            <p:spPr bwMode="auto">
              <a:xfrm flipH="1" flipV="1">
                <a:off x="462" y="269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7" name="Line 1407"/>
              <p:cNvSpPr>
                <a:spLocks noChangeShapeType="1"/>
              </p:cNvSpPr>
              <p:nvPr/>
            </p:nvSpPr>
            <p:spPr bwMode="auto">
              <a:xfrm flipH="1" flipV="1">
                <a:off x="441" y="267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8" name="Line 1408"/>
              <p:cNvSpPr>
                <a:spLocks noChangeShapeType="1"/>
              </p:cNvSpPr>
              <p:nvPr/>
            </p:nvSpPr>
            <p:spPr bwMode="auto">
              <a:xfrm flipH="1">
                <a:off x="552" y="267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9" name="Line 1409"/>
              <p:cNvSpPr>
                <a:spLocks noChangeShapeType="1"/>
              </p:cNvSpPr>
              <p:nvPr/>
            </p:nvSpPr>
            <p:spPr bwMode="auto">
              <a:xfrm flipH="1">
                <a:off x="523" y="269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0" name="Line 1410"/>
              <p:cNvSpPr>
                <a:spLocks noChangeShapeType="1"/>
              </p:cNvSpPr>
              <p:nvPr/>
            </p:nvSpPr>
            <p:spPr bwMode="auto">
              <a:xfrm flipH="1">
                <a:off x="502" y="272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1" name="Line 1411"/>
              <p:cNvSpPr>
                <a:spLocks noChangeShapeType="1"/>
              </p:cNvSpPr>
              <p:nvPr/>
            </p:nvSpPr>
            <p:spPr bwMode="auto">
              <a:xfrm flipV="1">
                <a:off x="441" y="266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2" name="Line 1412"/>
              <p:cNvSpPr>
                <a:spLocks noChangeShapeType="1"/>
              </p:cNvSpPr>
              <p:nvPr/>
            </p:nvSpPr>
            <p:spPr bwMode="auto">
              <a:xfrm flipV="1">
                <a:off x="462" y="26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3" name="Line 1413"/>
              <p:cNvSpPr>
                <a:spLocks noChangeShapeType="1"/>
              </p:cNvSpPr>
              <p:nvPr/>
            </p:nvSpPr>
            <p:spPr bwMode="auto">
              <a:xfrm flipV="1">
                <a:off x="491" y="261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4" name="Line 1414"/>
              <p:cNvSpPr>
                <a:spLocks noChangeShapeType="1"/>
              </p:cNvSpPr>
              <p:nvPr/>
            </p:nvSpPr>
            <p:spPr bwMode="auto">
              <a:xfrm flipH="1">
                <a:off x="502" y="267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5" name="Line 1415"/>
              <p:cNvSpPr>
                <a:spLocks noChangeShapeType="1"/>
              </p:cNvSpPr>
              <p:nvPr/>
            </p:nvSpPr>
            <p:spPr bwMode="auto">
              <a:xfrm>
                <a:off x="502" y="259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6" name="Line 1416"/>
              <p:cNvSpPr>
                <a:spLocks noChangeShapeType="1"/>
              </p:cNvSpPr>
              <p:nvPr/>
            </p:nvSpPr>
            <p:spPr bwMode="auto">
              <a:xfrm flipV="1">
                <a:off x="427" y="2597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7" name="Line 1417"/>
              <p:cNvSpPr>
                <a:spLocks noChangeShapeType="1"/>
              </p:cNvSpPr>
              <p:nvPr/>
            </p:nvSpPr>
            <p:spPr bwMode="auto">
              <a:xfrm flipH="1" flipV="1">
                <a:off x="426" y="267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8" name="Line 1418"/>
              <p:cNvSpPr>
                <a:spLocks noChangeShapeType="1"/>
              </p:cNvSpPr>
              <p:nvPr/>
            </p:nvSpPr>
            <p:spPr bwMode="auto">
              <a:xfrm>
                <a:off x="502" y="259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8" name="Group 1419"/>
            <p:cNvGrpSpPr>
              <a:grpSpLocks/>
            </p:cNvGrpSpPr>
            <p:nvPr/>
          </p:nvGrpSpPr>
          <p:grpSpPr bwMode="auto">
            <a:xfrm>
              <a:off x="500" y="2031"/>
              <a:ext cx="1484" cy="1325"/>
              <a:chOff x="500" y="2031"/>
              <a:chExt cx="1484" cy="1325"/>
            </a:xfrm>
          </p:grpSpPr>
          <p:sp>
            <p:nvSpPr>
              <p:cNvPr id="126069" name="Line 1420"/>
              <p:cNvSpPr>
                <a:spLocks noChangeShapeType="1"/>
              </p:cNvSpPr>
              <p:nvPr/>
            </p:nvSpPr>
            <p:spPr bwMode="auto">
              <a:xfrm>
                <a:off x="502" y="26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0" name="Line 1421"/>
              <p:cNvSpPr>
                <a:spLocks noChangeShapeType="1"/>
              </p:cNvSpPr>
              <p:nvPr/>
            </p:nvSpPr>
            <p:spPr bwMode="auto">
              <a:xfrm>
                <a:off x="523" y="26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1" name="Line 1422"/>
              <p:cNvSpPr>
                <a:spLocks noChangeShapeType="1"/>
              </p:cNvSpPr>
              <p:nvPr/>
            </p:nvSpPr>
            <p:spPr bwMode="auto">
              <a:xfrm>
                <a:off x="552" y="266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2" name="Line 1423"/>
              <p:cNvSpPr>
                <a:spLocks noChangeShapeType="1"/>
              </p:cNvSpPr>
              <p:nvPr/>
            </p:nvSpPr>
            <p:spPr bwMode="auto">
              <a:xfrm>
                <a:off x="500" y="261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3" name="Line 1424"/>
              <p:cNvSpPr>
                <a:spLocks noChangeShapeType="1"/>
              </p:cNvSpPr>
              <p:nvPr/>
            </p:nvSpPr>
            <p:spPr bwMode="auto">
              <a:xfrm>
                <a:off x="521" y="26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4" name="Line 1425"/>
              <p:cNvSpPr>
                <a:spLocks noChangeShapeType="1"/>
              </p:cNvSpPr>
              <p:nvPr/>
            </p:nvSpPr>
            <p:spPr bwMode="auto">
              <a:xfrm>
                <a:off x="549" y="266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5" name="Line 1426"/>
              <p:cNvSpPr>
                <a:spLocks noChangeShapeType="1"/>
              </p:cNvSpPr>
              <p:nvPr/>
            </p:nvSpPr>
            <p:spPr bwMode="auto">
              <a:xfrm flipV="1">
                <a:off x="597" y="2620"/>
                <a:ext cx="49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6" name="Line 1427"/>
              <p:cNvSpPr>
                <a:spLocks noChangeShapeType="1"/>
              </p:cNvSpPr>
              <p:nvPr/>
            </p:nvSpPr>
            <p:spPr bwMode="auto">
              <a:xfrm flipH="1" flipV="1">
                <a:off x="601" y="2575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7" name="Line 1428"/>
              <p:cNvSpPr>
                <a:spLocks noChangeShapeType="1"/>
              </p:cNvSpPr>
              <p:nvPr/>
            </p:nvSpPr>
            <p:spPr bwMode="auto">
              <a:xfrm flipH="1">
                <a:off x="551" y="2575"/>
                <a:ext cx="50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8" name="Line 1429"/>
              <p:cNvSpPr>
                <a:spLocks noChangeShapeType="1"/>
              </p:cNvSpPr>
              <p:nvPr/>
            </p:nvSpPr>
            <p:spPr bwMode="auto">
              <a:xfrm>
                <a:off x="551" y="2624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9" name="Freeform 1430"/>
              <p:cNvSpPr>
                <a:spLocks/>
              </p:cNvSpPr>
              <p:nvPr/>
            </p:nvSpPr>
            <p:spPr bwMode="auto">
              <a:xfrm>
                <a:off x="1285" y="2646"/>
                <a:ext cx="6" cy="27"/>
              </a:xfrm>
              <a:custGeom>
                <a:avLst/>
                <a:gdLst>
                  <a:gd name="T0" fmla="*/ 0 w 10"/>
                  <a:gd name="T1" fmla="*/ 1 h 54"/>
                  <a:gd name="T2" fmla="*/ 1 w 10"/>
                  <a:gd name="T3" fmla="*/ 1 h 54"/>
                  <a:gd name="T4" fmla="*/ 1 w 10"/>
                  <a:gd name="T5" fmla="*/ 0 h 54"/>
                  <a:gd name="T6" fmla="*/ 1 w 10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4"/>
                  <a:gd name="T14" fmla="*/ 10 w 10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4">
                    <a:moveTo>
                      <a:pt x="0" y="10"/>
                    </a:moveTo>
                    <a:lnTo>
                      <a:pt x="4" y="7"/>
                    </a:lnTo>
                    <a:lnTo>
                      <a:pt x="10" y="0"/>
                    </a:lnTo>
                    <a:lnTo>
                      <a:pt x="1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0" name="Freeform 1431"/>
              <p:cNvSpPr>
                <a:spLocks/>
              </p:cNvSpPr>
              <p:nvPr/>
            </p:nvSpPr>
            <p:spPr bwMode="auto">
              <a:xfrm>
                <a:off x="1306" y="2646"/>
                <a:ext cx="5" cy="27"/>
              </a:xfrm>
              <a:custGeom>
                <a:avLst/>
                <a:gdLst>
                  <a:gd name="T0" fmla="*/ 0 w 9"/>
                  <a:gd name="T1" fmla="*/ 1 h 54"/>
                  <a:gd name="T2" fmla="*/ 1 w 9"/>
                  <a:gd name="T3" fmla="*/ 1 h 54"/>
                  <a:gd name="T4" fmla="*/ 1 w 9"/>
                  <a:gd name="T5" fmla="*/ 0 h 54"/>
                  <a:gd name="T6" fmla="*/ 1 w 9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0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1" name="Freeform 1432"/>
              <p:cNvSpPr>
                <a:spLocks/>
              </p:cNvSpPr>
              <p:nvPr/>
            </p:nvSpPr>
            <p:spPr bwMode="auto">
              <a:xfrm>
                <a:off x="1327" y="2646"/>
                <a:ext cx="4" cy="27"/>
              </a:xfrm>
              <a:custGeom>
                <a:avLst/>
                <a:gdLst>
                  <a:gd name="T0" fmla="*/ 0 w 9"/>
                  <a:gd name="T1" fmla="*/ 1 h 54"/>
                  <a:gd name="T2" fmla="*/ 0 w 9"/>
                  <a:gd name="T3" fmla="*/ 1 h 54"/>
                  <a:gd name="T4" fmla="*/ 0 w 9"/>
                  <a:gd name="T5" fmla="*/ 0 h 54"/>
                  <a:gd name="T6" fmla="*/ 0 w 9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0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2" name="Rectangle 1433"/>
              <p:cNvSpPr>
                <a:spLocks noChangeArrowheads="1"/>
              </p:cNvSpPr>
              <p:nvPr/>
            </p:nvSpPr>
            <p:spPr bwMode="auto">
              <a:xfrm>
                <a:off x="1266" y="2632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3" name="Line 1434"/>
              <p:cNvSpPr>
                <a:spLocks noChangeShapeType="1"/>
              </p:cNvSpPr>
              <p:nvPr/>
            </p:nvSpPr>
            <p:spPr bwMode="auto">
              <a:xfrm flipV="1">
                <a:off x="1157" y="259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4" name="Freeform 1435"/>
              <p:cNvSpPr>
                <a:spLocks/>
              </p:cNvSpPr>
              <p:nvPr/>
            </p:nvSpPr>
            <p:spPr bwMode="auto">
              <a:xfrm>
                <a:off x="1168" y="2563"/>
                <a:ext cx="1" cy="23"/>
              </a:xfrm>
              <a:custGeom>
                <a:avLst/>
                <a:gdLst>
                  <a:gd name="T0" fmla="*/ 0 w 1"/>
                  <a:gd name="T1" fmla="*/ 3 h 45"/>
                  <a:gd name="T2" fmla="*/ 0 w 1"/>
                  <a:gd name="T3" fmla="*/ 2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4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5" name="Freeform 1436"/>
              <p:cNvSpPr>
                <a:spLocks/>
              </p:cNvSpPr>
              <p:nvPr/>
            </p:nvSpPr>
            <p:spPr bwMode="auto">
              <a:xfrm>
                <a:off x="1158" y="2573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6" name="Freeform 1437"/>
              <p:cNvSpPr>
                <a:spLocks/>
              </p:cNvSpPr>
              <p:nvPr/>
            </p:nvSpPr>
            <p:spPr bwMode="auto">
              <a:xfrm>
                <a:off x="1181" y="2563"/>
                <a:ext cx="1" cy="23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2 h 45"/>
                  <a:gd name="T4" fmla="*/ 0 w 1"/>
                  <a:gd name="T5" fmla="*/ 3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25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7" name="Freeform 1438"/>
              <p:cNvSpPr>
                <a:spLocks/>
              </p:cNvSpPr>
              <p:nvPr/>
            </p:nvSpPr>
            <p:spPr bwMode="auto">
              <a:xfrm>
                <a:off x="1157" y="2586"/>
                <a:ext cx="25" cy="1"/>
              </a:xfrm>
              <a:custGeom>
                <a:avLst/>
                <a:gdLst>
                  <a:gd name="T0" fmla="*/ 3 w 50"/>
                  <a:gd name="T1" fmla="*/ 0 h 1"/>
                  <a:gd name="T2" fmla="*/ 2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8" name="Line 1439"/>
              <p:cNvSpPr>
                <a:spLocks noChangeShapeType="1"/>
              </p:cNvSpPr>
              <p:nvPr/>
            </p:nvSpPr>
            <p:spPr bwMode="auto">
              <a:xfrm>
                <a:off x="1182" y="2586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9" name="Line 1440"/>
              <p:cNvSpPr>
                <a:spLocks noChangeShapeType="1"/>
              </p:cNvSpPr>
              <p:nvPr/>
            </p:nvSpPr>
            <p:spPr bwMode="auto">
              <a:xfrm flipH="1" flipV="1">
                <a:off x="1180" y="2591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0" name="Freeform 1441"/>
              <p:cNvSpPr>
                <a:spLocks/>
              </p:cNvSpPr>
              <p:nvPr/>
            </p:nvSpPr>
            <p:spPr bwMode="auto">
              <a:xfrm>
                <a:off x="1200" y="2563"/>
                <a:ext cx="1" cy="38"/>
              </a:xfrm>
              <a:custGeom>
                <a:avLst/>
                <a:gdLst>
                  <a:gd name="T0" fmla="*/ 0 w 1"/>
                  <a:gd name="T1" fmla="*/ 5 h 75"/>
                  <a:gd name="T2" fmla="*/ 0 w 1"/>
                  <a:gd name="T3" fmla="*/ 4 h 75"/>
                  <a:gd name="T4" fmla="*/ 0 w 1"/>
                  <a:gd name="T5" fmla="*/ 2 h 75"/>
                  <a:gd name="T6" fmla="*/ 0 w 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5"/>
                  <a:gd name="T14" fmla="*/ 1 w 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5">
                    <a:moveTo>
                      <a:pt x="0" y="75"/>
                    </a:moveTo>
                    <a:lnTo>
                      <a:pt x="0" y="51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1" name="Freeform 1442"/>
              <p:cNvSpPr>
                <a:spLocks/>
              </p:cNvSpPr>
              <p:nvPr/>
            </p:nvSpPr>
            <p:spPr bwMode="auto">
              <a:xfrm>
                <a:off x="1200" y="2565"/>
                <a:ext cx="29" cy="1"/>
              </a:xfrm>
              <a:custGeom>
                <a:avLst/>
                <a:gdLst>
                  <a:gd name="T0" fmla="*/ 0 w 58"/>
                  <a:gd name="T1" fmla="*/ 0 h 1"/>
                  <a:gd name="T2" fmla="*/ 2 w 58"/>
                  <a:gd name="T3" fmla="*/ 0 h 1"/>
                  <a:gd name="T4" fmla="*/ 4 w 58"/>
                  <a:gd name="T5" fmla="*/ 0 h 1"/>
                  <a:gd name="T6" fmla="*/ 4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"/>
                  <a:gd name="T14" fmla="*/ 58 w 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2" name="Freeform 1443"/>
              <p:cNvSpPr>
                <a:spLocks/>
              </p:cNvSpPr>
              <p:nvPr/>
            </p:nvSpPr>
            <p:spPr bwMode="auto">
              <a:xfrm>
                <a:off x="1222" y="2563"/>
                <a:ext cx="8" cy="38"/>
              </a:xfrm>
              <a:custGeom>
                <a:avLst/>
                <a:gdLst>
                  <a:gd name="T0" fmla="*/ 1 w 15"/>
                  <a:gd name="T1" fmla="*/ 0 h 75"/>
                  <a:gd name="T2" fmla="*/ 1 w 15"/>
                  <a:gd name="T3" fmla="*/ 2 h 75"/>
                  <a:gd name="T4" fmla="*/ 1 w 15"/>
                  <a:gd name="T5" fmla="*/ 4 h 75"/>
                  <a:gd name="T6" fmla="*/ 1 w 15"/>
                  <a:gd name="T7" fmla="*/ 5 h 75"/>
                  <a:gd name="T8" fmla="*/ 0 w 15"/>
                  <a:gd name="T9" fmla="*/ 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5"/>
                  <a:gd name="T17" fmla="*/ 15 w 1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5">
                    <a:moveTo>
                      <a:pt x="15" y="0"/>
                    </a:moveTo>
                    <a:lnTo>
                      <a:pt x="15" y="25"/>
                    </a:lnTo>
                    <a:lnTo>
                      <a:pt x="15" y="51"/>
                    </a:lnTo>
                    <a:lnTo>
                      <a:pt x="15" y="75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3" name="Freeform 1444"/>
              <p:cNvSpPr>
                <a:spLocks/>
              </p:cNvSpPr>
              <p:nvPr/>
            </p:nvSpPr>
            <p:spPr bwMode="auto">
              <a:xfrm>
                <a:off x="1209" y="2580"/>
                <a:ext cx="11" cy="13"/>
              </a:xfrm>
              <a:custGeom>
                <a:avLst/>
                <a:gdLst>
                  <a:gd name="T0" fmla="*/ 1 w 24"/>
                  <a:gd name="T1" fmla="*/ 1 h 27"/>
                  <a:gd name="T2" fmla="*/ 1 w 24"/>
                  <a:gd name="T3" fmla="*/ 1 h 27"/>
                  <a:gd name="T4" fmla="*/ 1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7"/>
                  <a:gd name="T20" fmla="*/ 24 w 2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7">
                    <a:moveTo>
                      <a:pt x="24" y="27"/>
                    </a:moveTo>
                    <a:lnTo>
                      <a:pt x="24" y="2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4" name="Line 1445"/>
              <p:cNvSpPr>
                <a:spLocks noChangeShapeType="1"/>
              </p:cNvSpPr>
              <p:nvPr/>
            </p:nvSpPr>
            <p:spPr bwMode="auto">
              <a:xfrm>
                <a:off x="1209" y="2592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5" name="Freeform 1446"/>
              <p:cNvSpPr>
                <a:spLocks/>
              </p:cNvSpPr>
              <p:nvPr/>
            </p:nvSpPr>
            <p:spPr bwMode="auto">
              <a:xfrm>
                <a:off x="1204" y="2572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1 w 44"/>
                  <a:gd name="T3" fmla="*/ 0 h 1"/>
                  <a:gd name="T4" fmla="*/ 3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6" name="Line 1447"/>
              <p:cNvSpPr>
                <a:spLocks noChangeShapeType="1"/>
              </p:cNvSpPr>
              <p:nvPr/>
            </p:nvSpPr>
            <p:spPr bwMode="auto">
              <a:xfrm flipV="1">
                <a:off x="1240" y="2595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7" name="Freeform 1448"/>
              <p:cNvSpPr>
                <a:spLocks/>
              </p:cNvSpPr>
              <p:nvPr/>
            </p:nvSpPr>
            <p:spPr bwMode="auto">
              <a:xfrm>
                <a:off x="1244" y="2583"/>
                <a:ext cx="22" cy="12"/>
              </a:xfrm>
              <a:custGeom>
                <a:avLst/>
                <a:gdLst>
                  <a:gd name="T0" fmla="*/ 1 w 45"/>
                  <a:gd name="T1" fmla="*/ 1 h 25"/>
                  <a:gd name="T2" fmla="*/ 2 w 45"/>
                  <a:gd name="T3" fmla="*/ 1 h 25"/>
                  <a:gd name="T4" fmla="*/ 2 w 45"/>
                  <a:gd name="T5" fmla="*/ 0 h 25"/>
                  <a:gd name="T6" fmla="*/ 1 w 45"/>
                  <a:gd name="T7" fmla="*/ 0 h 25"/>
                  <a:gd name="T8" fmla="*/ 0 w 45"/>
                  <a:gd name="T9" fmla="*/ 0 h 25"/>
                  <a:gd name="T10" fmla="*/ 0 w 45"/>
                  <a:gd name="T11" fmla="*/ 1 h 25"/>
                  <a:gd name="T12" fmla="*/ 1 w 45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5"/>
                  <a:gd name="T23" fmla="*/ 45 w 4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5">
                    <a:moveTo>
                      <a:pt x="20" y="25"/>
                    </a:moveTo>
                    <a:lnTo>
                      <a:pt x="45" y="25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0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8" name="Line 1449"/>
              <p:cNvSpPr>
                <a:spLocks noChangeShapeType="1"/>
              </p:cNvSpPr>
              <p:nvPr/>
            </p:nvSpPr>
            <p:spPr bwMode="auto">
              <a:xfrm flipH="1">
                <a:off x="1244" y="259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9" name="Freeform 1450"/>
              <p:cNvSpPr>
                <a:spLocks/>
              </p:cNvSpPr>
              <p:nvPr/>
            </p:nvSpPr>
            <p:spPr bwMode="auto">
              <a:xfrm>
                <a:off x="1244" y="2588"/>
                <a:ext cx="22" cy="1"/>
              </a:xfrm>
              <a:custGeom>
                <a:avLst/>
                <a:gdLst>
                  <a:gd name="T0" fmla="*/ 0 w 45"/>
                  <a:gd name="T1" fmla="*/ 0 h 1"/>
                  <a:gd name="T2" fmla="*/ 1 w 45"/>
                  <a:gd name="T3" fmla="*/ 0 h 1"/>
                  <a:gd name="T4" fmla="*/ 2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25" y="0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0" name="Line 1451"/>
              <p:cNvSpPr>
                <a:spLocks noChangeShapeType="1"/>
              </p:cNvSpPr>
              <p:nvPr/>
            </p:nvSpPr>
            <p:spPr bwMode="auto">
              <a:xfrm flipH="1">
                <a:off x="1256" y="2591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1" name="Line 1452"/>
              <p:cNvSpPr>
                <a:spLocks noChangeShapeType="1"/>
              </p:cNvSpPr>
              <p:nvPr/>
            </p:nvSpPr>
            <p:spPr bwMode="auto">
              <a:xfrm>
                <a:off x="1259" y="2596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2" name="Freeform 1453"/>
              <p:cNvSpPr>
                <a:spLocks/>
              </p:cNvSpPr>
              <p:nvPr/>
            </p:nvSpPr>
            <p:spPr bwMode="auto">
              <a:xfrm>
                <a:off x="1245" y="2570"/>
                <a:ext cx="21" cy="10"/>
              </a:xfrm>
              <a:custGeom>
                <a:avLst/>
                <a:gdLst>
                  <a:gd name="T0" fmla="*/ 3 w 42"/>
                  <a:gd name="T1" fmla="*/ 2 h 18"/>
                  <a:gd name="T2" fmla="*/ 1 w 42"/>
                  <a:gd name="T3" fmla="*/ 2 h 18"/>
                  <a:gd name="T4" fmla="*/ 0 w 42"/>
                  <a:gd name="T5" fmla="*/ 2 h 18"/>
                  <a:gd name="T6" fmla="*/ 1 w 42"/>
                  <a:gd name="T7" fmla="*/ 0 h 18"/>
                  <a:gd name="T8" fmla="*/ 1 w 42"/>
                  <a:gd name="T9" fmla="*/ 0 h 18"/>
                  <a:gd name="T10" fmla="*/ 3 w 42"/>
                  <a:gd name="T11" fmla="*/ 0 h 18"/>
                  <a:gd name="T12" fmla="*/ 3 w 42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8"/>
                  <a:gd name="T23" fmla="*/ 42 w 4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8">
                    <a:moveTo>
                      <a:pt x="38" y="18"/>
                    </a:moveTo>
                    <a:lnTo>
                      <a:pt x="25" y="1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42" y="0"/>
                    </a:lnTo>
                    <a:lnTo>
                      <a:pt x="38" y="1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3" name="Freeform 1454"/>
              <p:cNvSpPr>
                <a:spLocks/>
              </p:cNvSpPr>
              <p:nvPr/>
            </p:nvSpPr>
            <p:spPr bwMode="auto">
              <a:xfrm>
                <a:off x="1237" y="2575"/>
                <a:ext cx="25" cy="1"/>
              </a:xfrm>
              <a:custGeom>
                <a:avLst/>
                <a:gdLst>
                  <a:gd name="T0" fmla="*/ 3 w 51"/>
                  <a:gd name="T1" fmla="*/ 0 h 1"/>
                  <a:gd name="T2" fmla="*/ 1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51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4" name="Line 1455"/>
              <p:cNvSpPr>
                <a:spLocks noChangeShapeType="1"/>
              </p:cNvSpPr>
              <p:nvPr/>
            </p:nvSpPr>
            <p:spPr bwMode="auto">
              <a:xfrm flipV="1">
                <a:off x="1237" y="2565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5" name="Freeform 1456"/>
              <p:cNvSpPr>
                <a:spLocks/>
              </p:cNvSpPr>
              <p:nvPr/>
            </p:nvSpPr>
            <p:spPr bwMode="auto">
              <a:xfrm>
                <a:off x="1240" y="2568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6" name="Line 1457"/>
              <p:cNvSpPr>
                <a:spLocks noChangeShapeType="1"/>
              </p:cNvSpPr>
              <p:nvPr/>
            </p:nvSpPr>
            <p:spPr bwMode="auto">
              <a:xfrm flipH="1">
                <a:off x="1270" y="2565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7" name="Line 1458"/>
              <p:cNvSpPr>
                <a:spLocks noChangeShapeType="1"/>
              </p:cNvSpPr>
              <p:nvPr/>
            </p:nvSpPr>
            <p:spPr bwMode="auto">
              <a:xfrm flipH="1">
                <a:off x="1262" y="257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8" name="Line 1459"/>
              <p:cNvSpPr>
                <a:spLocks noChangeShapeType="1"/>
              </p:cNvSpPr>
              <p:nvPr/>
            </p:nvSpPr>
            <p:spPr bwMode="auto">
              <a:xfrm flipH="1" flipV="1">
                <a:off x="1252" y="2571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9" name="Line 1460"/>
              <p:cNvSpPr>
                <a:spLocks noChangeShapeType="1"/>
              </p:cNvSpPr>
              <p:nvPr/>
            </p:nvSpPr>
            <p:spPr bwMode="auto">
              <a:xfrm flipV="1">
                <a:off x="1256" y="256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0" name="Line 1461"/>
              <p:cNvSpPr>
                <a:spLocks noChangeShapeType="1"/>
              </p:cNvSpPr>
              <p:nvPr/>
            </p:nvSpPr>
            <p:spPr bwMode="auto">
              <a:xfrm flipV="1">
                <a:off x="1277" y="25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1" name="Line 1462"/>
              <p:cNvSpPr>
                <a:spLocks noChangeShapeType="1"/>
              </p:cNvSpPr>
              <p:nvPr/>
            </p:nvSpPr>
            <p:spPr bwMode="auto">
              <a:xfrm>
                <a:off x="1280" y="2591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2" name="Freeform 1463"/>
              <p:cNvSpPr>
                <a:spLocks/>
              </p:cNvSpPr>
              <p:nvPr/>
            </p:nvSpPr>
            <p:spPr bwMode="auto">
              <a:xfrm>
                <a:off x="1283" y="2584"/>
                <a:ext cx="9" cy="17"/>
              </a:xfrm>
              <a:custGeom>
                <a:avLst/>
                <a:gdLst>
                  <a:gd name="T0" fmla="*/ 0 w 17"/>
                  <a:gd name="T1" fmla="*/ 1 h 35"/>
                  <a:gd name="T2" fmla="*/ 1 w 17"/>
                  <a:gd name="T3" fmla="*/ 2 h 35"/>
                  <a:gd name="T4" fmla="*/ 2 w 17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5"/>
                  <a:gd name="T11" fmla="*/ 17 w 17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5">
                    <a:moveTo>
                      <a:pt x="0" y="28"/>
                    </a:moveTo>
                    <a:lnTo>
                      <a:pt x="8" y="35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3" name="Freeform 1464"/>
              <p:cNvSpPr>
                <a:spLocks/>
              </p:cNvSpPr>
              <p:nvPr/>
            </p:nvSpPr>
            <p:spPr bwMode="auto">
              <a:xfrm>
                <a:off x="1279" y="2563"/>
                <a:ext cx="13" cy="22"/>
              </a:xfrm>
              <a:custGeom>
                <a:avLst/>
                <a:gdLst>
                  <a:gd name="T0" fmla="*/ 2 w 25"/>
                  <a:gd name="T1" fmla="*/ 3 h 43"/>
                  <a:gd name="T2" fmla="*/ 0 w 25"/>
                  <a:gd name="T3" fmla="*/ 3 h 43"/>
                  <a:gd name="T4" fmla="*/ 0 w 25"/>
                  <a:gd name="T5" fmla="*/ 2 h 43"/>
                  <a:gd name="T6" fmla="*/ 0 w 25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3"/>
                  <a:gd name="T14" fmla="*/ 25 w 25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4" name="Freeform 1465"/>
              <p:cNvSpPr>
                <a:spLocks/>
              </p:cNvSpPr>
              <p:nvPr/>
            </p:nvSpPr>
            <p:spPr bwMode="auto">
              <a:xfrm>
                <a:off x="1279" y="2566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1 w 27"/>
                  <a:gd name="T3" fmla="*/ 0 h 1"/>
                  <a:gd name="T4" fmla="*/ 1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5" name="Freeform 1466"/>
              <p:cNvSpPr>
                <a:spLocks/>
              </p:cNvSpPr>
              <p:nvPr/>
            </p:nvSpPr>
            <p:spPr bwMode="auto">
              <a:xfrm>
                <a:off x="1286" y="2566"/>
                <a:ext cx="1" cy="19"/>
              </a:xfrm>
              <a:custGeom>
                <a:avLst/>
                <a:gdLst>
                  <a:gd name="T0" fmla="*/ 0 w 1"/>
                  <a:gd name="T1" fmla="*/ 0 h 37"/>
                  <a:gd name="T2" fmla="*/ 0 w 1"/>
                  <a:gd name="T3" fmla="*/ 2 h 37"/>
                  <a:gd name="T4" fmla="*/ 0 w 1"/>
                  <a:gd name="T5" fmla="*/ 3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0"/>
                    </a:move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6" name="Line 1467"/>
              <p:cNvSpPr>
                <a:spLocks noChangeShapeType="1"/>
              </p:cNvSpPr>
              <p:nvPr/>
            </p:nvSpPr>
            <p:spPr bwMode="auto">
              <a:xfrm>
                <a:off x="1285" y="2588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7" name="Line 1468"/>
              <p:cNvSpPr>
                <a:spLocks noChangeShapeType="1"/>
              </p:cNvSpPr>
              <p:nvPr/>
            </p:nvSpPr>
            <p:spPr bwMode="auto">
              <a:xfrm flipH="1" flipV="1">
                <a:off x="1282" y="2590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8" name="Line 1469"/>
              <p:cNvSpPr>
                <a:spLocks noChangeShapeType="1"/>
              </p:cNvSpPr>
              <p:nvPr/>
            </p:nvSpPr>
            <p:spPr bwMode="auto">
              <a:xfrm>
                <a:off x="1279" y="2579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9" name="Line 1470"/>
              <p:cNvSpPr>
                <a:spLocks noChangeShapeType="1"/>
              </p:cNvSpPr>
              <p:nvPr/>
            </p:nvSpPr>
            <p:spPr bwMode="auto">
              <a:xfrm flipV="1">
                <a:off x="1292" y="2562"/>
                <a:ext cx="13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0" name="Line 1471"/>
              <p:cNvSpPr>
                <a:spLocks noChangeShapeType="1"/>
              </p:cNvSpPr>
              <p:nvPr/>
            </p:nvSpPr>
            <p:spPr bwMode="auto">
              <a:xfrm>
                <a:off x="1304" y="2566"/>
                <a:ext cx="1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1" name="Freeform 1472"/>
              <p:cNvSpPr>
                <a:spLocks/>
              </p:cNvSpPr>
              <p:nvPr/>
            </p:nvSpPr>
            <p:spPr bwMode="auto">
              <a:xfrm>
                <a:off x="1296" y="2575"/>
                <a:ext cx="14" cy="1"/>
              </a:xfrm>
              <a:custGeom>
                <a:avLst/>
                <a:gdLst>
                  <a:gd name="T0" fmla="*/ 2 w 27"/>
                  <a:gd name="T1" fmla="*/ 0 h 1"/>
                  <a:gd name="T2" fmla="*/ 2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2" name="Rectangle 1473"/>
              <p:cNvSpPr>
                <a:spLocks noChangeArrowheads="1"/>
              </p:cNvSpPr>
              <p:nvPr/>
            </p:nvSpPr>
            <p:spPr bwMode="auto">
              <a:xfrm>
                <a:off x="1295" y="2580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3" name="Rectangle 1474"/>
              <p:cNvSpPr>
                <a:spLocks noChangeArrowheads="1"/>
              </p:cNvSpPr>
              <p:nvPr/>
            </p:nvSpPr>
            <p:spPr bwMode="auto">
              <a:xfrm>
                <a:off x="1306" y="2580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4" name="Line 1475"/>
              <p:cNvSpPr>
                <a:spLocks noChangeShapeType="1"/>
              </p:cNvSpPr>
              <p:nvPr/>
            </p:nvSpPr>
            <p:spPr bwMode="auto">
              <a:xfrm flipV="1">
                <a:off x="1302" y="2588"/>
                <a:ext cx="7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5" name="Line 1476"/>
              <p:cNvSpPr>
                <a:spLocks noChangeShapeType="1"/>
              </p:cNvSpPr>
              <p:nvPr/>
            </p:nvSpPr>
            <p:spPr bwMode="auto">
              <a:xfrm flipH="1" flipV="1">
                <a:off x="1298" y="2594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6" name="Line 1477"/>
              <p:cNvSpPr>
                <a:spLocks noChangeShapeType="1"/>
              </p:cNvSpPr>
              <p:nvPr/>
            </p:nvSpPr>
            <p:spPr bwMode="auto">
              <a:xfrm flipV="1">
                <a:off x="1292" y="2588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7" name="Line 1478"/>
              <p:cNvSpPr>
                <a:spLocks noChangeShapeType="1"/>
              </p:cNvSpPr>
              <p:nvPr/>
            </p:nvSpPr>
            <p:spPr bwMode="auto">
              <a:xfrm flipH="1" flipV="1">
                <a:off x="1308" y="2594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8" name="Line 1479"/>
              <p:cNvSpPr>
                <a:spLocks noChangeShapeType="1"/>
              </p:cNvSpPr>
              <p:nvPr/>
            </p:nvSpPr>
            <p:spPr bwMode="auto">
              <a:xfrm flipH="1">
                <a:off x="1279" y="2572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9" name="Freeform 1480"/>
              <p:cNvSpPr>
                <a:spLocks/>
              </p:cNvSpPr>
              <p:nvPr/>
            </p:nvSpPr>
            <p:spPr bwMode="auto">
              <a:xfrm>
                <a:off x="1319" y="2600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0" name="Freeform 1481"/>
              <p:cNvSpPr>
                <a:spLocks/>
              </p:cNvSpPr>
              <p:nvPr/>
            </p:nvSpPr>
            <p:spPr bwMode="auto">
              <a:xfrm>
                <a:off x="1323" y="2592"/>
                <a:ext cx="26" cy="1"/>
              </a:xfrm>
              <a:custGeom>
                <a:avLst/>
                <a:gdLst>
                  <a:gd name="T0" fmla="*/ 3 w 53"/>
                  <a:gd name="T1" fmla="*/ 0 h 1"/>
                  <a:gd name="T2" fmla="*/ 3 w 53"/>
                  <a:gd name="T3" fmla="*/ 0 h 1"/>
                  <a:gd name="T4" fmla="*/ 1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1" name="Line 1482"/>
              <p:cNvSpPr>
                <a:spLocks noChangeShapeType="1"/>
              </p:cNvSpPr>
              <p:nvPr/>
            </p:nvSpPr>
            <p:spPr bwMode="auto">
              <a:xfrm flipV="1">
                <a:off x="1321" y="2582"/>
                <a:ext cx="2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2" name="Line 1483"/>
              <p:cNvSpPr>
                <a:spLocks noChangeShapeType="1"/>
              </p:cNvSpPr>
              <p:nvPr/>
            </p:nvSpPr>
            <p:spPr bwMode="auto">
              <a:xfrm>
                <a:off x="1342" y="2578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3" name="Freeform 1484"/>
              <p:cNvSpPr>
                <a:spLocks/>
              </p:cNvSpPr>
              <p:nvPr/>
            </p:nvSpPr>
            <p:spPr bwMode="auto">
              <a:xfrm>
                <a:off x="1324" y="2575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4" name="Line 1485"/>
              <p:cNvSpPr>
                <a:spLocks noChangeShapeType="1"/>
              </p:cNvSpPr>
              <p:nvPr/>
            </p:nvSpPr>
            <p:spPr bwMode="auto">
              <a:xfrm flipV="1">
                <a:off x="1317" y="256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5" name="Freeform 1486"/>
              <p:cNvSpPr>
                <a:spLocks/>
              </p:cNvSpPr>
              <p:nvPr/>
            </p:nvSpPr>
            <p:spPr bwMode="auto">
              <a:xfrm>
                <a:off x="1320" y="2570"/>
                <a:ext cx="33" cy="1"/>
              </a:xfrm>
              <a:custGeom>
                <a:avLst/>
                <a:gdLst>
                  <a:gd name="T0" fmla="*/ 0 w 64"/>
                  <a:gd name="T1" fmla="*/ 0 h 1"/>
                  <a:gd name="T2" fmla="*/ 2 w 64"/>
                  <a:gd name="T3" fmla="*/ 0 h 1"/>
                  <a:gd name="T4" fmla="*/ 4 w 64"/>
                  <a:gd name="T5" fmla="*/ 0 h 1"/>
                  <a:gd name="T6" fmla="*/ 5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7" y="0"/>
                    </a:lnTo>
                    <a:lnTo>
                      <a:pt x="52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6" name="Line 1487"/>
              <p:cNvSpPr>
                <a:spLocks noChangeShapeType="1"/>
              </p:cNvSpPr>
              <p:nvPr/>
            </p:nvSpPr>
            <p:spPr bwMode="auto">
              <a:xfrm flipH="1">
                <a:off x="1350" y="2567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7" name="Line 1488"/>
              <p:cNvSpPr>
                <a:spLocks noChangeShapeType="1"/>
              </p:cNvSpPr>
              <p:nvPr/>
            </p:nvSpPr>
            <p:spPr bwMode="auto">
              <a:xfrm flipH="1">
                <a:off x="1325" y="2575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8" name="Freeform 1489"/>
              <p:cNvSpPr>
                <a:spLocks/>
              </p:cNvSpPr>
              <p:nvPr/>
            </p:nvSpPr>
            <p:spPr bwMode="auto">
              <a:xfrm>
                <a:off x="1335" y="2584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 h 33"/>
                  <a:gd name="T4" fmla="*/ 0 w 1"/>
                  <a:gd name="T5" fmla="*/ 2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9" name="Line 1490"/>
              <p:cNvSpPr>
                <a:spLocks noChangeShapeType="1"/>
              </p:cNvSpPr>
              <p:nvPr/>
            </p:nvSpPr>
            <p:spPr bwMode="auto">
              <a:xfrm flipV="1">
                <a:off x="1336" y="2564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0" name="Freeform 1491"/>
              <p:cNvSpPr>
                <a:spLocks/>
              </p:cNvSpPr>
              <p:nvPr/>
            </p:nvSpPr>
            <p:spPr bwMode="auto">
              <a:xfrm>
                <a:off x="1357" y="2554"/>
                <a:ext cx="13" cy="62"/>
              </a:xfrm>
              <a:custGeom>
                <a:avLst/>
                <a:gdLst>
                  <a:gd name="T0" fmla="*/ 1 w 27"/>
                  <a:gd name="T1" fmla="*/ 0 h 123"/>
                  <a:gd name="T2" fmla="*/ 1 w 27"/>
                  <a:gd name="T3" fmla="*/ 1 h 123"/>
                  <a:gd name="T4" fmla="*/ 0 w 27"/>
                  <a:gd name="T5" fmla="*/ 2 h 123"/>
                  <a:gd name="T6" fmla="*/ 0 w 27"/>
                  <a:gd name="T7" fmla="*/ 3 h 123"/>
                  <a:gd name="T8" fmla="*/ 0 w 27"/>
                  <a:gd name="T9" fmla="*/ 4 h 123"/>
                  <a:gd name="T10" fmla="*/ 0 w 27"/>
                  <a:gd name="T11" fmla="*/ 5 h 123"/>
                  <a:gd name="T12" fmla="*/ 0 w 27"/>
                  <a:gd name="T13" fmla="*/ 6 h 123"/>
                  <a:gd name="T14" fmla="*/ 0 w 27"/>
                  <a:gd name="T15" fmla="*/ 7 h 123"/>
                  <a:gd name="T16" fmla="*/ 1 w 27"/>
                  <a:gd name="T17" fmla="*/ 8 h 123"/>
                  <a:gd name="T18" fmla="*/ 1 w 27"/>
                  <a:gd name="T19" fmla="*/ 8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3"/>
                  <a:gd name="T32" fmla="*/ 27 w 27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3">
                    <a:moveTo>
                      <a:pt x="27" y="0"/>
                    </a:moveTo>
                    <a:lnTo>
                      <a:pt x="19" y="8"/>
                    </a:lnTo>
                    <a:lnTo>
                      <a:pt x="11" y="20"/>
                    </a:lnTo>
                    <a:lnTo>
                      <a:pt x="3" y="34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3" y="89"/>
                    </a:lnTo>
                    <a:lnTo>
                      <a:pt x="11" y="105"/>
                    </a:lnTo>
                    <a:lnTo>
                      <a:pt x="19" y="116"/>
                    </a:lnTo>
                    <a:lnTo>
                      <a:pt x="27" y="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1" name="Freeform 1492"/>
              <p:cNvSpPr>
                <a:spLocks/>
              </p:cNvSpPr>
              <p:nvPr/>
            </p:nvSpPr>
            <p:spPr bwMode="auto">
              <a:xfrm>
                <a:off x="1358" y="2558"/>
                <a:ext cx="8" cy="54"/>
              </a:xfrm>
              <a:custGeom>
                <a:avLst/>
                <a:gdLst>
                  <a:gd name="T0" fmla="*/ 1 w 16"/>
                  <a:gd name="T1" fmla="*/ 0 h 108"/>
                  <a:gd name="T2" fmla="*/ 1 w 16"/>
                  <a:gd name="T3" fmla="*/ 1 h 108"/>
                  <a:gd name="T4" fmla="*/ 1 w 16"/>
                  <a:gd name="T5" fmla="*/ 2 h 108"/>
                  <a:gd name="T6" fmla="*/ 0 w 16"/>
                  <a:gd name="T7" fmla="*/ 3 h 108"/>
                  <a:gd name="T8" fmla="*/ 0 w 16"/>
                  <a:gd name="T9" fmla="*/ 3 h 108"/>
                  <a:gd name="T10" fmla="*/ 1 w 16"/>
                  <a:gd name="T11" fmla="*/ 6 h 108"/>
                  <a:gd name="T12" fmla="*/ 1 w 16"/>
                  <a:gd name="T13" fmla="*/ 6 h 108"/>
                  <a:gd name="T14" fmla="*/ 1 w 16"/>
                  <a:gd name="T15" fmla="*/ 7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08"/>
                  <a:gd name="T26" fmla="*/ 16 w 16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08">
                    <a:moveTo>
                      <a:pt x="16" y="0"/>
                    </a:moveTo>
                    <a:lnTo>
                      <a:pt x="8" y="15"/>
                    </a:lnTo>
                    <a:lnTo>
                      <a:pt x="3" y="26"/>
                    </a:lnTo>
                    <a:lnTo>
                      <a:pt x="0" y="47"/>
                    </a:lnTo>
                    <a:lnTo>
                      <a:pt x="0" y="62"/>
                    </a:lnTo>
                    <a:lnTo>
                      <a:pt x="3" y="81"/>
                    </a:lnTo>
                    <a:lnTo>
                      <a:pt x="8" y="92"/>
                    </a:lnTo>
                    <a:lnTo>
                      <a:pt x="16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2" name="Freeform 1493"/>
              <p:cNvSpPr>
                <a:spLocks/>
              </p:cNvSpPr>
              <p:nvPr/>
            </p:nvSpPr>
            <p:spPr bwMode="auto">
              <a:xfrm>
                <a:off x="1383" y="2562"/>
                <a:ext cx="27" cy="40"/>
              </a:xfrm>
              <a:custGeom>
                <a:avLst/>
                <a:gdLst>
                  <a:gd name="T0" fmla="*/ 1 w 53"/>
                  <a:gd name="T1" fmla="*/ 1 h 82"/>
                  <a:gd name="T2" fmla="*/ 1 w 53"/>
                  <a:gd name="T3" fmla="*/ 1 h 82"/>
                  <a:gd name="T4" fmla="*/ 1 w 53"/>
                  <a:gd name="T5" fmla="*/ 1 h 82"/>
                  <a:gd name="T6" fmla="*/ 0 w 53"/>
                  <a:gd name="T7" fmla="*/ 1 h 82"/>
                  <a:gd name="T8" fmla="*/ 0 w 53"/>
                  <a:gd name="T9" fmla="*/ 1 h 82"/>
                  <a:gd name="T10" fmla="*/ 1 w 53"/>
                  <a:gd name="T11" fmla="*/ 0 h 82"/>
                  <a:gd name="T12" fmla="*/ 1 w 53"/>
                  <a:gd name="T13" fmla="*/ 0 h 82"/>
                  <a:gd name="T14" fmla="*/ 2 w 53"/>
                  <a:gd name="T15" fmla="*/ 0 h 82"/>
                  <a:gd name="T16" fmla="*/ 3 w 53"/>
                  <a:gd name="T17" fmla="*/ 0 h 82"/>
                  <a:gd name="T18" fmla="*/ 3 w 53"/>
                  <a:gd name="T19" fmla="*/ 0 h 82"/>
                  <a:gd name="T20" fmla="*/ 4 w 53"/>
                  <a:gd name="T21" fmla="*/ 0 h 82"/>
                  <a:gd name="T22" fmla="*/ 4 w 53"/>
                  <a:gd name="T23" fmla="*/ 1 h 82"/>
                  <a:gd name="T24" fmla="*/ 4 w 53"/>
                  <a:gd name="T25" fmla="*/ 1 h 82"/>
                  <a:gd name="T26" fmla="*/ 4 w 53"/>
                  <a:gd name="T27" fmla="*/ 2 h 82"/>
                  <a:gd name="T28" fmla="*/ 3 w 53"/>
                  <a:gd name="T29" fmla="*/ 2 h 82"/>
                  <a:gd name="T30" fmla="*/ 2 w 53"/>
                  <a:gd name="T31" fmla="*/ 2 h 82"/>
                  <a:gd name="T32" fmla="*/ 1 w 53"/>
                  <a:gd name="T33" fmla="*/ 3 h 82"/>
                  <a:gd name="T34" fmla="*/ 1 w 53"/>
                  <a:gd name="T35" fmla="*/ 3 h 82"/>
                  <a:gd name="T36" fmla="*/ 0 w 53"/>
                  <a:gd name="T37" fmla="*/ 4 h 82"/>
                  <a:gd name="T38" fmla="*/ 0 w 53"/>
                  <a:gd name="T39" fmla="*/ 5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82"/>
                  <a:gd name="T62" fmla="*/ 53 w 53"/>
                  <a:gd name="T63" fmla="*/ 82 h 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82">
                    <a:moveTo>
                      <a:pt x="3" y="16"/>
                    </a:moveTo>
                    <a:lnTo>
                      <a:pt x="8" y="19"/>
                    </a:lnTo>
                    <a:lnTo>
                      <a:pt x="3" y="24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19" y="0"/>
                    </a:lnTo>
                    <a:lnTo>
                      <a:pt x="35" y="0"/>
                    </a:lnTo>
                    <a:lnTo>
                      <a:pt x="46" y="5"/>
                    </a:lnTo>
                    <a:lnTo>
                      <a:pt x="50" y="8"/>
                    </a:lnTo>
                    <a:lnTo>
                      <a:pt x="53" y="16"/>
                    </a:lnTo>
                    <a:lnTo>
                      <a:pt x="53" y="24"/>
                    </a:lnTo>
                    <a:lnTo>
                      <a:pt x="50" y="32"/>
                    </a:lnTo>
                    <a:lnTo>
                      <a:pt x="38" y="40"/>
                    </a:lnTo>
                    <a:lnTo>
                      <a:pt x="19" y="47"/>
                    </a:lnTo>
                    <a:lnTo>
                      <a:pt x="11" y="50"/>
                    </a:lnTo>
                    <a:lnTo>
                      <a:pt x="3" y="58"/>
                    </a:lnTo>
                    <a:lnTo>
                      <a:pt x="0" y="69"/>
                    </a:lnTo>
                    <a:lnTo>
                      <a:pt x="0" y="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3" name="Freeform 1494"/>
              <p:cNvSpPr>
                <a:spLocks/>
              </p:cNvSpPr>
              <p:nvPr/>
            </p:nvSpPr>
            <p:spPr bwMode="auto">
              <a:xfrm>
                <a:off x="1393" y="2562"/>
                <a:ext cx="15" cy="23"/>
              </a:xfrm>
              <a:custGeom>
                <a:avLst/>
                <a:gdLst>
                  <a:gd name="T0" fmla="*/ 1 w 31"/>
                  <a:gd name="T1" fmla="*/ 0 h 47"/>
                  <a:gd name="T2" fmla="*/ 1 w 31"/>
                  <a:gd name="T3" fmla="*/ 0 h 47"/>
                  <a:gd name="T4" fmla="*/ 1 w 31"/>
                  <a:gd name="T5" fmla="*/ 0 h 47"/>
                  <a:gd name="T6" fmla="*/ 1 w 31"/>
                  <a:gd name="T7" fmla="*/ 1 h 47"/>
                  <a:gd name="T8" fmla="*/ 1 w 31"/>
                  <a:gd name="T9" fmla="*/ 1 h 47"/>
                  <a:gd name="T10" fmla="*/ 1 w 31"/>
                  <a:gd name="T11" fmla="*/ 2 h 47"/>
                  <a:gd name="T12" fmla="*/ 1 w 31"/>
                  <a:gd name="T13" fmla="*/ 2 h 47"/>
                  <a:gd name="T14" fmla="*/ 0 w 31"/>
                  <a:gd name="T15" fmla="*/ 2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7"/>
                  <a:gd name="T26" fmla="*/ 31 w 31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7">
                    <a:moveTo>
                      <a:pt x="16" y="0"/>
                    </a:moveTo>
                    <a:lnTo>
                      <a:pt x="24" y="5"/>
                    </a:lnTo>
                    <a:lnTo>
                      <a:pt x="27" y="8"/>
                    </a:lnTo>
                    <a:lnTo>
                      <a:pt x="31" y="16"/>
                    </a:lnTo>
                    <a:lnTo>
                      <a:pt x="31" y="24"/>
                    </a:lnTo>
                    <a:lnTo>
                      <a:pt x="27" y="32"/>
                    </a:lnTo>
                    <a:lnTo>
                      <a:pt x="16" y="40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4" name="Freeform 1495"/>
              <p:cNvSpPr>
                <a:spLocks/>
              </p:cNvSpPr>
              <p:nvPr/>
            </p:nvSpPr>
            <p:spPr bwMode="auto">
              <a:xfrm>
                <a:off x="1383" y="2596"/>
                <a:ext cx="27" cy="4"/>
              </a:xfrm>
              <a:custGeom>
                <a:avLst/>
                <a:gdLst>
                  <a:gd name="T0" fmla="*/ 0 w 53"/>
                  <a:gd name="T1" fmla="*/ 1 h 8"/>
                  <a:gd name="T2" fmla="*/ 1 w 53"/>
                  <a:gd name="T3" fmla="*/ 0 h 8"/>
                  <a:gd name="T4" fmla="*/ 1 w 53"/>
                  <a:gd name="T5" fmla="*/ 0 h 8"/>
                  <a:gd name="T6" fmla="*/ 2 w 53"/>
                  <a:gd name="T7" fmla="*/ 1 h 8"/>
                  <a:gd name="T8" fmla="*/ 3 w 53"/>
                  <a:gd name="T9" fmla="*/ 1 h 8"/>
                  <a:gd name="T10" fmla="*/ 4 w 53"/>
                  <a:gd name="T11" fmla="*/ 1 h 8"/>
                  <a:gd name="T12" fmla="*/ 4 w 5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8"/>
                  <a:gd name="T23" fmla="*/ 53 w 5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8">
                    <a:moveTo>
                      <a:pt x="0" y="5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3" y="8"/>
                    </a:lnTo>
                    <a:lnTo>
                      <a:pt x="50" y="5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5" name="Freeform 1496"/>
              <p:cNvSpPr>
                <a:spLocks/>
              </p:cNvSpPr>
              <p:nvPr/>
            </p:nvSpPr>
            <p:spPr bwMode="auto">
              <a:xfrm>
                <a:off x="1389" y="2596"/>
                <a:ext cx="21" cy="6"/>
              </a:xfrm>
              <a:custGeom>
                <a:avLst/>
                <a:gdLst>
                  <a:gd name="T0" fmla="*/ 0 w 42"/>
                  <a:gd name="T1" fmla="*/ 0 h 13"/>
                  <a:gd name="T2" fmla="*/ 1 w 42"/>
                  <a:gd name="T3" fmla="*/ 0 h 13"/>
                  <a:gd name="T4" fmla="*/ 3 w 42"/>
                  <a:gd name="T5" fmla="*/ 0 h 13"/>
                  <a:gd name="T6" fmla="*/ 3 w 42"/>
                  <a:gd name="T7" fmla="*/ 0 h 13"/>
                  <a:gd name="T8" fmla="*/ 3 w 4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3"/>
                  <a:gd name="T17" fmla="*/ 42 w 4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3">
                    <a:moveTo>
                      <a:pt x="0" y="0"/>
                    </a:moveTo>
                    <a:lnTo>
                      <a:pt x="19" y="13"/>
                    </a:lnTo>
                    <a:lnTo>
                      <a:pt x="35" y="13"/>
                    </a:lnTo>
                    <a:lnTo>
                      <a:pt x="39" y="8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6" name="Freeform 1497"/>
              <p:cNvSpPr>
                <a:spLocks/>
              </p:cNvSpPr>
              <p:nvPr/>
            </p:nvSpPr>
            <p:spPr bwMode="auto">
              <a:xfrm>
                <a:off x="1421" y="2554"/>
                <a:ext cx="14" cy="62"/>
              </a:xfrm>
              <a:custGeom>
                <a:avLst/>
                <a:gdLst>
                  <a:gd name="T0" fmla="*/ 0 w 27"/>
                  <a:gd name="T1" fmla="*/ 0 h 123"/>
                  <a:gd name="T2" fmla="*/ 1 w 27"/>
                  <a:gd name="T3" fmla="*/ 1 h 123"/>
                  <a:gd name="T4" fmla="*/ 1 w 27"/>
                  <a:gd name="T5" fmla="*/ 2 h 123"/>
                  <a:gd name="T6" fmla="*/ 2 w 27"/>
                  <a:gd name="T7" fmla="*/ 3 h 123"/>
                  <a:gd name="T8" fmla="*/ 2 w 27"/>
                  <a:gd name="T9" fmla="*/ 4 h 123"/>
                  <a:gd name="T10" fmla="*/ 2 w 27"/>
                  <a:gd name="T11" fmla="*/ 5 h 123"/>
                  <a:gd name="T12" fmla="*/ 2 w 27"/>
                  <a:gd name="T13" fmla="*/ 6 h 123"/>
                  <a:gd name="T14" fmla="*/ 1 w 27"/>
                  <a:gd name="T15" fmla="*/ 7 h 123"/>
                  <a:gd name="T16" fmla="*/ 1 w 27"/>
                  <a:gd name="T17" fmla="*/ 8 h 123"/>
                  <a:gd name="T18" fmla="*/ 0 w 27"/>
                  <a:gd name="T19" fmla="*/ 8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3"/>
                  <a:gd name="T32" fmla="*/ 27 w 27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3">
                    <a:moveTo>
                      <a:pt x="0" y="0"/>
                    </a:moveTo>
                    <a:lnTo>
                      <a:pt x="8" y="8"/>
                    </a:lnTo>
                    <a:lnTo>
                      <a:pt x="16" y="20"/>
                    </a:lnTo>
                    <a:lnTo>
                      <a:pt x="23" y="34"/>
                    </a:lnTo>
                    <a:lnTo>
                      <a:pt x="27" y="55"/>
                    </a:lnTo>
                    <a:lnTo>
                      <a:pt x="27" y="70"/>
                    </a:lnTo>
                    <a:lnTo>
                      <a:pt x="23" y="89"/>
                    </a:lnTo>
                    <a:lnTo>
                      <a:pt x="16" y="105"/>
                    </a:lnTo>
                    <a:lnTo>
                      <a:pt x="8" y="116"/>
                    </a:lnTo>
                    <a:lnTo>
                      <a:pt x="0" y="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7" name="Freeform 1498"/>
              <p:cNvSpPr>
                <a:spLocks/>
              </p:cNvSpPr>
              <p:nvPr/>
            </p:nvSpPr>
            <p:spPr bwMode="auto">
              <a:xfrm>
                <a:off x="1425" y="2558"/>
                <a:ext cx="8" cy="54"/>
              </a:xfrm>
              <a:custGeom>
                <a:avLst/>
                <a:gdLst>
                  <a:gd name="T0" fmla="*/ 0 w 15"/>
                  <a:gd name="T1" fmla="*/ 0 h 108"/>
                  <a:gd name="T2" fmla="*/ 1 w 15"/>
                  <a:gd name="T3" fmla="*/ 1 h 108"/>
                  <a:gd name="T4" fmla="*/ 1 w 15"/>
                  <a:gd name="T5" fmla="*/ 2 h 108"/>
                  <a:gd name="T6" fmla="*/ 1 w 15"/>
                  <a:gd name="T7" fmla="*/ 3 h 108"/>
                  <a:gd name="T8" fmla="*/ 1 w 15"/>
                  <a:gd name="T9" fmla="*/ 3 h 108"/>
                  <a:gd name="T10" fmla="*/ 1 w 15"/>
                  <a:gd name="T11" fmla="*/ 6 h 108"/>
                  <a:gd name="T12" fmla="*/ 1 w 15"/>
                  <a:gd name="T13" fmla="*/ 6 h 108"/>
                  <a:gd name="T14" fmla="*/ 0 w 15"/>
                  <a:gd name="T15" fmla="*/ 7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08"/>
                  <a:gd name="T26" fmla="*/ 15 w 1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08">
                    <a:moveTo>
                      <a:pt x="0" y="0"/>
                    </a:moveTo>
                    <a:lnTo>
                      <a:pt x="8" y="15"/>
                    </a:lnTo>
                    <a:lnTo>
                      <a:pt x="11" y="26"/>
                    </a:lnTo>
                    <a:lnTo>
                      <a:pt x="15" y="47"/>
                    </a:lnTo>
                    <a:lnTo>
                      <a:pt x="15" y="62"/>
                    </a:lnTo>
                    <a:lnTo>
                      <a:pt x="11" y="81"/>
                    </a:lnTo>
                    <a:lnTo>
                      <a:pt x="8" y="92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8" name="Freeform 1499"/>
              <p:cNvSpPr>
                <a:spLocks/>
              </p:cNvSpPr>
              <p:nvPr/>
            </p:nvSpPr>
            <p:spPr bwMode="auto">
              <a:xfrm>
                <a:off x="1029" y="2118"/>
                <a:ext cx="21" cy="21"/>
              </a:xfrm>
              <a:custGeom>
                <a:avLst/>
                <a:gdLst>
                  <a:gd name="T0" fmla="*/ 2 w 43"/>
                  <a:gd name="T1" fmla="*/ 1 h 42"/>
                  <a:gd name="T2" fmla="*/ 2 w 43"/>
                  <a:gd name="T3" fmla="*/ 1 h 42"/>
                  <a:gd name="T4" fmla="*/ 1 w 43"/>
                  <a:gd name="T5" fmla="*/ 0 h 42"/>
                  <a:gd name="T6" fmla="*/ 0 w 43"/>
                  <a:gd name="T7" fmla="*/ 1 h 42"/>
                  <a:gd name="T8" fmla="*/ 0 w 43"/>
                  <a:gd name="T9" fmla="*/ 1 h 42"/>
                  <a:gd name="T10" fmla="*/ 0 w 43"/>
                  <a:gd name="T11" fmla="*/ 3 h 42"/>
                  <a:gd name="T12" fmla="*/ 1 w 43"/>
                  <a:gd name="T13" fmla="*/ 3 h 42"/>
                  <a:gd name="T14" fmla="*/ 2 w 43"/>
                  <a:gd name="T15" fmla="*/ 3 h 42"/>
                  <a:gd name="T16" fmla="*/ 2 w 43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2"/>
                  <a:gd name="T29" fmla="*/ 43 w 4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2">
                    <a:moveTo>
                      <a:pt x="43" y="20"/>
                    </a:moveTo>
                    <a:lnTo>
                      <a:pt x="36" y="6"/>
                    </a:lnTo>
                    <a:lnTo>
                      <a:pt x="21" y="0"/>
                    </a:lnTo>
                    <a:lnTo>
                      <a:pt x="7" y="6"/>
                    </a:lnTo>
                    <a:lnTo>
                      <a:pt x="0" y="20"/>
                    </a:lnTo>
                    <a:lnTo>
                      <a:pt x="7" y="36"/>
                    </a:lnTo>
                    <a:lnTo>
                      <a:pt x="21" y="42"/>
                    </a:lnTo>
                    <a:lnTo>
                      <a:pt x="36" y="36"/>
                    </a:lnTo>
                    <a:lnTo>
                      <a:pt x="43" y="2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9" name="Line 1500"/>
              <p:cNvSpPr>
                <a:spLocks noChangeShapeType="1"/>
              </p:cNvSpPr>
              <p:nvPr/>
            </p:nvSpPr>
            <p:spPr bwMode="auto">
              <a:xfrm>
                <a:off x="1780" y="2743"/>
                <a:ext cx="181" cy="1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0" name="Line 1501"/>
              <p:cNvSpPr>
                <a:spLocks noChangeShapeType="1"/>
              </p:cNvSpPr>
              <p:nvPr/>
            </p:nvSpPr>
            <p:spPr bwMode="auto">
              <a:xfrm flipH="1">
                <a:off x="1884" y="235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1" name="Freeform 1502"/>
              <p:cNvSpPr>
                <a:spLocks/>
              </p:cNvSpPr>
              <p:nvPr/>
            </p:nvSpPr>
            <p:spPr bwMode="auto">
              <a:xfrm>
                <a:off x="1884" y="2352"/>
                <a:ext cx="73" cy="72"/>
              </a:xfrm>
              <a:custGeom>
                <a:avLst/>
                <a:gdLst>
                  <a:gd name="T0" fmla="*/ 7 w 146"/>
                  <a:gd name="T1" fmla="*/ 9 h 144"/>
                  <a:gd name="T2" fmla="*/ 0 w 146"/>
                  <a:gd name="T3" fmla="*/ 1 h 144"/>
                  <a:gd name="T4" fmla="*/ 1 w 146"/>
                  <a:gd name="T5" fmla="*/ 0 h 144"/>
                  <a:gd name="T6" fmla="*/ 9 w 146"/>
                  <a:gd name="T7" fmla="*/ 7 h 144"/>
                  <a:gd name="T8" fmla="*/ 7 w 146"/>
                  <a:gd name="T9" fmla="*/ 9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44"/>
                  <a:gd name="T17" fmla="*/ 146 w 14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44">
                    <a:moveTo>
                      <a:pt x="123" y="144"/>
                    </a:moveTo>
                    <a:lnTo>
                      <a:pt x="0" y="23"/>
                    </a:lnTo>
                    <a:lnTo>
                      <a:pt x="24" y="0"/>
                    </a:lnTo>
                    <a:lnTo>
                      <a:pt x="146" y="122"/>
                    </a:lnTo>
                    <a:lnTo>
                      <a:pt x="123" y="14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2" name="Freeform 1503"/>
              <p:cNvSpPr>
                <a:spLocks/>
              </p:cNvSpPr>
              <p:nvPr/>
            </p:nvSpPr>
            <p:spPr bwMode="auto">
              <a:xfrm>
                <a:off x="1890" y="2187"/>
                <a:ext cx="37" cy="169"/>
              </a:xfrm>
              <a:custGeom>
                <a:avLst/>
                <a:gdLst>
                  <a:gd name="T0" fmla="*/ 1 w 74"/>
                  <a:gd name="T1" fmla="*/ 21 h 339"/>
                  <a:gd name="T2" fmla="*/ 2 w 74"/>
                  <a:gd name="T3" fmla="*/ 18 h 339"/>
                  <a:gd name="T4" fmla="*/ 5 w 74"/>
                  <a:gd name="T5" fmla="*/ 14 h 339"/>
                  <a:gd name="T6" fmla="*/ 5 w 74"/>
                  <a:gd name="T7" fmla="*/ 10 h 339"/>
                  <a:gd name="T8" fmla="*/ 4 w 74"/>
                  <a:gd name="T9" fmla="*/ 6 h 339"/>
                  <a:gd name="T10" fmla="*/ 2 w 74"/>
                  <a:gd name="T11" fmla="*/ 3 h 339"/>
                  <a:gd name="T12" fmla="*/ 0 w 74"/>
                  <a:gd name="T13" fmla="*/ 0 h 3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339"/>
                  <a:gd name="T23" fmla="*/ 74 w 74"/>
                  <a:gd name="T24" fmla="*/ 339 h 3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339">
                    <a:moveTo>
                      <a:pt x="3" y="339"/>
                    </a:moveTo>
                    <a:lnTo>
                      <a:pt x="42" y="289"/>
                    </a:lnTo>
                    <a:lnTo>
                      <a:pt x="66" y="232"/>
                    </a:lnTo>
                    <a:lnTo>
                      <a:pt x="74" y="170"/>
                    </a:lnTo>
                    <a:lnTo>
                      <a:pt x="64" y="107"/>
                    </a:lnTo>
                    <a:lnTo>
                      <a:pt x="41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3" name="Freeform 1504"/>
              <p:cNvSpPr>
                <a:spLocks/>
              </p:cNvSpPr>
              <p:nvPr/>
            </p:nvSpPr>
            <p:spPr bwMode="auto">
              <a:xfrm>
                <a:off x="1914" y="2725"/>
                <a:ext cx="5" cy="28"/>
              </a:xfrm>
              <a:custGeom>
                <a:avLst/>
                <a:gdLst>
                  <a:gd name="T0" fmla="*/ 0 w 9"/>
                  <a:gd name="T1" fmla="*/ 1 h 54"/>
                  <a:gd name="T2" fmla="*/ 1 w 9"/>
                  <a:gd name="T3" fmla="*/ 1 h 54"/>
                  <a:gd name="T4" fmla="*/ 1 w 9"/>
                  <a:gd name="T5" fmla="*/ 0 h 54"/>
                  <a:gd name="T6" fmla="*/ 1 w 9"/>
                  <a:gd name="T7" fmla="*/ 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1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4" name="Freeform 1505"/>
              <p:cNvSpPr>
                <a:spLocks/>
              </p:cNvSpPr>
              <p:nvPr/>
            </p:nvSpPr>
            <p:spPr bwMode="auto">
              <a:xfrm>
                <a:off x="1934" y="2725"/>
                <a:ext cx="5" cy="28"/>
              </a:xfrm>
              <a:custGeom>
                <a:avLst/>
                <a:gdLst>
                  <a:gd name="T0" fmla="*/ 0 w 9"/>
                  <a:gd name="T1" fmla="*/ 1 h 54"/>
                  <a:gd name="T2" fmla="*/ 1 w 9"/>
                  <a:gd name="T3" fmla="*/ 1 h 54"/>
                  <a:gd name="T4" fmla="*/ 1 w 9"/>
                  <a:gd name="T5" fmla="*/ 0 h 54"/>
                  <a:gd name="T6" fmla="*/ 1 w 9"/>
                  <a:gd name="T7" fmla="*/ 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1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5" name="Freeform 1506"/>
              <p:cNvSpPr>
                <a:spLocks/>
              </p:cNvSpPr>
              <p:nvPr/>
            </p:nvSpPr>
            <p:spPr bwMode="auto">
              <a:xfrm>
                <a:off x="1952" y="2725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1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0 h 54"/>
                  <a:gd name="T10" fmla="*/ 2 w 28"/>
                  <a:gd name="T11" fmla="*/ 0 h 54"/>
                  <a:gd name="T12" fmla="*/ 2 w 28"/>
                  <a:gd name="T13" fmla="*/ 1 h 54"/>
                  <a:gd name="T14" fmla="*/ 2 w 28"/>
                  <a:gd name="T15" fmla="*/ 1 h 54"/>
                  <a:gd name="T16" fmla="*/ 2 w 28"/>
                  <a:gd name="T17" fmla="*/ 1 h 54"/>
                  <a:gd name="T18" fmla="*/ 2 w 28"/>
                  <a:gd name="T19" fmla="*/ 1 h 54"/>
                  <a:gd name="T20" fmla="*/ 2 w 28"/>
                  <a:gd name="T21" fmla="*/ 2 h 54"/>
                  <a:gd name="T22" fmla="*/ 2 w 28"/>
                  <a:gd name="T23" fmla="*/ 2 h 54"/>
                  <a:gd name="T24" fmla="*/ 0 w 28"/>
                  <a:gd name="T25" fmla="*/ 4 h 54"/>
                  <a:gd name="T26" fmla="*/ 2 w 28"/>
                  <a:gd name="T27" fmla="*/ 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54"/>
                  <a:gd name="T44" fmla="*/ 28 w 28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54">
                    <a:moveTo>
                      <a:pt x="2" y="12"/>
                    </a:moveTo>
                    <a:lnTo>
                      <a:pt x="2" y="11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11"/>
                    </a:lnTo>
                    <a:lnTo>
                      <a:pt x="27" y="15"/>
                    </a:lnTo>
                    <a:lnTo>
                      <a:pt x="25" y="20"/>
                    </a:lnTo>
                    <a:lnTo>
                      <a:pt x="20" y="28"/>
                    </a:lnTo>
                    <a:lnTo>
                      <a:pt x="0" y="54"/>
                    </a:lnTo>
                    <a:lnTo>
                      <a:pt x="28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6" name="Line 1507"/>
              <p:cNvSpPr>
                <a:spLocks noChangeShapeType="1"/>
              </p:cNvSpPr>
              <p:nvPr/>
            </p:nvSpPr>
            <p:spPr bwMode="auto">
              <a:xfrm>
                <a:off x="1898" y="2366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7" name="Line 1508"/>
              <p:cNvSpPr>
                <a:spLocks noChangeShapeType="1"/>
              </p:cNvSpPr>
              <p:nvPr/>
            </p:nvSpPr>
            <p:spPr bwMode="auto">
              <a:xfrm>
                <a:off x="1901" y="2380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8" name="Line 1509"/>
              <p:cNvSpPr>
                <a:spLocks noChangeShapeType="1"/>
              </p:cNvSpPr>
              <p:nvPr/>
            </p:nvSpPr>
            <p:spPr bwMode="auto">
              <a:xfrm>
                <a:off x="1914" y="239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9" name="Line 1510"/>
              <p:cNvSpPr>
                <a:spLocks noChangeShapeType="1"/>
              </p:cNvSpPr>
              <p:nvPr/>
            </p:nvSpPr>
            <p:spPr bwMode="auto">
              <a:xfrm>
                <a:off x="1928" y="240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0" name="Line 1511"/>
              <p:cNvSpPr>
                <a:spLocks noChangeShapeType="1"/>
              </p:cNvSpPr>
              <p:nvPr/>
            </p:nvSpPr>
            <p:spPr bwMode="auto">
              <a:xfrm flipV="1">
                <a:off x="1898" y="236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1" name="Line 1512"/>
              <p:cNvSpPr>
                <a:spLocks noChangeShapeType="1"/>
              </p:cNvSpPr>
              <p:nvPr/>
            </p:nvSpPr>
            <p:spPr bwMode="auto">
              <a:xfrm flipV="1">
                <a:off x="1908" y="237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2" name="Line 1513"/>
              <p:cNvSpPr>
                <a:spLocks noChangeShapeType="1"/>
              </p:cNvSpPr>
              <p:nvPr/>
            </p:nvSpPr>
            <p:spPr bwMode="auto">
              <a:xfrm flipV="1">
                <a:off x="1918" y="238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3" name="Line 1514"/>
              <p:cNvSpPr>
                <a:spLocks noChangeShapeType="1"/>
              </p:cNvSpPr>
              <p:nvPr/>
            </p:nvSpPr>
            <p:spPr bwMode="auto">
              <a:xfrm flipV="1">
                <a:off x="1927" y="2392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4" name="Line 1515"/>
              <p:cNvSpPr>
                <a:spLocks noChangeShapeType="1"/>
              </p:cNvSpPr>
              <p:nvPr/>
            </p:nvSpPr>
            <p:spPr bwMode="auto">
              <a:xfrm flipV="1">
                <a:off x="1937" y="240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5" name="Line 1516"/>
              <p:cNvSpPr>
                <a:spLocks noChangeShapeType="1"/>
              </p:cNvSpPr>
              <p:nvPr/>
            </p:nvSpPr>
            <p:spPr bwMode="auto">
              <a:xfrm flipH="1" flipV="1">
                <a:off x="1902" y="2362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6" name="Line 1517"/>
              <p:cNvSpPr>
                <a:spLocks noChangeShapeType="1"/>
              </p:cNvSpPr>
              <p:nvPr/>
            </p:nvSpPr>
            <p:spPr bwMode="auto">
              <a:xfrm flipH="1" flipV="1">
                <a:off x="1933" y="2389"/>
                <a:ext cx="1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7" name="Freeform 1518"/>
              <p:cNvSpPr>
                <a:spLocks/>
              </p:cNvSpPr>
              <p:nvPr/>
            </p:nvSpPr>
            <p:spPr bwMode="auto">
              <a:xfrm>
                <a:off x="1797" y="2260"/>
                <a:ext cx="11" cy="12"/>
              </a:xfrm>
              <a:custGeom>
                <a:avLst/>
                <a:gdLst>
                  <a:gd name="T0" fmla="*/ 1 w 22"/>
                  <a:gd name="T1" fmla="*/ 0 h 23"/>
                  <a:gd name="T2" fmla="*/ 1 w 22"/>
                  <a:gd name="T3" fmla="*/ 1 h 23"/>
                  <a:gd name="T4" fmla="*/ 1 w 22"/>
                  <a:gd name="T5" fmla="*/ 2 h 23"/>
                  <a:gd name="T6" fmla="*/ 0 w 22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14" y="0"/>
                    </a:moveTo>
                    <a:lnTo>
                      <a:pt x="22" y="7"/>
                    </a:lnTo>
                    <a:lnTo>
                      <a:pt x="7" y="23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8" name="Line 1519"/>
              <p:cNvSpPr>
                <a:spLocks noChangeShapeType="1"/>
              </p:cNvSpPr>
              <p:nvPr/>
            </p:nvSpPr>
            <p:spPr bwMode="auto">
              <a:xfrm flipH="1">
                <a:off x="1773" y="2518"/>
                <a:ext cx="68" cy="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9" name="Freeform 1520"/>
              <p:cNvSpPr>
                <a:spLocks/>
              </p:cNvSpPr>
              <p:nvPr/>
            </p:nvSpPr>
            <p:spPr bwMode="auto">
              <a:xfrm>
                <a:off x="1840" y="2447"/>
                <a:ext cx="72" cy="72"/>
              </a:xfrm>
              <a:custGeom>
                <a:avLst/>
                <a:gdLst>
                  <a:gd name="T0" fmla="*/ 1 w 144"/>
                  <a:gd name="T1" fmla="*/ 9 h 144"/>
                  <a:gd name="T2" fmla="*/ 0 w 144"/>
                  <a:gd name="T3" fmla="*/ 9 h 144"/>
                  <a:gd name="T4" fmla="*/ 9 w 144"/>
                  <a:gd name="T5" fmla="*/ 0 h 144"/>
                  <a:gd name="T6" fmla="*/ 9 w 144"/>
                  <a:gd name="T7" fmla="*/ 1 h 144"/>
                  <a:gd name="T8" fmla="*/ 1 w 144"/>
                  <a:gd name="T9" fmla="*/ 9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4"/>
                  <a:gd name="T17" fmla="*/ 144 w 1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4">
                    <a:moveTo>
                      <a:pt x="6" y="144"/>
                    </a:moveTo>
                    <a:lnTo>
                      <a:pt x="0" y="138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6" y="14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0" name="Freeform 1521"/>
              <p:cNvSpPr>
                <a:spLocks/>
              </p:cNvSpPr>
              <p:nvPr/>
            </p:nvSpPr>
            <p:spPr bwMode="auto">
              <a:xfrm>
                <a:off x="1804" y="2184"/>
                <a:ext cx="86" cy="86"/>
              </a:xfrm>
              <a:custGeom>
                <a:avLst/>
                <a:gdLst>
                  <a:gd name="T0" fmla="*/ 0 w 172"/>
                  <a:gd name="T1" fmla="*/ 11 h 172"/>
                  <a:gd name="T2" fmla="*/ 1 w 172"/>
                  <a:gd name="T3" fmla="*/ 11 h 172"/>
                  <a:gd name="T4" fmla="*/ 11 w 172"/>
                  <a:gd name="T5" fmla="*/ 1 h 172"/>
                  <a:gd name="T6" fmla="*/ 11 w 172"/>
                  <a:gd name="T7" fmla="*/ 0 h 172"/>
                  <a:gd name="T8" fmla="*/ 0 w 172"/>
                  <a:gd name="T9" fmla="*/ 11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72"/>
                  <a:gd name="T17" fmla="*/ 172 w 172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72">
                    <a:moveTo>
                      <a:pt x="0" y="167"/>
                    </a:moveTo>
                    <a:lnTo>
                      <a:pt x="6" y="172"/>
                    </a:lnTo>
                    <a:lnTo>
                      <a:pt x="172" y="4"/>
                    </a:lnTo>
                    <a:lnTo>
                      <a:pt x="167" y="0"/>
                    </a:lnTo>
                    <a:lnTo>
                      <a:pt x="0" y="16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1" name="Rectangle 1522"/>
              <p:cNvSpPr>
                <a:spLocks noChangeArrowheads="1"/>
              </p:cNvSpPr>
              <p:nvPr/>
            </p:nvSpPr>
            <p:spPr bwMode="auto">
              <a:xfrm>
                <a:off x="1897" y="2712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2" name="Line 1523"/>
              <p:cNvSpPr>
                <a:spLocks noChangeShapeType="1"/>
              </p:cNvSpPr>
              <p:nvPr/>
            </p:nvSpPr>
            <p:spPr bwMode="auto">
              <a:xfrm>
                <a:off x="1975" y="207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3" name="Freeform 1524"/>
              <p:cNvSpPr>
                <a:spLocks/>
              </p:cNvSpPr>
              <p:nvPr/>
            </p:nvSpPr>
            <p:spPr bwMode="auto">
              <a:xfrm>
                <a:off x="1820" y="2115"/>
                <a:ext cx="106" cy="22"/>
              </a:xfrm>
              <a:custGeom>
                <a:avLst/>
                <a:gdLst>
                  <a:gd name="T0" fmla="*/ 13 w 213"/>
                  <a:gd name="T1" fmla="*/ 3 h 44"/>
                  <a:gd name="T2" fmla="*/ 10 w 213"/>
                  <a:gd name="T3" fmla="*/ 1 h 44"/>
                  <a:gd name="T4" fmla="*/ 6 w 213"/>
                  <a:gd name="T5" fmla="*/ 0 h 44"/>
                  <a:gd name="T6" fmla="*/ 3 w 213"/>
                  <a:gd name="T7" fmla="*/ 1 h 44"/>
                  <a:gd name="T8" fmla="*/ 0 w 213"/>
                  <a:gd name="T9" fmla="*/ 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44"/>
                  <a:gd name="T17" fmla="*/ 213 w 21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44">
                    <a:moveTo>
                      <a:pt x="213" y="44"/>
                    </a:moveTo>
                    <a:lnTo>
                      <a:pt x="164" y="12"/>
                    </a:lnTo>
                    <a:lnTo>
                      <a:pt x="106" y="0"/>
                    </a:lnTo>
                    <a:lnTo>
                      <a:pt x="49" y="12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4" name="Line 1525"/>
              <p:cNvSpPr>
                <a:spLocks noChangeShapeType="1"/>
              </p:cNvSpPr>
              <p:nvPr/>
            </p:nvSpPr>
            <p:spPr bwMode="auto">
              <a:xfrm>
                <a:off x="1820" y="2137"/>
                <a:ext cx="53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5" name="Line 1526"/>
              <p:cNvSpPr>
                <a:spLocks noChangeShapeType="1"/>
              </p:cNvSpPr>
              <p:nvPr/>
            </p:nvSpPr>
            <p:spPr bwMode="auto">
              <a:xfrm>
                <a:off x="1926" y="2031"/>
                <a:ext cx="54" cy="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6" name="Freeform 1527"/>
              <p:cNvSpPr>
                <a:spLocks/>
              </p:cNvSpPr>
              <p:nvPr/>
            </p:nvSpPr>
            <p:spPr bwMode="auto">
              <a:xfrm>
                <a:off x="1905" y="2031"/>
                <a:ext cx="21" cy="106"/>
              </a:xfrm>
              <a:custGeom>
                <a:avLst/>
                <a:gdLst>
                  <a:gd name="T0" fmla="*/ 2 w 44"/>
                  <a:gd name="T1" fmla="*/ 0 h 213"/>
                  <a:gd name="T2" fmla="*/ 0 w 44"/>
                  <a:gd name="T3" fmla="*/ 3 h 213"/>
                  <a:gd name="T4" fmla="*/ 0 w 44"/>
                  <a:gd name="T5" fmla="*/ 6 h 213"/>
                  <a:gd name="T6" fmla="*/ 0 w 44"/>
                  <a:gd name="T7" fmla="*/ 10 h 213"/>
                  <a:gd name="T8" fmla="*/ 2 w 44"/>
                  <a:gd name="T9" fmla="*/ 13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13"/>
                  <a:gd name="T17" fmla="*/ 44 w 4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13">
                    <a:moveTo>
                      <a:pt x="44" y="0"/>
                    </a:moveTo>
                    <a:lnTo>
                      <a:pt x="11" y="50"/>
                    </a:lnTo>
                    <a:lnTo>
                      <a:pt x="0" y="106"/>
                    </a:lnTo>
                    <a:lnTo>
                      <a:pt x="11" y="164"/>
                    </a:lnTo>
                    <a:lnTo>
                      <a:pt x="44" y="2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7" name="Line 1528"/>
              <p:cNvSpPr>
                <a:spLocks noChangeShapeType="1"/>
              </p:cNvSpPr>
              <p:nvPr/>
            </p:nvSpPr>
            <p:spPr bwMode="auto">
              <a:xfrm flipV="1">
                <a:off x="1762" y="2509"/>
                <a:ext cx="117" cy="1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8" name="Line 1529"/>
              <p:cNvSpPr>
                <a:spLocks noChangeShapeType="1"/>
              </p:cNvSpPr>
              <p:nvPr/>
            </p:nvSpPr>
            <p:spPr bwMode="auto">
              <a:xfrm flipV="1">
                <a:off x="1753" y="2501"/>
                <a:ext cx="116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9" name="Line 1530"/>
              <p:cNvSpPr>
                <a:spLocks noChangeShapeType="1"/>
              </p:cNvSpPr>
              <p:nvPr/>
            </p:nvSpPr>
            <p:spPr bwMode="auto">
              <a:xfrm flipV="1">
                <a:off x="1767" y="2195"/>
                <a:ext cx="103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0" name="Line 1531"/>
              <p:cNvSpPr>
                <a:spLocks noChangeShapeType="1"/>
              </p:cNvSpPr>
              <p:nvPr/>
            </p:nvSpPr>
            <p:spPr bwMode="auto">
              <a:xfrm flipV="1">
                <a:off x="1767" y="2186"/>
                <a:ext cx="95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1" name="Line 1532"/>
              <p:cNvSpPr>
                <a:spLocks noChangeShapeType="1"/>
              </p:cNvSpPr>
              <p:nvPr/>
            </p:nvSpPr>
            <p:spPr bwMode="auto">
              <a:xfrm flipV="1">
                <a:off x="1692" y="2616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2" name="Line 1533"/>
              <p:cNvSpPr>
                <a:spLocks noChangeShapeType="1"/>
              </p:cNvSpPr>
              <p:nvPr/>
            </p:nvSpPr>
            <p:spPr bwMode="auto">
              <a:xfrm>
                <a:off x="1762" y="2626"/>
                <a:ext cx="67" cy="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3" name="Line 1534"/>
              <p:cNvSpPr>
                <a:spLocks noChangeShapeType="1"/>
              </p:cNvSpPr>
              <p:nvPr/>
            </p:nvSpPr>
            <p:spPr bwMode="auto">
              <a:xfrm>
                <a:off x="1692" y="2678"/>
                <a:ext cx="76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4" name="Line 1535"/>
              <p:cNvSpPr>
                <a:spLocks noChangeShapeType="1"/>
              </p:cNvSpPr>
              <p:nvPr/>
            </p:nvSpPr>
            <p:spPr bwMode="auto">
              <a:xfrm>
                <a:off x="1753" y="2616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5" name="Line 1536"/>
              <p:cNvSpPr>
                <a:spLocks noChangeShapeType="1"/>
              </p:cNvSpPr>
              <p:nvPr/>
            </p:nvSpPr>
            <p:spPr bwMode="auto">
              <a:xfrm flipV="1">
                <a:off x="1692" y="2616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6" name="Line 1537"/>
              <p:cNvSpPr>
                <a:spLocks noChangeShapeType="1"/>
              </p:cNvSpPr>
              <p:nvPr/>
            </p:nvSpPr>
            <p:spPr bwMode="auto">
              <a:xfrm flipV="1">
                <a:off x="1768" y="2693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7" name="Line 1538"/>
              <p:cNvSpPr>
                <a:spLocks noChangeShapeType="1"/>
              </p:cNvSpPr>
              <p:nvPr/>
            </p:nvSpPr>
            <p:spPr bwMode="auto">
              <a:xfrm>
                <a:off x="1945" y="2424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8" name="Line 1539"/>
              <p:cNvSpPr>
                <a:spLocks noChangeShapeType="1"/>
              </p:cNvSpPr>
              <p:nvPr/>
            </p:nvSpPr>
            <p:spPr bwMode="auto">
              <a:xfrm>
                <a:off x="1869" y="2501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9" name="Line 1540"/>
              <p:cNvSpPr>
                <a:spLocks noChangeShapeType="1"/>
              </p:cNvSpPr>
              <p:nvPr/>
            </p:nvSpPr>
            <p:spPr bwMode="auto">
              <a:xfrm flipV="1">
                <a:off x="1955" y="2429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0" name="Line 1541"/>
              <p:cNvSpPr>
                <a:spLocks noChangeShapeType="1"/>
              </p:cNvSpPr>
              <p:nvPr/>
            </p:nvSpPr>
            <p:spPr bwMode="auto">
              <a:xfrm flipV="1">
                <a:off x="1945" y="2411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1" name="Line 1542"/>
              <p:cNvSpPr>
                <a:spLocks noChangeShapeType="1"/>
              </p:cNvSpPr>
              <p:nvPr/>
            </p:nvSpPr>
            <p:spPr bwMode="auto">
              <a:xfrm flipV="1">
                <a:off x="1945" y="2411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2" name="Line 1543"/>
              <p:cNvSpPr>
                <a:spLocks noChangeShapeType="1"/>
              </p:cNvSpPr>
              <p:nvPr/>
            </p:nvSpPr>
            <p:spPr bwMode="auto">
              <a:xfrm flipV="1">
                <a:off x="1955" y="2429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3" name="Line 1544"/>
              <p:cNvSpPr>
                <a:spLocks noChangeShapeType="1"/>
              </p:cNvSpPr>
              <p:nvPr/>
            </p:nvSpPr>
            <p:spPr bwMode="auto">
              <a:xfrm>
                <a:off x="1869" y="2501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4" name="Line 1545"/>
              <p:cNvSpPr>
                <a:spLocks noChangeShapeType="1"/>
              </p:cNvSpPr>
              <p:nvPr/>
            </p:nvSpPr>
            <p:spPr bwMode="auto">
              <a:xfrm>
                <a:off x="1945" y="2424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5" name="Line 1546"/>
              <p:cNvSpPr>
                <a:spLocks noChangeShapeType="1"/>
              </p:cNvSpPr>
              <p:nvPr/>
            </p:nvSpPr>
            <p:spPr bwMode="auto">
              <a:xfrm flipV="1">
                <a:off x="1870" y="2081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6" name="Line 1547"/>
              <p:cNvSpPr>
                <a:spLocks noChangeShapeType="1"/>
              </p:cNvSpPr>
              <p:nvPr/>
            </p:nvSpPr>
            <p:spPr bwMode="auto">
              <a:xfrm>
                <a:off x="1862" y="218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7" name="Freeform 1548"/>
              <p:cNvSpPr>
                <a:spLocks/>
              </p:cNvSpPr>
              <p:nvPr/>
            </p:nvSpPr>
            <p:spPr bwMode="auto">
              <a:xfrm>
                <a:off x="1943" y="2425"/>
                <a:ext cx="12" cy="12"/>
              </a:xfrm>
              <a:custGeom>
                <a:avLst/>
                <a:gdLst>
                  <a:gd name="T0" fmla="*/ 2 w 23"/>
                  <a:gd name="T1" fmla="*/ 1 h 23"/>
                  <a:gd name="T2" fmla="*/ 1 w 23"/>
                  <a:gd name="T3" fmla="*/ 2 h 23"/>
                  <a:gd name="T4" fmla="*/ 0 w 23"/>
                  <a:gd name="T5" fmla="*/ 1 h 23"/>
                  <a:gd name="T6" fmla="*/ 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23" y="16"/>
                    </a:moveTo>
                    <a:lnTo>
                      <a:pt x="16" y="23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8" name="Freeform 1549"/>
              <p:cNvSpPr>
                <a:spLocks/>
              </p:cNvSpPr>
              <p:nvPr/>
            </p:nvSpPr>
            <p:spPr bwMode="auto">
              <a:xfrm>
                <a:off x="1871" y="2498"/>
                <a:ext cx="12" cy="11"/>
              </a:xfrm>
              <a:custGeom>
                <a:avLst/>
                <a:gdLst>
                  <a:gd name="T0" fmla="*/ 1 w 23"/>
                  <a:gd name="T1" fmla="*/ 2 h 21"/>
                  <a:gd name="T2" fmla="*/ 2 w 23"/>
                  <a:gd name="T3" fmla="*/ 1 h 21"/>
                  <a:gd name="T4" fmla="*/ 1 w 23"/>
                  <a:gd name="T5" fmla="*/ 0 h 21"/>
                  <a:gd name="T6" fmla="*/ 0 w 23"/>
                  <a:gd name="T7" fmla="*/ 1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1"/>
                  <a:gd name="T14" fmla="*/ 23 w 2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1">
                    <a:moveTo>
                      <a:pt x="15" y="21"/>
                    </a:moveTo>
                    <a:lnTo>
                      <a:pt x="23" y="15"/>
                    </a:lnTo>
                    <a:lnTo>
                      <a:pt x="8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9" name="Line 1550"/>
              <p:cNvSpPr>
                <a:spLocks noChangeShapeType="1"/>
              </p:cNvSpPr>
              <p:nvPr/>
            </p:nvSpPr>
            <p:spPr bwMode="auto">
              <a:xfrm flipH="1">
                <a:off x="1875" y="2429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0" name="Line 1551"/>
              <p:cNvSpPr>
                <a:spLocks noChangeShapeType="1"/>
              </p:cNvSpPr>
              <p:nvPr/>
            </p:nvSpPr>
            <p:spPr bwMode="auto">
              <a:xfrm flipV="1">
                <a:off x="1879" y="2433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1" name="Freeform 1552"/>
              <p:cNvSpPr>
                <a:spLocks/>
              </p:cNvSpPr>
              <p:nvPr/>
            </p:nvSpPr>
            <p:spPr bwMode="auto">
              <a:xfrm>
                <a:off x="1080" y="2839"/>
                <a:ext cx="61" cy="65"/>
              </a:xfrm>
              <a:custGeom>
                <a:avLst/>
                <a:gdLst>
                  <a:gd name="T0" fmla="*/ 0 w 122"/>
                  <a:gd name="T1" fmla="*/ 8 h 130"/>
                  <a:gd name="T2" fmla="*/ 8 w 122"/>
                  <a:gd name="T3" fmla="*/ 1 h 130"/>
                  <a:gd name="T4" fmla="*/ 8 w 122"/>
                  <a:gd name="T5" fmla="*/ 0 h 130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30"/>
                  <a:gd name="T11" fmla="*/ 122 w 122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30">
                    <a:moveTo>
                      <a:pt x="0" y="130"/>
                    </a:moveTo>
                    <a:lnTo>
                      <a:pt x="122" y="6"/>
                    </a:lnTo>
                    <a:lnTo>
                      <a:pt x="1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2" name="Line 1553"/>
              <p:cNvSpPr>
                <a:spLocks noChangeShapeType="1"/>
              </p:cNvSpPr>
              <p:nvPr/>
            </p:nvSpPr>
            <p:spPr bwMode="auto">
              <a:xfrm flipH="1">
                <a:off x="1077" y="2839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3" name="Freeform 1554"/>
              <p:cNvSpPr>
                <a:spLocks/>
              </p:cNvSpPr>
              <p:nvPr/>
            </p:nvSpPr>
            <p:spPr bwMode="auto">
              <a:xfrm>
                <a:off x="1054" y="2780"/>
                <a:ext cx="26" cy="124"/>
              </a:xfrm>
              <a:custGeom>
                <a:avLst/>
                <a:gdLst>
                  <a:gd name="T0" fmla="*/ 4 w 51"/>
                  <a:gd name="T1" fmla="*/ 0 h 248"/>
                  <a:gd name="T2" fmla="*/ 2 w 51"/>
                  <a:gd name="T3" fmla="*/ 3 h 248"/>
                  <a:gd name="T4" fmla="*/ 1 w 51"/>
                  <a:gd name="T5" fmla="*/ 6 h 248"/>
                  <a:gd name="T6" fmla="*/ 0 w 51"/>
                  <a:gd name="T7" fmla="*/ 10 h 248"/>
                  <a:gd name="T8" fmla="*/ 1 w 51"/>
                  <a:gd name="T9" fmla="*/ 13 h 248"/>
                  <a:gd name="T10" fmla="*/ 3 w 51"/>
                  <a:gd name="T11" fmla="*/ 16 h 248"/>
                  <a:gd name="T12" fmla="*/ 4 w 51"/>
                  <a:gd name="T13" fmla="*/ 16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248"/>
                  <a:gd name="T23" fmla="*/ 51 w 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248">
                    <a:moveTo>
                      <a:pt x="51" y="0"/>
                    </a:moveTo>
                    <a:lnTo>
                      <a:pt x="18" y="43"/>
                    </a:lnTo>
                    <a:lnTo>
                      <a:pt x="1" y="93"/>
                    </a:lnTo>
                    <a:lnTo>
                      <a:pt x="0" y="146"/>
                    </a:lnTo>
                    <a:lnTo>
                      <a:pt x="14" y="198"/>
                    </a:lnTo>
                    <a:lnTo>
                      <a:pt x="45" y="241"/>
                    </a:lnTo>
                    <a:lnTo>
                      <a:pt x="51" y="2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4" name="Line 1555"/>
              <p:cNvSpPr>
                <a:spLocks noChangeShapeType="1"/>
              </p:cNvSpPr>
              <p:nvPr/>
            </p:nvSpPr>
            <p:spPr bwMode="auto">
              <a:xfrm flipH="1" flipV="1">
                <a:off x="1077" y="2901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5" name="Line 1556"/>
              <p:cNvSpPr>
                <a:spLocks noChangeShapeType="1"/>
              </p:cNvSpPr>
              <p:nvPr/>
            </p:nvSpPr>
            <p:spPr bwMode="auto">
              <a:xfrm flipH="1">
                <a:off x="1072" y="2773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6" name="Line 1557"/>
              <p:cNvSpPr>
                <a:spLocks noChangeShapeType="1"/>
              </p:cNvSpPr>
              <p:nvPr/>
            </p:nvSpPr>
            <p:spPr bwMode="auto">
              <a:xfrm>
                <a:off x="1149" y="2842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7" name="Freeform 1558"/>
              <p:cNvSpPr>
                <a:spLocks/>
              </p:cNvSpPr>
              <p:nvPr/>
            </p:nvSpPr>
            <p:spPr bwMode="auto">
              <a:xfrm>
                <a:off x="1138" y="2838"/>
                <a:ext cx="11" cy="11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0 h 22"/>
                  <a:gd name="T4" fmla="*/ 0 w 22"/>
                  <a:gd name="T5" fmla="*/ 1 h 22"/>
                  <a:gd name="T6" fmla="*/ 1 w 22"/>
                  <a:gd name="T7" fmla="*/ 1 h 22"/>
                  <a:gd name="T8" fmla="*/ 1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8"/>
                    </a:moveTo>
                    <a:lnTo>
                      <a:pt x="14" y="0"/>
                    </a:lnTo>
                    <a:lnTo>
                      <a:pt x="0" y="16"/>
                    </a:lnTo>
                    <a:lnTo>
                      <a:pt x="6" y="22"/>
                    </a:lnTo>
                    <a:lnTo>
                      <a:pt x="22" y="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8" name="Line 1559"/>
              <p:cNvSpPr>
                <a:spLocks noChangeShapeType="1"/>
              </p:cNvSpPr>
              <p:nvPr/>
            </p:nvSpPr>
            <p:spPr bwMode="auto">
              <a:xfrm flipH="1">
                <a:off x="1141" y="2842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9" name="Freeform 1560"/>
              <p:cNvSpPr>
                <a:spLocks/>
              </p:cNvSpPr>
              <p:nvPr/>
            </p:nvSpPr>
            <p:spPr bwMode="auto">
              <a:xfrm>
                <a:off x="1072" y="2773"/>
                <a:ext cx="12" cy="11"/>
              </a:xfrm>
              <a:custGeom>
                <a:avLst/>
                <a:gdLst>
                  <a:gd name="T0" fmla="*/ 1 w 23"/>
                  <a:gd name="T1" fmla="*/ 0 h 22"/>
                  <a:gd name="T2" fmla="*/ 2 w 23"/>
                  <a:gd name="T3" fmla="*/ 1 h 22"/>
                  <a:gd name="T4" fmla="*/ 1 w 23"/>
                  <a:gd name="T5" fmla="*/ 1 h 22"/>
                  <a:gd name="T6" fmla="*/ 0 w 23"/>
                  <a:gd name="T7" fmla="*/ 1 h 22"/>
                  <a:gd name="T8" fmla="*/ 1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15" y="0"/>
                    </a:moveTo>
                    <a:lnTo>
                      <a:pt x="23" y="6"/>
                    </a:lnTo>
                    <a:lnTo>
                      <a:pt x="7" y="22"/>
                    </a:ln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0" name="Line 1561"/>
              <p:cNvSpPr>
                <a:spLocks noChangeShapeType="1"/>
              </p:cNvSpPr>
              <p:nvPr/>
            </p:nvSpPr>
            <p:spPr bwMode="auto">
              <a:xfrm flipV="1">
                <a:off x="1097" y="2091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1" name="Line 1562"/>
              <p:cNvSpPr>
                <a:spLocks noChangeShapeType="1"/>
              </p:cNvSpPr>
              <p:nvPr/>
            </p:nvSpPr>
            <p:spPr bwMode="auto">
              <a:xfrm flipV="1">
                <a:off x="1086" y="2080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2" name="Line 1563"/>
              <p:cNvSpPr>
                <a:spLocks noChangeShapeType="1"/>
              </p:cNvSpPr>
              <p:nvPr/>
            </p:nvSpPr>
            <p:spPr bwMode="auto">
              <a:xfrm flipH="1" flipV="1">
                <a:off x="1086" y="209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3" name="Line 1564"/>
              <p:cNvSpPr>
                <a:spLocks noChangeShapeType="1"/>
              </p:cNvSpPr>
              <p:nvPr/>
            </p:nvSpPr>
            <p:spPr bwMode="auto">
              <a:xfrm flipV="1">
                <a:off x="1140" y="206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4" name="Line 1565"/>
              <p:cNvSpPr>
                <a:spLocks noChangeShapeType="1"/>
              </p:cNvSpPr>
              <p:nvPr/>
            </p:nvSpPr>
            <p:spPr bwMode="auto">
              <a:xfrm>
                <a:off x="1133" y="2118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5" name="Line 1566"/>
              <p:cNvSpPr>
                <a:spLocks noChangeShapeType="1"/>
              </p:cNvSpPr>
              <p:nvPr/>
            </p:nvSpPr>
            <p:spPr bwMode="auto">
              <a:xfrm flipH="1" flipV="1">
                <a:off x="1095" y="2080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6" name="Line 1567"/>
              <p:cNvSpPr>
                <a:spLocks noChangeShapeType="1"/>
              </p:cNvSpPr>
              <p:nvPr/>
            </p:nvSpPr>
            <p:spPr bwMode="auto">
              <a:xfrm>
                <a:off x="1538" y="303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7" name="Line 1568"/>
              <p:cNvSpPr>
                <a:spLocks noChangeShapeType="1"/>
              </p:cNvSpPr>
              <p:nvPr/>
            </p:nvSpPr>
            <p:spPr bwMode="auto">
              <a:xfrm>
                <a:off x="1538" y="3036"/>
                <a:ext cx="3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8" name="Line 1569"/>
              <p:cNvSpPr>
                <a:spLocks noChangeShapeType="1"/>
              </p:cNvSpPr>
              <p:nvPr/>
            </p:nvSpPr>
            <p:spPr bwMode="auto">
              <a:xfrm flipV="1">
                <a:off x="1271" y="3304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9" name="Line 1570"/>
              <p:cNvSpPr>
                <a:spLocks noChangeShapeType="1"/>
              </p:cNvSpPr>
              <p:nvPr/>
            </p:nvSpPr>
            <p:spPr bwMode="auto">
              <a:xfrm flipH="1" flipV="1">
                <a:off x="1271" y="329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0" name="Line 1571"/>
              <p:cNvSpPr>
                <a:spLocks noChangeShapeType="1"/>
              </p:cNvSpPr>
              <p:nvPr/>
            </p:nvSpPr>
            <p:spPr bwMode="auto">
              <a:xfrm flipH="1" flipV="1">
                <a:off x="1137" y="323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1" name="Line 1572"/>
              <p:cNvSpPr>
                <a:spLocks noChangeShapeType="1"/>
              </p:cNvSpPr>
              <p:nvPr/>
            </p:nvSpPr>
            <p:spPr bwMode="auto">
              <a:xfrm flipV="1">
                <a:off x="1137" y="3172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2" name="Line 1573"/>
              <p:cNvSpPr>
                <a:spLocks noChangeShapeType="1"/>
              </p:cNvSpPr>
              <p:nvPr/>
            </p:nvSpPr>
            <p:spPr bwMode="auto">
              <a:xfrm flipV="1">
                <a:off x="1061" y="323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3" name="Line 1574"/>
              <p:cNvSpPr>
                <a:spLocks noChangeShapeType="1"/>
              </p:cNvSpPr>
              <p:nvPr/>
            </p:nvSpPr>
            <p:spPr bwMode="auto">
              <a:xfrm flipV="1">
                <a:off x="1076" y="32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4" name="Line 1575"/>
              <p:cNvSpPr>
                <a:spLocks noChangeShapeType="1"/>
              </p:cNvSpPr>
              <p:nvPr/>
            </p:nvSpPr>
            <p:spPr bwMode="auto">
              <a:xfrm flipV="1">
                <a:off x="1097" y="32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5" name="Line 1576"/>
              <p:cNvSpPr>
                <a:spLocks noChangeShapeType="1"/>
              </p:cNvSpPr>
              <p:nvPr/>
            </p:nvSpPr>
            <p:spPr bwMode="auto">
              <a:xfrm flipV="1">
                <a:off x="1126" y="324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6" name="Line 1577"/>
              <p:cNvSpPr>
                <a:spLocks noChangeShapeType="1"/>
              </p:cNvSpPr>
              <p:nvPr/>
            </p:nvSpPr>
            <p:spPr bwMode="auto">
              <a:xfrm>
                <a:off x="1137" y="324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7" name="Line 1578"/>
              <p:cNvSpPr>
                <a:spLocks noChangeShapeType="1"/>
              </p:cNvSpPr>
              <p:nvPr/>
            </p:nvSpPr>
            <p:spPr bwMode="auto">
              <a:xfrm>
                <a:off x="1158" y="32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8" name="Line 1579"/>
              <p:cNvSpPr>
                <a:spLocks noChangeShapeType="1"/>
              </p:cNvSpPr>
              <p:nvPr/>
            </p:nvSpPr>
            <p:spPr bwMode="auto">
              <a:xfrm>
                <a:off x="1187" y="32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9" name="Line 1580"/>
              <p:cNvSpPr>
                <a:spLocks noChangeShapeType="1"/>
              </p:cNvSpPr>
              <p:nvPr/>
            </p:nvSpPr>
            <p:spPr bwMode="auto">
              <a:xfrm flipV="1">
                <a:off x="1079" y="330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0" name="Line 1581"/>
              <p:cNvSpPr>
                <a:spLocks noChangeShapeType="1"/>
              </p:cNvSpPr>
              <p:nvPr/>
            </p:nvSpPr>
            <p:spPr bwMode="auto">
              <a:xfrm flipV="1">
                <a:off x="1099" y="327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1" name="Line 1582"/>
              <p:cNvSpPr>
                <a:spLocks noChangeShapeType="1"/>
              </p:cNvSpPr>
              <p:nvPr/>
            </p:nvSpPr>
            <p:spPr bwMode="auto">
              <a:xfrm flipV="1">
                <a:off x="1128" y="32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2" name="Line 1583"/>
              <p:cNvSpPr>
                <a:spLocks noChangeShapeType="1"/>
              </p:cNvSpPr>
              <p:nvPr/>
            </p:nvSpPr>
            <p:spPr bwMode="auto">
              <a:xfrm>
                <a:off x="1135" y="32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3" name="Line 1584"/>
              <p:cNvSpPr>
                <a:spLocks noChangeShapeType="1"/>
              </p:cNvSpPr>
              <p:nvPr/>
            </p:nvSpPr>
            <p:spPr bwMode="auto">
              <a:xfrm>
                <a:off x="1155" y="327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4" name="Line 1585"/>
              <p:cNvSpPr>
                <a:spLocks noChangeShapeType="1"/>
              </p:cNvSpPr>
              <p:nvPr/>
            </p:nvSpPr>
            <p:spPr bwMode="auto">
              <a:xfrm>
                <a:off x="1184" y="330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5" name="Line 1586"/>
              <p:cNvSpPr>
                <a:spLocks noChangeShapeType="1"/>
              </p:cNvSpPr>
              <p:nvPr/>
            </p:nvSpPr>
            <p:spPr bwMode="auto">
              <a:xfrm>
                <a:off x="1081" y="330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6" name="Line 1587"/>
              <p:cNvSpPr>
                <a:spLocks noChangeShapeType="1"/>
              </p:cNvSpPr>
              <p:nvPr/>
            </p:nvSpPr>
            <p:spPr bwMode="auto">
              <a:xfrm>
                <a:off x="1123" y="3309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7" name="Line 1588"/>
              <p:cNvSpPr>
                <a:spLocks noChangeShapeType="1"/>
              </p:cNvSpPr>
              <p:nvPr/>
            </p:nvSpPr>
            <p:spPr bwMode="auto">
              <a:xfrm>
                <a:off x="1164" y="330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8" name="Line 1589"/>
              <p:cNvSpPr>
                <a:spLocks noChangeShapeType="1"/>
              </p:cNvSpPr>
              <p:nvPr/>
            </p:nvSpPr>
            <p:spPr bwMode="auto">
              <a:xfrm>
                <a:off x="1107" y="320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9" name="Line 1590"/>
              <p:cNvSpPr>
                <a:spLocks noChangeShapeType="1"/>
              </p:cNvSpPr>
              <p:nvPr/>
            </p:nvSpPr>
            <p:spPr bwMode="auto">
              <a:xfrm>
                <a:off x="1118" y="3192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0" name="Line 1591"/>
              <p:cNvSpPr>
                <a:spLocks noChangeShapeType="1"/>
              </p:cNvSpPr>
              <p:nvPr/>
            </p:nvSpPr>
            <p:spPr bwMode="auto">
              <a:xfrm>
                <a:off x="1118" y="3192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1" name="Line 1592"/>
              <p:cNvSpPr>
                <a:spLocks noChangeShapeType="1"/>
              </p:cNvSpPr>
              <p:nvPr/>
            </p:nvSpPr>
            <p:spPr bwMode="auto">
              <a:xfrm>
                <a:off x="1107" y="320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2" name="Line 1593"/>
              <p:cNvSpPr>
                <a:spLocks noChangeShapeType="1"/>
              </p:cNvSpPr>
              <p:nvPr/>
            </p:nvSpPr>
            <p:spPr bwMode="auto">
              <a:xfrm flipH="1">
                <a:off x="1103" y="318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3" name="Line 1594"/>
              <p:cNvSpPr>
                <a:spLocks noChangeShapeType="1"/>
              </p:cNvSpPr>
              <p:nvPr/>
            </p:nvSpPr>
            <p:spPr bwMode="auto">
              <a:xfrm flipH="1">
                <a:off x="1107" y="319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4" name="Line 1595"/>
              <p:cNvSpPr>
                <a:spLocks noChangeShapeType="1"/>
              </p:cNvSpPr>
              <p:nvPr/>
            </p:nvSpPr>
            <p:spPr bwMode="auto">
              <a:xfrm>
                <a:off x="1135" y="32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5" name="Line 1596"/>
              <p:cNvSpPr>
                <a:spLocks noChangeShapeType="1"/>
              </p:cNvSpPr>
              <p:nvPr/>
            </p:nvSpPr>
            <p:spPr bwMode="auto">
              <a:xfrm>
                <a:off x="1155" y="327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6" name="Line 1597"/>
              <p:cNvSpPr>
                <a:spLocks noChangeShapeType="1"/>
              </p:cNvSpPr>
              <p:nvPr/>
            </p:nvSpPr>
            <p:spPr bwMode="auto">
              <a:xfrm>
                <a:off x="1184" y="330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7" name="Line 1598"/>
              <p:cNvSpPr>
                <a:spLocks noChangeShapeType="1"/>
              </p:cNvSpPr>
              <p:nvPr/>
            </p:nvSpPr>
            <p:spPr bwMode="auto">
              <a:xfrm>
                <a:off x="1137" y="324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8" name="Line 1599"/>
              <p:cNvSpPr>
                <a:spLocks noChangeShapeType="1"/>
              </p:cNvSpPr>
              <p:nvPr/>
            </p:nvSpPr>
            <p:spPr bwMode="auto">
              <a:xfrm>
                <a:off x="1158" y="32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9" name="Line 1600"/>
              <p:cNvSpPr>
                <a:spLocks noChangeShapeType="1"/>
              </p:cNvSpPr>
              <p:nvPr/>
            </p:nvSpPr>
            <p:spPr bwMode="auto">
              <a:xfrm>
                <a:off x="1187" y="32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0" name="Line 1601"/>
              <p:cNvSpPr>
                <a:spLocks noChangeShapeType="1"/>
              </p:cNvSpPr>
              <p:nvPr/>
            </p:nvSpPr>
            <p:spPr bwMode="auto">
              <a:xfrm flipH="1" flipV="1">
                <a:off x="1137" y="323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1" name="Line 1602"/>
              <p:cNvSpPr>
                <a:spLocks noChangeShapeType="1"/>
              </p:cNvSpPr>
              <p:nvPr/>
            </p:nvSpPr>
            <p:spPr bwMode="auto">
              <a:xfrm flipH="1" flipV="1">
                <a:off x="1209" y="3184"/>
                <a:ext cx="65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2" name="Line 1603"/>
              <p:cNvSpPr>
                <a:spLocks noChangeShapeType="1"/>
              </p:cNvSpPr>
              <p:nvPr/>
            </p:nvSpPr>
            <p:spPr bwMode="auto">
              <a:xfrm flipH="1">
                <a:off x="1213" y="324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3" name="Line 1604"/>
              <p:cNvSpPr>
                <a:spLocks noChangeShapeType="1"/>
              </p:cNvSpPr>
              <p:nvPr/>
            </p:nvSpPr>
            <p:spPr bwMode="auto">
              <a:xfrm flipH="1">
                <a:off x="1213" y="324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4" name="Line 1605"/>
              <p:cNvSpPr>
                <a:spLocks noChangeShapeType="1"/>
              </p:cNvSpPr>
              <p:nvPr/>
            </p:nvSpPr>
            <p:spPr bwMode="auto">
              <a:xfrm flipH="1" flipV="1">
                <a:off x="1198" y="317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5" name="Line 1606"/>
              <p:cNvSpPr>
                <a:spLocks noChangeShapeType="1"/>
              </p:cNvSpPr>
              <p:nvPr/>
            </p:nvSpPr>
            <p:spPr bwMode="auto">
              <a:xfrm flipV="1">
                <a:off x="1369" y="2855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6" name="Line 1607"/>
              <p:cNvSpPr>
                <a:spLocks noChangeShapeType="1"/>
              </p:cNvSpPr>
              <p:nvPr/>
            </p:nvSpPr>
            <p:spPr bwMode="auto">
              <a:xfrm flipV="1">
                <a:off x="1198" y="2678"/>
                <a:ext cx="494" cy="4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7" name="Line 1608"/>
              <p:cNvSpPr>
                <a:spLocks noChangeShapeType="1"/>
              </p:cNvSpPr>
              <p:nvPr/>
            </p:nvSpPr>
            <p:spPr bwMode="auto">
              <a:xfrm flipV="1">
                <a:off x="1242" y="2721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8" name="Line 1609"/>
              <p:cNvSpPr>
                <a:spLocks noChangeShapeType="1"/>
              </p:cNvSpPr>
              <p:nvPr/>
            </p:nvSpPr>
            <p:spPr bwMode="auto">
              <a:xfrm flipV="1">
                <a:off x="1267" y="2747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9" name="Line 1610"/>
              <p:cNvSpPr>
                <a:spLocks noChangeShapeType="1"/>
              </p:cNvSpPr>
              <p:nvPr/>
            </p:nvSpPr>
            <p:spPr bwMode="auto">
              <a:xfrm flipV="1">
                <a:off x="1287" y="2773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0" name="Line 1611"/>
              <p:cNvSpPr>
                <a:spLocks noChangeShapeType="1"/>
              </p:cNvSpPr>
              <p:nvPr/>
            </p:nvSpPr>
            <p:spPr bwMode="auto">
              <a:xfrm flipV="1">
                <a:off x="1313" y="2800"/>
                <a:ext cx="501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1" name="Line 1612"/>
              <p:cNvSpPr>
                <a:spLocks noChangeShapeType="1"/>
              </p:cNvSpPr>
              <p:nvPr/>
            </p:nvSpPr>
            <p:spPr bwMode="auto">
              <a:xfrm flipV="1">
                <a:off x="1341" y="2827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2" name="Line 1613"/>
              <p:cNvSpPr>
                <a:spLocks noChangeShapeType="1"/>
              </p:cNvSpPr>
              <p:nvPr/>
            </p:nvSpPr>
            <p:spPr bwMode="auto">
              <a:xfrm flipV="1">
                <a:off x="1232" y="2712"/>
                <a:ext cx="495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3" name="Line 1614"/>
              <p:cNvSpPr>
                <a:spLocks noChangeShapeType="1"/>
              </p:cNvSpPr>
              <p:nvPr/>
            </p:nvSpPr>
            <p:spPr bwMode="auto">
              <a:xfrm flipV="1">
                <a:off x="1209" y="2689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4" name="Line 1615"/>
              <p:cNvSpPr>
                <a:spLocks noChangeShapeType="1"/>
              </p:cNvSpPr>
              <p:nvPr/>
            </p:nvSpPr>
            <p:spPr bwMode="auto">
              <a:xfrm flipV="1">
                <a:off x="1209" y="2689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5" name="Line 1616"/>
              <p:cNvSpPr>
                <a:spLocks noChangeShapeType="1"/>
              </p:cNvSpPr>
              <p:nvPr/>
            </p:nvSpPr>
            <p:spPr bwMode="auto">
              <a:xfrm flipV="1">
                <a:off x="1198" y="2678"/>
                <a:ext cx="494" cy="4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6" name="Line 1617"/>
              <p:cNvSpPr>
                <a:spLocks noChangeShapeType="1"/>
              </p:cNvSpPr>
              <p:nvPr/>
            </p:nvSpPr>
            <p:spPr bwMode="auto">
              <a:xfrm flipV="1">
                <a:off x="862" y="2613"/>
                <a:ext cx="58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7" name="Line 1618"/>
              <p:cNvSpPr>
                <a:spLocks noChangeShapeType="1"/>
              </p:cNvSpPr>
              <p:nvPr/>
            </p:nvSpPr>
            <p:spPr bwMode="auto">
              <a:xfrm flipV="1">
                <a:off x="862" y="2628"/>
                <a:ext cx="58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8" name="Freeform 1619"/>
              <p:cNvSpPr>
                <a:spLocks/>
              </p:cNvSpPr>
              <p:nvPr/>
            </p:nvSpPr>
            <p:spPr bwMode="auto">
              <a:xfrm>
                <a:off x="872" y="2812"/>
                <a:ext cx="1" cy="33"/>
              </a:xfrm>
              <a:custGeom>
                <a:avLst/>
                <a:gdLst>
                  <a:gd name="T0" fmla="*/ 0 w 1"/>
                  <a:gd name="T1" fmla="*/ 4 h 66"/>
                  <a:gd name="T2" fmla="*/ 0 w 1"/>
                  <a:gd name="T3" fmla="*/ 2 h 66"/>
                  <a:gd name="T4" fmla="*/ 0 w 1"/>
                  <a:gd name="T5" fmla="*/ 1 h 66"/>
                  <a:gd name="T6" fmla="*/ 0 w 1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6"/>
                  <a:gd name="T14" fmla="*/ 1 w 1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6">
                    <a:moveTo>
                      <a:pt x="0" y="66"/>
                    </a:moveTo>
                    <a:lnTo>
                      <a:pt x="0" y="46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29" name="Group 1620"/>
            <p:cNvGrpSpPr>
              <a:grpSpLocks/>
            </p:cNvGrpSpPr>
            <p:nvPr/>
          </p:nvGrpSpPr>
          <p:grpSpPr bwMode="auto">
            <a:xfrm>
              <a:off x="696" y="1176"/>
              <a:ext cx="1303" cy="2027"/>
              <a:chOff x="696" y="1176"/>
              <a:chExt cx="1303" cy="2027"/>
            </a:xfrm>
          </p:grpSpPr>
          <p:sp>
            <p:nvSpPr>
              <p:cNvPr id="125869" name="Line 1621"/>
              <p:cNvSpPr>
                <a:spLocks noChangeShapeType="1"/>
              </p:cNvSpPr>
              <p:nvPr/>
            </p:nvSpPr>
            <p:spPr bwMode="auto">
              <a:xfrm flipV="1">
                <a:off x="867" y="2820"/>
                <a:ext cx="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0" name="Line 1622"/>
              <p:cNvSpPr>
                <a:spLocks noChangeShapeType="1"/>
              </p:cNvSpPr>
              <p:nvPr/>
            </p:nvSpPr>
            <p:spPr bwMode="auto">
              <a:xfrm>
                <a:off x="867" y="2820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1" name="Line 1623"/>
              <p:cNvSpPr>
                <a:spLocks noChangeShapeType="1"/>
              </p:cNvSpPr>
              <p:nvPr/>
            </p:nvSpPr>
            <p:spPr bwMode="auto">
              <a:xfrm flipV="1">
                <a:off x="877" y="2811"/>
                <a:ext cx="13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2" name="Line 1624"/>
              <p:cNvSpPr>
                <a:spLocks noChangeShapeType="1"/>
              </p:cNvSpPr>
              <p:nvPr/>
            </p:nvSpPr>
            <p:spPr bwMode="auto">
              <a:xfrm>
                <a:off x="890" y="2812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3" name="Rectangle 1625"/>
              <p:cNvSpPr>
                <a:spLocks noChangeArrowheads="1"/>
              </p:cNvSpPr>
              <p:nvPr/>
            </p:nvSpPr>
            <p:spPr bwMode="auto">
              <a:xfrm>
                <a:off x="891" y="2826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4" name="Line 1626"/>
              <p:cNvSpPr>
                <a:spLocks noChangeShapeType="1"/>
              </p:cNvSpPr>
              <p:nvPr/>
            </p:nvSpPr>
            <p:spPr bwMode="auto">
              <a:xfrm flipH="1">
                <a:off x="884" y="2821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5" name="Freeform 1627"/>
              <p:cNvSpPr>
                <a:spLocks/>
              </p:cNvSpPr>
              <p:nvPr/>
            </p:nvSpPr>
            <p:spPr bwMode="auto">
              <a:xfrm>
                <a:off x="881" y="2826"/>
                <a:ext cx="7" cy="7"/>
              </a:xfrm>
              <a:custGeom>
                <a:avLst/>
                <a:gdLst>
                  <a:gd name="T0" fmla="*/ 1 w 12"/>
                  <a:gd name="T1" fmla="*/ 0 h 14"/>
                  <a:gd name="T2" fmla="*/ 1 w 12"/>
                  <a:gd name="T3" fmla="*/ 0 h 14"/>
                  <a:gd name="T4" fmla="*/ 1 w 12"/>
                  <a:gd name="T5" fmla="*/ 1 h 14"/>
                  <a:gd name="T6" fmla="*/ 0 w 12"/>
                  <a:gd name="T7" fmla="*/ 1 h 14"/>
                  <a:gd name="T8" fmla="*/ 0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1" y="0"/>
                    </a:moveTo>
                    <a:lnTo>
                      <a:pt x="12" y="0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6" name="Line 1628"/>
              <p:cNvSpPr>
                <a:spLocks noChangeShapeType="1"/>
              </p:cNvSpPr>
              <p:nvPr/>
            </p:nvSpPr>
            <p:spPr bwMode="auto">
              <a:xfrm flipH="1" flipV="1">
                <a:off x="872" y="2822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7" name="Line 1629"/>
              <p:cNvSpPr>
                <a:spLocks noChangeShapeType="1"/>
              </p:cNvSpPr>
              <p:nvPr/>
            </p:nvSpPr>
            <p:spPr bwMode="auto">
              <a:xfrm flipV="1">
                <a:off x="877" y="2834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8" name="Line 1630"/>
              <p:cNvSpPr>
                <a:spLocks noChangeShapeType="1"/>
              </p:cNvSpPr>
              <p:nvPr/>
            </p:nvSpPr>
            <p:spPr bwMode="auto">
              <a:xfrm flipV="1">
                <a:off x="886" y="2834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9" name="Line 1631"/>
              <p:cNvSpPr>
                <a:spLocks noChangeShapeType="1"/>
              </p:cNvSpPr>
              <p:nvPr/>
            </p:nvSpPr>
            <p:spPr bwMode="auto">
              <a:xfrm>
                <a:off x="893" y="2839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0" name="Line 1632"/>
              <p:cNvSpPr>
                <a:spLocks noChangeShapeType="1"/>
              </p:cNvSpPr>
              <p:nvPr/>
            </p:nvSpPr>
            <p:spPr bwMode="auto">
              <a:xfrm flipH="1" flipV="1">
                <a:off x="883" y="2838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1" name="Line 1633"/>
              <p:cNvSpPr>
                <a:spLocks noChangeShapeType="1"/>
              </p:cNvSpPr>
              <p:nvPr/>
            </p:nvSpPr>
            <p:spPr bwMode="auto">
              <a:xfrm flipV="1">
                <a:off x="902" y="2836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2" name="Line 1634"/>
              <p:cNvSpPr>
                <a:spLocks noChangeShapeType="1"/>
              </p:cNvSpPr>
              <p:nvPr/>
            </p:nvSpPr>
            <p:spPr bwMode="auto">
              <a:xfrm>
                <a:off x="906" y="283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3" name="Freeform 1635"/>
              <p:cNvSpPr>
                <a:spLocks/>
              </p:cNvSpPr>
              <p:nvPr/>
            </p:nvSpPr>
            <p:spPr bwMode="auto">
              <a:xfrm>
                <a:off x="909" y="2829"/>
                <a:ext cx="7" cy="15"/>
              </a:xfrm>
              <a:custGeom>
                <a:avLst/>
                <a:gdLst>
                  <a:gd name="T0" fmla="*/ 0 w 14"/>
                  <a:gd name="T1" fmla="*/ 2 h 30"/>
                  <a:gd name="T2" fmla="*/ 1 w 14"/>
                  <a:gd name="T3" fmla="*/ 2 h 30"/>
                  <a:gd name="T4" fmla="*/ 1 w 1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0"/>
                  <a:gd name="T11" fmla="*/ 14 w 1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0">
                    <a:moveTo>
                      <a:pt x="0" y="25"/>
                    </a:moveTo>
                    <a:lnTo>
                      <a:pt x="7" y="30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4" name="Freeform 1636"/>
              <p:cNvSpPr>
                <a:spLocks/>
              </p:cNvSpPr>
              <p:nvPr/>
            </p:nvSpPr>
            <p:spPr bwMode="auto">
              <a:xfrm>
                <a:off x="905" y="2811"/>
                <a:ext cx="11" cy="20"/>
              </a:xfrm>
              <a:custGeom>
                <a:avLst/>
                <a:gdLst>
                  <a:gd name="T0" fmla="*/ 1 w 22"/>
                  <a:gd name="T1" fmla="*/ 3 h 39"/>
                  <a:gd name="T2" fmla="*/ 0 w 22"/>
                  <a:gd name="T3" fmla="*/ 3 h 39"/>
                  <a:gd name="T4" fmla="*/ 0 w 22"/>
                  <a:gd name="T5" fmla="*/ 2 h 39"/>
                  <a:gd name="T6" fmla="*/ 0 w 2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9"/>
                  <a:gd name="T14" fmla="*/ 22 w 2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9">
                    <a:moveTo>
                      <a:pt x="22" y="39"/>
                    </a:move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5" name="Freeform 1637"/>
              <p:cNvSpPr>
                <a:spLocks/>
              </p:cNvSpPr>
              <p:nvPr/>
            </p:nvSpPr>
            <p:spPr bwMode="auto">
              <a:xfrm>
                <a:off x="905" y="2814"/>
                <a:ext cx="11" cy="1"/>
              </a:xfrm>
              <a:custGeom>
                <a:avLst/>
                <a:gdLst>
                  <a:gd name="T0" fmla="*/ 0 w 24"/>
                  <a:gd name="T1" fmla="*/ 0 h 1"/>
                  <a:gd name="T2" fmla="*/ 1 w 24"/>
                  <a:gd name="T3" fmla="*/ 0 h 1"/>
                  <a:gd name="T4" fmla="*/ 1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2" y="0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6" name="Freeform 1638"/>
              <p:cNvSpPr>
                <a:spLocks/>
              </p:cNvSpPr>
              <p:nvPr/>
            </p:nvSpPr>
            <p:spPr bwMode="auto">
              <a:xfrm>
                <a:off x="912" y="2814"/>
                <a:ext cx="1" cy="17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 h 34"/>
                  <a:gd name="T4" fmla="*/ 0 w 1"/>
                  <a:gd name="T5" fmla="*/ 2 h 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4"/>
                  <a:gd name="T11" fmla="*/ 1 w 1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4">
                    <a:moveTo>
                      <a:pt x="0" y="0"/>
                    </a:moveTo>
                    <a:lnTo>
                      <a:pt x="0" y="21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7" name="Line 1639"/>
              <p:cNvSpPr>
                <a:spLocks noChangeShapeType="1"/>
              </p:cNvSpPr>
              <p:nvPr/>
            </p:nvSpPr>
            <p:spPr bwMode="auto">
              <a:xfrm>
                <a:off x="911" y="2833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8" name="Line 1640"/>
              <p:cNvSpPr>
                <a:spLocks noChangeShapeType="1"/>
              </p:cNvSpPr>
              <p:nvPr/>
            </p:nvSpPr>
            <p:spPr bwMode="auto">
              <a:xfrm flipH="1" flipV="1">
                <a:off x="908" y="2835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9" name="Line 1641"/>
              <p:cNvSpPr>
                <a:spLocks noChangeShapeType="1"/>
              </p:cNvSpPr>
              <p:nvPr/>
            </p:nvSpPr>
            <p:spPr bwMode="auto">
              <a:xfrm>
                <a:off x="905" y="282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0" name="Line 1642"/>
              <p:cNvSpPr>
                <a:spLocks noChangeShapeType="1"/>
              </p:cNvSpPr>
              <p:nvPr/>
            </p:nvSpPr>
            <p:spPr bwMode="auto">
              <a:xfrm flipV="1">
                <a:off x="916" y="28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1" name="Line 1643"/>
              <p:cNvSpPr>
                <a:spLocks noChangeShapeType="1"/>
              </p:cNvSpPr>
              <p:nvPr/>
            </p:nvSpPr>
            <p:spPr bwMode="auto">
              <a:xfrm>
                <a:off x="927" y="2814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2" name="Freeform 1644"/>
              <p:cNvSpPr>
                <a:spLocks/>
              </p:cNvSpPr>
              <p:nvPr/>
            </p:nvSpPr>
            <p:spPr bwMode="auto">
              <a:xfrm>
                <a:off x="920" y="2822"/>
                <a:ext cx="13" cy="1"/>
              </a:xfrm>
              <a:custGeom>
                <a:avLst/>
                <a:gdLst>
                  <a:gd name="T0" fmla="*/ 2 w 25"/>
                  <a:gd name="T1" fmla="*/ 0 h 1"/>
                  <a:gd name="T2" fmla="*/ 2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25" y="0"/>
                    </a:move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3" name="Rectangle 1645"/>
              <p:cNvSpPr>
                <a:spLocks noChangeArrowheads="1"/>
              </p:cNvSpPr>
              <p:nvPr/>
            </p:nvSpPr>
            <p:spPr bwMode="auto">
              <a:xfrm>
                <a:off x="919" y="2826"/>
                <a:ext cx="6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4" name="Rectangle 1646"/>
              <p:cNvSpPr>
                <a:spLocks noChangeArrowheads="1"/>
              </p:cNvSpPr>
              <p:nvPr/>
            </p:nvSpPr>
            <p:spPr bwMode="auto">
              <a:xfrm>
                <a:off x="929" y="2826"/>
                <a:ext cx="6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5" name="Line 1647"/>
              <p:cNvSpPr>
                <a:spLocks noChangeShapeType="1"/>
              </p:cNvSpPr>
              <p:nvPr/>
            </p:nvSpPr>
            <p:spPr bwMode="auto">
              <a:xfrm flipV="1">
                <a:off x="926" y="2833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6" name="Line 1648"/>
              <p:cNvSpPr>
                <a:spLocks noChangeShapeType="1"/>
              </p:cNvSpPr>
              <p:nvPr/>
            </p:nvSpPr>
            <p:spPr bwMode="auto">
              <a:xfrm flipH="1" flipV="1">
                <a:off x="922" y="2838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7" name="Line 1649"/>
              <p:cNvSpPr>
                <a:spLocks noChangeShapeType="1"/>
              </p:cNvSpPr>
              <p:nvPr/>
            </p:nvSpPr>
            <p:spPr bwMode="auto">
              <a:xfrm flipV="1">
                <a:off x="916" y="283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8" name="Line 1650"/>
              <p:cNvSpPr>
                <a:spLocks noChangeShapeType="1"/>
              </p:cNvSpPr>
              <p:nvPr/>
            </p:nvSpPr>
            <p:spPr bwMode="auto">
              <a:xfrm flipH="1" flipV="1">
                <a:off x="931" y="2838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9" name="Line 1651"/>
              <p:cNvSpPr>
                <a:spLocks noChangeShapeType="1"/>
              </p:cNvSpPr>
              <p:nvPr/>
            </p:nvSpPr>
            <p:spPr bwMode="auto">
              <a:xfrm flipH="1">
                <a:off x="905" y="2818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0" name="Line 1652"/>
              <p:cNvSpPr>
                <a:spLocks noChangeShapeType="1"/>
              </p:cNvSpPr>
              <p:nvPr/>
            </p:nvSpPr>
            <p:spPr bwMode="auto">
              <a:xfrm>
                <a:off x="862" y="2627"/>
                <a:ext cx="1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1" name="Line 1653"/>
              <p:cNvSpPr>
                <a:spLocks noChangeShapeType="1"/>
              </p:cNvSpPr>
              <p:nvPr/>
            </p:nvSpPr>
            <p:spPr bwMode="auto">
              <a:xfrm>
                <a:off x="844" y="2627"/>
                <a:ext cx="1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2" name="Line 1654"/>
              <p:cNvSpPr>
                <a:spLocks noChangeShapeType="1"/>
              </p:cNvSpPr>
              <p:nvPr/>
            </p:nvSpPr>
            <p:spPr bwMode="auto">
              <a:xfrm flipH="1">
                <a:off x="729" y="2686"/>
                <a:ext cx="115" cy="1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3" name="Line 1655"/>
              <p:cNvSpPr>
                <a:spLocks noChangeShapeType="1"/>
              </p:cNvSpPr>
              <p:nvPr/>
            </p:nvSpPr>
            <p:spPr bwMode="auto">
              <a:xfrm flipH="1" flipV="1">
                <a:off x="708" y="2490"/>
                <a:ext cx="136" cy="1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4" name="Line 1656"/>
              <p:cNvSpPr>
                <a:spLocks noChangeShapeType="1"/>
              </p:cNvSpPr>
              <p:nvPr/>
            </p:nvSpPr>
            <p:spPr bwMode="auto">
              <a:xfrm flipH="1" flipV="1">
                <a:off x="708" y="2781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5" name="Line 1657"/>
              <p:cNvSpPr>
                <a:spLocks noChangeShapeType="1"/>
              </p:cNvSpPr>
              <p:nvPr/>
            </p:nvSpPr>
            <p:spPr bwMode="auto">
              <a:xfrm flipH="1" flipV="1">
                <a:off x="696" y="2793"/>
                <a:ext cx="30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6" name="Line 1658"/>
              <p:cNvSpPr>
                <a:spLocks noChangeShapeType="1"/>
              </p:cNvSpPr>
              <p:nvPr/>
            </p:nvSpPr>
            <p:spPr bwMode="auto">
              <a:xfrm flipH="1">
                <a:off x="726" y="2686"/>
                <a:ext cx="136" cy="1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7" name="Line 1659"/>
              <p:cNvSpPr>
                <a:spLocks noChangeShapeType="1"/>
              </p:cNvSpPr>
              <p:nvPr/>
            </p:nvSpPr>
            <p:spPr bwMode="auto">
              <a:xfrm flipH="1">
                <a:off x="696" y="247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8" name="Line 1660"/>
              <p:cNvSpPr>
                <a:spLocks noChangeShapeType="1"/>
              </p:cNvSpPr>
              <p:nvPr/>
            </p:nvSpPr>
            <p:spPr bwMode="auto">
              <a:xfrm flipH="1">
                <a:off x="708" y="2481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9" name="Line 1661"/>
              <p:cNvSpPr>
                <a:spLocks noChangeShapeType="1"/>
              </p:cNvSpPr>
              <p:nvPr/>
            </p:nvSpPr>
            <p:spPr bwMode="auto">
              <a:xfrm flipH="1" flipV="1">
                <a:off x="710" y="246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0" name="Line 1662"/>
              <p:cNvSpPr>
                <a:spLocks noChangeShapeType="1"/>
              </p:cNvSpPr>
              <p:nvPr/>
            </p:nvSpPr>
            <p:spPr bwMode="auto">
              <a:xfrm flipH="1" flipV="1">
                <a:off x="706" y="2470"/>
                <a:ext cx="156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1" name="Line 1663"/>
              <p:cNvSpPr>
                <a:spLocks noChangeShapeType="1"/>
              </p:cNvSpPr>
              <p:nvPr/>
            </p:nvSpPr>
            <p:spPr bwMode="auto">
              <a:xfrm>
                <a:off x="920" y="2613"/>
                <a:ext cx="160" cy="1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2" name="Line 1664"/>
              <p:cNvSpPr>
                <a:spLocks noChangeShapeType="1"/>
              </p:cNvSpPr>
              <p:nvPr/>
            </p:nvSpPr>
            <p:spPr bwMode="auto">
              <a:xfrm>
                <a:off x="920" y="2628"/>
                <a:ext cx="152" cy="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3" name="Line 1665"/>
              <p:cNvSpPr>
                <a:spLocks noChangeShapeType="1"/>
              </p:cNvSpPr>
              <p:nvPr/>
            </p:nvSpPr>
            <p:spPr bwMode="auto">
              <a:xfrm flipV="1">
                <a:off x="715" y="2099"/>
                <a:ext cx="373" cy="3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4" name="Line 1666"/>
              <p:cNvSpPr>
                <a:spLocks noChangeShapeType="1"/>
              </p:cNvSpPr>
              <p:nvPr/>
            </p:nvSpPr>
            <p:spPr bwMode="auto">
              <a:xfrm flipV="1">
                <a:off x="706" y="2090"/>
                <a:ext cx="380" cy="3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5" name="Line 1667"/>
              <p:cNvSpPr>
                <a:spLocks noChangeShapeType="1"/>
              </p:cNvSpPr>
              <p:nvPr/>
            </p:nvSpPr>
            <p:spPr bwMode="auto">
              <a:xfrm flipV="1">
                <a:off x="717" y="2101"/>
                <a:ext cx="380" cy="3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6" name="Line 1668"/>
              <p:cNvSpPr>
                <a:spLocks noChangeShapeType="1"/>
              </p:cNvSpPr>
              <p:nvPr/>
            </p:nvSpPr>
            <p:spPr bwMode="auto">
              <a:xfrm flipH="1">
                <a:off x="966" y="2849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7" name="Line 1669"/>
              <p:cNvSpPr>
                <a:spLocks noChangeShapeType="1"/>
              </p:cNvSpPr>
              <p:nvPr/>
            </p:nvSpPr>
            <p:spPr bwMode="auto">
              <a:xfrm flipH="1">
                <a:off x="959" y="2842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8" name="Line 1670"/>
              <p:cNvSpPr>
                <a:spLocks noChangeShapeType="1"/>
              </p:cNvSpPr>
              <p:nvPr/>
            </p:nvSpPr>
            <p:spPr bwMode="auto">
              <a:xfrm flipH="1" flipV="1">
                <a:off x="738" y="2811"/>
                <a:ext cx="380" cy="3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9" name="Line 1671"/>
              <p:cNvSpPr>
                <a:spLocks noChangeShapeType="1"/>
              </p:cNvSpPr>
              <p:nvPr/>
            </p:nvSpPr>
            <p:spPr bwMode="auto">
              <a:xfrm flipH="1" flipV="1">
                <a:off x="726" y="2822"/>
                <a:ext cx="381" cy="3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0" name="Line 1672"/>
              <p:cNvSpPr>
                <a:spLocks noChangeShapeType="1"/>
              </p:cNvSpPr>
              <p:nvPr/>
            </p:nvSpPr>
            <p:spPr bwMode="auto">
              <a:xfrm flipH="1" flipV="1">
                <a:off x="736" y="2821"/>
                <a:ext cx="373" cy="3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1" name="Line 1673"/>
              <p:cNvSpPr>
                <a:spLocks noChangeShapeType="1"/>
              </p:cNvSpPr>
              <p:nvPr/>
            </p:nvSpPr>
            <p:spPr bwMode="auto">
              <a:xfrm>
                <a:off x="915" y="261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2" name="Line 1674"/>
              <p:cNvSpPr>
                <a:spLocks noChangeShapeType="1"/>
              </p:cNvSpPr>
              <p:nvPr/>
            </p:nvSpPr>
            <p:spPr bwMode="auto">
              <a:xfrm>
                <a:off x="901" y="263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3" name="Line 1675"/>
              <p:cNvSpPr>
                <a:spLocks noChangeShapeType="1"/>
              </p:cNvSpPr>
              <p:nvPr/>
            </p:nvSpPr>
            <p:spPr bwMode="auto">
              <a:xfrm>
                <a:off x="924" y="263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4" name="Line 1676"/>
              <p:cNvSpPr>
                <a:spLocks noChangeShapeType="1"/>
              </p:cNvSpPr>
              <p:nvPr/>
            </p:nvSpPr>
            <p:spPr bwMode="auto">
              <a:xfrm>
                <a:off x="888" y="264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5" name="Line 1677"/>
              <p:cNvSpPr>
                <a:spLocks noChangeShapeType="1"/>
              </p:cNvSpPr>
              <p:nvPr/>
            </p:nvSpPr>
            <p:spPr bwMode="auto">
              <a:xfrm>
                <a:off x="938" y="264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6" name="Line 1678"/>
              <p:cNvSpPr>
                <a:spLocks noChangeShapeType="1"/>
              </p:cNvSpPr>
              <p:nvPr/>
            </p:nvSpPr>
            <p:spPr bwMode="auto">
              <a:xfrm>
                <a:off x="874" y="266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7" name="Line 1679"/>
              <p:cNvSpPr>
                <a:spLocks noChangeShapeType="1"/>
              </p:cNvSpPr>
              <p:nvPr/>
            </p:nvSpPr>
            <p:spPr bwMode="auto">
              <a:xfrm>
                <a:off x="952" y="266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8" name="Line 1680"/>
              <p:cNvSpPr>
                <a:spLocks noChangeShapeType="1"/>
              </p:cNvSpPr>
              <p:nvPr/>
            </p:nvSpPr>
            <p:spPr bwMode="auto">
              <a:xfrm>
                <a:off x="862" y="2673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9" name="Line 1681"/>
              <p:cNvSpPr>
                <a:spLocks noChangeShapeType="1"/>
              </p:cNvSpPr>
              <p:nvPr/>
            </p:nvSpPr>
            <p:spPr bwMode="auto">
              <a:xfrm>
                <a:off x="965" y="267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0" name="Line 1682"/>
              <p:cNvSpPr>
                <a:spLocks noChangeShapeType="1"/>
              </p:cNvSpPr>
              <p:nvPr/>
            </p:nvSpPr>
            <p:spPr bwMode="auto">
              <a:xfrm>
                <a:off x="978" y="268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1" name="Line 1683"/>
              <p:cNvSpPr>
                <a:spLocks noChangeShapeType="1"/>
              </p:cNvSpPr>
              <p:nvPr/>
            </p:nvSpPr>
            <p:spPr bwMode="auto">
              <a:xfrm>
                <a:off x="992" y="270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2" name="Line 1684"/>
              <p:cNvSpPr>
                <a:spLocks noChangeShapeType="1"/>
              </p:cNvSpPr>
              <p:nvPr/>
            </p:nvSpPr>
            <p:spPr bwMode="auto">
              <a:xfrm>
                <a:off x="1005" y="2714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3" name="Line 1685"/>
              <p:cNvSpPr>
                <a:spLocks noChangeShapeType="1"/>
              </p:cNvSpPr>
              <p:nvPr/>
            </p:nvSpPr>
            <p:spPr bwMode="auto">
              <a:xfrm>
                <a:off x="1019" y="2727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4" name="Line 1686"/>
              <p:cNvSpPr>
                <a:spLocks noChangeShapeType="1"/>
              </p:cNvSpPr>
              <p:nvPr/>
            </p:nvSpPr>
            <p:spPr bwMode="auto">
              <a:xfrm>
                <a:off x="1032" y="274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5" name="Line 1687"/>
              <p:cNvSpPr>
                <a:spLocks noChangeShapeType="1"/>
              </p:cNvSpPr>
              <p:nvPr/>
            </p:nvSpPr>
            <p:spPr bwMode="auto">
              <a:xfrm>
                <a:off x="1046" y="275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6" name="Line 1688"/>
              <p:cNvSpPr>
                <a:spLocks noChangeShapeType="1"/>
              </p:cNvSpPr>
              <p:nvPr/>
            </p:nvSpPr>
            <p:spPr bwMode="auto">
              <a:xfrm>
                <a:off x="1059" y="2768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7" name="Line 1689"/>
              <p:cNvSpPr>
                <a:spLocks noChangeShapeType="1"/>
              </p:cNvSpPr>
              <p:nvPr/>
            </p:nvSpPr>
            <p:spPr bwMode="auto">
              <a:xfrm>
                <a:off x="1072" y="2781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8" name="Line 1690"/>
              <p:cNvSpPr>
                <a:spLocks noChangeShapeType="1"/>
              </p:cNvSpPr>
              <p:nvPr/>
            </p:nvSpPr>
            <p:spPr bwMode="auto">
              <a:xfrm>
                <a:off x="1143" y="2848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9" name="Line 1691"/>
              <p:cNvSpPr>
                <a:spLocks noChangeShapeType="1"/>
              </p:cNvSpPr>
              <p:nvPr/>
            </p:nvSpPr>
            <p:spPr bwMode="auto">
              <a:xfrm>
                <a:off x="1129" y="2862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0" name="Line 1692"/>
              <p:cNvSpPr>
                <a:spLocks noChangeShapeType="1"/>
              </p:cNvSpPr>
              <p:nvPr/>
            </p:nvSpPr>
            <p:spPr bwMode="auto">
              <a:xfrm>
                <a:off x="1115" y="2875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1" name="Line 1693"/>
              <p:cNvSpPr>
                <a:spLocks noChangeShapeType="1"/>
              </p:cNvSpPr>
              <p:nvPr/>
            </p:nvSpPr>
            <p:spPr bwMode="auto">
              <a:xfrm>
                <a:off x="1102" y="2888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2" name="Line 1694"/>
              <p:cNvSpPr>
                <a:spLocks noChangeShapeType="1"/>
              </p:cNvSpPr>
              <p:nvPr/>
            </p:nvSpPr>
            <p:spPr bwMode="auto">
              <a:xfrm>
                <a:off x="1089" y="2901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3" name="Line 1695"/>
              <p:cNvSpPr>
                <a:spLocks noChangeShapeType="1"/>
              </p:cNvSpPr>
              <p:nvPr/>
            </p:nvSpPr>
            <p:spPr bwMode="auto">
              <a:xfrm>
                <a:off x="1075" y="291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4" name="Line 1696"/>
              <p:cNvSpPr>
                <a:spLocks noChangeShapeType="1"/>
              </p:cNvSpPr>
              <p:nvPr/>
            </p:nvSpPr>
            <p:spPr bwMode="auto">
              <a:xfrm>
                <a:off x="1061" y="2929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5" name="Line 1697"/>
              <p:cNvSpPr>
                <a:spLocks noChangeShapeType="1"/>
              </p:cNvSpPr>
              <p:nvPr/>
            </p:nvSpPr>
            <p:spPr bwMode="auto">
              <a:xfrm>
                <a:off x="1048" y="2942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6" name="Line 1698"/>
              <p:cNvSpPr>
                <a:spLocks noChangeShapeType="1"/>
              </p:cNvSpPr>
              <p:nvPr/>
            </p:nvSpPr>
            <p:spPr bwMode="auto">
              <a:xfrm>
                <a:off x="1035" y="2955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7" name="Line 1699"/>
              <p:cNvSpPr>
                <a:spLocks noChangeShapeType="1"/>
              </p:cNvSpPr>
              <p:nvPr/>
            </p:nvSpPr>
            <p:spPr bwMode="auto">
              <a:xfrm>
                <a:off x="1021" y="2969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8" name="Line 1700"/>
              <p:cNvSpPr>
                <a:spLocks noChangeShapeType="1"/>
              </p:cNvSpPr>
              <p:nvPr/>
            </p:nvSpPr>
            <p:spPr bwMode="auto">
              <a:xfrm>
                <a:off x="1008" y="298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9" name="Line 1701"/>
              <p:cNvSpPr>
                <a:spLocks noChangeShapeType="1"/>
              </p:cNvSpPr>
              <p:nvPr/>
            </p:nvSpPr>
            <p:spPr bwMode="auto">
              <a:xfrm>
                <a:off x="995" y="299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0" name="Line 1702"/>
              <p:cNvSpPr>
                <a:spLocks noChangeShapeType="1"/>
              </p:cNvSpPr>
              <p:nvPr/>
            </p:nvSpPr>
            <p:spPr bwMode="auto">
              <a:xfrm>
                <a:off x="981" y="3009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1" name="Line 1703"/>
              <p:cNvSpPr>
                <a:spLocks noChangeShapeType="1"/>
              </p:cNvSpPr>
              <p:nvPr/>
            </p:nvSpPr>
            <p:spPr bwMode="auto">
              <a:xfrm>
                <a:off x="967" y="302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2" name="Line 1704"/>
              <p:cNvSpPr>
                <a:spLocks noChangeShapeType="1"/>
              </p:cNvSpPr>
              <p:nvPr/>
            </p:nvSpPr>
            <p:spPr bwMode="auto">
              <a:xfrm>
                <a:off x="963" y="303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3" name="Line 1705"/>
              <p:cNvSpPr>
                <a:spLocks noChangeShapeType="1"/>
              </p:cNvSpPr>
              <p:nvPr/>
            </p:nvSpPr>
            <p:spPr bwMode="auto">
              <a:xfrm flipV="1">
                <a:off x="862" y="2660"/>
                <a:ext cx="12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4" name="Line 1706"/>
              <p:cNvSpPr>
                <a:spLocks noChangeShapeType="1"/>
              </p:cNvSpPr>
              <p:nvPr/>
            </p:nvSpPr>
            <p:spPr bwMode="auto">
              <a:xfrm flipV="1">
                <a:off x="890" y="2624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5" name="Line 1707"/>
              <p:cNvSpPr>
                <a:spLocks noChangeShapeType="1"/>
              </p:cNvSpPr>
              <p:nvPr/>
            </p:nvSpPr>
            <p:spPr bwMode="auto">
              <a:xfrm flipV="1">
                <a:off x="922" y="262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6" name="Line 1708"/>
              <p:cNvSpPr>
                <a:spLocks noChangeShapeType="1"/>
              </p:cNvSpPr>
              <p:nvPr/>
            </p:nvSpPr>
            <p:spPr bwMode="auto">
              <a:xfrm flipV="1">
                <a:off x="932" y="2631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7" name="Line 1709"/>
              <p:cNvSpPr>
                <a:spLocks noChangeShapeType="1"/>
              </p:cNvSpPr>
              <p:nvPr/>
            </p:nvSpPr>
            <p:spPr bwMode="auto">
              <a:xfrm flipV="1">
                <a:off x="942" y="264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8" name="Line 1710"/>
              <p:cNvSpPr>
                <a:spLocks noChangeShapeType="1"/>
              </p:cNvSpPr>
              <p:nvPr/>
            </p:nvSpPr>
            <p:spPr bwMode="auto">
              <a:xfrm flipV="1">
                <a:off x="952" y="265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9" name="Line 1711"/>
              <p:cNvSpPr>
                <a:spLocks noChangeShapeType="1"/>
              </p:cNvSpPr>
              <p:nvPr/>
            </p:nvSpPr>
            <p:spPr bwMode="auto">
              <a:xfrm flipV="1">
                <a:off x="962" y="266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0" name="Line 1712"/>
              <p:cNvSpPr>
                <a:spLocks noChangeShapeType="1"/>
              </p:cNvSpPr>
              <p:nvPr/>
            </p:nvSpPr>
            <p:spPr bwMode="auto">
              <a:xfrm flipV="1">
                <a:off x="971" y="267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1" name="Line 1713"/>
              <p:cNvSpPr>
                <a:spLocks noChangeShapeType="1"/>
              </p:cNvSpPr>
              <p:nvPr/>
            </p:nvSpPr>
            <p:spPr bwMode="auto">
              <a:xfrm flipV="1">
                <a:off x="981" y="268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2" name="Line 1714"/>
              <p:cNvSpPr>
                <a:spLocks noChangeShapeType="1"/>
              </p:cNvSpPr>
              <p:nvPr/>
            </p:nvSpPr>
            <p:spPr bwMode="auto">
              <a:xfrm flipV="1">
                <a:off x="991" y="268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3" name="Line 1715"/>
              <p:cNvSpPr>
                <a:spLocks noChangeShapeType="1"/>
              </p:cNvSpPr>
              <p:nvPr/>
            </p:nvSpPr>
            <p:spPr bwMode="auto">
              <a:xfrm flipV="1">
                <a:off x="1001" y="269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4" name="Line 1716"/>
              <p:cNvSpPr>
                <a:spLocks noChangeShapeType="1"/>
              </p:cNvSpPr>
              <p:nvPr/>
            </p:nvSpPr>
            <p:spPr bwMode="auto">
              <a:xfrm flipV="1">
                <a:off x="1010" y="270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5" name="Line 1717"/>
              <p:cNvSpPr>
                <a:spLocks noChangeShapeType="1"/>
              </p:cNvSpPr>
              <p:nvPr/>
            </p:nvSpPr>
            <p:spPr bwMode="auto">
              <a:xfrm flipV="1">
                <a:off x="1021" y="2719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6" name="Line 1718"/>
              <p:cNvSpPr>
                <a:spLocks noChangeShapeType="1"/>
              </p:cNvSpPr>
              <p:nvPr/>
            </p:nvSpPr>
            <p:spPr bwMode="auto">
              <a:xfrm flipV="1">
                <a:off x="1031" y="272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7" name="Line 1719"/>
              <p:cNvSpPr>
                <a:spLocks noChangeShapeType="1"/>
              </p:cNvSpPr>
              <p:nvPr/>
            </p:nvSpPr>
            <p:spPr bwMode="auto">
              <a:xfrm flipV="1">
                <a:off x="1040" y="273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8" name="Line 1720"/>
              <p:cNvSpPr>
                <a:spLocks noChangeShapeType="1"/>
              </p:cNvSpPr>
              <p:nvPr/>
            </p:nvSpPr>
            <p:spPr bwMode="auto">
              <a:xfrm flipV="1">
                <a:off x="1050" y="274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9" name="Line 1721"/>
              <p:cNvSpPr>
                <a:spLocks noChangeShapeType="1"/>
              </p:cNvSpPr>
              <p:nvPr/>
            </p:nvSpPr>
            <p:spPr bwMode="auto">
              <a:xfrm flipV="1">
                <a:off x="1060" y="2758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0" name="Line 1722"/>
              <p:cNvSpPr>
                <a:spLocks noChangeShapeType="1"/>
              </p:cNvSpPr>
              <p:nvPr/>
            </p:nvSpPr>
            <p:spPr bwMode="auto">
              <a:xfrm flipV="1">
                <a:off x="1070" y="2768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1" name="Line 1723"/>
              <p:cNvSpPr>
                <a:spLocks noChangeShapeType="1"/>
              </p:cNvSpPr>
              <p:nvPr/>
            </p:nvSpPr>
            <p:spPr bwMode="auto">
              <a:xfrm flipV="1">
                <a:off x="966" y="3006"/>
                <a:ext cx="19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2" name="Line 1724"/>
              <p:cNvSpPr>
                <a:spLocks noChangeShapeType="1"/>
              </p:cNvSpPr>
              <p:nvPr/>
            </p:nvSpPr>
            <p:spPr bwMode="auto">
              <a:xfrm flipV="1">
                <a:off x="1001" y="2969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3" name="Line 1725"/>
              <p:cNvSpPr>
                <a:spLocks noChangeShapeType="1"/>
              </p:cNvSpPr>
              <p:nvPr/>
            </p:nvSpPr>
            <p:spPr bwMode="auto">
              <a:xfrm flipV="1">
                <a:off x="1038" y="2932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4" name="Line 1726"/>
              <p:cNvSpPr>
                <a:spLocks noChangeShapeType="1"/>
              </p:cNvSpPr>
              <p:nvPr/>
            </p:nvSpPr>
            <p:spPr bwMode="auto">
              <a:xfrm flipV="1">
                <a:off x="1075" y="2895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5" name="Line 1727"/>
              <p:cNvSpPr>
                <a:spLocks noChangeShapeType="1"/>
              </p:cNvSpPr>
              <p:nvPr/>
            </p:nvSpPr>
            <p:spPr bwMode="auto">
              <a:xfrm flipV="1">
                <a:off x="1111" y="2858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6" name="Line 1728"/>
              <p:cNvSpPr>
                <a:spLocks noChangeShapeType="1"/>
              </p:cNvSpPr>
              <p:nvPr/>
            </p:nvSpPr>
            <p:spPr bwMode="auto">
              <a:xfrm flipV="1">
                <a:off x="1148" y="2847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7" name="Line 1729"/>
              <p:cNvSpPr>
                <a:spLocks noChangeShapeType="1"/>
              </p:cNvSpPr>
              <p:nvPr/>
            </p:nvSpPr>
            <p:spPr bwMode="auto">
              <a:xfrm flipH="1" flipV="1">
                <a:off x="963" y="3028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8" name="Line 1730"/>
              <p:cNvSpPr>
                <a:spLocks noChangeShapeType="1"/>
              </p:cNvSpPr>
              <p:nvPr/>
            </p:nvSpPr>
            <p:spPr bwMode="auto">
              <a:xfrm flipH="1" flipV="1">
                <a:off x="972" y="3018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9" name="Line 1731"/>
              <p:cNvSpPr>
                <a:spLocks noChangeShapeType="1"/>
              </p:cNvSpPr>
              <p:nvPr/>
            </p:nvSpPr>
            <p:spPr bwMode="auto">
              <a:xfrm flipH="1" flipV="1">
                <a:off x="982" y="300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0" name="Line 1732"/>
              <p:cNvSpPr>
                <a:spLocks noChangeShapeType="1"/>
              </p:cNvSpPr>
              <p:nvPr/>
            </p:nvSpPr>
            <p:spPr bwMode="auto">
              <a:xfrm flipH="1" flipV="1">
                <a:off x="992" y="299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1" name="Line 1733"/>
              <p:cNvSpPr>
                <a:spLocks noChangeShapeType="1"/>
              </p:cNvSpPr>
              <p:nvPr/>
            </p:nvSpPr>
            <p:spPr bwMode="auto">
              <a:xfrm flipH="1" flipV="1">
                <a:off x="1002" y="2988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2" name="Line 1734"/>
              <p:cNvSpPr>
                <a:spLocks noChangeShapeType="1"/>
              </p:cNvSpPr>
              <p:nvPr/>
            </p:nvSpPr>
            <p:spPr bwMode="auto">
              <a:xfrm flipH="1" flipV="1">
                <a:off x="1012" y="2979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3" name="Line 1735"/>
              <p:cNvSpPr>
                <a:spLocks noChangeShapeType="1"/>
              </p:cNvSpPr>
              <p:nvPr/>
            </p:nvSpPr>
            <p:spPr bwMode="auto">
              <a:xfrm flipH="1" flipV="1">
                <a:off x="1021" y="296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4" name="Line 1736"/>
              <p:cNvSpPr>
                <a:spLocks noChangeShapeType="1"/>
              </p:cNvSpPr>
              <p:nvPr/>
            </p:nvSpPr>
            <p:spPr bwMode="auto">
              <a:xfrm flipH="1" flipV="1">
                <a:off x="1032" y="295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5" name="Line 1737"/>
              <p:cNvSpPr>
                <a:spLocks noChangeShapeType="1"/>
              </p:cNvSpPr>
              <p:nvPr/>
            </p:nvSpPr>
            <p:spPr bwMode="auto">
              <a:xfrm flipH="1" flipV="1">
                <a:off x="864" y="267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6" name="Line 1738"/>
              <p:cNvSpPr>
                <a:spLocks noChangeShapeType="1"/>
              </p:cNvSpPr>
              <p:nvPr/>
            </p:nvSpPr>
            <p:spPr bwMode="auto">
              <a:xfrm flipH="1" flipV="1">
                <a:off x="1041" y="294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7" name="Line 1739"/>
              <p:cNvSpPr>
                <a:spLocks noChangeShapeType="1"/>
              </p:cNvSpPr>
              <p:nvPr/>
            </p:nvSpPr>
            <p:spPr bwMode="auto">
              <a:xfrm flipH="1" flipV="1">
                <a:off x="874" y="266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8" name="Line 1740"/>
              <p:cNvSpPr>
                <a:spLocks noChangeShapeType="1"/>
              </p:cNvSpPr>
              <p:nvPr/>
            </p:nvSpPr>
            <p:spPr bwMode="auto">
              <a:xfrm flipH="1" flipV="1">
                <a:off x="1051" y="293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9" name="Line 1741"/>
              <p:cNvSpPr>
                <a:spLocks noChangeShapeType="1"/>
              </p:cNvSpPr>
              <p:nvPr/>
            </p:nvSpPr>
            <p:spPr bwMode="auto">
              <a:xfrm flipH="1" flipV="1">
                <a:off x="884" y="265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0" name="Line 1742"/>
              <p:cNvSpPr>
                <a:spLocks noChangeShapeType="1"/>
              </p:cNvSpPr>
              <p:nvPr/>
            </p:nvSpPr>
            <p:spPr bwMode="auto">
              <a:xfrm flipH="1" flipV="1">
                <a:off x="1061" y="293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1" name="Line 1743"/>
              <p:cNvSpPr>
                <a:spLocks noChangeShapeType="1"/>
              </p:cNvSpPr>
              <p:nvPr/>
            </p:nvSpPr>
            <p:spPr bwMode="auto">
              <a:xfrm flipH="1" flipV="1">
                <a:off x="894" y="2640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2" name="Line 1744"/>
              <p:cNvSpPr>
                <a:spLocks noChangeShapeType="1"/>
              </p:cNvSpPr>
              <p:nvPr/>
            </p:nvSpPr>
            <p:spPr bwMode="auto">
              <a:xfrm flipH="1" flipV="1">
                <a:off x="1071" y="2919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3" name="Line 1745"/>
              <p:cNvSpPr>
                <a:spLocks noChangeShapeType="1"/>
              </p:cNvSpPr>
              <p:nvPr/>
            </p:nvSpPr>
            <p:spPr bwMode="auto">
              <a:xfrm flipH="1" flipV="1">
                <a:off x="904" y="263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4" name="Line 1746"/>
              <p:cNvSpPr>
                <a:spLocks noChangeShapeType="1"/>
              </p:cNvSpPr>
              <p:nvPr/>
            </p:nvSpPr>
            <p:spPr bwMode="auto">
              <a:xfrm flipH="1" flipV="1">
                <a:off x="1081" y="2910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5" name="Line 1747"/>
              <p:cNvSpPr>
                <a:spLocks noChangeShapeType="1"/>
              </p:cNvSpPr>
              <p:nvPr/>
            </p:nvSpPr>
            <p:spPr bwMode="auto">
              <a:xfrm flipH="1" flipV="1">
                <a:off x="913" y="262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6" name="Line 1748"/>
              <p:cNvSpPr>
                <a:spLocks noChangeShapeType="1"/>
              </p:cNvSpPr>
              <p:nvPr/>
            </p:nvSpPr>
            <p:spPr bwMode="auto">
              <a:xfrm flipH="1" flipV="1">
                <a:off x="1090" y="290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7" name="Line 1749"/>
              <p:cNvSpPr>
                <a:spLocks noChangeShapeType="1"/>
              </p:cNvSpPr>
              <p:nvPr/>
            </p:nvSpPr>
            <p:spPr bwMode="auto">
              <a:xfrm flipH="1" flipV="1">
                <a:off x="931" y="2624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8" name="Line 1750"/>
              <p:cNvSpPr>
                <a:spLocks noChangeShapeType="1"/>
              </p:cNvSpPr>
              <p:nvPr/>
            </p:nvSpPr>
            <p:spPr bwMode="auto">
              <a:xfrm flipH="1" flipV="1">
                <a:off x="1100" y="289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9" name="Line 1751"/>
              <p:cNvSpPr>
                <a:spLocks noChangeShapeType="1"/>
              </p:cNvSpPr>
              <p:nvPr/>
            </p:nvSpPr>
            <p:spPr bwMode="auto">
              <a:xfrm flipH="1" flipV="1">
                <a:off x="968" y="2661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0" name="Line 1752"/>
              <p:cNvSpPr>
                <a:spLocks noChangeShapeType="1"/>
              </p:cNvSpPr>
              <p:nvPr/>
            </p:nvSpPr>
            <p:spPr bwMode="auto">
              <a:xfrm flipH="1" flipV="1">
                <a:off x="1110" y="288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1" name="Line 1753"/>
              <p:cNvSpPr>
                <a:spLocks noChangeShapeType="1"/>
              </p:cNvSpPr>
              <p:nvPr/>
            </p:nvSpPr>
            <p:spPr bwMode="auto">
              <a:xfrm flipH="1" flipV="1">
                <a:off x="1005" y="2698"/>
                <a:ext cx="20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2" name="Line 1754"/>
              <p:cNvSpPr>
                <a:spLocks noChangeShapeType="1"/>
              </p:cNvSpPr>
              <p:nvPr/>
            </p:nvSpPr>
            <p:spPr bwMode="auto">
              <a:xfrm flipH="1" flipV="1">
                <a:off x="1120" y="287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3" name="Line 1755"/>
              <p:cNvSpPr>
                <a:spLocks noChangeShapeType="1"/>
              </p:cNvSpPr>
              <p:nvPr/>
            </p:nvSpPr>
            <p:spPr bwMode="auto">
              <a:xfrm flipH="1" flipV="1">
                <a:off x="1042" y="2734"/>
                <a:ext cx="20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4" name="Line 1756"/>
              <p:cNvSpPr>
                <a:spLocks noChangeShapeType="1"/>
              </p:cNvSpPr>
              <p:nvPr/>
            </p:nvSpPr>
            <p:spPr bwMode="auto">
              <a:xfrm flipH="1" flipV="1">
                <a:off x="1129" y="2861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5" name="Line 1757"/>
              <p:cNvSpPr>
                <a:spLocks noChangeShapeType="1"/>
              </p:cNvSpPr>
              <p:nvPr/>
            </p:nvSpPr>
            <p:spPr bwMode="auto">
              <a:xfrm flipH="1" flipV="1">
                <a:off x="1078" y="2771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6" name="Line 1758"/>
              <p:cNvSpPr>
                <a:spLocks noChangeShapeType="1"/>
              </p:cNvSpPr>
              <p:nvPr/>
            </p:nvSpPr>
            <p:spPr bwMode="auto">
              <a:xfrm flipH="1" flipV="1">
                <a:off x="1140" y="2851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7" name="Line 1759"/>
              <p:cNvSpPr>
                <a:spLocks noChangeShapeType="1"/>
              </p:cNvSpPr>
              <p:nvPr/>
            </p:nvSpPr>
            <p:spPr bwMode="auto">
              <a:xfrm flipH="1" flipV="1">
                <a:off x="1151" y="2844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8" name="Line 1760"/>
              <p:cNvSpPr>
                <a:spLocks noChangeShapeType="1"/>
              </p:cNvSpPr>
              <p:nvPr/>
            </p:nvSpPr>
            <p:spPr bwMode="auto">
              <a:xfrm flipV="1">
                <a:off x="1973" y="1176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9" name="Freeform 1761"/>
              <p:cNvSpPr>
                <a:spLocks/>
              </p:cNvSpPr>
              <p:nvPr/>
            </p:nvSpPr>
            <p:spPr bwMode="auto">
              <a:xfrm>
                <a:off x="1614" y="1802"/>
                <a:ext cx="4" cy="28"/>
              </a:xfrm>
              <a:custGeom>
                <a:avLst/>
                <a:gdLst>
                  <a:gd name="T0" fmla="*/ 0 w 8"/>
                  <a:gd name="T1" fmla="*/ 4 h 56"/>
                  <a:gd name="T2" fmla="*/ 1 w 8"/>
                  <a:gd name="T3" fmla="*/ 2 h 56"/>
                  <a:gd name="T4" fmla="*/ 1 w 8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6"/>
                  <a:gd name="T11" fmla="*/ 8 w 8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6">
                    <a:moveTo>
                      <a:pt x="0" y="56"/>
                    </a:moveTo>
                    <a:lnTo>
                      <a:pt x="8" y="23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0" name="Line 1762"/>
              <p:cNvSpPr>
                <a:spLocks noChangeShapeType="1"/>
              </p:cNvSpPr>
              <p:nvPr/>
            </p:nvSpPr>
            <p:spPr bwMode="auto">
              <a:xfrm>
                <a:off x="1618" y="1803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1" name="Freeform 1763"/>
              <p:cNvSpPr>
                <a:spLocks/>
              </p:cNvSpPr>
              <p:nvPr/>
            </p:nvSpPr>
            <p:spPr bwMode="auto">
              <a:xfrm>
                <a:off x="1624" y="1802"/>
                <a:ext cx="6" cy="29"/>
              </a:xfrm>
              <a:custGeom>
                <a:avLst/>
                <a:gdLst>
                  <a:gd name="T0" fmla="*/ 1 w 11"/>
                  <a:gd name="T1" fmla="*/ 0 h 58"/>
                  <a:gd name="T2" fmla="*/ 1 w 11"/>
                  <a:gd name="T3" fmla="*/ 2 h 58"/>
                  <a:gd name="T4" fmla="*/ 1 w 11"/>
                  <a:gd name="T5" fmla="*/ 4 h 58"/>
                  <a:gd name="T6" fmla="*/ 1 w 11"/>
                  <a:gd name="T7" fmla="*/ 4 h 58"/>
                  <a:gd name="T8" fmla="*/ 0 w 11"/>
                  <a:gd name="T9" fmla="*/ 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8"/>
                  <a:gd name="T17" fmla="*/ 11 w 1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8">
                    <a:moveTo>
                      <a:pt x="11" y="0"/>
                    </a:moveTo>
                    <a:lnTo>
                      <a:pt x="11" y="25"/>
                    </a:lnTo>
                    <a:lnTo>
                      <a:pt x="11" y="50"/>
                    </a:lnTo>
                    <a:lnTo>
                      <a:pt x="11" y="58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2" name="Freeform 1764"/>
              <p:cNvSpPr>
                <a:spLocks/>
              </p:cNvSpPr>
              <p:nvPr/>
            </p:nvSpPr>
            <p:spPr bwMode="auto">
              <a:xfrm>
                <a:off x="1624" y="1794"/>
                <a:ext cx="4" cy="22"/>
              </a:xfrm>
              <a:custGeom>
                <a:avLst/>
                <a:gdLst>
                  <a:gd name="T0" fmla="*/ 0 w 7"/>
                  <a:gd name="T1" fmla="*/ 2 h 46"/>
                  <a:gd name="T2" fmla="*/ 0 w 7"/>
                  <a:gd name="T3" fmla="*/ 2 h 46"/>
                  <a:gd name="T4" fmla="*/ 0 w 7"/>
                  <a:gd name="T5" fmla="*/ 1 h 46"/>
                  <a:gd name="T6" fmla="*/ 1 w 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6"/>
                  <a:gd name="T14" fmla="*/ 7 w 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6">
                    <a:moveTo>
                      <a:pt x="0" y="46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3" name="Line 1765"/>
              <p:cNvSpPr>
                <a:spLocks noChangeShapeType="1"/>
              </p:cNvSpPr>
              <p:nvPr/>
            </p:nvSpPr>
            <p:spPr bwMode="auto">
              <a:xfrm flipH="1">
                <a:off x="1620" y="179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4" name="Line 1766"/>
              <p:cNvSpPr>
                <a:spLocks noChangeShapeType="1"/>
              </p:cNvSpPr>
              <p:nvPr/>
            </p:nvSpPr>
            <p:spPr bwMode="auto">
              <a:xfrm flipV="1">
                <a:off x="1614" y="179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5" name="Line 1767"/>
              <p:cNvSpPr>
                <a:spLocks noChangeShapeType="1"/>
              </p:cNvSpPr>
              <p:nvPr/>
            </p:nvSpPr>
            <p:spPr bwMode="auto">
              <a:xfrm>
                <a:off x="1618" y="1810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6" name="Line 1768"/>
              <p:cNvSpPr>
                <a:spLocks noChangeShapeType="1"/>
              </p:cNvSpPr>
              <p:nvPr/>
            </p:nvSpPr>
            <p:spPr bwMode="auto">
              <a:xfrm flipH="1">
                <a:off x="1618" y="181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7" name="Line 1769"/>
              <p:cNvSpPr>
                <a:spLocks noChangeShapeType="1"/>
              </p:cNvSpPr>
              <p:nvPr/>
            </p:nvSpPr>
            <p:spPr bwMode="auto">
              <a:xfrm flipV="1">
                <a:off x="1632" y="1809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8" name="Line 1770"/>
              <p:cNvSpPr>
                <a:spLocks noChangeShapeType="1"/>
              </p:cNvSpPr>
              <p:nvPr/>
            </p:nvSpPr>
            <p:spPr bwMode="auto">
              <a:xfrm flipV="1">
                <a:off x="1634" y="179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9" name="Freeform 1771"/>
              <p:cNvSpPr>
                <a:spLocks/>
              </p:cNvSpPr>
              <p:nvPr/>
            </p:nvSpPr>
            <p:spPr bwMode="auto">
              <a:xfrm>
                <a:off x="1632" y="1794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2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0" name="Freeform 1772"/>
              <p:cNvSpPr>
                <a:spLocks/>
              </p:cNvSpPr>
              <p:nvPr/>
            </p:nvSpPr>
            <p:spPr bwMode="auto">
              <a:xfrm>
                <a:off x="1644" y="1794"/>
                <a:ext cx="5" cy="12"/>
              </a:xfrm>
              <a:custGeom>
                <a:avLst/>
                <a:gdLst>
                  <a:gd name="T0" fmla="*/ 0 w 11"/>
                  <a:gd name="T1" fmla="*/ 0 h 25"/>
                  <a:gd name="T2" fmla="*/ 0 w 11"/>
                  <a:gd name="T3" fmla="*/ 1 h 25"/>
                  <a:gd name="T4" fmla="*/ 0 w 11"/>
                  <a:gd name="T5" fmla="*/ 1 h 2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5"/>
                  <a:gd name="T11" fmla="*/ 11 w 1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5">
                    <a:moveTo>
                      <a:pt x="11" y="0"/>
                    </a:moveTo>
                    <a:lnTo>
                      <a:pt x="6" y="25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1" name="Freeform 1773"/>
              <p:cNvSpPr>
                <a:spLocks/>
              </p:cNvSpPr>
              <p:nvPr/>
            </p:nvSpPr>
            <p:spPr bwMode="auto">
              <a:xfrm>
                <a:off x="1642" y="1809"/>
                <a:ext cx="1" cy="22"/>
              </a:xfrm>
              <a:custGeom>
                <a:avLst/>
                <a:gdLst>
                  <a:gd name="T0" fmla="*/ 0 w 1"/>
                  <a:gd name="T1" fmla="*/ 0 h 44"/>
                  <a:gd name="T2" fmla="*/ 0 w 1"/>
                  <a:gd name="T3" fmla="*/ 1 h 44"/>
                  <a:gd name="T4" fmla="*/ 0 w 1"/>
                  <a:gd name="T5" fmla="*/ 3 h 4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4"/>
                  <a:gd name="T11" fmla="*/ 1 w 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4">
                    <a:moveTo>
                      <a:pt x="0" y="0"/>
                    </a:moveTo>
                    <a:lnTo>
                      <a:pt x="0" y="25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2" name="Line 1774"/>
              <p:cNvSpPr>
                <a:spLocks noChangeShapeType="1"/>
              </p:cNvSpPr>
              <p:nvPr/>
            </p:nvSpPr>
            <p:spPr bwMode="auto">
              <a:xfrm flipH="1">
                <a:off x="1632" y="182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3" name="Freeform 1775"/>
              <p:cNvSpPr>
                <a:spLocks/>
              </p:cNvSpPr>
              <p:nvPr/>
            </p:nvSpPr>
            <p:spPr bwMode="auto">
              <a:xfrm>
                <a:off x="1636" y="1814"/>
                <a:ext cx="14" cy="1"/>
              </a:xfrm>
              <a:custGeom>
                <a:avLst/>
                <a:gdLst>
                  <a:gd name="T0" fmla="*/ 0 w 28"/>
                  <a:gd name="T1" fmla="*/ 0 h 1"/>
                  <a:gd name="T2" fmla="*/ 2 w 28"/>
                  <a:gd name="T3" fmla="*/ 0 h 1"/>
                  <a:gd name="T4" fmla="*/ 2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5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4" name="Line 1776"/>
              <p:cNvSpPr>
                <a:spLocks noChangeShapeType="1"/>
              </p:cNvSpPr>
              <p:nvPr/>
            </p:nvSpPr>
            <p:spPr bwMode="auto">
              <a:xfrm flipH="1">
                <a:off x="1645" y="1823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5" name="Freeform 1777"/>
              <p:cNvSpPr>
                <a:spLocks/>
              </p:cNvSpPr>
              <p:nvPr/>
            </p:nvSpPr>
            <p:spPr bwMode="auto">
              <a:xfrm>
                <a:off x="1659" y="1816"/>
                <a:ext cx="1" cy="14"/>
              </a:xfrm>
              <a:custGeom>
                <a:avLst/>
                <a:gdLst>
                  <a:gd name="T0" fmla="*/ 0 w 1"/>
                  <a:gd name="T1" fmla="*/ 1 h 30"/>
                  <a:gd name="T2" fmla="*/ 0 w 1"/>
                  <a:gd name="T3" fmla="*/ 1 h 30"/>
                  <a:gd name="T4" fmla="*/ 0 w 1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"/>
                  <a:gd name="T11" fmla="*/ 1 w 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6" name="Freeform 1778"/>
              <p:cNvSpPr>
                <a:spLocks/>
              </p:cNvSpPr>
              <p:nvPr/>
            </p:nvSpPr>
            <p:spPr bwMode="auto">
              <a:xfrm>
                <a:off x="1659" y="1816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1 w 27"/>
                  <a:gd name="T3" fmla="*/ 0 h 1"/>
                  <a:gd name="T4" fmla="*/ 1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7" name="Freeform 1779"/>
              <p:cNvSpPr>
                <a:spLocks/>
              </p:cNvSpPr>
              <p:nvPr/>
            </p:nvSpPr>
            <p:spPr bwMode="auto">
              <a:xfrm>
                <a:off x="1673" y="1816"/>
                <a:ext cx="1" cy="14"/>
              </a:xfrm>
              <a:custGeom>
                <a:avLst/>
                <a:gdLst>
                  <a:gd name="T0" fmla="*/ 0 w 1"/>
                  <a:gd name="T1" fmla="*/ 0 h 30"/>
                  <a:gd name="T2" fmla="*/ 0 w 1"/>
                  <a:gd name="T3" fmla="*/ 1 h 30"/>
                  <a:gd name="T4" fmla="*/ 0 w 1"/>
                  <a:gd name="T5" fmla="*/ 1 h 3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"/>
                  <a:gd name="T11" fmla="*/ 1 w 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">
                    <a:moveTo>
                      <a:pt x="0" y="0"/>
                    </a:moveTo>
                    <a:lnTo>
                      <a:pt x="0" y="25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8" name="Freeform 1780"/>
              <p:cNvSpPr>
                <a:spLocks/>
              </p:cNvSpPr>
              <p:nvPr/>
            </p:nvSpPr>
            <p:spPr bwMode="auto">
              <a:xfrm>
                <a:off x="1659" y="1830"/>
                <a:ext cx="13" cy="1"/>
              </a:xfrm>
              <a:custGeom>
                <a:avLst/>
                <a:gdLst>
                  <a:gd name="T0" fmla="*/ 1 w 27"/>
                  <a:gd name="T1" fmla="*/ 0 h 1"/>
                  <a:gd name="T2" fmla="*/ 1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9" name="Freeform 1781"/>
              <p:cNvSpPr>
                <a:spLocks/>
              </p:cNvSpPr>
              <p:nvPr/>
            </p:nvSpPr>
            <p:spPr bwMode="auto">
              <a:xfrm>
                <a:off x="1655" y="1811"/>
                <a:ext cx="21" cy="1"/>
              </a:xfrm>
              <a:custGeom>
                <a:avLst/>
                <a:gdLst>
                  <a:gd name="T0" fmla="*/ 0 w 42"/>
                  <a:gd name="T1" fmla="*/ 0 h 1"/>
                  <a:gd name="T2" fmla="*/ 1 w 42"/>
                  <a:gd name="T3" fmla="*/ 0 h 1"/>
                  <a:gd name="T4" fmla="*/ 3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25" y="0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0" name="Line 1782"/>
              <p:cNvSpPr>
                <a:spLocks noChangeShapeType="1"/>
              </p:cNvSpPr>
              <p:nvPr/>
            </p:nvSpPr>
            <p:spPr bwMode="auto">
              <a:xfrm flipV="1">
                <a:off x="1681" y="1797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1" name="Freeform 1783"/>
              <p:cNvSpPr>
                <a:spLocks/>
              </p:cNvSpPr>
              <p:nvPr/>
            </p:nvSpPr>
            <p:spPr bwMode="auto">
              <a:xfrm>
                <a:off x="1655" y="1798"/>
                <a:ext cx="20" cy="1"/>
              </a:xfrm>
              <a:custGeom>
                <a:avLst/>
                <a:gdLst>
                  <a:gd name="T0" fmla="*/ 3 w 40"/>
                  <a:gd name="T1" fmla="*/ 0 h 1"/>
                  <a:gd name="T2" fmla="*/ 1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4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2" name="Line 1784"/>
              <p:cNvSpPr>
                <a:spLocks noChangeShapeType="1"/>
              </p:cNvSpPr>
              <p:nvPr/>
            </p:nvSpPr>
            <p:spPr bwMode="auto">
              <a:xfrm>
                <a:off x="1659" y="1799"/>
                <a:ext cx="2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3" name="Line 1785"/>
              <p:cNvSpPr>
                <a:spLocks noChangeShapeType="1"/>
              </p:cNvSpPr>
              <p:nvPr/>
            </p:nvSpPr>
            <p:spPr bwMode="auto">
              <a:xfrm flipV="1">
                <a:off x="1668" y="1799"/>
                <a:ext cx="4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4" name="Line 1786"/>
              <p:cNvSpPr>
                <a:spLocks noChangeShapeType="1"/>
              </p:cNvSpPr>
              <p:nvPr/>
            </p:nvSpPr>
            <p:spPr bwMode="auto">
              <a:xfrm flipV="1">
                <a:off x="1664" y="179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5" name="Freeform 1787"/>
              <p:cNvSpPr>
                <a:spLocks/>
              </p:cNvSpPr>
              <p:nvPr/>
            </p:nvSpPr>
            <p:spPr bwMode="auto">
              <a:xfrm>
                <a:off x="1684" y="1794"/>
                <a:ext cx="6" cy="37"/>
              </a:xfrm>
              <a:custGeom>
                <a:avLst/>
                <a:gdLst>
                  <a:gd name="T0" fmla="*/ 1 w 12"/>
                  <a:gd name="T1" fmla="*/ 0 h 76"/>
                  <a:gd name="T2" fmla="*/ 1 w 12"/>
                  <a:gd name="T3" fmla="*/ 1 h 76"/>
                  <a:gd name="T4" fmla="*/ 1 w 12"/>
                  <a:gd name="T5" fmla="*/ 3 h 76"/>
                  <a:gd name="T6" fmla="*/ 1 w 12"/>
                  <a:gd name="T7" fmla="*/ 4 h 76"/>
                  <a:gd name="T8" fmla="*/ 0 w 12"/>
                  <a:gd name="T9" fmla="*/ 4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6"/>
                  <a:gd name="T17" fmla="*/ 12 w 12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6">
                    <a:moveTo>
                      <a:pt x="12" y="0"/>
                    </a:moveTo>
                    <a:lnTo>
                      <a:pt x="12" y="25"/>
                    </a:lnTo>
                    <a:lnTo>
                      <a:pt x="12" y="52"/>
                    </a:lnTo>
                    <a:lnTo>
                      <a:pt x="12" y="76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6" name="Freeform 1788"/>
              <p:cNvSpPr>
                <a:spLocks/>
              </p:cNvSpPr>
              <p:nvPr/>
            </p:nvSpPr>
            <p:spPr bwMode="auto">
              <a:xfrm>
                <a:off x="1681" y="1809"/>
                <a:ext cx="1" cy="14"/>
              </a:xfrm>
              <a:custGeom>
                <a:avLst/>
                <a:gdLst>
                  <a:gd name="T0" fmla="*/ 0 w 1"/>
                  <a:gd name="T1" fmla="*/ 2 h 26"/>
                  <a:gd name="T2" fmla="*/ 0 w 1"/>
                  <a:gd name="T3" fmla="*/ 2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26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7" name="Freeform 1789"/>
              <p:cNvSpPr>
                <a:spLocks/>
              </p:cNvSpPr>
              <p:nvPr/>
            </p:nvSpPr>
            <p:spPr bwMode="auto">
              <a:xfrm>
                <a:off x="1696" y="1830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8" name="Freeform 1790"/>
              <p:cNvSpPr>
                <a:spLocks/>
              </p:cNvSpPr>
              <p:nvPr/>
            </p:nvSpPr>
            <p:spPr bwMode="auto">
              <a:xfrm>
                <a:off x="1699" y="1822"/>
                <a:ext cx="28" cy="1"/>
              </a:xfrm>
              <a:custGeom>
                <a:avLst/>
                <a:gdLst>
                  <a:gd name="T0" fmla="*/ 4 w 55"/>
                  <a:gd name="T1" fmla="*/ 0 h 1"/>
                  <a:gd name="T2" fmla="*/ 4 w 55"/>
                  <a:gd name="T3" fmla="*/ 0 h 1"/>
                  <a:gd name="T4" fmla="*/ 2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9" name="Line 1791"/>
              <p:cNvSpPr>
                <a:spLocks noChangeShapeType="1"/>
              </p:cNvSpPr>
              <p:nvPr/>
            </p:nvSpPr>
            <p:spPr bwMode="auto">
              <a:xfrm flipV="1">
                <a:off x="1699" y="1812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0" name="Line 1792"/>
              <p:cNvSpPr>
                <a:spLocks noChangeShapeType="1"/>
              </p:cNvSpPr>
              <p:nvPr/>
            </p:nvSpPr>
            <p:spPr bwMode="auto">
              <a:xfrm>
                <a:off x="1719" y="1808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1" name="Freeform 1793"/>
              <p:cNvSpPr>
                <a:spLocks/>
              </p:cNvSpPr>
              <p:nvPr/>
            </p:nvSpPr>
            <p:spPr bwMode="auto">
              <a:xfrm>
                <a:off x="1700" y="1805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2" name="Line 1794"/>
              <p:cNvSpPr>
                <a:spLocks noChangeShapeType="1"/>
              </p:cNvSpPr>
              <p:nvPr/>
            </p:nvSpPr>
            <p:spPr bwMode="auto">
              <a:xfrm flipV="1">
                <a:off x="1695" y="179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3" name="Freeform 1795"/>
              <p:cNvSpPr>
                <a:spLocks/>
              </p:cNvSpPr>
              <p:nvPr/>
            </p:nvSpPr>
            <p:spPr bwMode="auto">
              <a:xfrm>
                <a:off x="1698" y="1799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4" name="Line 1796"/>
              <p:cNvSpPr>
                <a:spLocks noChangeShapeType="1"/>
              </p:cNvSpPr>
              <p:nvPr/>
            </p:nvSpPr>
            <p:spPr bwMode="auto">
              <a:xfrm flipH="1">
                <a:off x="1728" y="1797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5" name="Line 1797"/>
              <p:cNvSpPr>
                <a:spLocks noChangeShapeType="1"/>
              </p:cNvSpPr>
              <p:nvPr/>
            </p:nvSpPr>
            <p:spPr bwMode="auto">
              <a:xfrm flipH="1">
                <a:off x="1702" y="1805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6" name="Freeform 1798"/>
              <p:cNvSpPr>
                <a:spLocks/>
              </p:cNvSpPr>
              <p:nvPr/>
            </p:nvSpPr>
            <p:spPr bwMode="auto">
              <a:xfrm>
                <a:off x="1712" y="1813"/>
                <a:ext cx="1" cy="17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2 h 32"/>
                  <a:gd name="T4" fmla="*/ 0 w 1"/>
                  <a:gd name="T5" fmla="*/ 3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7" name="Line 1799"/>
              <p:cNvSpPr>
                <a:spLocks noChangeShapeType="1"/>
              </p:cNvSpPr>
              <p:nvPr/>
            </p:nvSpPr>
            <p:spPr bwMode="auto">
              <a:xfrm flipV="1">
                <a:off x="1713" y="179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8" name="Rectangle 1800"/>
              <p:cNvSpPr>
                <a:spLocks noChangeArrowheads="1"/>
              </p:cNvSpPr>
              <p:nvPr/>
            </p:nvSpPr>
            <p:spPr bwMode="auto">
              <a:xfrm>
                <a:off x="1746" y="1886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9" name="Freeform 1801"/>
              <p:cNvSpPr>
                <a:spLocks/>
              </p:cNvSpPr>
              <p:nvPr/>
            </p:nvSpPr>
            <p:spPr bwMode="auto">
              <a:xfrm>
                <a:off x="1763" y="1899"/>
                <a:ext cx="5" cy="27"/>
              </a:xfrm>
              <a:custGeom>
                <a:avLst/>
                <a:gdLst>
                  <a:gd name="T0" fmla="*/ 0 w 11"/>
                  <a:gd name="T1" fmla="*/ 1 h 53"/>
                  <a:gd name="T2" fmla="*/ 0 w 11"/>
                  <a:gd name="T3" fmla="*/ 1 h 53"/>
                  <a:gd name="T4" fmla="*/ 0 w 11"/>
                  <a:gd name="T5" fmla="*/ 0 h 53"/>
                  <a:gd name="T6" fmla="*/ 0 w 11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4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0" name="Freeform 1802"/>
              <p:cNvSpPr>
                <a:spLocks/>
              </p:cNvSpPr>
              <p:nvPr/>
            </p:nvSpPr>
            <p:spPr bwMode="auto">
              <a:xfrm>
                <a:off x="1783" y="1899"/>
                <a:ext cx="6" cy="27"/>
              </a:xfrm>
              <a:custGeom>
                <a:avLst/>
                <a:gdLst>
                  <a:gd name="T0" fmla="*/ 0 w 11"/>
                  <a:gd name="T1" fmla="*/ 1 h 53"/>
                  <a:gd name="T2" fmla="*/ 1 w 11"/>
                  <a:gd name="T3" fmla="*/ 1 h 53"/>
                  <a:gd name="T4" fmla="*/ 1 w 11"/>
                  <a:gd name="T5" fmla="*/ 0 h 53"/>
                  <a:gd name="T6" fmla="*/ 1 w 11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1" name="Freeform 1803"/>
              <p:cNvSpPr>
                <a:spLocks/>
              </p:cNvSpPr>
              <p:nvPr/>
            </p:nvSpPr>
            <p:spPr bwMode="auto">
              <a:xfrm>
                <a:off x="1800" y="1899"/>
                <a:ext cx="15" cy="27"/>
              </a:xfrm>
              <a:custGeom>
                <a:avLst/>
                <a:gdLst>
                  <a:gd name="T0" fmla="*/ 1 w 30"/>
                  <a:gd name="T1" fmla="*/ 0 h 53"/>
                  <a:gd name="T2" fmla="*/ 2 w 30"/>
                  <a:gd name="T3" fmla="*/ 0 h 53"/>
                  <a:gd name="T4" fmla="*/ 1 w 30"/>
                  <a:gd name="T5" fmla="*/ 2 h 53"/>
                  <a:gd name="T6" fmla="*/ 2 w 30"/>
                  <a:gd name="T7" fmla="*/ 2 h 53"/>
                  <a:gd name="T8" fmla="*/ 2 w 30"/>
                  <a:gd name="T9" fmla="*/ 2 h 53"/>
                  <a:gd name="T10" fmla="*/ 2 w 30"/>
                  <a:gd name="T11" fmla="*/ 2 h 53"/>
                  <a:gd name="T12" fmla="*/ 2 w 30"/>
                  <a:gd name="T13" fmla="*/ 3 h 53"/>
                  <a:gd name="T14" fmla="*/ 2 w 30"/>
                  <a:gd name="T15" fmla="*/ 3 h 53"/>
                  <a:gd name="T16" fmla="*/ 2 w 30"/>
                  <a:gd name="T17" fmla="*/ 3 h 53"/>
                  <a:gd name="T18" fmla="*/ 2 w 30"/>
                  <a:gd name="T19" fmla="*/ 4 h 53"/>
                  <a:gd name="T20" fmla="*/ 2 w 30"/>
                  <a:gd name="T21" fmla="*/ 4 h 53"/>
                  <a:gd name="T22" fmla="*/ 1 w 30"/>
                  <a:gd name="T23" fmla="*/ 4 h 53"/>
                  <a:gd name="T24" fmla="*/ 1 w 30"/>
                  <a:gd name="T25" fmla="*/ 4 h 53"/>
                  <a:gd name="T26" fmla="*/ 1 w 30"/>
                  <a:gd name="T27" fmla="*/ 3 h 53"/>
                  <a:gd name="T28" fmla="*/ 0 w 30"/>
                  <a:gd name="T29" fmla="*/ 3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53"/>
                  <a:gd name="T47" fmla="*/ 30 w 3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53">
                    <a:moveTo>
                      <a:pt x="5" y="0"/>
                    </a:moveTo>
                    <a:lnTo>
                      <a:pt x="26" y="0"/>
                    </a:lnTo>
                    <a:lnTo>
                      <a:pt x="16" y="20"/>
                    </a:lnTo>
                    <a:lnTo>
                      <a:pt x="22" y="20"/>
                    </a:lnTo>
                    <a:lnTo>
                      <a:pt x="25" y="23"/>
                    </a:lnTo>
                    <a:lnTo>
                      <a:pt x="26" y="25"/>
                    </a:lnTo>
                    <a:lnTo>
                      <a:pt x="30" y="33"/>
                    </a:lnTo>
                    <a:lnTo>
                      <a:pt x="30" y="39"/>
                    </a:lnTo>
                    <a:lnTo>
                      <a:pt x="26" y="45"/>
                    </a:lnTo>
                    <a:lnTo>
                      <a:pt x="23" y="51"/>
                    </a:lnTo>
                    <a:lnTo>
                      <a:pt x="17" y="53"/>
                    </a:lnTo>
                    <a:lnTo>
                      <a:pt x="11" y="53"/>
                    </a:lnTo>
                    <a:lnTo>
                      <a:pt x="5" y="51"/>
                    </a:lnTo>
                    <a:lnTo>
                      <a:pt x="3" y="48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2" name="Line 1804"/>
              <p:cNvSpPr>
                <a:spLocks noChangeShapeType="1"/>
              </p:cNvSpPr>
              <p:nvPr/>
            </p:nvSpPr>
            <p:spPr bwMode="auto">
              <a:xfrm flipH="1" flipV="1">
                <a:off x="1527" y="1495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3" name="Line 1805"/>
              <p:cNvSpPr>
                <a:spLocks noChangeShapeType="1"/>
              </p:cNvSpPr>
              <p:nvPr/>
            </p:nvSpPr>
            <p:spPr bwMode="auto">
              <a:xfrm flipV="1">
                <a:off x="1613" y="150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4" name="Line 1806"/>
              <p:cNvSpPr>
                <a:spLocks noChangeShapeType="1"/>
              </p:cNvSpPr>
              <p:nvPr/>
            </p:nvSpPr>
            <p:spPr bwMode="auto">
              <a:xfrm flipH="1">
                <a:off x="1603" y="1495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5" name="Line 1807"/>
              <p:cNvSpPr>
                <a:spLocks noChangeShapeType="1"/>
              </p:cNvSpPr>
              <p:nvPr/>
            </p:nvSpPr>
            <p:spPr bwMode="auto">
              <a:xfrm flipV="1">
                <a:off x="1658" y="1547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6" name="Line 1808"/>
              <p:cNvSpPr>
                <a:spLocks noChangeShapeType="1"/>
              </p:cNvSpPr>
              <p:nvPr/>
            </p:nvSpPr>
            <p:spPr bwMode="auto">
              <a:xfrm flipV="1">
                <a:off x="1605" y="157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7" name="Line 1809"/>
              <p:cNvSpPr>
                <a:spLocks noChangeShapeType="1"/>
              </p:cNvSpPr>
              <p:nvPr/>
            </p:nvSpPr>
            <p:spPr bwMode="auto">
              <a:xfrm flipV="1">
                <a:off x="1593" y="15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8" name="Line 1810"/>
              <p:cNvSpPr>
                <a:spLocks noChangeShapeType="1"/>
              </p:cNvSpPr>
              <p:nvPr/>
            </p:nvSpPr>
            <p:spPr bwMode="auto">
              <a:xfrm>
                <a:off x="1590" y="158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9" name="Line 1811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0" name="Line 1812"/>
              <p:cNvSpPr>
                <a:spLocks noChangeShapeType="1"/>
              </p:cNvSpPr>
              <p:nvPr/>
            </p:nvSpPr>
            <p:spPr bwMode="auto">
              <a:xfrm flipH="1" flipV="1">
                <a:off x="1613" y="1563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1" name="Line 1813"/>
              <p:cNvSpPr>
                <a:spLocks noChangeShapeType="1"/>
              </p:cNvSpPr>
              <p:nvPr/>
            </p:nvSpPr>
            <p:spPr bwMode="auto">
              <a:xfrm>
                <a:off x="1650" y="160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2" name="Line 1814"/>
              <p:cNvSpPr>
                <a:spLocks noChangeShapeType="1"/>
              </p:cNvSpPr>
              <p:nvPr/>
            </p:nvSpPr>
            <p:spPr bwMode="auto">
              <a:xfrm flipV="1">
                <a:off x="1716" y="1212"/>
                <a:ext cx="258" cy="2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3" name="Line 1815"/>
              <p:cNvSpPr>
                <a:spLocks noChangeShapeType="1"/>
              </p:cNvSpPr>
              <p:nvPr/>
            </p:nvSpPr>
            <p:spPr bwMode="auto">
              <a:xfrm flipV="1">
                <a:off x="1717" y="1214"/>
                <a:ext cx="267" cy="2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4" name="Line 1816"/>
              <p:cNvSpPr>
                <a:spLocks noChangeShapeType="1"/>
              </p:cNvSpPr>
              <p:nvPr/>
            </p:nvSpPr>
            <p:spPr bwMode="auto">
              <a:xfrm flipV="1">
                <a:off x="1706" y="1202"/>
                <a:ext cx="267" cy="2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5" name="Line 1817"/>
              <p:cNvSpPr>
                <a:spLocks noChangeShapeType="1"/>
              </p:cNvSpPr>
              <p:nvPr/>
            </p:nvSpPr>
            <p:spPr bwMode="auto">
              <a:xfrm flipV="1">
                <a:off x="1527" y="141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6" name="Line 1818"/>
              <p:cNvSpPr>
                <a:spLocks noChangeShapeType="1"/>
              </p:cNvSpPr>
              <p:nvPr/>
            </p:nvSpPr>
            <p:spPr bwMode="auto">
              <a:xfrm>
                <a:off x="1603" y="141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7" name="Line 1819"/>
              <p:cNvSpPr>
                <a:spLocks noChangeShapeType="1"/>
              </p:cNvSpPr>
              <p:nvPr/>
            </p:nvSpPr>
            <p:spPr bwMode="auto">
              <a:xfrm flipV="1">
                <a:off x="1542" y="148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8" name="Line 1820"/>
              <p:cNvSpPr>
                <a:spLocks noChangeShapeType="1"/>
              </p:cNvSpPr>
              <p:nvPr/>
            </p:nvSpPr>
            <p:spPr bwMode="auto">
              <a:xfrm flipV="1">
                <a:off x="1563" y="14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0" name="Group 1821"/>
            <p:cNvGrpSpPr>
              <a:grpSpLocks/>
            </p:cNvGrpSpPr>
            <p:nvPr/>
          </p:nvGrpSpPr>
          <p:grpSpPr bwMode="auto">
            <a:xfrm>
              <a:off x="1156" y="1202"/>
              <a:ext cx="2555" cy="2027"/>
              <a:chOff x="1156" y="1202"/>
              <a:chExt cx="2555" cy="2027"/>
            </a:xfrm>
          </p:grpSpPr>
          <p:sp>
            <p:nvSpPr>
              <p:cNvPr id="125669" name="Line 1822"/>
              <p:cNvSpPr>
                <a:spLocks noChangeShapeType="1"/>
              </p:cNvSpPr>
              <p:nvPr/>
            </p:nvSpPr>
            <p:spPr bwMode="auto">
              <a:xfrm flipV="1">
                <a:off x="1591" y="143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0" name="Line 1823"/>
              <p:cNvSpPr>
                <a:spLocks noChangeShapeType="1"/>
              </p:cNvSpPr>
              <p:nvPr/>
            </p:nvSpPr>
            <p:spPr bwMode="auto">
              <a:xfrm flipH="1">
                <a:off x="1652" y="149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1" name="Line 1824"/>
              <p:cNvSpPr>
                <a:spLocks noChangeShapeType="1"/>
              </p:cNvSpPr>
              <p:nvPr/>
            </p:nvSpPr>
            <p:spPr bwMode="auto">
              <a:xfrm flipH="1">
                <a:off x="1624" y="151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2" name="Line 1825"/>
              <p:cNvSpPr>
                <a:spLocks noChangeShapeType="1"/>
              </p:cNvSpPr>
              <p:nvPr/>
            </p:nvSpPr>
            <p:spPr bwMode="auto">
              <a:xfrm flipH="1">
                <a:off x="1603" y="154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3" name="Line 1826"/>
              <p:cNvSpPr>
                <a:spLocks noChangeShapeType="1"/>
              </p:cNvSpPr>
              <p:nvPr/>
            </p:nvSpPr>
            <p:spPr bwMode="auto">
              <a:xfrm flipH="1" flipV="1">
                <a:off x="1591" y="154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4" name="Line 1827"/>
              <p:cNvSpPr>
                <a:spLocks noChangeShapeType="1"/>
              </p:cNvSpPr>
              <p:nvPr/>
            </p:nvSpPr>
            <p:spPr bwMode="auto">
              <a:xfrm flipH="1" flipV="1">
                <a:off x="1563" y="151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5" name="Line 1828"/>
              <p:cNvSpPr>
                <a:spLocks noChangeShapeType="1"/>
              </p:cNvSpPr>
              <p:nvPr/>
            </p:nvSpPr>
            <p:spPr bwMode="auto">
              <a:xfrm flipH="1" flipV="1">
                <a:off x="1542" y="149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6" name="Line 1829"/>
              <p:cNvSpPr>
                <a:spLocks noChangeShapeType="1"/>
              </p:cNvSpPr>
              <p:nvPr/>
            </p:nvSpPr>
            <p:spPr bwMode="auto">
              <a:xfrm>
                <a:off x="1603" y="143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7" name="Line 1830"/>
              <p:cNvSpPr>
                <a:spLocks noChangeShapeType="1"/>
              </p:cNvSpPr>
              <p:nvPr/>
            </p:nvSpPr>
            <p:spPr bwMode="auto">
              <a:xfrm>
                <a:off x="1624" y="14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8" name="Line 1831"/>
              <p:cNvSpPr>
                <a:spLocks noChangeShapeType="1"/>
              </p:cNvSpPr>
              <p:nvPr/>
            </p:nvSpPr>
            <p:spPr bwMode="auto">
              <a:xfrm>
                <a:off x="1652" y="148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9" name="Line 1832"/>
              <p:cNvSpPr>
                <a:spLocks noChangeShapeType="1"/>
              </p:cNvSpPr>
              <p:nvPr/>
            </p:nvSpPr>
            <p:spPr bwMode="auto">
              <a:xfrm flipV="1">
                <a:off x="1544" y="148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0" name="Line 1833"/>
              <p:cNvSpPr>
                <a:spLocks noChangeShapeType="1"/>
              </p:cNvSpPr>
              <p:nvPr/>
            </p:nvSpPr>
            <p:spPr bwMode="auto">
              <a:xfrm flipV="1">
                <a:off x="1566" y="1457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1" name="Line 1834"/>
              <p:cNvSpPr>
                <a:spLocks noChangeShapeType="1"/>
              </p:cNvSpPr>
              <p:nvPr/>
            </p:nvSpPr>
            <p:spPr bwMode="auto">
              <a:xfrm flipV="1">
                <a:off x="1594" y="143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2" name="Line 1835"/>
              <p:cNvSpPr>
                <a:spLocks noChangeShapeType="1"/>
              </p:cNvSpPr>
              <p:nvPr/>
            </p:nvSpPr>
            <p:spPr bwMode="auto">
              <a:xfrm flipH="1">
                <a:off x="1650" y="149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3" name="Line 1836"/>
              <p:cNvSpPr>
                <a:spLocks noChangeShapeType="1"/>
              </p:cNvSpPr>
              <p:nvPr/>
            </p:nvSpPr>
            <p:spPr bwMode="auto">
              <a:xfrm flipH="1">
                <a:off x="1622" y="151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4" name="Line 1837"/>
              <p:cNvSpPr>
                <a:spLocks noChangeShapeType="1"/>
              </p:cNvSpPr>
              <p:nvPr/>
            </p:nvSpPr>
            <p:spPr bwMode="auto">
              <a:xfrm flipH="1">
                <a:off x="1601" y="154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5" name="Line 1838"/>
              <p:cNvSpPr>
                <a:spLocks noChangeShapeType="1"/>
              </p:cNvSpPr>
              <p:nvPr/>
            </p:nvSpPr>
            <p:spPr bwMode="auto">
              <a:xfrm flipH="1" flipV="1">
                <a:off x="1594" y="154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6" name="Line 1839"/>
              <p:cNvSpPr>
                <a:spLocks noChangeShapeType="1"/>
              </p:cNvSpPr>
              <p:nvPr/>
            </p:nvSpPr>
            <p:spPr bwMode="auto">
              <a:xfrm flipH="1" flipV="1">
                <a:off x="1566" y="151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7" name="Line 1840"/>
              <p:cNvSpPr>
                <a:spLocks noChangeShapeType="1"/>
              </p:cNvSpPr>
              <p:nvPr/>
            </p:nvSpPr>
            <p:spPr bwMode="auto">
              <a:xfrm flipH="1" flipV="1">
                <a:off x="1544" y="149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8" name="Line 1841"/>
              <p:cNvSpPr>
                <a:spLocks noChangeShapeType="1"/>
              </p:cNvSpPr>
              <p:nvPr/>
            </p:nvSpPr>
            <p:spPr bwMode="auto">
              <a:xfrm>
                <a:off x="1601" y="1436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9" name="Line 1842"/>
              <p:cNvSpPr>
                <a:spLocks noChangeShapeType="1"/>
              </p:cNvSpPr>
              <p:nvPr/>
            </p:nvSpPr>
            <p:spPr bwMode="auto">
              <a:xfrm>
                <a:off x="1622" y="145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0" name="Line 1843"/>
              <p:cNvSpPr>
                <a:spLocks noChangeShapeType="1"/>
              </p:cNvSpPr>
              <p:nvPr/>
            </p:nvSpPr>
            <p:spPr bwMode="auto">
              <a:xfrm>
                <a:off x="1650" y="148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1" name="Line 1844"/>
              <p:cNvSpPr>
                <a:spLocks noChangeShapeType="1"/>
              </p:cNvSpPr>
              <p:nvPr/>
            </p:nvSpPr>
            <p:spPr bwMode="auto">
              <a:xfrm>
                <a:off x="1603" y="1438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2" name="Line 1845"/>
              <p:cNvSpPr>
                <a:spLocks noChangeShapeType="1"/>
              </p:cNvSpPr>
              <p:nvPr/>
            </p:nvSpPr>
            <p:spPr bwMode="auto">
              <a:xfrm>
                <a:off x="1603" y="1481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3" name="Line 1846"/>
              <p:cNvSpPr>
                <a:spLocks noChangeShapeType="1"/>
              </p:cNvSpPr>
              <p:nvPr/>
            </p:nvSpPr>
            <p:spPr bwMode="auto">
              <a:xfrm>
                <a:off x="1603" y="1522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4" name="Line 1847"/>
              <p:cNvSpPr>
                <a:spLocks noChangeShapeType="1"/>
              </p:cNvSpPr>
              <p:nvPr/>
            </p:nvSpPr>
            <p:spPr bwMode="auto">
              <a:xfrm>
                <a:off x="1547" y="1495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5" name="Line 1848"/>
              <p:cNvSpPr>
                <a:spLocks noChangeShapeType="1"/>
              </p:cNvSpPr>
              <p:nvPr/>
            </p:nvSpPr>
            <p:spPr bwMode="auto">
              <a:xfrm>
                <a:off x="1590" y="1495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6" name="Line 1849"/>
              <p:cNvSpPr>
                <a:spLocks noChangeShapeType="1"/>
              </p:cNvSpPr>
              <p:nvPr/>
            </p:nvSpPr>
            <p:spPr bwMode="auto">
              <a:xfrm>
                <a:off x="1630" y="1495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7" name="Line 1850"/>
              <p:cNvSpPr>
                <a:spLocks noChangeShapeType="1"/>
              </p:cNvSpPr>
              <p:nvPr/>
            </p:nvSpPr>
            <p:spPr bwMode="auto">
              <a:xfrm flipH="1">
                <a:off x="1685" y="1480"/>
                <a:ext cx="32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8" name="Line 1851"/>
              <p:cNvSpPr>
                <a:spLocks noChangeShapeType="1"/>
              </p:cNvSpPr>
              <p:nvPr/>
            </p:nvSpPr>
            <p:spPr bwMode="auto">
              <a:xfrm flipH="1">
                <a:off x="1673" y="1469"/>
                <a:ext cx="33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9" name="Line 1852"/>
              <p:cNvSpPr>
                <a:spLocks noChangeShapeType="1"/>
              </p:cNvSpPr>
              <p:nvPr/>
            </p:nvSpPr>
            <p:spPr bwMode="auto">
              <a:xfrm>
                <a:off x="1710" y="1465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0" name="Line 1853"/>
              <p:cNvSpPr>
                <a:spLocks noChangeShapeType="1"/>
              </p:cNvSpPr>
              <p:nvPr/>
            </p:nvSpPr>
            <p:spPr bwMode="auto">
              <a:xfrm>
                <a:off x="1706" y="146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1" name="Line 1854"/>
              <p:cNvSpPr>
                <a:spLocks noChangeShapeType="1"/>
              </p:cNvSpPr>
              <p:nvPr/>
            </p:nvSpPr>
            <p:spPr bwMode="auto">
              <a:xfrm flipH="1">
                <a:off x="1650" y="149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2" name="Line 1855"/>
              <p:cNvSpPr>
                <a:spLocks noChangeShapeType="1"/>
              </p:cNvSpPr>
              <p:nvPr/>
            </p:nvSpPr>
            <p:spPr bwMode="auto">
              <a:xfrm flipH="1">
                <a:off x="1622" y="151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3" name="Line 1856"/>
              <p:cNvSpPr>
                <a:spLocks noChangeShapeType="1"/>
              </p:cNvSpPr>
              <p:nvPr/>
            </p:nvSpPr>
            <p:spPr bwMode="auto">
              <a:xfrm flipH="1">
                <a:off x="1601" y="154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4" name="Line 1857"/>
              <p:cNvSpPr>
                <a:spLocks noChangeShapeType="1"/>
              </p:cNvSpPr>
              <p:nvPr/>
            </p:nvSpPr>
            <p:spPr bwMode="auto">
              <a:xfrm flipH="1">
                <a:off x="1652" y="149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5" name="Line 1858"/>
              <p:cNvSpPr>
                <a:spLocks noChangeShapeType="1"/>
              </p:cNvSpPr>
              <p:nvPr/>
            </p:nvSpPr>
            <p:spPr bwMode="auto">
              <a:xfrm flipH="1">
                <a:off x="1624" y="151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6" name="Line 1859"/>
              <p:cNvSpPr>
                <a:spLocks noChangeShapeType="1"/>
              </p:cNvSpPr>
              <p:nvPr/>
            </p:nvSpPr>
            <p:spPr bwMode="auto">
              <a:xfrm flipH="1">
                <a:off x="1603" y="154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7" name="Line 1860"/>
              <p:cNvSpPr>
                <a:spLocks noChangeShapeType="1"/>
              </p:cNvSpPr>
              <p:nvPr/>
            </p:nvSpPr>
            <p:spPr bwMode="auto">
              <a:xfrm flipH="1" flipV="1">
                <a:off x="1673" y="1502"/>
                <a:ext cx="4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8" name="Line 1861"/>
              <p:cNvSpPr>
                <a:spLocks noChangeShapeType="1"/>
              </p:cNvSpPr>
              <p:nvPr/>
            </p:nvSpPr>
            <p:spPr bwMode="auto">
              <a:xfrm>
                <a:off x="1711" y="1540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9" name="Line 1862"/>
              <p:cNvSpPr>
                <a:spLocks noChangeShapeType="1"/>
              </p:cNvSpPr>
              <p:nvPr/>
            </p:nvSpPr>
            <p:spPr bwMode="auto">
              <a:xfrm>
                <a:off x="1969" y="120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0" name="Line 1863"/>
              <p:cNvSpPr>
                <a:spLocks noChangeShapeType="1"/>
              </p:cNvSpPr>
              <p:nvPr/>
            </p:nvSpPr>
            <p:spPr bwMode="auto">
              <a:xfrm>
                <a:off x="1973" y="1202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1" name="Line 1864"/>
              <p:cNvSpPr>
                <a:spLocks noChangeShapeType="1"/>
              </p:cNvSpPr>
              <p:nvPr/>
            </p:nvSpPr>
            <p:spPr bwMode="auto">
              <a:xfrm>
                <a:off x="1490" y="168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2" name="Line 1865"/>
              <p:cNvSpPr>
                <a:spLocks noChangeShapeType="1"/>
              </p:cNvSpPr>
              <p:nvPr/>
            </p:nvSpPr>
            <p:spPr bwMode="auto">
              <a:xfrm>
                <a:off x="1486" y="168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3" name="Line 1866"/>
              <p:cNvSpPr>
                <a:spLocks noChangeShapeType="1"/>
              </p:cNvSpPr>
              <p:nvPr/>
            </p:nvSpPr>
            <p:spPr bwMode="auto">
              <a:xfrm flipV="1">
                <a:off x="1459" y="1688"/>
                <a:ext cx="27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4" name="Line 1867"/>
              <p:cNvSpPr>
                <a:spLocks noChangeShapeType="1"/>
              </p:cNvSpPr>
              <p:nvPr/>
            </p:nvSpPr>
            <p:spPr bwMode="auto">
              <a:xfrm flipV="1">
                <a:off x="1342" y="1700"/>
                <a:ext cx="156" cy="1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5" name="Line 1868"/>
              <p:cNvSpPr>
                <a:spLocks noChangeShapeType="1"/>
              </p:cNvSpPr>
              <p:nvPr/>
            </p:nvSpPr>
            <p:spPr bwMode="auto">
              <a:xfrm flipV="1">
                <a:off x="1322" y="1716"/>
                <a:ext cx="137" cy="1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6" name="Line 1869"/>
              <p:cNvSpPr>
                <a:spLocks noChangeShapeType="1"/>
              </p:cNvSpPr>
              <p:nvPr/>
            </p:nvSpPr>
            <p:spPr bwMode="auto">
              <a:xfrm flipV="1">
                <a:off x="1486" y="1582"/>
                <a:ext cx="107" cy="10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7" name="Line 1870"/>
              <p:cNvSpPr>
                <a:spLocks noChangeShapeType="1"/>
              </p:cNvSpPr>
              <p:nvPr/>
            </p:nvSpPr>
            <p:spPr bwMode="auto">
              <a:xfrm flipV="1">
                <a:off x="1497" y="1591"/>
                <a:ext cx="98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8" name="Line 1871"/>
              <p:cNvSpPr>
                <a:spLocks noChangeShapeType="1"/>
              </p:cNvSpPr>
              <p:nvPr/>
            </p:nvSpPr>
            <p:spPr bwMode="auto">
              <a:xfrm flipV="1">
                <a:off x="1498" y="1593"/>
                <a:ext cx="107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9" name="Line 1872"/>
              <p:cNvSpPr>
                <a:spLocks noChangeShapeType="1"/>
              </p:cNvSpPr>
              <p:nvPr/>
            </p:nvSpPr>
            <p:spPr bwMode="auto">
              <a:xfrm flipH="1">
                <a:off x="1156" y="1975"/>
                <a:ext cx="44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0" name="Line 1873"/>
              <p:cNvSpPr>
                <a:spLocks noChangeShapeType="1"/>
              </p:cNvSpPr>
              <p:nvPr/>
            </p:nvSpPr>
            <p:spPr bwMode="auto">
              <a:xfrm>
                <a:off x="1204" y="197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1" name="Line 1874"/>
              <p:cNvSpPr>
                <a:spLocks noChangeShapeType="1"/>
              </p:cNvSpPr>
              <p:nvPr/>
            </p:nvSpPr>
            <p:spPr bwMode="auto">
              <a:xfrm>
                <a:off x="1200" y="1975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2" name="Line 1875"/>
              <p:cNvSpPr>
                <a:spLocks noChangeShapeType="1"/>
              </p:cNvSpPr>
              <p:nvPr/>
            </p:nvSpPr>
            <p:spPr bwMode="auto">
              <a:xfrm flipV="1">
                <a:off x="1211" y="1865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3" name="Line 1876"/>
              <p:cNvSpPr>
                <a:spLocks noChangeShapeType="1"/>
              </p:cNvSpPr>
              <p:nvPr/>
            </p:nvSpPr>
            <p:spPr bwMode="auto">
              <a:xfrm flipV="1">
                <a:off x="1209" y="1859"/>
                <a:ext cx="119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4" name="Line 1877"/>
              <p:cNvSpPr>
                <a:spLocks noChangeShapeType="1"/>
              </p:cNvSpPr>
              <p:nvPr/>
            </p:nvSpPr>
            <p:spPr bwMode="auto">
              <a:xfrm flipV="1">
                <a:off x="1200" y="1853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5" name="Line 1878"/>
              <p:cNvSpPr>
                <a:spLocks noChangeShapeType="1"/>
              </p:cNvSpPr>
              <p:nvPr/>
            </p:nvSpPr>
            <p:spPr bwMode="auto">
              <a:xfrm flipH="1" flipV="1">
                <a:off x="2886" y="1635"/>
                <a:ext cx="825" cy="8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6" name="Line 1879"/>
              <p:cNvSpPr>
                <a:spLocks noChangeShapeType="1"/>
              </p:cNvSpPr>
              <p:nvPr/>
            </p:nvSpPr>
            <p:spPr bwMode="auto">
              <a:xfrm flipH="1" flipV="1">
                <a:off x="2491" y="1897"/>
                <a:ext cx="230" cy="2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7" name="Line 1880"/>
              <p:cNvSpPr>
                <a:spLocks noChangeShapeType="1"/>
              </p:cNvSpPr>
              <p:nvPr/>
            </p:nvSpPr>
            <p:spPr bwMode="auto">
              <a:xfrm>
                <a:off x="2482" y="1906"/>
                <a:ext cx="231" cy="2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8" name="Line 1881"/>
              <p:cNvSpPr>
                <a:spLocks noChangeShapeType="1"/>
              </p:cNvSpPr>
              <p:nvPr/>
            </p:nvSpPr>
            <p:spPr bwMode="auto">
              <a:xfrm flipH="1" flipV="1">
                <a:off x="2482" y="1906"/>
                <a:ext cx="231" cy="2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9" name="Freeform 1882"/>
              <p:cNvSpPr>
                <a:spLocks/>
              </p:cNvSpPr>
              <p:nvPr/>
            </p:nvSpPr>
            <p:spPr bwMode="auto">
              <a:xfrm>
                <a:off x="3293" y="1860"/>
                <a:ext cx="36" cy="173"/>
              </a:xfrm>
              <a:custGeom>
                <a:avLst/>
                <a:gdLst>
                  <a:gd name="T0" fmla="*/ 1 w 72"/>
                  <a:gd name="T1" fmla="*/ 21 h 347"/>
                  <a:gd name="T2" fmla="*/ 2 w 72"/>
                  <a:gd name="T3" fmla="*/ 18 h 347"/>
                  <a:gd name="T4" fmla="*/ 5 w 72"/>
                  <a:gd name="T5" fmla="*/ 14 h 347"/>
                  <a:gd name="T6" fmla="*/ 5 w 72"/>
                  <a:gd name="T7" fmla="*/ 10 h 347"/>
                  <a:gd name="T8" fmla="*/ 4 w 72"/>
                  <a:gd name="T9" fmla="*/ 6 h 347"/>
                  <a:gd name="T10" fmla="*/ 2 w 72"/>
                  <a:gd name="T11" fmla="*/ 3 h 347"/>
                  <a:gd name="T12" fmla="*/ 0 w 72"/>
                  <a:gd name="T13" fmla="*/ 0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47"/>
                  <a:gd name="T23" fmla="*/ 72 w 72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47">
                    <a:moveTo>
                      <a:pt x="10" y="347"/>
                    </a:moveTo>
                    <a:lnTo>
                      <a:pt x="46" y="293"/>
                    </a:lnTo>
                    <a:lnTo>
                      <a:pt x="66" y="234"/>
                    </a:lnTo>
                    <a:lnTo>
                      <a:pt x="72" y="171"/>
                    </a:lnTo>
                    <a:lnTo>
                      <a:pt x="63" y="109"/>
                    </a:lnTo>
                    <a:lnTo>
                      <a:pt x="38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0" name="Line 1883"/>
              <p:cNvSpPr>
                <a:spLocks noChangeShapeType="1"/>
              </p:cNvSpPr>
              <p:nvPr/>
            </p:nvSpPr>
            <p:spPr bwMode="auto">
              <a:xfrm>
                <a:off x="3207" y="1942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1" name="Line 1884"/>
              <p:cNvSpPr>
                <a:spLocks noChangeShapeType="1"/>
              </p:cNvSpPr>
              <p:nvPr/>
            </p:nvSpPr>
            <p:spPr bwMode="auto">
              <a:xfrm flipH="1" flipV="1">
                <a:off x="2871" y="1650"/>
                <a:ext cx="380" cy="3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2" name="Line 1885"/>
              <p:cNvSpPr>
                <a:spLocks noChangeShapeType="1"/>
              </p:cNvSpPr>
              <p:nvPr/>
            </p:nvSpPr>
            <p:spPr bwMode="auto">
              <a:xfrm>
                <a:off x="2482" y="190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3" name="Line 1886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4" name="Line 1887"/>
              <p:cNvSpPr>
                <a:spLocks noChangeShapeType="1"/>
              </p:cNvSpPr>
              <p:nvPr/>
            </p:nvSpPr>
            <p:spPr bwMode="auto">
              <a:xfrm>
                <a:off x="2509" y="1933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5" name="Line 1888"/>
              <p:cNvSpPr>
                <a:spLocks noChangeShapeType="1"/>
              </p:cNvSpPr>
              <p:nvPr/>
            </p:nvSpPr>
            <p:spPr bwMode="auto">
              <a:xfrm>
                <a:off x="2522" y="194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6" name="Line 1889"/>
              <p:cNvSpPr>
                <a:spLocks noChangeShapeType="1"/>
              </p:cNvSpPr>
              <p:nvPr/>
            </p:nvSpPr>
            <p:spPr bwMode="auto">
              <a:xfrm>
                <a:off x="2536" y="196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7" name="Line 1890"/>
              <p:cNvSpPr>
                <a:spLocks noChangeShapeType="1"/>
              </p:cNvSpPr>
              <p:nvPr/>
            </p:nvSpPr>
            <p:spPr bwMode="auto">
              <a:xfrm>
                <a:off x="2549" y="197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8" name="Line 1891"/>
              <p:cNvSpPr>
                <a:spLocks noChangeShapeType="1"/>
              </p:cNvSpPr>
              <p:nvPr/>
            </p:nvSpPr>
            <p:spPr bwMode="auto">
              <a:xfrm>
                <a:off x="2563" y="1987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9" name="Line 1892"/>
              <p:cNvSpPr>
                <a:spLocks noChangeShapeType="1"/>
              </p:cNvSpPr>
              <p:nvPr/>
            </p:nvSpPr>
            <p:spPr bwMode="auto">
              <a:xfrm>
                <a:off x="2576" y="200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0" name="Line 1893"/>
              <p:cNvSpPr>
                <a:spLocks noChangeShapeType="1"/>
              </p:cNvSpPr>
              <p:nvPr/>
            </p:nvSpPr>
            <p:spPr bwMode="auto">
              <a:xfrm>
                <a:off x="2590" y="201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1" name="Line 1894"/>
              <p:cNvSpPr>
                <a:spLocks noChangeShapeType="1"/>
              </p:cNvSpPr>
              <p:nvPr/>
            </p:nvSpPr>
            <p:spPr bwMode="auto">
              <a:xfrm>
                <a:off x="2603" y="2027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2" name="Line 1895"/>
              <p:cNvSpPr>
                <a:spLocks noChangeShapeType="1"/>
              </p:cNvSpPr>
              <p:nvPr/>
            </p:nvSpPr>
            <p:spPr bwMode="auto">
              <a:xfrm>
                <a:off x="2616" y="204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3" name="Line 1896"/>
              <p:cNvSpPr>
                <a:spLocks noChangeShapeType="1"/>
              </p:cNvSpPr>
              <p:nvPr/>
            </p:nvSpPr>
            <p:spPr bwMode="auto">
              <a:xfrm>
                <a:off x="2630" y="205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4" name="Line 1897"/>
              <p:cNvSpPr>
                <a:spLocks noChangeShapeType="1"/>
              </p:cNvSpPr>
              <p:nvPr/>
            </p:nvSpPr>
            <p:spPr bwMode="auto">
              <a:xfrm>
                <a:off x="2644" y="206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5" name="Freeform 1898"/>
              <p:cNvSpPr>
                <a:spLocks/>
              </p:cNvSpPr>
              <p:nvPr/>
            </p:nvSpPr>
            <p:spPr bwMode="auto">
              <a:xfrm>
                <a:off x="2657" y="2081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6" name="Line 1899"/>
              <p:cNvSpPr>
                <a:spLocks noChangeShapeType="1"/>
              </p:cNvSpPr>
              <p:nvPr/>
            </p:nvSpPr>
            <p:spPr bwMode="auto">
              <a:xfrm>
                <a:off x="2670" y="209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7" name="Line 1900"/>
              <p:cNvSpPr>
                <a:spLocks noChangeShapeType="1"/>
              </p:cNvSpPr>
              <p:nvPr/>
            </p:nvSpPr>
            <p:spPr bwMode="auto">
              <a:xfrm>
                <a:off x="2684" y="210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8" name="Line 1901"/>
              <p:cNvSpPr>
                <a:spLocks noChangeShapeType="1"/>
              </p:cNvSpPr>
              <p:nvPr/>
            </p:nvSpPr>
            <p:spPr bwMode="auto">
              <a:xfrm>
                <a:off x="2697" y="212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9" name="Line 1902"/>
              <p:cNvSpPr>
                <a:spLocks noChangeShapeType="1"/>
              </p:cNvSpPr>
              <p:nvPr/>
            </p:nvSpPr>
            <p:spPr bwMode="auto">
              <a:xfrm>
                <a:off x="2711" y="2135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0" name="Line 1903"/>
              <p:cNvSpPr>
                <a:spLocks noChangeShapeType="1"/>
              </p:cNvSpPr>
              <p:nvPr/>
            </p:nvSpPr>
            <p:spPr bwMode="auto">
              <a:xfrm flipV="1">
                <a:off x="2486" y="1899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1" name="Line 1904"/>
              <p:cNvSpPr>
                <a:spLocks noChangeShapeType="1"/>
              </p:cNvSpPr>
              <p:nvPr/>
            </p:nvSpPr>
            <p:spPr bwMode="auto">
              <a:xfrm flipV="1">
                <a:off x="2496" y="190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2" name="Line 1905"/>
              <p:cNvSpPr>
                <a:spLocks noChangeShapeType="1"/>
              </p:cNvSpPr>
              <p:nvPr/>
            </p:nvSpPr>
            <p:spPr bwMode="auto">
              <a:xfrm flipV="1">
                <a:off x="2506" y="1918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3" name="Line 1906"/>
              <p:cNvSpPr>
                <a:spLocks noChangeShapeType="1"/>
              </p:cNvSpPr>
              <p:nvPr/>
            </p:nvSpPr>
            <p:spPr bwMode="auto">
              <a:xfrm flipV="1">
                <a:off x="2516" y="1928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4" name="Line 1907"/>
              <p:cNvSpPr>
                <a:spLocks noChangeShapeType="1"/>
              </p:cNvSpPr>
              <p:nvPr/>
            </p:nvSpPr>
            <p:spPr bwMode="auto">
              <a:xfrm flipV="1">
                <a:off x="2525" y="1939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5" name="Line 1908"/>
              <p:cNvSpPr>
                <a:spLocks noChangeShapeType="1"/>
              </p:cNvSpPr>
              <p:nvPr/>
            </p:nvSpPr>
            <p:spPr bwMode="auto">
              <a:xfrm flipV="1">
                <a:off x="2536" y="1948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6" name="Line 1909"/>
              <p:cNvSpPr>
                <a:spLocks noChangeShapeType="1"/>
              </p:cNvSpPr>
              <p:nvPr/>
            </p:nvSpPr>
            <p:spPr bwMode="auto">
              <a:xfrm flipV="1">
                <a:off x="2546" y="1958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7" name="Line 1910"/>
              <p:cNvSpPr>
                <a:spLocks noChangeShapeType="1"/>
              </p:cNvSpPr>
              <p:nvPr/>
            </p:nvSpPr>
            <p:spPr bwMode="auto">
              <a:xfrm flipV="1">
                <a:off x="2555" y="1968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8" name="Line 1911"/>
              <p:cNvSpPr>
                <a:spLocks noChangeShapeType="1"/>
              </p:cNvSpPr>
              <p:nvPr/>
            </p:nvSpPr>
            <p:spPr bwMode="auto">
              <a:xfrm flipV="1">
                <a:off x="2565" y="1978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9" name="Line 1912"/>
              <p:cNvSpPr>
                <a:spLocks noChangeShapeType="1"/>
              </p:cNvSpPr>
              <p:nvPr/>
            </p:nvSpPr>
            <p:spPr bwMode="auto">
              <a:xfrm flipV="1">
                <a:off x="2575" y="1988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0" name="Line 1913"/>
              <p:cNvSpPr>
                <a:spLocks noChangeShapeType="1"/>
              </p:cNvSpPr>
              <p:nvPr/>
            </p:nvSpPr>
            <p:spPr bwMode="auto">
              <a:xfrm flipV="1">
                <a:off x="2585" y="1997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1" name="Line 1914"/>
              <p:cNvSpPr>
                <a:spLocks noChangeShapeType="1"/>
              </p:cNvSpPr>
              <p:nvPr/>
            </p:nvSpPr>
            <p:spPr bwMode="auto">
              <a:xfrm flipV="1">
                <a:off x="2594" y="200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2" name="Line 1915"/>
              <p:cNvSpPr>
                <a:spLocks noChangeShapeType="1"/>
              </p:cNvSpPr>
              <p:nvPr/>
            </p:nvSpPr>
            <p:spPr bwMode="auto">
              <a:xfrm flipV="1">
                <a:off x="2605" y="201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3" name="Line 1916"/>
              <p:cNvSpPr>
                <a:spLocks noChangeShapeType="1"/>
              </p:cNvSpPr>
              <p:nvPr/>
            </p:nvSpPr>
            <p:spPr bwMode="auto">
              <a:xfrm flipV="1">
                <a:off x="2615" y="2027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4" name="Line 1917"/>
              <p:cNvSpPr>
                <a:spLocks noChangeShapeType="1"/>
              </p:cNvSpPr>
              <p:nvPr/>
            </p:nvSpPr>
            <p:spPr bwMode="auto">
              <a:xfrm flipV="1">
                <a:off x="2624" y="2036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5" name="Line 1918"/>
              <p:cNvSpPr>
                <a:spLocks noChangeShapeType="1"/>
              </p:cNvSpPr>
              <p:nvPr/>
            </p:nvSpPr>
            <p:spPr bwMode="auto">
              <a:xfrm flipV="1">
                <a:off x="2634" y="2047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6" name="Line 1919"/>
              <p:cNvSpPr>
                <a:spLocks noChangeShapeType="1"/>
              </p:cNvSpPr>
              <p:nvPr/>
            </p:nvSpPr>
            <p:spPr bwMode="auto">
              <a:xfrm flipV="1">
                <a:off x="2644" y="2057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7" name="Line 1920"/>
              <p:cNvSpPr>
                <a:spLocks noChangeShapeType="1"/>
              </p:cNvSpPr>
              <p:nvPr/>
            </p:nvSpPr>
            <p:spPr bwMode="auto">
              <a:xfrm flipV="1">
                <a:off x="2654" y="206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8" name="Freeform 1921"/>
              <p:cNvSpPr>
                <a:spLocks/>
              </p:cNvSpPr>
              <p:nvPr/>
            </p:nvSpPr>
            <p:spPr bwMode="auto">
              <a:xfrm>
                <a:off x="2663" y="2076"/>
                <a:ext cx="7" cy="12"/>
              </a:xfrm>
              <a:custGeom>
                <a:avLst/>
                <a:gdLst>
                  <a:gd name="T0" fmla="*/ 0 w 15"/>
                  <a:gd name="T1" fmla="*/ 2 h 23"/>
                  <a:gd name="T2" fmla="*/ 0 w 15"/>
                  <a:gd name="T3" fmla="*/ 2 h 23"/>
                  <a:gd name="T4" fmla="*/ 0 w 15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3"/>
                  <a:gd name="T11" fmla="*/ 15 w 15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3">
                    <a:moveTo>
                      <a:pt x="0" y="23"/>
                    </a:moveTo>
                    <a:lnTo>
                      <a:pt x="2" y="2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9" name="Line 1922"/>
              <p:cNvSpPr>
                <a:spLocks noChangeShapeType="1"/>
              </p:cNvSpPr>
              <p:nvPr/>
            </p:nvSpPr>
            <p:spPr bwMode="auto">
              <a:xfrm flipV="1">
                <a:off x="2673" y="208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0" name="Line 1923"/>
              <p:cNvSpPr>
                <a:spLocks noChangeShapeType="1"/>
              </p:cNvSpPr>
              <p:nvPr/>
            </p:nvSpPr>
            <p:spPr bwMode="auto">
              <a:xfrm flipV="1">
                <a:off x="2684" y="209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1" name="Line 1924"/>
              <p:cNvSpPr>
                <a:spLocks noChangeShapeType="1"/>
              </p:cNvSpPr>
              <p:nvPr/>
            </p:nvSpPr>
            <p:spPr bwMode="auto">
              <a:xfrm flipV="1">
                <a:off x="2693" y="210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2" name="Line 1925"/>
              <p:cNvSpPr>
                <a:spLocks noChangeShapeType="1"/>
              </p:cNvSpPr>
              <p:nvPr/>
            </p:nvSpPr>
            <p:spPr bwMode="auto">
              <a:xfrm flipV="1">
                <a:off x="2703" y="211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3" name="Line 1926"/>
              <p:cNvSpPr>
                <a:spLocks noChangeShapeType="1"/>
              </p:cNvSpPr>
              <p:nvPr/>
            </p:nvSpPr>
            <p:spPr bwMode="auto">
              <a:xfrm flipV="1">
                <a:off x="2714" y="2126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4" name="Line 1927"/>
              <p:cNvSpPr>
                <a:spLocks noChangeShapeType="1"/>
              </p:cNvSpPr>
              <p:nvPr/>
            </p:nvSpPr>
            <p:spPr bwMode="auto">
              <a:xfrm flipH="1" flipV="1">
                <a:off x="2486" y="1902"/>
                <a:ext cx="12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5" name="Line 1928"/>
              <p:cNvSpPr>
                <a:spLocks noChangeShapeType="1"/>
              </p:cNvSpPr>
              <p:nvPr/>
            </p:nvSpPr>
            <p:spPr bwMode="auto">
              <a:xfrm flipH="1" flipV="1">
                <a:off x="2510" y="1916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6" name="Line 1929"/>
              <p:cNvSpPr>
                <a:spLocks noChangeShapeType="1"/>
              </p:cNvSpPr>
              <p:nvPr/>
            </p:nvSpPr>
            <p:spPr bwMode="auto">
              <a:xfrm flipH="1" flipV="1">
                <a:off x="2547" y="1953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7" name="Line 1930"/>
              <p:cNvSpPr>
                <a:spLocks noChangeShapeType="1"/>
              </p:cNvSpPr>
              <p:nvPr/>
            </p:nvSpPr>
            <p:spPr bwMode="auto">
              <a:xfrm flipH="1" flipV="1">
                <a:off x="2583" y="198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8" name="Line 1931"/>
              <p:cNvSpPr>
                <a:spLocks noChangeShapeType="1"/>
              </p:cNvSpPr>
              <p:nvPr/>
            </p:nvSpPr>
            <p:spPr bwMode="auto">
              <a:xfrm flipH="1" flipV="1">
                <a:off x="2620" y="2026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9" name="Freeform 1932"/>
              <p:cNvSpPr>
                <a:spLocks/>
              </p:cNvSpPr>
              <p:nvPr/>
            </p:nvSpPr>
            <p:spPr bwMode="auto">
              <a:xfrm>
                <a:off x="2657" y="2063"/>
                <a:ext cx="25" cy="43"/>
              </a:xfrm>
              <a:custGeom>
                <a:avLst/>
                <a:gdLst>
                  <a:gd name="T0" fmla="*/ 3 w 50"/>
                  <a:gd name="T1" fmla="*/ 5 h 86"/>
                  <a:gd name="T2" fmla="*/ 2 w 50"/>
                  <a:gd name="T3" fmla="*/ 3 h 86"/>
                  <a:gd name="T4" fmla="*/ 0 w 50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86"/>
                  <a:gd name="T11" fmla="*/ 50 w 50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86">
                    <a:moveTo>
                      <a:pt x="50" y="86"/>
                    </a:moveTo>
                    <a:lnTo>
                      <a:pt x="23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0" name="Line 1933"/>
              <p:cNvSpPr>
                <a:spLocks noChangeShapeType="1"/>
              </p:cNvSpPr>
              <p:nvPr/>
            </p:nvSpPr>
            <p:spPr bwMode="auto">
              <a:xfrm flipH="1" flipV="1">
                <a:off x="2694" y="2100"/>
                <a:ext cx="20" cy="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1" name="Line 1934"/>
              <p:cNvSpPr>
                <a:spLocks noChangeShapeType="1"/>
              </p:cNvSpPr>
              <p:nvPr/>
            </p:nvSpPr>
            <p:spPr bwMode="auto">
              <a:xfrm flipV="1">
                <a:off x="2356" y="1954"/>
                <a:ext cx="77" cy="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2" name="Freeform 1935"/>
              <p:cNvSpPr>
                <a:spLocks/>
              </p:cNvSpPr>
              <p:nvPr/>
            </p:nvSpPr>
            <p:spPr bwMode="auto">
              <a:xfrm>
                <a:off x="2278" y="2023"/>
                <a:ext cx="78" cy="78"/>
              </a:xfrm>
              <a:custGeom>
                <a:avLst/>
                <a:gdLst>
                  <a:gd name="T0" fmla="*/ 10 w 155"/>
                  <a:gd name="T1" fmla="*/ 2 h 155"/>
                  <a:gd name="T2" fmla="*/ 9 w 155"/>
                  <a:gd name="T3" fmla="*/ 0 h 155"/>
                  <a:gd name="T4" fmla="*/ 0 w 155"/>
                  <a:gd name="T5" fmla="*/ 9 h 155"/>
                  <a:gd name="T6" fmla="*/ 2 w 155"/>
                  <a:gd name="T7" fmla="*/ 10 h 155"/>
                  <a:gd name="T8" fmla="*/ 10 w 155"/>
                  <a:gd name="T9" fmla="*/ 2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55"/>
                  <a:gd name="T17" fmla="*/ 155 w 15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55">
                    <a:moveTo>
                      <a:pt x="155" y="19"/>
                    </a:moveTo>
                    <a:lnTo>
                      <a:pt x="136" y="0"/>
                    </a:lnTo>
                    <a:lnTo>
                      <a:pt x="0" y="136"/>
                    </a:lnTo>
                    <a:lnTo>
                      <a:pt x="19" y="155"/>
                    </a:lnTo>
                    <a:lnTo>
                      <a:pt x="155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3" name="Line 1936"/>
              <p:cNvSpPr>
                <a:spLocks noChangeShapeType="1"/>
              </p:cNvSpPr>
              <p:nvPr/>
            </p:nvSpPr>
            <p:spPr bwMode="auto">
              <a:xfrm>
                <a:off x="2346" y="2023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4" name="Line 1937"/>
              <p:cNvSpPr>
                <a:spLocks noChangeShapeType="1"/>
              </p:cNvSpPr>
              <p:nvPr/>
            </p:nvSpPr>
            <p:spPr bwMode="auto">
              <a:xfrm flipV="1">
                <a:off x="3297" y="3182"/>
                <a:ext cx="47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5" name="Line 1938"/>
              <p:cNvSpPr>
                <a:spLocks noChangeShapeType="1"/>
              </p:cNvSpPr>
              <p:nvPr/>
            </p:nvSpPr>
            <p:spPr bwMode="auto">
              <a:xfrm>
                <a:off x="3676" y="2471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6" name="Line 1939"/>
              <p:cNvSpPr>
                <a:spLocks noChangeShapeType="1"/>
              </p:cNvSpPr>
              <p:nvPr/>
            </p:nvSpPr>
            <p:spPr bwMode="auto">
              <a:xfrm>
                <a:off x="3663" y="248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7" name="Line 1940"/>
              <p:cNvSpPr>
                <a:spLocks noChangeShapeType="1"/>
              </p:cNvSpPr>
              <p:nvPr/>
            </p:nvSpPr>
            <p:spPr bwMode="auto">
              <a:xfrm>
                <a:off x="3650" y="2498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8" name="Line 1941"/>
              <p:cNvSpPr>
                <a:spLocks noChangeShapeType="1"/>
              </p:cNvSpPr>
              <p:nvPr/>
            </p:nvSpPr>
            <p:spPr bwMode="auto">
              <a:xfrm>
                <a:off x="3636" y="251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9" name="Line 1942"/>
              <p:cNvSpPr>
                <a:spLocks noChangeShapeType="1"/>
              </p:cNvSpPr>
              <p:nvPr/>
            </p:nvSpPr>
            <p:spPr bwMode="auto">
              <a:xfrm>
                <a:off x="3623" y="252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0" name="Line 1943"/>
              <p:cNvSpPr>
                <a:spLocks noChangeShapeType="1"/>
              </p:cNvSpPr>
              <p:nvPr/>
            </p:nvSpPr>
            <p:spPr bwMode="auto">
              <a:xfrm>
                <a:off x="3609" y="253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1" name="Line 1944"/>
              <p:cNvSpPr>
                <a:spLocks noChangeShapeType="1"/>
              </p:cNvSpPr>
              <p:nvPr/>
            </p:nvSpPr>
            <p:spPr bwMode="auto">
              <a:xfrm>
                <a:off x="3596" y="2552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2" name="Line 1945"/>
              <p:cNvSpPr>
                <a:spLocks noChangeShapeType="1"/>
              </p:cNvSpPr>
              <p:nvPr/>
            </p:nvSpPr>
            <p:spPr bwMode="auto">
              <a:xfrm>
                <a:off x="3582" y="256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3" name="Line 1946"/>
              <p:cNvSpPr>
                <a:spLocks noChangeShapeType="1"/>
              </p:cNvSpPr>
              <p:nvPr/>
            </p:nvSpPr>
            <p:spPr bwMode="auto">
              <a:xfrm>
                <a:off x="3569" y="257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4" name="Line 1947"/>
              <p:cNvSpPr>
                <a:spLocks noChangeShapeType="1"/>
              </p:cNvSpPr>
              <p:nvPr/>
            </p:nvSpPr>
            <p:spPr bwMode="auto">
              <a:xfrm>
                <a:off x="3556" y="2592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5" name="Line 1948"/>
              <p:cNvSpPr>
                <a:spLocks noChangeShapeType="1"/>
              </p:cNvSpPr>
              <p:nvPr/>
            </p:nvSpPr>
            <p:spPr bwMode="auto">
              <a:xfrm>
                <a:off x="3542" y="260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6" name="Line 1949"/>
              <p:cNvSpPr>
                <a:spLocks noChangeShapeType="1"/>
              </p:cNvSpPr>
              <p:nvPr/>
            </p:nvSpPr>
            <p:spPr bwMode="auto">
              <a:xfrm>
                <a:off x="3528" y="261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7" name="Line 1950"/>
              <p:cNvSpPr>
                <a:spLocks noChangeShapeType="1"/>
              </p:cNvSpPr>
              <p:nvPr/>
            </p:nvSpPr>
            <p:spPr bwMode="auto">
              <a:xfrm>
                <a:off x="3515" y="263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8" name="Line 1951"/>
              <p:cNvSpPr>
                <a:spLocks noChangeShapeType="1"/>
              </p:cNvSpPr>
              <p:nvPr/>
            </p:nvSpPr>
            <p:spPr bwMode="auto">
              <a:xfrm>
                <a:off x="3502" y="2646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9" name="Line 1952"/>
              <p:cNvSpPr>
                <a:spLocks noChangeShapeType="1"/>
              </p:cNvSpPr>
              <p:nvPr/>
            </p:nvSpPr>
            <p:spPr bwMode="auto">
              <a:xfrm>
                <a:off x="3488" y="266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0" name="Line 1953"/>
              <p:cNvSpPr>
                <a:spLocks noChangeShapeType="1"/>
              </p:cNvSpPr>
              <p:nvPr/>
            </p:nvSpPr>
            <p:spPr bwMode="auto">
              <a:xfrm>
                <a:off x="3475" y="267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1" name="Line 1954"/>
              <p:cNvSpPr>
                <a:spLocks noChangeShapeType="1"/>
              </p:cNvSpPr>
              <p:nvPr/>
            </p:nvSpPr>
            <p:spPr bwMode="auto">
              <a:xfrm>
                <a:off x="3461" y="2686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2" name="Line 1955"/>
              <p:cNvSpPr>
                <a:spLocks noChangeShapeType="1"/>
              </p:cNvSpPr>
              <p:nvPr/>
            </p:nvSpPr>
            <p:spPr bwMode="auto">
              <a:xfrm>
                <a:off x="3448" y="2700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3" name="Line 1956"/>
              <p:cNvSpPr>
                <a:spLocks noChangeShapeType="1"/>
              </p:cNvSpPr>
              <p:nvPr/>
            </p:nvSpPr>
            <p:spPr bwMode="auto">
              <a:xfrm>
                <a:off x="3434" y="271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4" name="Line 1957"/>
              <p:cNvSpPr>
                <a:spLocks noChangeShapeType="1"/>
              </p:cNvSpPr>
              <p:nvPr/>
            </p:nvSpPr>
            <p:spPr bwMode="auto">
              <a:xfrm>
                <a:off x="3421" y="272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5" name="Line 1958"/>
              <p:cNvSpPr>
                <a:spLocks noChangeShapeType="1"/>
              </p:cNvSpPr>
              <p:nvPr/>
            </p:nvSpPr>
            <p:spPr bwMode="auto">
              <a:xfrm>
                <a:off x="3408" y="274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6" name="Line 1959"/>
              <p:cNvSpPr>
                <a:spLocks noChangeShapeType="1"/>
              </p:cNvSpPr>
              <p:nvPr/>
            </p:nvSpPr>
            <p:spPr bwMode="auto">
              <a:xfrm>
                <a:off x="3395" y="2753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7" name="Line 1960"/>
              <p:cNvSpPr>
                <a:spLocks noChangeShapeType="1"/>
              </p:cNvSpPr>
              <p:nvPr/>
            </p:nvSpPr>
            <p:spPr bwMode="auto">
              <a:xfrm>
                <a:off x="3380" y="2768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8" name="Line 1961"/>
              <p:cNvSpPr>
                <a:spLocks noChangeShapeType="1"/>
              </p:cNvSpPr>
              <p:nvPr/>
            </p:nvSpPr>
            <p:spPr bwMode="auto">
              <a:xfrm>
                <a:off x="3367" y="278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9" name="Line 1962"/>
              <p:cNvSpPr>
                <a:spLocks noChangeShapeType="1"/>
              </p:cNvSpPr>
              <p:nvPr/>
            </p:nvSpPr>
            <p:spPr bwMode="auto">
              <a:xfrm>
                <a:off x="3354" y="2794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0" name="Line 1963"/>
              <p:cNvSpPr>
                <a:spLocks noChangeShapeType="1"/>
              </p:cNvSpPr>
              <p:nvPr/>
            </p:nvSpPr>
            <p:spPr bwMode="auto">
              <a:xfrm>
                <a:off x="3340" y="280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1" name="Line 1964"/>
              <p:cNvSpPr>
                <a:spLocks noChangeShapeType="1"/>
              </p:cNvSpPr>
              <p:nvPr/>
            </p:nvSpPr>
            <p:spPr bwMode="auto">
              <a:xfrm>
                <a:off x="3327" y="282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2" name="Line 1965"/>
              <p:cNvSpPr>
                <a:spLocks noChangeShapeType="1"/>
              </p:cNvSpPr>
              <p:nvPr/>
            </p:nvSpPr>
            <p:spPr bwMode="auto">
              <a:xfrm>
                <a:off x="3313" y="2834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3" name="Line 1966"/>
              <p:cNvSpPr>
                <a:spLocks noChangeShapeType="1"/>
              </p:cNvSpPr>
              <p:nvPr/>
            </p:nvSpPr>
            <p:spPr bwMode="auto">
              <a:xfrm>
                <a:off x="3300" y="2848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4" name="Line 1967"/>
              <p:cNvSpPr>
                <a:spLocks noChangeShapeType="1"/>
              </p:cNvSpPr>
              <p:nvPr/>
            </p:nvSpPr>
            <p:spPr bwMode="auto">
              <a:xfrm>
                <a:off x="3286" y="286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5" name="Line 1968"/>
              <p:cNvSpPr>
                <a:spLocks noChangeShapeType="1"/>
              </p:cNvSpPr>
              <p:nvPr/>
            </p:nvSpPr>
            <p:spPr bwMode="auto">
              <a:xfrm>
                <a:off x="3273" y="287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6" name="Line 1969"/>
              <p:cNvSpPr>
                <a:spLocks noChangeShapeType="1"/>
              </p:cNvSpPr>
              <p:nvPr/>
            </p:nvSpPr>
            <p:spPr bwMode="auto">
              <a:xfrm>
                <a:off x="3260" y="288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7" name="Line 1970"/>
              <p:cNvSpPr>
                <a:spLocks noChangeShapeType="1"/>
              </p:cNvSpPr>
              <p:nvPr/>
            </p:nvSpPr>
            <p:spPr bwMode="auto">
              <a:xfrm>
                <a:off x="3247" y="290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8" name="Line 1971"/>
              <p:cNvSpPr>
                <a:spLocks noChangeShapeType="1"/>
              </p:cNvSpPr>
              <p:nvPr/>
            </p:nvSpPr>
            <p:spPr bwMode="auto">
              <a:xfrm>
                <a:off x="3232" y="2916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9" name="Line 1972"/>
              <p:cNvSpPr>
                <a:spLocks noChangeShapeType="1"/>
              </p:cNvSpPr>
              <p:nvPr/>
            </p:nvSpPr>
            <p:spPr bwMode="auto">
              <a:xfrm>
                <a:off x="3219" y="292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0" name="Line 1973"/>
              <p:cNvSpPr>
                <a:spLocks noChangeShapeType="1"/>
              </p:cNvSpPr>
              <p:nvPr/>
            </p:nvSpPr>
            <p:spPr bwMode="auto">
              <a:xfrm>
                <a:off x="3206" y="294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1" name="Line 1974"/>
              <p:cNvSpPr>
                <a:spLocks noChangeShapeType="1"/>
              </p:cNvSpPr>
              <p:nvPr/>
            </p:nvSpPr>
            <p:spPr bwMode="auto">
              <a:xfrm>
                <a:off x="3205" y="2955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2" name="Line 1975"/>
              <p:cNvSpPr>
                <a:spLocks noChangeShapeType="1"/>
              </p:cNvSpPr>
              <p:nvPr/>
            </p:nvSpPr>
            <p:spPr bwMode="auto">
              <a:xfrm flipV="1">
                <a:off x="3204" y="2930"/>
                <a:ext cx="14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3" name="Line 1976"/>
              <p:cNvSpPr>
                <a:spLocks noChangeShapeType="1"/>
              </p:cNvSpPr>
              <p:nvPr/>
            </p:nvSpPr>
            <p:spPr bwMode="auto">
              <a:xfrm flipV="1">
                <a:off x="3224" y="2894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4" name="Line 1977"/>
              <p:cNvSpPr>
                <a:spLocks noChangeShapeType="1"/>
              </p:cNvSpPr>
              <p:nvPr/>
            </p:nvSpPr>
            <p:spPr bwMode="auto">
              <a:xfrm flipV="1">
                <a:off x="3260" y="2857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5" name="Line 1978"/>
              <p:cNvSpPr>
                <a:spLocks noChangeShapeType="1"/>
              </p:cNvSpPr>
              <p:nvPr/>
            </p:nvSpPr>
            <p:spPr bwMode="auto">
              <a:xfrm flipV="1">
                <a:off x="3297" y="2820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6" name="Line 1979"/>
              <p:cNvSpPr>
                <a:spLocks noChangeShapeType="1"/>
              </p:cNvSpPr>
              <p:nvPr/>
            </p:nvSpPr>
            <p:spPr bwMode="auto">
              <a:xfrm flipV="1">
                <a:off x="3333" y="2783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7" name="Line 1980"/>
              <p:cNvSpPr>
                <a:spLocks noChangeShapeType="1"/>
              </p:cNvSpPr>
              <p:nvPr/>
            </p:nvSpPr>
            <p:spPr bwMode="auto">
              <a:xfrm flipV="1">
                <a:off x="3370" y="2746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8" name="Line 1981"/>
              <p:cNvSpPr>
                <a:spLocks noChangeShapeType="1"/>
              </p:cNvSpPr>
              <p:nvPr/>
            </p:nvSpPr>
            <p:spPr bwMode="auto">
              <a:xfrm flipV="1">
                <a:off x="3407" y="2710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9" name="Line 1982"/>
              <p:cNvSpPr>
                <a:spLocks noChangeShapeType="1"/>
              </p:cNvSpPr>
              <p:nvPr/>
            </p:nvSpPr>
            <p:spPr bwMode="auto">
              <a:xfrm flipV="1">
                <a:off x="3444" y="2673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0" name="Line 1983"/>
              <p:cNvSpPr>
                <a:spLocks noChangeShapeType="1"/>
              </p:cNvSpPr>
              <p:nvPr/>
            </p:nvSpPr>
            <p:spPr bwMode="auto">
              <a:xfrm flipV="1">
                <a:off x="3481" y="263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1" name="Line 1984"/>
              <p:cNvSpPr>
                <a:spLocks noChangeShapeType="1"/>
              </p:cNvSpPr>
              <p:nvPr/>
            </p:nvSpPr>
            <p:spPr bwMode="auto">
              <a:xfrm flipV="1">
                <a:off x="3517" y="2599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2" name="Line 1985"/>
              <p:cNvSpPr>
                <a:spLocks noChangeShapeType="1"/>
              </p:cNvSpPr>
              <p:nvPr/>
            </p:nvSpPr>
            <p:spPr bwMode="auto">
              <a:xfrm flipV="1">
                <a:off x="3554" y="2562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3" name="Line 1986"/>
              <p:cNvSpPr>
                <a:spLocks noChangeShapeType="1"/>
              </p:cNvSpPr>
              <p:nvPr/>
            </p:nvSpPr>
            <p:spPr bwMode="auto">
              <a:xfrm flipV="1">
                <a:off x="3591" y="252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4" name="Line 1987"/>
              <p:cNvSpPr>
                <a:spLocks noChangeShapeType="1"/>
              </p:cNvSpPr>
              <p:nvPr/>
            </p:nvSpPr>
            <p:spPr bwMode="auto">
              <a:xfrm flipV="1">
                <a:off x="3628" y="2489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5" name="Line 1988"/>
              <p:cNvSpPr>
                <a:spLocks noChangeShapeType="1"/>
              </p:cNvSpPr>
              <p:nvPr/>
            </p:nvSpPr>
            <p:spPr bwMode="auto">
              <a:xfrm flipV="1">
                <a:off x="3665" y="2466"/>
                <a:ext cx="22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6" name="Line 1989"/>
              <p:cNvSpPr>
                <a:spLocks noChangeShapeType="1"/>
              </p:cNvSpPr>
              <p:nvPr/>
            </p:nvSpPr>
            <p:spPr bwMode="auto">
              <a:xfrm flipH="1" flipV="1">
                <a:off x="3200" y="2948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7" name="Line 1990"/>
              <p:cNvSpPr>
                <a:spLocks noChangeShapeType="1"/>
              </p:cNvSpPr>
              <p:nvPr/>
            </p:nvSpPr>
            <p:spPr bwMode="auto">
              <a:xfrm flipH="1" flipV="1">
                <a:off x="3209" y="2939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8" name="Line 1991"/>
              <p:cNvSpPr>
                <a:spLocks noChangeShapeType="1"/>
              </p:cNvSpPr>
              <p:nvPr/>
            </p:nvSpPr>
            <p:spPr bwMode="auto">
              <a:xfrm flipH="1" flipV="1">
                <a:off x="3219" y="292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9" name="Line 1992"/>
              <p:cNvSpPr>
                <a:spLocks noChangeShapeType="1"/>
              </p:cNvSpPr>
              <p:nvPr/>
            </p:nvSpPr>
            <p:spPr bwMode="auto">
              <a:xfrm flipH="1" flipV="1">
                <a:off x="3229" y="291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0" name="Line 1993"/>
              <p:cNvSpPr>
                <a:spLocks noChangeShapeType="1"/>
              </p:cNvSpPr>
              <p:nvPr/>
            </p:nvSpPr>
            <p:spPr bwMode="auto">
              <a:xfrm flipH="1" flipV="1">
                <a:off x="3239" y="290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1" name="Line 1994"/>
              <p:cNvSpPr>
                <a:spLocks noChangeShapeType="1"/>
              </p:cNvSpPr>
              <p:nvPr/>
            </p:nvSpPr>
            <p:spPr bwMode="auto">
              <a:xfrm flipH="1" flipV="1">
                <a:off x="3248" y="290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2" name="Line 1995"/>
              <p:cNvSpPr>
                <a:spLocks noChangeShapeType="1"/>
              </p:cNvSpPr>
              <p:nvPr/>
            </p:nvSpPr>
            <p:spPr bwMode="auto">
              <a:xfrm flipH="1" flipV="1">
                <a:off x="3258" y="289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3" name="Line 1996"/>
              <p:cNvSpPr>
                <a:spLocks noChangeShapeType="1"/>
              </p:cNvSpPr>
              <p:nvPr/>
            </p:nvSpPr>
            <p:spPr bwMode="auto">
              <a:xfrm flipH="1" flipV="1">
                <a:off x="3268" y="288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4" name="Line 1997"/>
              <p:cNvSpPr>
                <a:spLocks noChangeShapeType="1"/>
              </p:cNvSpPr>
              <p:nvPr/>
            </p:nvSpPr>
            <p:spPr bwMode="auto">
              <a:xfrm flipH="1" flipV="1">
                <a:off x="3278" y="287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5" name="Line 1998"/>
              <p:cNvSpPr>
                <a:spLocks noChangeShapeType="1"/>
              </p:cNvSpPr>
              <p:nvPr/>
            </p:nvSpPr>
            <p:spPr bwMode="auto">
              <a:xfrm flipH="1" flipV="1">
                <a:off x="3288" y="286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6" name="Line 1999"/>
              <p:cNvSpPr>
                <a:spLocks noChangeShapeType="1"/>
              </p:cNvSpPr>
              <p:nvPr/>
            </p:nvSpPr>
            <p:spPr bwMode="auto">
              <a:xfrm flipH="1" flipV="1">
                <a:off x="3297" y="285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7" name="Line 2000"/>
              <p:cNvSpPr>
                <a:spLocks noChangeShapeType="1"/>
              </p:cNvSpPr>
              <p:nvPr/>
            </p:nvSpPr>
            <p:spPr bwMode="auto">
              <a:xfrm flipH="1" flipV="1">
                <a:off x="3308" y="284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8" name="Line 2001"/>
              <p:cNvSpPr>
                <a:spLocks noChangeShapeType="1"/>
              </p:cNvSpPr>
              <p:nvPr/>
            </p:nvSpPr>
            <p:spPr bwMode="auto">
              <a:xfrm flipH="1" flipV="1">
                <a:off x="3317" y="2830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9" name="Line 2002"/>
              <p:cNvSpPr>
                <a:spLocks noChangeShapeType="1"/>
              </p:cNvSpPr>
              <p:nvPr/>
            </p:nvSpPr>
            <p:spPr bwMode="auto">
              <a:xfrm flipH="1" flipV="1">
                <a:off x="3327" y="282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0" name="Line 2003"/>
              <p:cNvSpPr>
                <a:spLocks noChangeShapeType="1"/>
              </p:cNvSpPr>
              <p:nvPr/>
            </p:nvSpPr>
            <p:spPr bwMode="auto">
              <a:xfrm flipH="1" flipV="1">
                <a:off x="3337" y="281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1" name="Line 2004"/>
              <p:cNvSpPr>
                <a:spLocks noChangeShapeType="1"/>
              </p:cNvSpPr>
              <p:nvPr/>
            </p:nvSpPr>
            <p:spPr bwMode="auto">
              <a:xfrm flipH="1" flipV="1">
                <a:off x="3347" y="280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2" name="Line 2005"/>
              <p:cNvSpPr>
                <a:spLocks noChangeShapeType="1"/>
              </p:cNvSpPr>
              <p:nvPr/>
            </p:nvSpPr>
            <p:spPr bwMode="auto">
              <a:xfrm flipH="1" flipV="1">
                <a:off x="3357" y="279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3" name="Line 2006"/>
              <p:cNvSpPr>
                <a:spLocks noChangeShapeType="1"/>
              </p:cNvSpPr>
              <p:nvPr/>
            </p:nvSpPr>
            <p:spPr bwMode="auto">
              <a:xfrm flipH="1" flipV="1">
                <a:off x="3366" y="278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4" name="Line 2007"/>
              <p:cNvSpPr>
                <a:spLocks noChangeShapeType="1"/>
              </p:cNvSpPr>
              <p:nvPr/>
            </p:nvSpPr>
            <p:spPr bwMode="auto">
              <a:xfrm flipH="1" flipV="1">
                <a:off x="3376" y="277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5" name="Line 2008"/>
              <p:cNvSpPr>
                <a:spLocks noChangeShapeType="1"/>
              </p:cNvSpPr>
              <p:nvPr/>
            </p:nvSpPr>
            <p:spPr bwMode="auto">
              <a:xfrm flipH="1" flipV="1">
                <a:off x="3387" y="276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6" name="Line 2009"/>
              <p:cNvSpPr>
                <a:spLocks noChangeShapeType="1"/>
              </p:cNvSpPr>
              <p:nvPr/>
            </p:nvSpPr>
            <p:spPr bwMode="auto">
              <a:xfrm flipH="1" flipV="1">
                <a:off x="3396" y="275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7" name="Line 2010"/>
              <p:cNvSpPr>
                <a:spLocks noChangeShapeType="1"/>
              </p:cNvSpPr>
              <p:nvPr/>
            </p:nvSpPr>
            <p:spPr bwMode="auto">
              <a:xfrm flipH="1" flipV="1">
                <a:off x="3406" y="274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8" name="Line 2011"/>
              <p:cNvSpPr>
                <a:spLocks noChangeShapeType="1"/>
              </p:cNvSpPr>
              <p:nvPr/>
            </p:nvSpPr>
            <p:spPr bwMode="auto">
              <a:xfrm flipH="1" flipV="1">
                <a:off x="3416" y="2732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9" name="Line 2012"/>
              <p:cNvSpPr>
                <a:spLocks noChangeShapeType="1"/>
              </p:cNvSpPr>
              <p:nvPr/>
            </p:nvSpPr>
            <p:spPr bwMode="auto">
              <a:xfrm flipH="1" flipV="1">
                <a:off x="3426" y="272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0" name="Line 2013"/>
              <p:cNvSpPr>
                <a:spLocks noChangeShapeType="1"/>
              </p:cNvSpPr>
              <p:nvPr/>
            </p:nvSpPr>
            <p:spPr bwMode="auto">
              <a:xfrm flipH="1" flipV="1">
                <a:off x="3435" y="271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1" name="Line 2014"/>
              <p:cNvSpPr>
                <a:spLocks noChangeShapeType="1"/>
              </p:cNvSpPr>
              <p:nvPr/>
            </p:nvSpPr>
            <p:spPr bwMode="auto">
              <a:xfrm flipH="1" flipV="1">
                <a:off x="3445" y="270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2" name="Line 2015"/>
              <p:cNvSpPr>
                <a:spLocks noChangeShapeType="1"/>
              </p:cNvSpPr>
              <p:nvPr/>
            </p:nvSpPr>
            <p:spPr bwMode="auto">
              <a:xfrm flipH="1" flipV="1">
                <a:off x="3456" y="2692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3" name="Line 2016"/>
              <p:cNvSpPr>
                <a:spLocks noChangeShapeType="1"/>
              </p:cNvSpPr>
              <p:nvPr/>
            </p:nvSpPr>
            <p:spPr bwMode="auto">
              <a:xfrm flipH="1" flipV="1">
                <a:off x="3465" y="268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4" name="Line 2017"/>
              <p:cNvSpPr>
                <a:spLocks noChangeShapeType="1"/>
              </p:cNvSpPr>
              <p:nvPr/>
            </p:nvSpPr>
            <p:spPr bwMode="auto">
              <a:xfrm flipH="1" flipV="1">
                <a:off x="3475" y="267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5" name="Line 2018"/>
              <p:cNvSpPr>
                <a:spLocks noChangeShapeType="1"/>
              </p:cNvSpPr>
              <p:nvPr/>
            </p:nvSpPr>
            <p:spPr bwMode="auto">
              <a:xfrm flipH="1" flipV="1">
                <a:off x="3485" y="266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6" name="Line 2019"/>
              <p:cNvSpPr>
                <a:spLocks noChangeShapeType="1"/>
              </p:cNvSpPr>
              <p:nvPr/>
            </p:nvSpPr>
            <p:spPr bwMode="auto">
              <a:xfrm flipH="1" flipV="1">
                <a:off x="3495" y="265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7" name="Line 2020"/>
              <p:cNvSpPr>
                <a:spLocks noChangeShapeType="1"/>
              </p:cNvSpPr>
              <p:nvPr/>
            </p:nvSpPr>
            <p:spPr bwMode="auto">
              <a:xfrm flipH="1" flipV="1">
                <a:off x="3504" y="2643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8" name="Line 2021"/>
              <p:cNvSpPr>
                <a:spLocks noChangeShapeType="1"/>
              </p:cNvSpPr>
              <p:nvPr/>
            </p:nvSpPr>
            <p:spPr bwMode="auto">
              <a:xfrm flipH="1" flipV="1">
                <a:off x="3514" y="2634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1" name="Group 2022"/>
            <p:cNvGrpSpPr>
              <a:grpSpLocks/>
            </p:cNvGrpSpPr>
            <p:nvPr/>
          </p:nvGrpSpPr>
          <p:grpSpPr bwMode="auto">
            <a:xfrm>
              <a:off x="2467" y="2031"/>
              <a:ext cx="1229" cy="1275"/>
              <a:chOff x="2467" y="2031"/>
              <a:chExt cx="1229" cy="1275"/>
            </a:xfrm>
          </p:grpSpPr>
          <p:sp>
            <p:nvSpPr>
              <p:cNvPr id="125469" name="Line 2023"/>
              <p:cNvSpPr>
                <a:spLocks noChangeShapeType="1"/>
              </p:cNvSpPr>
              <p:nvPr/>
            </p:nvSpPr>
            <p:spPr bwMode="auto">
              <a:xfrm flipH="1" flipV="1">
                <a:off x="3524" y="262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0" name="Line 2024"/>
              <p:cNvSpPr>
                <a:spLocks noChangeShapeType="1"/>
              </p:cNvSpPr>
              <p:nvPr/>
            </p:nvSpPr>
            <p:spPr bwMode="auto">
              <a:xfrm flipH="1" flipV="1">
                <a:off x="3534" y="261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1" name="Line 2025"/>
              <p:cNvSpPr>
                <a:spLocks noChangeShapeType="1"/>
              </p:cNvSpPr>
              <p:nvPr/>
            </p:nvSpPr>
            <p:spPr bwMode="auto">
              <a:xfrm flipH="1" flipV="1">
                <a:off x="3544" y="2604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2" name="Line 2026"/>
              <p:cNvSpPr>
                <a:spLocks noChangeShapeType="1"/>
              </p:cNvSpPr>
              <p:nvPr/>
            </p:nvSpPr>
            <p:spPr bwMode="auto">
              <a:xfrm flipH="1" flipV="1">
                <a:off x="3553" y="2595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3" name="Line 2027"/>
              <p:cNvSpPr>
                <a:spLocks noChangeShapeType="1"/>
              </p:cNvSpPr>
              <p:nvPr/>
            </p:nvSpPr>
            <p:spPr bwMode="auto">
              <a:xfrm flipH="1" flipV="1">
                <a:off x="3564" y="2584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4" name="Line 2028"/>
              <p:cNvSpPr>
                <a:spLocks noChangeShapeType="1"/>
              </p:cNvSpPr>
              <p:nvPr/>
            </p:nvSpPr>
            <p:spPr bwMode="auto">
              <a:xfrm flipH="1" flipV="1">
                <a:off x="3573" y="2574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5" name="Line 2029"/>
              <p:cNvSpPr>
                <a:spLocks noChangeShapeType="1"/>
              </p:cNvSpPr>
              <p:nvPr/>
            </p:nvSpPr>
            <p:spPr bwMode="auto">
              <a:xfrm flipH="1" flipV="1">
                <a:off x="3583" y="2565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6" name="Line 2030"/>
              <p:cNvSpPr>
                <a:spLocks noChangeShapeType="1"/>
              </p:cNvSpPr>
              <p:nvPr/>
            </p:nvSpPr>
            <p:spPr bwMode="auto">
              <a:xfrm flipH="1" flipV="1">
                <a:off x="3593" y="2555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7" name="Line 2031"/>
              <p:cNvSpPr>
                <a:spLocks noChangeShapeType="1"/>
              </p:cNvSpPr>
              <p:nvPr/>
            </p:nvSpPr>
            <p:spPr bwMode="auto">
              <a:xfrm flipH="1" flipV="1">
                <a:off x="3603" y="2545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8" name="Line 2032"/>
              <p:cNvSpPr>
                <a:spLocks noChangeShapeType="1"/>
              </p:cNvSpPr>
              <p:nvPr/>
            </p:nvSpPr>
            <p:spPr bwMode="auto">
              <a:xfrm flipH="1" flipV="1">
                <a:off x="3613" y="2535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9" name="Line 2033"/>
              <p:cNvSpPr>
                <a:spLocks noChangeShapeType="1"/>
              </p:cNvSpPr>
              <p:nvPr/>
            </p:nvSpPr>
            <p:spPr bwMode="auto">
              <a:xfrm flipH="1" flipV="1">
                <a:off x="3622" y="2525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0" name="Line 2034"/>
              <p:cNvSpPr>
                <a:spLocks noChangeShapeType="1"/>
              </p:cNvSpPr>
              <p:nvPr/>
            </p:nvSpPr>
            <p:spPr bwMode="auto">
              <a:xfrm flipH="1" flipV="1">
                <a:off x="3633" y="2516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1" name="Line 2035"/>
              <p:cNvSpPr>
                <a:spLocks noChangeShapeType="1"/>
              </p:cNvSpPr>
              <p:nvPr/>
            </p:nvSpPr>
            <p:spPr bwMode="auto">
              <a:xfrm flipH="1" flipV="1">
                <a:off x="3642" y="2505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2" name="Line 2036"/>
              <p:cNvSpPr>
                <a:spLocks noChangeShapeType="1"/>
              </p:cNvSpPr>
              <p:nvPr/>
            </p:nvSpPr>
            <p:spPr bwMode="auto">
              <a:xfrm flipH="1" flipV="1">
                <a:off x="3652" y="2496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3" name="Line 2037"/>
              <p:cNvSpPr>
                <a:spLocks noChangeShapeType="1"/>
              </p:cNvSpPr>
              <p:nvPr/>
            </p:nvSpPr>
            <p:spPr bwMode="auto">
              <a:xfrm flipH="1" flipV="1">
                <a:off x="3662" y="2486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4" name="Line 2038"/>
              <p:cNvSpPr>
                <a:spLocks noChangeShapeType="1"/>
              </p:cNvSpPr>
              <p:nvPr/>
            </p:nvSpPr>
            <p:spPr bwMode="auto">
              <a:xfrm flipH="1" flipV="1">
                <a:off x="3672" y="2476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5" name="Line 2039"/>
              <p:cNvSpPr>
                <a:spLocks noChangeShapeType="1"/>
              </p:cNvSpPr>
              <p:nvPr/>
            </p:nvSpPr>
            <p:spPr bwMode="auto">
              <a:xfrm flipH="1" flipV="1">
                <a:off x="3682" y="2466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6" name="Line 2040"/>
              <p:cNvSpPr>
                <a:spLocks noChangeShapeType="1"/>
              </p:cNvSpPr>
              <p:nvPr/>
            </p:nvSpPr>
            <p:spPr bwMode="auto">
              <a:xfrm flipH="1" flipV="1">
                <a:off x="3251" y="2031"/>
                <a:ext cx="445" cy="4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7" name="Freeform 2041"/>
              <p:cNvSpPr>
                <a:spLocks/>
              </p:cNvSpPr>
              <p:nvPr/>
            </p:nvSpPr>
            <p:spPr bwMode="auto">
              <a:xfrm>
                <a:off x="3249" y="2543"/>
                <a:ext cx="8" cy="34"/>
              </a:xfrm>
              <a:custGeom>
                <a:avLst/>
                <a:gdLst>
                  <a:gd name="T0" fmla="*/ 0 w 15"/>
                  <a:gd name="T1" fmla="*/ 3 h 69"/>
                  <a:gd name="T2" fmla="*/ 1 w 15"/>
                  <a:gd name="T3" fmla="*/ 4 h 69"/>
                  <a:gd name="T4" fmla="*/ 1 w 15"/>
                  <a:gd name="T5" fmla="*/ 2 h 69"/>
                  <a:gd name="T6" fmla="*/ 1 w 15"/>
                  <a:gd name="T7" fmla="*/ 1 h 69"/>
                  <a:gd name="T8" fmla="*/ 1 w 15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9"/>
                  <a:gd name="T17" fmla="*/ 15 w 1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9">
                    <a:moveTo>
                      <a:pt x="0" y="61"/>
                    </a:moveTo>
                    <a:lnTo>
                      <a:pt x="15" y="69"/>
                    </a:lnTo>
                    <a:lnTo>
                      <a:pt x="15" y="44"/>
                    </a:lnTo>
                    <a:lnTo>
                      <a:pt x="15" y="19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8" name="Line 2042"/>
              <p:cNvSpPr>
                <a:spLocks noChangeShapeType="1"/>
              </p:cNvSpPr>
              <p:nvPr/>
            </p:nvSpPr>
            <p:spPr bwMode="auto">
              <a:xfrm flipH="1">
                <a:off x="3242" y="2553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9" name="Line 2043"/>
              <p:cNvSpPr>
                <a:spLocks noChangeShapeType="1"/>
              </p:cNvSpPr>
              <p:nvPr/>
            </p:nvSpPr>
            <p:spPr bwMode="auto">
              <a:xfrm flipV="1">
                <a:off x="3241" y="2539"/>
                <a:ext cx="28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0" name="Freeform 2044"/>
              <p:cNvSpPr>
                <a:spLocks/>
              </p:cNvSpPr>
              <p:nvPr/>
            </p:nvSpPr>
            <p:spPr bwMode="auto">
              <a:xfrm>
                <a:off x="3254" y="2553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1" name="Freeform 2045"/>
              <p:cNvSpPr>
                <a:spLocks/>
              </p:cNvSpPr>
              <p:nvPr/>
            </p:nvSpPr>
            <p:spPr bwMode="auto">
              <a:xfrm>
                <a:off x="3238" y="2562"/>
                <a:ext cx="37" cy="1"/>
              </a:xfrm>
              <a:custGeom>
                <a:avLst/>
                <a:gdLst>
                  <a:gd name="T0" fmla="*/ 5 w 73"/>
                  <a:gd name="T1" fmla="*/ 0 h 1"/>
                  <a:gd name="T2" fmla="*/ 4 w 73"/>
                  <a:gd name="T3" fmla="*/ 0 h 1"/>
                  <a:gd name="T4" fmla="*/ 2 w 73"/>
                  <a:gd name="T5" fmla="*/ 0 h 1"/>
                  <a:gd name="T6" fmla="*/ 0 w 7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1"/>
                  <a:gd name="T14" fmla="*/ 73 w 7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1">
                    <a:moveTo>
                      <a:pt x="7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2" name="Freeform 2046"/>
              <p:cNvSpPr>
                <a:spLocks/>
              </p:cNvSpPr>
              <p:nvPr/>
            </p:nvSpPr>
            <p:spPr bwMode="auto">
              <a:xfrm>
                <a:off x="3284" y="2557"/>
                <a:ext cx="1" cy="20"/>
              </a:xfrm>
              <a:custGeom>
                <a:avLst/>
                <a:gdLst>
                  <a:gd name="T0" fmla="*/ 0 w 1"/>
                  <a:gd name="T1" fmla="*/ 3 h 39"/>
                  <a:gd name="T2" fmla="*/ 0 w 1"/>
                  <a:gd name="T3" fmla="*/ 2 h 39"/>
                  <a:gd name="T4" fmla="*/ 0 w 1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9"/>
                  <a:gd name="T11" fmla="*/ 1 w 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9">
                    <a:moveTo>
                      <a:pt x="0" y="39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3" name="Line 2047"/>
              <p:cNvSpPr>
                <a:spLocks noChangeShapeType="1"/>
              </p:cNvSpPr>
              <p:nvPr/>
            </p:nvSpPr>
            <p:spPr bwMode="auto">
              <a:xfrm flipV="1">
                <a:off x="3286" y="2556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4" name="Freeform 2048"/>
              <p:cNvSpPr>
                <a:spLocks/>
              </p:cNvSpPr>
              <p:nvPr/>
            </p:nvSpPr>
            <p:spPr bwMode="auto">
              <a:xfrm>
                <a:off x="3296" y="2540"/>
                <a:ext cx="1" cy="25"/>
              </a:xfrm>
              <a:custGeom>
                <a:avLst/>
                <a:gdLst>
                  <a:gd name="T0" fmla="*/ 0 w 1"/>
                  <a:gd name="T1" fmla="*/ 3 h 50"/>
                  <a:gd name="T2" fmla="*/ 0 w 1"/>
                  <a:gd name="T3" fmla="*/ 2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"/>
                  <a:gd name="T11" fmla="*/ 1 w 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">
                    <a:moveTo>
                      <a:pt x="0" y="5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5" name="Line 2049"/>
              <p:cNvSpPr>
                <a:spLocks noChangeShapeType="1"/>
              </p:cNvSpPr>
              <p:nvPr/>
            </p:nvSpPr>
            <p:spPr bwMode="auto">
              <a:xfrm>
                <a:off x="3300" y="2543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6" name="Line 2050"/>
              <p:cNvSpPr>
                <a:spLocks noChangeShapeType="1"/>
              </p:cNvSpPr>
              <p:nvPr/>
            </p:nvSpPr>
            <p:spPr bwMode="auto">
              <a:xfrm flipH="1">
                <a:off x="3289" y="255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7" name="Line 2051"/>
              <p:cNvSpPr>
                <a:spLocks noChangeShapeType="1"/>
              </p:cNvSpPr>
              <p:nvPr/>
            </p:nvSpPr>
            <p:spPr bwMode="auto">
              <a:xfrm flipV="1">
                <a:off x="3278" y="2550"/>
                <a:ext cx="10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8" name="Line 2052"/>
              <p:cNvSpPr>
                <a:spLocks noChangeShapeType="1"/>
              </p:cNvSpPr>
              <p:nvPr/>
            </p:nvSpPr>
            <p:spPr bwMode="auto">
              <a:xfrm flipV="1">
                <a:off x="3277" y="2540"/>
                <a:ext cx="9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9" name="Line 2053"/>
              <p:cNvSpPr>
                <a:spLocks noChangeShapeType="1"/>
              </p:cNvSpPr>
              <p:nvPr/>
            </p:nvSpPr>
            <p:spPr bwMode="auto">
              <a:xfrm>
                <a:off x="3305" y="2544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0" name="Line 2054"/>
              <p:cNvSpPr>
                <a:spLocks noChangeShapeType="1"/>
              </p:cNvSpPr>
              <p:nvPr/>
            </p:nvSpPr>
            <p:spPr bwMode="auto">
              <a:xfrm flipH="1">
                <a:off x="3301" y="2554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1" name="Line 2055"/>
              <p:cNvSpPr>
                <a:spLocks noChangeShapeType="1"/>
              </p:cNvSpPr>
              <p:nvPr/>
            </p:nvSpPr>
            <p:spPr bwMode="auto">
              <a:xfrm flipH="1" flipV="1">
                <a:off x="3298" y="2556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2" name="Line 2056"/>
              <p:cNvSpPr>
                <a:spLocks noChangeShapeType="1"/>
              </p:cNvSpPr>
              <p:nvPr/>
            </p:nvSpPr>
            <p:spPr bwMode="auto">
              <a:xfrm flipV="1">
                <a:off x="3310" y="2554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3" name="Line 2057"/>
              <p:cNvSpPr>
                <a:spLocks noChangeShapeType="1"/>
              </p:cNvSpPr>
              <p:nvPr/>
            </p:nvSpPr>
            <p:spPr bwMode="auto">
              <a:xfrm>
                <a:off x="3314" y="255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4" name="Freeform 2058"/>
              <p:cNvSpPr>
                <a:spLocks/>
              </p:cNvSpPr>
              <p:nvPr/>
            </p:nvSpPr>
            <p:spPr bwMode="auto">
              <a:xfrm>
                <a:off x="3306" y="2566"/>
                <a:ext cx="4" cy="11"/>
              </a:xfrm>
              <a:custGeom>
                <a:avLst/>
                <a:gdLst>
                  <a:gd name="T0" fmla="*/ 1 w 8"/>
                  <a:gd name="T1" fmla="*/ 0 h 20"/>
                  <a:gd name="T2" fmla="*/ 1 w 8"/>
                  <a:gd name="T3" fmla="*/ 2 h 20"/>
                  <a:gd name="T4" fmla="*/ 0 w 8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0"/>
                  <a:gd name="T11" fmla="*/ 8 w 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0">
                    <a:moveTo>
                      <a:pt x="8" y="0"/>
                    </a:moveTo>
                    <a:lnTo>
                      <a:pt x="8" y="2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5" name="Line 2059"/>
              <p:cNvSpPr>
                <a:spLocks noChangeShapeType="1"/>
              </p:cNvSpPr>
              <p:nvPr/>
            </p:nvSpPr>
            <p:spPr bwMode="auto">
              <a:xfrm flipV="1">
                <a:off x="3296" y="2565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6" name="Freeform 2060"/>
              <p:cNvSpPr>
                <a:spLocks/>
              </p:cNvSpPr>
              <p:nvPr/>
            </p:nvSpPr>
            <p:spPr bwMode="auto">
              <a:xfrm>
                <a:off x="3320" y="2576"/>
                <a:ext cx="34" cy="1"/>
              </a:xfrm>
              <a:custGeom>
                <a:avLst/>
                <a:gdLst>
                  <a:gd name="T0" fmla="*/ 0 w 68"/>
                  <a:gd name="T1" fmla="*/ 0 h 1"/>
                  <a:gd name="T2" fmla="*/ 1 w 68"/>
                  <a:gd name="T3" fmla="*/ 0 h 1"/>
                  <a:gd name="T4" fmla="*/ 3 w 68"/>
                  <a:gd name="T5" fmla="*/ 0 h 1"/>
                  <a:gd name="T6" fmla="*/ 4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7" name="Freeform 2061"/>
              <p:cNvSpPr>
                <a:spLocks/>
              </p:cNvSpPr>
              <p:nvPr/>
            </p:nvSpPr>
            <p:spPr bwMode="auto">
              <a:xfrm>
                <a:off x="3323" y="2568"/>
                <a:ext cx="28" cy="1"/>
              </a:xfrm>
              <a:custGeom>
                <a:avLst/>
                <a:gdLst>
                  <a:gd name="T0" fmla="*/ 4 w 54"/>
                  <a:gd name="T1" fmla="*/ 0 h 1"/>
                  <a:gd name="T2" fmla="*/ 4 w 54"/>
                  <a:gd name="T3" fmla="*/ 0 h 1"/>
                  <a:gd name="T4" fmla="*/ 2 w 54"/>
                  <a:gd name="T5" fmla="*/ 0 h 1"/>
                  <a:gd name="T6" fmla="*/ 0 w 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"/>
                  <a:gd name="T14" fmla="*/ 54 w 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">
                    <a:moveTo>
                      <a:pt x="5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8" name="Line 2062"/>
              <p:cNvSpPr>
                <a:spLocks noChangeShapeType="1"/>
              </p:cNvSpPr>
              <p:nvPr/>
            </p:nvSpPr>
            <p:spPr bwMode="auto">
              <a:xfrm flipV="1">
                <a:off x="3322" y="2558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9" name="Line 2063"/>
              <p:cNvSpPr>
                <a:spLocks noChangeShapeType="1"/>
              </p:cNvSpPr>
              <p:nvPr/>
            </p:nvSpPr>
            <p:spPr bwMode="auto">
              <a:xfrm>
                <a:off x="3343" y="2554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0" name="Freeform 2064"/>
              <p:cNvSpPr>
                <a:spLocks/>
              </p:cNvSpPr>
              <p:nvPr/>
            </p:nvSpPr>
            <p:spPr bwMode="auto">
              <a:xfrm>
                <a:off x="3324" y="2552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1" name="Line 2065"/>
              <p:cNvSpPr>
                <a:spLocks noChangeShapeType="1"/>
              </p:cNvSpPr>
              <p:nvPr/>
            </p:nvSpPr>
            <p:spPr bwMode="auto">
              <a:xfrm flipV="1">
                <a:off x="3319" y="2542"/>
                <a:ext cx="3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2" name="Freeform 2066"/>
              <p:cNvSpPr>
                <a:spLocks/>
              </p:cNvSpPr>
              <p:nvPr/>
            </p:nvSpPr>
            <p:spPr bwMode="auto">
              <a:xfrm>
                <a:off x="3322" y="2545"/>
                <a:ext cx="32" cy="1"/>
              </a:xfrm>
              <a:custGeom>
                <a:avLst/>
                <a:gdLst>
                  <a:gd name="T0" fmla="*/ 0 w 65"/>
                  <a:gd name="T1" fmla="*/ 0 h 1"/>
                  <a:gd name="T2" fmla="*/ 1 w 65"/>
                  <a:gd name="T3" fmla="*/ 0 h 1"/>
                  <a:gd name="T4" fmla="*/ 3 w 65"/>
                  <a:gd name="T5" fmla="*/ 0 h 1"/>
                  <a:gd name="T6" fmla="*/ 4 w 6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"/>
                  <a:gd name="T14" fmla="*/ 65 w 6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3" name="Line 2067"/>
              <p:cNvSpPr>
                <a:spLocks noChangeShapeType="1"/>
              </p:cNvSpPr>
              <p:nvPr/>
            </p:nvSpPr>
            <p:spPr bwMode="auto">
              <a:xfrm flipH="1">
                <a:off x="3351" y="2543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4" name="Line 2068"/>
              <p:cNvSpPr>
                <a:spLocks noChangeShapeType="1"/>
              </p:cNvSpPr>
              <p:nvPr/>
            </p:nvSpPr>
            <p:spPr bwMode="auto">
              <a:xfrm flipH="1">
                <a:off x="3326" y="2552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5" name="Freeform 2069"/>
              <p:cNvSpPr>
                <a:spLocks/>
              </p:cNvSpPr>
              <p:nvPr/>
            </p:nvSpPr>
            <p:spPr bwMode="auto">
              <a:xfrm>
                <a:off x="3336" y="2560"/>
                <a:ext cx="1" cy="16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1 h 32"/>
                  <a:gd name="T4" fmla="*/ 0 w 1"/>
                  <a:gd name="T5" fmla="*/ 2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6" name="Line 2070"/>
              <p:cNvSpPr>
                <a:spLocks noChangeShapeType="1"/>
              </p:cNvSpPr>
              <p:nvPr/>
            </p:nvSpPr>
            <p:spPr bwMode="auto">
              <a:xfrm flipV="1">
                <a:off x="3337" y="2541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7" name="Freeform 2071"/>
              <p:cNvSpPr>
                <a:spLocks/>
              </p:cNvSpPr>
              <p:nvPr/>
            </p:nvSpPr>
            <p:spPr bwMode="auto">
              <a:xfrm>
                <a:off x="3357" y="2538"/>
                <a:ext cx="9" cy="40"/>
              </a:xfrm>
              <a:custGeom>
                <a:avLst/>
                <a:gdLst>
                  <a:gd name="T0" fmla="*/ 0 w 19"/>
                  <a:gd name="T1" fmla="*/ 1 h 80"/>
                  <a:gd name="T2" fmla="*/ 0 w 19"/>
                  <a:gd name="T3" fmla="*/ 1 h 80"/>
                  <a:gd name="T4" fmla="*/ 1 w 19"/>
                  <a:gd name="T5" fmla="*/ 0 h 80"/>
                  <a:gd name="T6" fmla="*/ 1 w 19"/>
                  <a:gd name="T7" fmla="*/ 5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80"/>
                  <a:gd name="T14" fmla="*/ 19 w 1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80">
                    <a:moveTo>
                      <a:pt x="0" y="15"/>
                    </a:moveTo>
                    <a:lnTo>
                      <a:pt x="8" y="11"/>
                    </a:lnTo>
                    <a:lnTo>
                      <a:pt x="19" y="0"/>
                    </a:lnTo>
                    <a:lnTo>
                      <a:pt x="19" y="8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8" name="Line 2072"/>
              <p:cNvSpPr>
                <a:spLocks noChangeShapeType="1"/>
              </p:cNvSpPr>
              <p:nvPr/>
            </p:nvSpPr>
            <p:spPr bwMode="auto">
              <a:xfrm>
                <a:off x="3365" y="2540"/>
                <a:ext cx="1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9" name="Line 2073"/>
              <p:cNvSpPr>
                <a:spLocks noChangeShapeType="1"/>
              </p:cNvSpPr>
              <p:nvPr/>
            </p:nvSpPr>
            <p:spPr bwMode="auto">
              <a:xfrm>
                <a:off x="3357" y="2578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0" name="Rectangle 2074"/>
              <p:cNvSpPr>
                <a:spLocks noChangeArrowheads="1"/>
              </p:cNvSpPr>
              <p:nvPr/>
            </p:nvSpPr>
            <p:spPr bwMode="auto">
              <a:xfrm>
                <a:off x="3283" y="2588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1" name="Freeform 2075"/>
              <p:cNvSpPr>
                <a:spLocks/>
              </p:cNvSpPr>
              <p:nvPr/>
            </p:nvSpPr>
            <p:spPr bwMode="auto">
              <a:xfrm>
                <a:off x="3301" y="2602"/>
                <a:ext cx="4" cy="26"/>
              </a:xfrm>
              <a:custGeom>
                <a:avLst/>
                <a:gdLst>
                  <a:gd name="T0" fmla="*/ 0 w 9"/>
                  <a:gd name="T1" fmla="*/ 0 h 53"/>
                  <a:gd name="T2" fmla="*/ 0 w 9"/>
                  <a:gd name="T3" fmla="*/ 0 h 53"/>
                  <a:gd name="T4" fmla="*/ 0 w 9"/>
                  <a:gd name="T5" fmla="*/ 0 h 53"/>
                  <a:gd name="T6" fmla="*/ 0 w 9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10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2" name="Freeform 2076"/>
              <p:cNvSpPr>
                <a:spLocks/>
              </p:cNvSpPr>
              <p:nvPr/>
            </p:nvSpPr>
            <p:spPr bwMode="auto">
              <a:xfrm>
                <a:off x="3318" y="2602"/>
                <a:ext cx="14" cy="26"/>
              </a:xfrm>
              <a:custGeom>
                <a:avLst/>
                <a:gdLst>
                  <a:gd name="T0" fmla="*/ 1 w 28"/>
                  <a:gd name="T1" fmla="*/ 0 h 53"/>
                  <a:gd name="T2" fmla="*/ 1 w 28"/>
                  <a:gd name="T3" fmla="*/ 0 h 53"/>
                  <a:gd name="T4" fmla="*/ 1 w 28"/>
                  <a:gd name="T5" fmla="*/ 0 h 53"/>
                  <a:gd name="T6" fmla="*/ 0 w 28"/>
                  <a:gd name="T7" fmla="*/ 1 h 53"/>
                  <a:gd name="T8" fmla="*/ 0 w 28"/>
                  <a:gd name="T9" fmla="*/ 1 h 53"/>
                  <a:gd name="T10" fmla="*/ 1 w 28"/>
                  <a:gd name="T11" fmla="*/ 2 h 53"/>
                  <a:gd name="T12" fmla="*/ 1 w 28"/>
                  <a:gd name="T13" fmla="*/ 3 h 53"/>
                  <a:gd name="T14" fmla="*/ 1 w 28"/>
                  <a:gd name="T15" fmla="*/ 3 h 53"/>
                  <a:gd name="T16" fmla="*/ 2 w 28"/>
                  <a:gd name="T17" fmla="*/ 3 h 53"/>
                  <a:gd name="T18" fmla="*/ 2 w 28"/>
                  <a:gd name="T19" fmla="*/ 3 h 53"/>
                  <a:gd name="T20" fmla="*/ 2 w 28"/>
                  <a:gd name="T21" fmla="*/ 2 h 53"/>
                  <a:gd name="T22" fmla="*/ 2 w 28"/>
                  <a:gd name="T23" fmla="*/ 1 h 53"/>
                  <a:gd name="T24" fmla="*/ 2 w 28"/>
                  <a:gd name="T25" fmla="*/ 1 h 53"/>
                  <a:gd name="T26" fmla="*/ 2 w 28"/>
                  <a:gd name="T27" fmla="*/ 0 h 53"/>
                  <a:gd name="T28" fmla="*/ 2 w 28"/>
                  <a:gd name="T29" fmla="*/ 0 h 53"/>
                  <a:gd name="T30" fmla="*/ 2 w 28"/>
                  <a:gd name="T31" fmla="*/ 0 h 53"/>
                  <a:gd name="T32" fmla="*/ 1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2" y="0"/>
                    </a:moveTo>
                    <a:lnTo>
                      <a:pt x="6" y="2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50"/>
                    </a:lnTo>
                    <a:lnTo>
                      <a:pt x="26" y="43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6" y="10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3" name="Freeform 2077"/>
              <p:cNvSpPr>
                <a:spLocks/>
              </p:cNvSpPr>
              <p:nvPr/>
            </p:nvSpPr>
            <p:spPr bwMode="auto">
              <a:xfrm>
                <a:off x="3338" y="2602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2 w 30"/>
                  <a:gd name="T11" fmla="*/ 0 h 53"/>
                  <a:gd name="T12" fmla="*/ 2 w 30"/>
                  <a:gd name="T13" fmla="*/ 0 h 53"/>
                  <a:gd name="T14" fmla="*/ 2 w 30"/>
                  <a:gd name="T15" fmla="*/ 0 h 53"/>
                  <a:gd name="T16" fmla="*/ 2 w 30"/>
                  <a:gd name="T17" fmla="*/ 0 h 53"/>
                  <a:gd name="T18" fmla="*/ 2 w 30"/>
                  <a:gd name="T19" fmla="*/ 0 h 53"/>
                  <a:gd name="T20" fmla="*/ 2 w 30"/>
                  <a:gd name="T21" fmla="*/ 1 h 53"/>
                  <a:gd name="T22" fmla="*/ 2 w 30"/>
                  <a:gd name="T23" fmla="*/ 1 h 53"/>
                  <a:gd name="T24" fmla="*/ 0 w 30"/>
                  <a:gd name="T25" fmla="*/ 3 h 53"/>
                  <a:gd name="T26" fmla="*/ 2 w 30"/>
                  <a:gd name="T27" fmla="*/ 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53"/>
                  <a:gd name="T44" fmla="*/ 30 w 30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53">
                    <a:moveTo>
                      <a:pt x="3" y="13"/>
                    </a:moveTo>
                    <a:lnTo>
                      <a:pt x="3" y="10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27" y="14"/>
                    </a:lnTo>
                    <a:lnTo>
                      <a:pt x="25" y="21"/>
                    </a:lnTo>
                    <a:lnTo>
                      <a:pt x="21" y="28"/>
                    </a:lnTo>
                    <a:lnTo>
                      <a:pt x="0" y="53"/>
                    </a:lnTo>
                    <a:lnTo>
                      <a:pt x="30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4" name="Line 2078"/>
              <p:cNvSpPr>
                <a:spLocks noChangeShapeType="1"/>
              </p:cNvSpPr>
              <p:nvPr/>
            </p:nvSpPr>
            <p:spPr bwMode="auto">
              <a:xfrm>
                <a:off x="3297" y="3248"/>
                <a:ext cx="58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5" name="Line 2079"/>
              <p:cNvSpPr>
                <a:spLocks noChangeShapeType="1"/>
              </p:cNvSpPr>
              <p:nvPr/>
            </p:nvSpPr>
            <p:spPr bwMode="auto">
              <a:xfrm>
                <a:off x="3320" y="3248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6" name="Line 2080"/>
              <p:cNvSpPr>
                <a:spLocks noChangeShapeType="1"/>
              </p:cNvSpPr>
              <p:nvPr/>
            </p:nvSpPr>
            <p:spPr bwMode="auto">
              <a:xfrm>
                <a:off x="3335" y="317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7" name="Line 2081"/>
              <p:cNvSpPr>
                <a:spLocks noChangeShapeType="1"/>
              </p:cNvSpPr>
              <p:nvPr/>
            </p:nvSpPr>
            <p:spPr bwMode="auto">
              <a:xfrm flipH="1">
                <a:off x="3297" y="3248"/>
                <a:ext cx="1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8" name="Line 2082"/>
              <p:cNvSpPr>
                <a:spLocks noChangeShapeType="1"/>
              </p:cNvSpPr>
              <p:nvPr/>
            </p:nvSpPr>
            <p:spPr bwMode="auto">
              <a:xfrm flipH="1">
                <a:off x="3303" y="3236"/>
                <a:ext cx="9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9" name="Line 2083"/>
              <p:cNvSpPr>
                <a:spLocks noChangeShapeType="1"/>
              </p:cNvSpPr>
              <p:nvPr/>
            </p:nvSpPr>
            <p:spPr bwMode="auto">
              <a:xfrm flipV="1">
                <a:off x="3335" y="311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0" name="Line 2084"/>
              <p:cNvSpPr>
                <a:spLocks noChangeShapeType="1"/>
              </p:cNvSpPr>
              <p:nvPr/>
            </p:nvSpPr>
            <p:spPr bwMode="auto">
              <a:xfrm>
                <a:off x="3301" y="325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1" name="Line 2085"/>
              <p:cNvSpPr>
                <a:spLocks noChangeShapeType="1"/>
              </p:cNvSpPr>
              <p:nvPr/>
            </p:nvSpPr>
            <p:spPr bwMode="auto">
              <a:xfrm>
                <a:off x="3314" y="326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2" name="Line 2086"/>
              <p:cNvSpPr>
                <a:spLocks noChangeShapeType="1"/>
              </p:cNvSpPr>
              <p:nvPr/>
            </p:nvSpPr>
            <p:spPr bwMode="auto">
              <a:xfrm>
                <a:off x="3327" y="327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3" name="Line 2087"/>
              <p:cNvSpPr>
                <a:spLocks noChangeShapeType="1"/>
              </p:cNvSpPr>
              <p:nvPr/>
            </p:nvSpPr>
            <p:spPr bwMode="auto">
              <a:xfrm>
                <a:off x="3340" y="329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4" name="Line 2088"/>
              <p:cNvSpPr>
                <a:spLocks noChangeShapeType="1"/>
              </p:cNvSpPr>
              <p:nvPr/>
            </p:nvSpPr>
            <p:spPr bwMode="auto">
              <a:xfrm>
                <a:off x="3354" y="330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5" name="Line 2089"/>
              <p:cNvSpPr>
                <a:spLocks noChangeShapeType="1"/>
              </p:cNvSpPr>
              <p:nvPr/>
            </p:nvSpPr>
            <p:spPr bwMode="auto">
              <a:xfrm flipV="1">
                <a:off x="3297" y="324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6" name="Line 2090"/>
              <p:cNvSpPr>
                <a:spLocks noChangeShapeType="1"/>
              </p:cNvSpPr>
              <p:nvPr/>
            </p:nvSpPr>
            <p:spPr bwMode="auto">
              <a:xfrm flipV="1">
                <a:off x="3308" y="3248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7" name="Line 2091"/>
              <p:cNvSpPr>
                <a:spLocks noChangeShapeType="1"/>
              </p:cNvSpPr>
              <p:nvPr/>
            </p:nvSpPr>
            <p:spPr bwMode="auto">
              <a:xfrm flipV="1">
                <a:off x="3318" y="3255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8" name="Line 2092"/>
              <p:cNvSpPr>
                <a:spLocks noChangeShapeType="1"/>
              </p:cNvSpPr>
              <p:nvPr/>
            </p:nvSpPr>
            <p:spPr bwMode="auto">
              <a:xfrm flipV="1">
                <a:off x="3327" y="3264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9" name="Line 2093"/>
              <p:cNvSpPr>
                <a:spLocks noChangeShapeType="1"/>
              </p:cNvSpPr>
              <p:nvPr/>
            </p:nvSpPr>
            <p:spPr bwMode="auto">
              <a:xfrm flipV="1">
                <a:off x="3337" y="327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0" name="Line 2094"/>
              <p:cNvSpPr>
                <a:spLocks noChangeShapeType="1"/>
              </p:cNvSpPr>
              <p:nvPr/>
            </p:nvSpPr>
            <p:spPr bwMode="auto">
              <a:xfrm flipV="1">
                <a:off x="3347" y="328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1" name="Line 2095"/>
              <p:cNvSpPr>
                <a:spLocks noChangeShapeType="1"/>
              </p:cNvSpPr>
              <p:nvPr/>
            </p:nvSpPr>
            <p:spPr bwMode="auto">
              <a:xfrm flipV="1">
                <a:off x="3364" y="3294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2" name="Line 2096"/>
              <p:cNvSpPr>
                <a:spLocks noChangeShapeType="1"/>
              </p:cNvSpPr>
              <p:nvPr/>
            </p:nvSpPr>
            <p:spPr bwMode="auto">
              <a:xfrm flipH="1" flipV="1">
                <a:off x="3310" y="3248"/>
                <a:ext cx="18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3" name="Line 2097"/>
              <p:cNvSpPr>
                <a:spLocks noChangeShapeType="1"/>
              </p:cNvSpPr>
              <p:nvPr/>
            </p:nvSpPr>
            <p:spPr bwMode="auto">
              <a:xfrm flipH="1" flipV="1">
                <a:off x="3333" y="3262"/>
                <a:ext cx="24" cy="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4" name="Line 2098"/>
              <p:cNvSpPr>
                <a:spLocks noChangeShapeType="1"/>
              </p:cNvSpPr>
              <p:nvPr/>
            </p:nvSpPr>
            <p:spPr bwMode="auto">
              <a:xfrm flipV="1">
                <a:off x="3211" y="2475"/>
                <a:ext cx="485" cy="4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5" name="Line 2099"/>
              <p:cNvSpPr>
                <a:spLocks noChangeShapeType="1"/>
              </p:cNvSpPr>
              <p:nvPr/>
            </p:nvSpPr>
            <p:spPr bwMode="auto">
              <a:xfrm flipV="1">
                <a:off x="3199" y="2464"/>
                <a:ext cx="485" cy="4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6" name="Line 2100"/>
              <p:cNvSpPr>
                <a:spLocks noChangeShapeType="1"/>
              </p:cNvSpPr>
              <p:nvPr/>
            </p:nvSpPr>
            <p:spPr bwMode="auto">
              <a:xfrm>
                <a:off x="3286" y="206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7" name="Line 2101"/>
              <p:cNvSpPr>
                <a:spLocks noChangeShapeType="1"/>
              </p:cNvSpPr>
              <p:nvPr/>
            </p:nvSpPr>
            <p:spPr bwMode="auto">
              <a:xfrm>
                <a:off x="3273" y="208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8" name="Line 2102"/>
              <p:cNvSpPr>
                <a:spLocks noChangeShapeType="1"/>
              </p:cNvSpPr>
              <p:nvPr/>
            </p:nvSpPr>
            <p:spPr bwMode="auto">
              <a:xfrm>
                <a:off x="3259" y="209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9" name="Line 2103"/>
              <p:cNvSpPr>
                <a:spLocks noChangeShapeType="1"/>
              </p:cNvSpPr>
              <p:nvPr/>
            </p:nvSpPr>
            <p:spPr bwMode="auto">
              <a:xfrm>
                <a:off x="3246" y="2108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0" name="Line 2104"/>
              <p:cNvSpPr>
                <a:spLocks noChangeShapeType="1"/>
              </p:cNvSpPr>
              <p:nvPr/>
            </p:nvSpPr>
            <p:spPr bwMode="auto">
              <a:xfrm>
                <a:off x="3232" y="212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1" name="Line 2105"/>
              <p:cNvSpPr>
                <a:spLocks noChangeShapeType="1"/>
              </p:cNvSpPr>
              <p:nvPr/>
            </p:nvSpPr>
            <p:spPr bwMode="auto">
              <a:xfrm>
                <a:off x="3219" y="213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2" name="Line 2106"/>
              <p:cNvSpPr>
                <a:spLocks noChangeShapeType="1"/>
              </p:cNvSpPr>
              <p:nvPr/>
            </p:nvSpPr>
            <p:spPr bwMode="auto">
              <a:xfrm>
                <a:off x="3206" y="214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3" name="Line 2107"/>
              <p:cNvSpPr>
                <a:spLocks noChangeShapeType="1"/>
              </p:cNvSpPr>
              <p:nvPr/>
            </p:nvSpPr>
            <p:spPr bwMode="auto">
              <a:xfrm>
                <a:off x="3192" y="216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4" name="Line 2108"/>
              <p:cNvSpPr>
                <a:spLocks noChangeShapeType="1"/>
              </p:cNvSpPr>
              <p:nvPr/>
            </p:nvSpPr>
            <p:spPr bwMode="auto">
              <a:xfrm>
                <a:off x="3178" y="217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5" name="Line 2109"/>
              <p:cNvSpPr>
                <a:spLocks noChangeShapeType="1"/>
              </p:cNvSpPr>
              <p:nvPr/>
            </p:nvSpPr>
            <p:spPr bwMode="auto">
              <a:xfrm>
                <a:off x="3165" y="218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6" name="Line 2110"/>
              <p:cNvSpPr>
                <a:spLocks noChangeShapeType="1"/>
              </p:cNvSpPr>
              <p:nvPr/>
            </p:nvSpPr>
            <p:spPr bwMode="auto">
              <a:xfrm>
                <a:off x="3152" y="2202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7" name="Line 2111"/>
              <p:cNvSpPr>
                <a:spLocks noChangeShapeType="1"/>
              </p:cNvSpPr>
              <p:nvPr/>
            </p:nvSpPr>
            <p:spPr bwMode="auto">
              <a:xfrm>
                <a:off x="3138" y="221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8" name="Line 2112"/>
              <p:cNvSpPr>
                <a:spLocks noChangeShapeType="1"/>
              </p:cNvSpPr>
              <p:nvPr/>
            </p:nvSpPr>
            <p:spPr bwMode="auto">
              <a:xfrm>
                <a:off x="3125" y="222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9" name="Line 2113"/>
              <p:cNvSpPr>
                <a:spLocks noChangeShapeType="1"/>
              </p:cNvSpPr>
              <p:nvPr/>
            </p:nvSpPr>
            <p:spPr bwMode="auto">
              <a:xfrm>
                <a:off x="3111" y="2242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0" name="Line 2114"/>
              <p:cNvSpPr>
                <a:spLocks noChangeShapeType="1"/>
              </p:cNvSpPr>
              <p:nvPr/>
            </p:nvSpPr>
            <p:spPr bwMode="auto">
              <a:xfrm>
                <a:off x="3098" y="2256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1" name="Line 2115"/>
              <p:cNvSpPr>
                <a:spLocks noChangeShapeType="1"/>
              </p:cNvSpPr>
              <p:nvPr/>
            </p:nvSpPr>
            <p:spPr bwMode="auto">
              <a:xfrm>
                <a:off x="3084" y="227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2" name="Line 2116"/>
              <p:cNvSpPr>
                <a:spLocks noChangeShapeType="1"/>
              </p:cNvSpPr>
              <p:nvPr/>
            </p:nvSpPr>
            <p:spPr bwMode="auto">
              <a:xfrm>
                <a:off x="3079" y="228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3" name="Line 2117"/>
              <p:cNvSpPr>
                <a:spLocks noChangeShapeType="1"/>
              </p:cNvSpPr>
              <p:nvPr/>
            </p:nvSpPr>
            <p:spPr bwMode="auto">
              <a:xfrm flipV="1">
                <a:off x="3079" y="2264"/>
                <a:ext cx="1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4" name="Line 2118"/>
              <p:cNvSpPr>
                <a:spLocks noChangeShapeType="1"/>
              </p:cNvSpPr>
              <p:nvPr/>
            </p:nvSpPr>
            <p:spPr bwMode="auto">
              <a:xfrm flipV="1">
                <a:off x="3095" y="2227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5" name="Line 2119"/>
              <p:cNvSpPr>
                <a:spLocks noChangeShapeType="1"/>
              </p:cNvSpPr>
              <p:nvPr/>
            </p:nvSpPr>
            <p:spPr bwMode="auto">
              <a:xfrm flipV="1">
                <a:off x="3132" y="2191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6" name="Line 2120"/>
              <p:cNvSpPr>
                <a:spLocks noChangeShapeType="1"/>
              </p:cNvSpPr>
              <p:nvPr/>
            </p:nvSpPr>
            <p:spPr bwMode="auto">
              <a:xfrm flipV="1">
                <a:off x="3169" y="2154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7" name="Line 2121"/>
              <p:cNvSpPr>
                <a:spLocks noChangeShapeType="1"/>
              </p:cNvSpPr>
              <p:nvPr/>
            </p:nvSpPr>
            <p:spPr bwMode="auto">
              <a:xfrm flipV="1">
                <a:off x="3206" y="2117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8" name="Line 2122"/>
              <p:cNvSpPr>
                <a:spLocks noChangeShapeType="1"/>
              </p:cNvSpPr>
              <p:nvPr/>
            </p:nvSpPr>
            <p:spPr bwMode="auto">
              <a:xfrm flipV="1">
                <a:off x="3243" y="2080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9" name="Line 2123"/>
              <p:cNvSpPr>
                <a:spLocks noChangeShapeType="1"/>
              </p:cNvSpPr>
              <p:nvPr/>
            </p:nvSpPr>
            <p:spPr bwMode="auto">
              <a:xfrm flipV="1">
                <a:off x="3279" y="2072"/>
                <a:ext cx="1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0" name="Line 2124"/>
              <p:cNvSpPr>
                <a:spLocks noChangeShapeType="1"/>
              </p:cNvSpPr>
              <p:nvPr/>
            </p:nvSpPr>
            <p:spPr bwMode="auto">
              <a:xfrm flipH="1" flipV="1">
                <a:off x="3076" y="2278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1" name="Line 2125"/>
              <p:cNvSpPr>
                <a:spLocks noChangeShapeType="1"/>
              </p:cNvSpPr>
              <p:nvPr/>
            </p:nvSpPr>
            <p:spPr bwMode="auto">
              <a:xfrm flipH="1" flipV="1">
                <a:off x="3086" y="2268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2" name="Line 2126"/>
              <p:cNvSpPr>
                <a:spLocks noChangeShapeType="1"/>
              </p:cNvSpPr>
              <p:nvPr/>
            </p:nvSpPr>
            <p:spPr bwMode="auto">
              <a:xfrm flipH="1" flipV="1">
                <a:off x="3095" y="225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3" name="Line 2127"/>
              <p:cNvSpPr>
                <a:spLocks noChangeShapeType="1"/>
              </p:cNvSpPr>
              <p:nvPr/>
            </p:nvSpPr>
            <p:spPr bwMode="auto">
              <a:xfrm flipH="1" flipV="1">
                <a:off x="3106" y="224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4" name="Line 2128"/>
              <p:cNvSpPr>
                <a:spLocks noChangeShapeType="1"/>
              </p:cNvSpPr>
              <p:nvPr/>
            </p:nvSpPr>
            <p:spPr bwMode="auto">
              <a:xfrm flipH="1" flipV="1">
                <a:off x="3116" y="2238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5" name="Line 2129"/>
              <p:cNvSpPr>
                <a:spLocks noChangeShapeType="1"/>
              </p:cNvSpPr>
              <p:nvPr/>
            </p:nvSpPr>
            <p:spPr bwMode="auto">
              <a:xfrm flipH="1" flipV="1">
                <a:off x="3125" y="222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6" name="Line 2130"/>
              <p:cNvSpPr>
                <a:spLocks noChangeShapeType="1"/>
              </p:cNvSpPr>
              <p:nvPr/>
            </p:nvSpPr>
            <p:spPr bwMode="auto">
              <a:xfrm flipH="1" flipV="1">
                <a:off x="3135" y="221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7" name="Line 2131"/>
              <p:cNvSpPr>
                <a:spLocks noChangeShapeType="1"/>
              </p:cNvSpPr>
              <p:nvPr/>
            </p:nvSpPr>
            <p:spPr bwMode="auto">
              <a:xfrm flipH="1" flipV="1">
                <a:off x="3145" y="220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8" name="Line 2132"/>
              <p:cNvSpPr>
                <a:spLocks noChangeShapeType="1"/>
              </p:cNvSpPr>
              <p:nvPr/>
            </p:nvSpPr>
            <p:spPr bwMode="auto">
              <a:xfrm flipH="1" flipV="1">
                <a:off x="3155" y="2199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9" name="Line 2133"/>
              <p:cNvSpPr>
                <a:spLocks noChangeShapeType="1"/>
              </p:cNvSpPr>
              <p:nvPr/>
            </p:nvSpPr>
            <p:spPr bwMode="auto">
              <a:xfrm flipH="1" flipV="1">
                <a:off x="3164" y="2189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0" name="Line 2134"/>
              <p:cNvSpPr>
                <a:spLocks noChangeShapeType="1"/>
              </p:cNvSpPr>
              <p:nvPr/>
            </p:nvSpPr>
            <p:spPr bwMode="auto">
              <a:xfrm flipH="1" flipV="1">
                <a:off x="3174" y="218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1" name="Line 2135"/>
              <p:cNvSpPr>
                <a:spLocks noChangeShapeType="1"/>
              </p:cNvSpPr>
              <p:nvPr/>
            </p:nvSpPr>
            <p:spPr bwMode="auto">
              <a:xfrm flipH="1" flipV="1">
                <a:off x="3185" y="216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2" name="Line 2136"/>
              <p:cNvSpPr>
                <a:spLocks noChangeShapeType="1"/>
              </p:cNvSpPr>
              <p:nvPr/>
            </p:nvSpPr>
            <p:spPr bwMode="auto">
              <a:xfrm flipH="1" flipV="1">
                <a:off x="3194" y="2159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3" name="Line 2137"/>
              <p:cNvSpPr>
                <a:spLocks noChangeShapeType="1"/>
              </p:cNvSpPr>
              <p:nvPr/>
            </p:nvSpPr>
            <p:spPr bwMode="auto">
              <a:xfrm flipH="1" flipV="1">
                <a:off x="3204" y="215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4" name="Line 2138"/>
              <p:cNvSpPr>
                <a:spLocks noChangeShapeType="1"/>
              </p:cNvSpPr>
              <p:nvPr/>
            </p:nvSpPr>
            <p:spPr bwMode="auto">
              <a:xfrm flipH="1" flipV="1">
                <a:off x="3214" y="214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5" name="Line 2139"/>
              <p:cNvSpPr>
                <a:spLocks noChangeShapeType="1"/>
              </p:cNvSpPr>
              <p:nvPr/>
            </p:nvSpPr>
            <p:spPr bwMode="auto">
              <a:xfrm flipH="1" flipV="1">
                <a:off x="3224" y="213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6" name="Line 2140"/>
              <p:cNvSpPr>
                <a:spLocks noChangeShapeType="1"/>
              </p:cNvSpPr>
              <p:nvPr/>
            </p:nvSpPr>
            <p:spPr bwMode="auto">
              <a:xfrm flipH="1" flipV="1">
                <a:off x="3233" y="2120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7" name="Line 2141"/>
              <p:cNvSpPr>
                <a:spLocks noChangeShapeType="1"/>
              </p:cNvSpPr>
              <p:nvPr/>
            </p:nvSpPr>
            <p:spPr bwMode="auto">
              <a:xfrm flipH="1" flipV="1">
                <a:off x="3243" y="211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8" name="Line 2142"/>
              <p:cNvSpPr>
                <a:spLocks noChangeShapeType="1"/>
              </p:cNvSpPr>
              <p:nvPr/>
            </p:nvSpPr>
            <p:spPr bwMode="auto">
              <a:xfrm flipH="1" flipV="1">
                <a:off x="3254" y="2101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9" name="Line 2143"/>
              <p:cNvSpPr>
                <a:spLocks noChangeShapeType="1"/>
              </p:cNvSpPr>
              <p:nvPr/>
            </p:nvSpPr>
            <p:spPr bwMode="auto">
              <a:xfrm flipH="1" flipV="1">
                <a:off x="3263" y="2090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0" name="Line 2144"/>
              <p:cNvSpPr>
                <a:spLocks noChangeShapeType="1"/>
              </p:cNvSpPr>
              <p:nvPr/>
            </p:nvSpPr>
            <p:spPr bwMode="auto">
              <a:xfrm flipH="1" flipV="1">
                <a:off x="3273" y="208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1" name="Line 2145"/>
              <p:cNvSpPr>
                <a:spLocks noChangeShapeType="1"/>
              </p:cNvSpPr>
              <p:nvPr/>
            </p:nvSpPr>
            <p:spPr bwMode="auto">
              <a:xfrm flipH="1" flipV="1">
                <a:off x="3283" y="207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2" name="Line 2146"/>
              <p:cNvSpPr>
                <a:spLocks noChangeShapeType="1"/>
              </p:cNvSpPr>
              <p:nvPr/>
            </p:nvSpPr>
            <p:spPr bwMode="auto">
              <a:xfrm flipH="1">
                <a:off x="2702" y="2643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3" name="Line 2147"/>
              <p:cNvSpPr>
                <a:spLocks noChangeShapeType="1"/>
              </p:cNvSpPr>
              <p:nvPr/>
            </p:nvSpPr>
            <p:spPr bwMode="auto">
              <a:xfrm flipH="1">
                <a:off x="2936" y="287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4" name="Line 2148"/>
              <p:cNvSpPr>
                <a:spLocks noChangeShapeType="1"/>
              </p:cNvSpPr>
              <p:nvPr/>
            </p:nvSpPr>
            <p:spPr bwMode="auto">
              <a:xfrm>
                <a:off x="2797" y="2366"/>
                <a:ext cx="59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5" name="Line 2149"/>
              <p:cNvSpPr>
                <a:spLocks noChangeShapeType="1"/>
              </p:cNvSpPr>
              <p:nvPr/>
            </p:nvSpPr>
            <p:spPr bwMode="auto">
              <a:xfrm>
                <a:off x="2794" y="2370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6" name="Freeform 2150"/>
              <p:cNvSpPr>
                <a:spLocks/>
              </p:cNvSpPr>
              <p:nvPr/>
            </p:nvSpPr>
            <p:spPr bwMode="auto">
              <a:xfrm>
                <a:off x="2801" y="2340"/>
                <a:ext cx="116" cy="24"/>
              </a:xfrm>
              <a:custGeom>
                <a:avLst/>
                <a:gdLst>
                  <a:gd name="T0" fmla="*/ 15 w 232"/>
                  <a:gd name="T1" fmla="*/ 3 h 47"/>
                  <a:gd name="T2" fmla="*/ 12 w 232"/>
                  <a:gd name="T3" fmla="*/ 2 h 47"/>
                  <a:gd name="T4" fmla="*/ 9 w 232"/>
                  <a:gd name="T5" fmla="*/ 0 h 47"/>
                  <a:gd name="T6" fmla="*/ 6 w 232"/>
                  <a:gd name="T7" fmla="*/ 0 h 47"/>
                  <a:gd name="T8" fmla="*/ 3 w 232"/>
                  <a:gd name="T9" fmla="*/ 1 h 47"/>
                  <a:gd name="T10" fmla="*/ 0 w 232"/>
                  <a:gd name="T11" fmla="*/ 3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47"/>
                  <a:gd name="T20" fmla="*/ 232 w 23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47">
                    <a:moveTo>
                      <a:pt x="232" y="47"/>
                    </a:moveTo>
                    <a:lnTo>
                      <a:pt x="191" y="18"/>
                    </a:lnTo>
                    <a:lnTo>
                      <a:pt x="143" y="0"/>
                    </a:lnTo>
                    <a:lnTo>
                      <a:pt x="91" y="0"/>
                    </a:lnTo>
                    <a:lnTo>
                      <a:pt x="42" y="14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7" name="Freeform 2151"/>
              <p:cNvSpPr>
                <a:spLocks/>
              </p:cNvSpPr>
              <p:nvPr/>
            </p:nvSpPr>
            <p:spPr bwMode="auto">
              <a:xfrm>
                <a:off x="2790" y="2359"/>
                <a:ext cx="11" cy="11"/>
              </a:xfrm>
              <a:custGeom>
                <a:avLst/>
                <a:gdLst>
                  <a:gd name="T0" fmla="*/ 1 w 22"/>
                  <a:gd name="T1" fmla="*/ 0 h 22"/>
                  <a:gd name="T2" fmla="*/ 1 w 22"/>
                  <a:gd name="T3" fmla="*/ 1 h 22"/>
                  <a:gd name="T4" fmla="*/ 1 w 22"/>
                  <a:gd name="T5" fmla="*/ 1 h 22"/>
                  <a:gd name="T6" fmla="*/ 0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4" y="0"/>
                    </a:moveTo>
                    <a:lnTo>
                      <a:pt x="22" y="8"/>
                    </a:lnTo>
                    <a:lnTo>
                      <a:pt x="8" y="22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8" name="Freeform 2152"/>
              <p:cNvSpPr>
                <a:spLocks/>
              </p:cNvSpPr>
              <p:nvPr/>
            </p:nvSpPr>
            <p:spPr bwMode="auto">
              <a:xfrm>
                <a:off x="2856" y="2364"/>
                <a:ext cx="63" cy="63"/>
              </a:xfrm>
              <a:custGeom>
                <a:avLst/>
                <a:gdLst>
                  <a:gd name="T0" fmla="*/ 0 w 127"/>
                  <a:gd name="T1" fmla="*/ 7 h 127"/>
                  <a:gd name="T2" fmla="*/ 0 w 127"/>
                  <a:gd name="T3" fmla="*/ 7 h 127"/>
                  <a:gd name="T4" fmla="*/ 7 w 127"/>
                  <a:gd name="T5" fmla="*/ 0 h 127"/>
                  <a:gd name="T6" fmla="*/ 7 w 127"/>
                  <a:gd name="T7" fmla="*/ 0 h 127"/>
                  <a:gd name="T8" fmla="*/ 0 w 127"/>
                  <a:gd name="T9" fmla="*/ 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27"/>
                  <a:gd name="T17" fmla="*/ 127 w 12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27">
                    <a:moveTo>
                      <a:pt x="4" y="127"/>
                    </a:moveTo>
                    <a:lnTo>
                      <a:pt x="0" y="122"/>
                    </a:lnTo>
                    <a:lnTo>
                      <a:pt x="122" y="0"/>
                    </a:lnTo>
                    <a:lnTo>
                      <a:pt x="127" y="5"/>
                    </a:lnTo>
                    <a:lnTo>
                      <a:pt x="4" y="12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9" name="Freeform 2153"/>
              <p:cNvSpPr>
                <a:spLocks/>
              </p:cNvSpPr>
              <p:nvPr/>
            </p:nvSpPr>
            <p:spPr bwMode="auto">
              <a:xfrm>
                <a:off x="2854" y="2423"/>
                <a:ext cx="12" cy="12"/>
              </a:xfrm>
              <a:custGeom>
                <a:avLst/>
                <a:gdLst>
                  <a:gd name="T0" fmla="*/ 2 w 23"/>
                  <a:gd name="T1" fmla="*/ 1 h 24"/>
                  <a:gd name="T2" fmla="*/ 1 w 23"/>
                  <a:gd name="T3" fmla="*/ 0 h 24"/>
                  <a:gd name="T4" fmla="*/ 0 w 23"/>
                  <a:gd name="T5" fmla="*/ 1 h 24"/>
                  <a:gd name="T6" fmla="*/ 1 w 23"/>
                  <a:gd name="T7" fmla="*/ 2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23" y="8"/>
                    </a:moveTo>
                    <a:lnTo>
                      <a:pt x="15" y="0"/>
                    </a:lnTo>
                    <a:lnTo>
                      <a:pt x="0" y="16"/>
                    </a:lnTo>
                    <a:lnTo>
                      <a:pt x="7" y="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0" name="Line 2154"/>
              <p:cNvSpPr>
                <a:spLocks noChangeShapeType="1"/>
              </p:cNvSpPr>
              <p:nvPr/>
            </p:nvSpPr>
            <p:spPr bwMode="auto">
              <a:xfrm flipH="1">
                <a:off x="2789" y="2359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1" name="Line 2155"/>
              <p:cNvSpPr>
                <a:spLocks noChangeShapeType="1"/>
              </p:cNvSpPr>
              <p:nvPr/>
            </p:nvSpPr>
            <p:spPr bwMode="auto">
              <a:xfrm flipH="1">
                <a:off x="2857" y="242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2" name="Line 2156"/>
              <p:cNvSpPr>
                <a:spLocks noChangeShapeType="1"/>
              </p:cNvSpPr>
              <p:nvPr/>
            </p:nvSpPr>
            <p:spPr bwMode="auto">
              <a:xfrm>
                <a:off x="2766" y="2345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3" name="Line 2157"/>
              <p:cNvSpPr>
                <a:spLocks noChangeShapeType="1"/>
              </p:cNvSpPr>
              <p:nvPr/>
            </p:nvSpPr>
            <p:spPr bwMode="auto">
              <a:xfrm>
                <a:off x="2857" y="2436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4" name="Line 2158"/>
              <p:cNvSpPr>
                <a:spLocks noChangeShapeType="1"/>
              </p:cNvSpPr>
              <p:nvPr/>
            </p:nvSpPr>
            <p:spPr bwMode="auto">
              <a:xfrm>
                <a:off x="2944" y="235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5" name="Line 2159"/>
              <p:cNvSpPr>
                <a:spLocks noChangeShapeType="1"/>
              </p:cNvSpPr>
              <p:nvPr/>
            </p:nvSpPr>
            <p:spPr bwMode="auto">
              <a:xfrm>
                <a:off x="2642" y="2583"/>
                <a:ext cx="59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6" name="Line 2160"/>
              <p:cNvSpPr>
                <a:spLocks noChangeShapeType="1"/>
              </p:cNvSpPr>
              <p:nvPr/>
            </p:nvSpPr>
            <p:spPr bwMode="auto">
              <a:xfrm>
                <a:off x="2638" y="258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7" name="Freeform 2161"/>
              <p:cNvSpPr>
                <a:spLocks/>
              </p:cNvSpPr>
              <p:nvPr/>
            </p:nvSpPr>
            <p:spPr bwMode="auto">
              <a:xfrm>
                <a:off x="2646" y="2556"/>
                <a:ext cx="115" cy="24"/>
              </a:xfrm>
              <a:custGeom>
                <a:avLst/>
                <a:gdLst>
                  <a:gd name="T0" fmla="*/ 14 w 230"/>
                  <a:gd name="T1" fmla="*/ 3 h 47"/>
                  <a:gd name="T2" fmla="*/ 12 w 230"/>
                  <a:gd name="T3" fmla="*/ 2 h 47"/>
                  <a:gd name="T4" fmla="*/ 9 w 230"/>
                  <a:gd name="T5" fmla="*/ 0 h 47"/>
                  <a:gd name="T6" fmla="*/ 6 w 230"/>
                  <a:gd name="T7" fmla="*/ 0 h 47"/>
                  <a:gd name="T8" fmla="*/ 3 w 230"/>
                  <a:gd name="T9" fmla="*/ 1 h 47"/>
                  <a:gd name="T10" fmla="*/ 0 w 230"/>
                  <a:gd name="T11" fmla="*/ 3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47"/>
                  <a:gd name="T20" fmla="*/ 230 w 23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47">
                    <a:moveTo>
                      <a:pt x="230" y="47"/>
                    </a:moveTo>
                    <a:lnTo>
                      <a:pt x="189" y="18"/>
                    </a:lnTo>
                    <a:lnTo>
                      <a:pt x="141" y="0"/>
                    </a:lnTo>
                    <a:lnTo>
                      <a:pt x="91" y="0"/>
                    </a:lnTo>
                    <a:lnTo>
                      <a:pt x="42" y="16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8" name="Freeform 2162"/>
              <p:cNvSpPr>
                <a:spLocks/>
              </p:cNvSpPr>
              <p:nvPr/>
            </p:nvSpPr>
            <p:spPr bwMode="auto">
              <a:xfrm>
                <a:off x="2635" y="2575"/>
                <a:ext cx="11" cy="11"/>
              </a:xfrm>
              <a:custGeom>
                <a:avLst/>
                <a:gdLst>
                  <a:gd name="T0" fmla="*/ 1 w 22"/>
                  <a:gd name="T1" fmla="*/ 0 h 22"/>
                  <a:gd name="T2" fmla="*/ 1 w 22"/>
                  <a:gd name="T3" fmla="*/ 1 h 22"/>
                  <a:gd name="T4" fmla="*/ 1 w 22"/>
                  <a:gd name="T5" fmla="*/ 1 h 22"/>
                  <a:gd name="T6" fmla="*/ 0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4" y="0"/>
                    </a:moveTo>
                    <a:lnTo>
                      <a:pt x="22" y="8"/>
                    </a:lnTo>
                    <a:lnTo>
                      <a:pt x="6" y="22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9" name="Freeform 2163"/>
              <p:cNvSpPr>
                <a:spLocks/>
              </p:cNvSpPr>
              <p:nvPr/>
            </p:nvSpPr>
            <p:spPr bwMode="auto">
              <a:xfrm>
                <a:off x="2701" y="2580"/>
                <a:ext cx="63" cy="63"/>
              </a:xfrm>
              <a:custGeom>
                <a:avLst/>
                <a:gdLst>
                  <a:gd name="T0" fmla="*/ 1 w 126"/>
                  <a:gd name="T1" fmla="*/ 7 h 127"/>
                  <a:gd name="T2" fmla="*/ 0 w 126"/>
                  <a:gd name="T3" fmla="*/ 7 h 127"/>
                  <a:gd name="T4" fmla="*/ 8 w 126"/>
                  <a:gd name="T5" fmla="*/ 0 h 127"/>
                  <a:gd name="T6" fmla="*/ 8 w 126"/>
                  <a:gd name="T7" fmla="*/ 0 h 127"/>
                  <a:gd name="T8" fmla="*/ 1 w 126"/>
                  <a:gd name="T9" fmla="*/ 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27"/>
                  <a:gd name="T17" fmla="*/ 126 w 12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27">
                    <a:moveTo>
                      <a:pt x="4" y="127"/>
                    </a:moveTo>
                    <a:lnTo>
                      <a:pt x="0" y="123"/>
                    </a:lnTo>
                    <a:lnTo>
                      <a:pt x="120" y="0"/>
                    </a:lnTo>
                    <a:lnTo>
                      <a:pt x="126" y="7"/>
                    </a:lnTo>
                    <a:lnTo>
                      <a:pt x="4" y="12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0" name="Freeform 2164"/>
              <p:cNvSpPr>
                <a:spLocks/>
              </p:cNvSpPr>
              <p:nvPr/>
            </p:nvSpPr>
            <p:spPr bwMode="auto">
              <a:xfrm>
                <a:off x="2699" y="2640"/>
                <a:ext cx="12" cy="11"/>
              </a:xfrm>
              <a:custGeom>
                <a:avLst/>
                <a:gdLst>
                  <a:gd name="T0" fmla="*/ 2 w 23"/>
                  <a:gd name="T1" fmla="*/ 1 h 22"/>
                  <a:gd name="T2" fmla="*/ 1 w 23"/>
                  <a:gd name="T3" fmla="*/ 0 h 22"/>
                  <a:gd name="T4" fmla="*/ 0 w 23"/>
                  <a:gd name="T5" fmla="*/ 1 h 22"/>
                  <a:gd name="T6" fmla="*/ 1 w 23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2"/>
                  <a:gd name="T14" fmla="*/ 23 w 2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2">
                    <a:moveTo>
                      <a:pt x="23" y="6"/>
                    </a:moveTo>
                    <a:lnTo>
                      <a:pt x="15" y="0"/>
                    </a:lnTo>
                    <a:lnTo>
                      <a:pt x="0" y="14"/>
                    </a:lnTo>
                    <a:lnTo>
                      <a:pt x="7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1" name="Line 2165"/>
              <p:cNvSpPr>
                <a:spLocks noChangeShapeType="1"/>
              </p:cNvSpPr>
              <p:nvPr/>
            </p:nvSpPr>
            <p:spPr bwMode="auto">
              <a:xfrm flipH="1">
                <a:off x="2633" y="257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2" name="Line 2166"/>
              <p:cNvSpPr>
                <a:spLocks noChangeShapeType="1"/>
              </p:cNvSpPr>
              <p:nvPr/>
            </p:nvSpPr>
            <p:spPr bwMode="auto">
              <a:xfrm>
                <a:off x="2852" y="2258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3" name="Line 2167"/>
              <p:cNvSpPr>
                <a:spLocks noChangeShapeType="1"/>
              </p:cNvSpPr>
              <p:nvPr/>
            </p:nvSpPr>
            <p:spPr bwMode="auto">
              <a:xfrm flipH="1" flipV="1">
                <a:off x="2721" y="2127"/>
                <a:ext cx="131" cy="1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4" name="Line 2168"/>
              <p:cNvSpPr>
                <a:spLocks noChangeShapeType="1"/>
              </p:cNvSpPr>
              <p:nvPr/>
            </p:nvSpPr>
            <p:spPr bwMode="auto">
              <a:xfrm flipV="1">
                <a:off x="2720" y="2379"/>
                <a:ext cx="273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5" name="Line 2169"/>
              <p:cNvSpPr>
                <a:spLocks noChangeShapeType="1"/>
              </p:cNvSpPr>
              <p:nvPr/>
            </p:nvSpPr>
            <p:spPr bwMode="auto">
              <a:xfrm flipV="1">
                <a:off x="2467" y="2145"/>
                <a:ext cx="254" cy="2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6" name="Line 2170"/>
              <p:cNvSpPr>
                <a:spLocks noChangeShapeType="1"/>
              </p:cNvSpPr>
              <p:nvPr/>
            </p:nvSpPr>
            <p:spPr bwMode="auto">
              <a:xfrm flipV="1">
                <a:off x="3087" y="2078"/>
                <a:ext cx="212" cy="2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7" name="Line 2171"/>
              <p:cNvSpPr>
                <a:spLocks noChangeShapeType="1"/>
              </p:cNvSpPr>
              <p:nvPr/>
            </p:nvSpPr>
            <p:spPr bwMode="auto">
              <a:xfrm flipH="1" flipV="1">
                <a:off x="3075" y="2279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8" name="Line 2172"/>
              <p:cNvSpPr>
                <a:spLocks noChangeShapeType="1"/>
              </p:cNvSpPr>
              <p:nvPr/>
            </p:nvSpPr>
            <p:spPr bwMode="auto">
              <a:xfrm flipV="1">
                <a:off x="3075" y="2066"/>
                <a:ext cx="212" cy="2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9" name="Line 2173"/>
              <p:cNvSpPr>
                <a:spLocks noChangeShapeType="1"/>
              </p:cNvSpPr>
              <p:nvPr/>
            </p:nvSpPr>
            <p:spPr bwMode="auto">
              <a:xfrm>
                <a:off x="2828" y="225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0" name="Line 2174"/>
              <p:cNvSpPr>
                <a:spLocks noChangeShapeType="1"/>
              </p:cNvSpPr>
              <p:nvPr/>
            </p:nvSpPr>
            <p:spPr bwMode="auto">
              <a:xfrm flipH="1">
                <a:off x="2843" y="225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1" name="Line 2175"/>
              <p:cNvSpPr>
                <a:spLocks noChangeShapeType="1"/>
              </p:cNvSpPr>
              <p:nvPr/>
            </p:nvSpPr>
            <p:spPr bwMode="auto">
              <a:xfrm flipH="1">
                <a:off x="2711" y="2641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2" name="Line 2176"/>
              <p:cNvSpPr>
                <a:spLocks noChangeShapeType="1"/>
              </p:cNvSpPr>
              <p:nvPr/>
            </p:nvSpPr>
            <p:spPr bwMode="auto">
              <a:xfrm>
                <a:off x="2774" y="23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3" name="Line 2177"/>
              <p:cNvSpPr>
                <a:spLocks noChangeShapeType="1"/>
              </p:cNvSpPr>
              <p:nvPr/>
            </p:nvSpPr>
            <p:spPr bwMode="auto">
              <a:xfrm>
                <a:off x="2843" y="2267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4" name="Line 2178"/>
              <p:cNvSpPr>
                <a:spLocks noChangeShapeType="1"/>
              </p:cNvSpPr>
              <p:nvPr/>
            </p:nvSpPr>
            <p:spPr bwMode="auto">
              <a:xfrm>
                <a:off x="2774" y="2336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5" name="Line 2179"/>
              <p:cNvSpPr>
                <a:spLocks noChangeShapeType="1"/>
              </p:cNvSpPr>
              <p:nvPr/>
            </p:nvSpPr>
            <p:spPr bwMode="auto">
              <a:xfrm flipV="1">
                <a:off x="2866" y="2281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6" name="Line 2180"/>
              <p:cNvSpPr>
                <a:spLocks noChangeShapeType="1"/>
              </p:cNvSpPr>
              <p:nvPr/>
            </p:nvSpPr>
            <p:spPr bwMode="auto">
              <a:xfrm>
                <a:off x="2713" y="2641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7" name="Line 2181"/>
              <p:cNvSpPr>
                <a:spLocks noChangeShapeType="1"/>
              </p:cNvSpPr>
              <p:nvPr/>
            </p:nvSpPr>
            <p:spPr bwMode="auto">
              <a:xfrm flipV="1">
                <a:off x="2789" y="2359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8" name="Line 2182"/>
              <p:cNvSpPr>
                <a:spLocks noChangeShapeType="1"/>
              </p:cNvSpPr>
              <p:nvPr/>
            </p:nvSpPr>
            <p:spPr bwMode="auto">
              <a:xfrm>
                <a:off x="2766" y="2327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9" name="Line 2183"/>
              <p:cNvSpPr>
                <a:spLocks noChangeShapeType="1"/>
              </p:cNvSpPr>
              <p:nvPr/>
            </p:nvSpPr>
            <p:spPr bwMode="auto">
              <a:xfrm flipH="1">
                <a:off x="2843" y="225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0" name="Line 2184"/>
              <p:cNvSpPr>
                <a:spLocks noChangeShapeType="1"/>
              </p:cNvSpPr>
              <p:nvPr/>
            </p:nvSpPr>
            <p:spPr bwMode="auto">
              <a:xfrm flipH="1" flipV="1">
                <a:off x="2828" y="225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1" name="Line 2185"/>
              <p:cNvSpPr>
                <a:spLocks noChangeShapeType="1"/>
              </p:cNvSpPr>
              <p:nvPr/>
            </p:nvSpPr>
            <p:spPr bwMode="auto">
              <a:xfrm flipH="1" flipV="1">
                <a:off x="2721" y="2145"/>
                <a:ext cx="107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2" name="Line 2186"/>
              <p:cNvSpPr>
                <a:spLocks noChangeShapeType="1"/>
              </p:cNvSpPr>
              <p:nvPr/>
            </p:nvSpPr>
            <p:spPr bwMode="auto">
              <a:xfrm flipV="1">
                <a:off x="2897" y="2389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3" name="Line 2187"/>
              <p:cNvSpPr>
                <a:spLocks noChangeShapeType="1"/>
              </p:cNvSpPr>
              <p:nvPr/>
            </p:nvSpPr>
            <p:spPr bwMode="auto">
              <a:xfrm flipV="1">
                <a:off x="2934" y="235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4" name="Line 2188"/>
              <p:cNvSpPr>
                <a:spLocks noChangeShapeType="1"/>
              </p:cNvSpPr>
              <p:nvPr/>
            </p:nvSpPr>
            <p:spPr bwMode="auto">
              <a:xfrm>
                <a:off x="2934" y="2359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5" name="Line 2189"/>
              <p:cNvSpPr>
                <a:spLocks noChangeShapeType="1"/>
              </p:cNvSpPr>
              <p:nvPr/>
            </p:nvSpPr>
            <p:spPr bwMode="auto">
              <a:xfrm flipV="1">
                <a:off x="2974" y="2370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6" name="Line 2190"/>
              <p:cNvSpPr>
                <a:spLocks noChangeShapeType="1"/>
              </p:cNvSpPr>
              <p:nvPr/>
            </p:nvSpPr>
            <p:spPr bwMode="auto">
              <a:xfrm flipH="1" flipV="1">
                <a:off x="2983" y="237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7" name="Line 2191"/>
              <p:cNvSpPr>
                <a:spLocks noChangeShapeType="1"/>
              </p:cNvSpPr>
              <p:nvPr/>
            </p:nvSpPr>
            <p:spPr bwMode="auto">
              <a:xfrm flipV="1">
                <a:off x="2857" y="242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8" name="Line 2192"/>
              <p:cNvSpPr>
                <a:spLocks noChangeShapeType="1"/>
              </p:cNvSpPr>
              <p:nvPr/>
            </p:nvSpPr>
            <p:spPr bwMode="auto">
              <a:xfrm>
                <a:off x="2866" y="242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9" name="Line 2193"/>
              <p:cNvSpPr>
                <a:spLocks noChangeShapeType="1"/>
              </p:cNvSpPr>
              <p:nvPr/>
            </p:nvSpPr>
            <p:spPr bwMode="auto">
              <a:xfrm flipV="1">
                <a:off x="2713" y="2467"/>
                <a:ext cx="174" cy="1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0" name="Line 2194"/>
              <p:cNvSpPr>
                <a:spLocks noChangeShapeType="1"/>
              </p:cNvSpPr>
              <p:nvPr/>
            </p:nvSpPr>
            <p:spPr bwMode="auto">
              <a:xfrm flipV="1">
                <a:off x="3070" y="2182"/>
                <a:ext cx="91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1" name="Line 2195"/>
              <p:cNvSpPr>
                <a:spLocks noChangeShapeType="1"/>
              </p:cNvSpPr>
              <p:nvPr/>
            </p:nvSpPr>
            <p:spPr bwMode="auto">
              <a:xfrm flipH="1" flipV="1">
                <a:off x="2814" y="2205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2" name="Freeform 2196"/>
              <p:cNvSpPr>
                <a:spLocks/>
              </p:cNvSpPr>
              <p:nvPr/>
            </p:nvSpPr>
            <p:spPr bwMode="auto">
              <a:xfrm>
                <a:off x="2881" y="2272"/>
                <a:ext cx="72" cy="71"/>
              </a:xfrm>
              <a:custGeom>
                <a:avLst/>
                <a:gdLst>
                  <a:gd name="T0" fmla="*/ 0 w 144"/>
                  <a:gd name="T1" fmla="*/ 0 h 143"/>
                  <a:gd name="T2" fmla="*/ 1 w 144"/>
                  <a:gd name="T3" fmla="*/ 0 h 143"/>
                  <a:gd name="T4" fmla="*/ 9 w 144"/>
                  <a:gd name="T5" fmla="*/ 8 h 143"/>
                  <a:gd name="T6" fmla="*/ 9 w 144"/>
                  <a:gd name="T7" fmla="*/ 8 h 143"/>
                  <a:gd name="T8" fmla="*/ 0 w 144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3"/>
                  <a:gd name="T17" fmla="*/ 144 w 144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3">
                    <a:moveTo>
                      <a:pt x="0" y="6"/>
                    </a:moveTo>
                    <a:lnTo>
                      <a:pt x="6" y="0"/>
                    </a:lnTo>
                    <a:lnTo>
                      <a:pt x="144" y="136"/>
                    </a:lnTo>
                    <a:lnTo>
                      <a:pt x="138" y="143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3" name="Freeform 2197"/>
              <p:cNvSpPr>
                <a:spLocks/>
              </p:cNvSpPr>
              <p:nvPr/>
            </p:nvSpPr>
            <p:spPr bwMode="auto">
              <a:xfrm>
                <a:off x="2619" y="2512"/>
                <a:ext cx="16" cy="36"/>
              </a:xfrm>
              <a:custGeom>
                <a:avLst/>
                <a:gdLst>
                  <a:gd name="T0" fmla="*/ 0 w 31"/>
                  <a:gd name="T1" fmla="*/ 5 h 72"/>
                  <a:gd name="T2" fmla="*/ 2 w 31"/>
                  <a:gd name="T3" fmla="*/ 3 h 72"/>
                  <a:gd name="T4" fmla="*/ 2 w 31"/>
                  <a:gd name="T5" fmla="*/ 2 h 72"/>
                  <a:gd name="T6" fmla="*/ 2 w 31"/>
                  <a:gd name="T7" fmla="*/ 1 h 72"/>
                  <a:gd name="T8" fmla="*/ 2 w 3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2"/>
                  <a:gd name="T17" fmla="*/ 31 w 3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2">
                    <a:moveTo>
                      <a:pt x="0" y="72"/>
                    </a:moveTo>
                    <a:lnTo>
                      <a:pt x="23" y="60"/>
                    </a:lnTo>
                    <a:lnTo>
                      <a:pt x="31" y="36"/>
                    </a:lnTo>
                    <a:lnTo>
                      <a:pt x="31" y="1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4" name="Line 2198"/>
              <p:cNvSpPr>
                <a:spLocks noChangeShapeType="1"/>
              </p:cNvSpPr>
              <p:nvPr/>
            </p:nvSpPr>
            <p:spPr bwMode="auto">
              <a:xfrm flipH="1">
                <a:off x="2619" y="251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5" name="Freeform 2199"/>
              <p:cNvSpPr>
                <a:spLocks/>
              </p:cNvSpPr>
              <p:nvPr/>
            </p:nvSpPr>
            <p:spPr bwMode="auto">
              <a:xfrm>
                <a:off x="2620" y="2518"/>
                <a:ext cx="1" cy="14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 h 28"/>
                  <a:gd name="T4" fmla="*/ 0 w 1"/>
                  <a:gd name="T5" fmla="*/ 2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5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6" name="Freeform 2200"/>
              <p:cNvSpPr>
                <a:spLocks/>
              </p:cNvSpPr>
              <p:nvPr/>
            </p:nvSpPr>
            <p:spPr bwMode="auto">
              <a:xfrm>
                <a:off x="2620" y="2531"/>
                <a:ext cx="28" cy="1"/>
              </a:xfrm>
              <a:custGeom>
                <a:avLst/>
                <a:gdLst>
                  <a:gd name="T0" fmla="*/ 0 w 55"/>
                  <a:gd name="T1" fmla="*/ 0 h 1"/>
                  <a:gd name="T2" fmla="*/ 2 w 55"/>
                  <a:gd name="T3" fmla="*/ 0 h 1"/>
                  <a:gd name="T4" fmla="*/ 4 w 55"/>
                  <a:gd name="T5" fmla="*/ 0 h 1"/>
                  <a:gd name="T6" fmla="*/ 4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7" name="Line 2201"/>
              <p:cNvSpPr>
                <a:spLocks noChangeShapeType="1"/>
              </p:cNvSpPr>
              <p:nvPr/>
            </p:nvSpPr>
            <p:spPr bwMode="auto">
              <a:xfrm flipV="1">
                <a:off x="2648" y="2518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8" name="Freeform 2202"/>
              <p:cNvSpPr>
                <a:spLocks/>
              </p:cNvSpPr>
              <p:nvPr/>
            </p:nvSpPr>
            <p:spPr bwMode="auto">
              <a:xfrm>
                <a:off x="2620" y="2519"/>
                <a:ext cx="28" cy="1"/>
              </a:xfrm>
              <a:custGeom>
                <a:avLst/>
                <a:gdLst>
                  <a:gd name="T0" fmla="*/ 4 w 55"/>
                  <a:gd name="T1" fmla="*/ 0 h 1"/>
                  <a:gd name="T2" fmla="*/ 4 w 55"/>
                  <a:gd name="T3" fmla="*/ 0 h 1"/>
                  <a:gd name="T4" fmla="*/ 2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9" name="Freeform 2203"/>
              <p:cNvSpPr>
                <a:spLocks/>
              </p:cNvSpPr>
              <p:nvPr/>
            </p:nvSpPr>
            <p:spPr bwMode="auto">
              <a:xfrm>
                <a:off x="2620" y="2524"/>
                <a:ext cx="28" cy="1"/>
              </a:xfrm>
              <a:custGeom>
                <a:avLst/>
                <a:gdLst>
                  <a:gd name="T0" fmla="*/ 0 w 55"/>
                  <a:gd name="T1" fmla="*/ 0 h 1"/>
                  <a:gd name="T2" fmla="*/ 2 w 55"/>
                  <a:gd name="T3" fmla="*/ 0 h 1"/>
                  <a:gd name="T4" fmla="*/ 4 w 55"/>
                  <a:gd name="T5" fmla="*/ 0 h 1"/>
                  <a:gd name="T6" fmla="*/ 4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0" name="Line 2204"/>
              <p:cNvSpPr>
                <a:spLocks noChangeShapeType="1"/>
              </p:cNvSpPr>
              <p:nvPr/>
            </p:nvSpPr>
            <p:spPr bwMode="auto">
              <a:xfrm>
                <a:off x="2648" y="2530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1" name="Freeform 2205"/>
              <p:cNvSpPr>
                <a:spLocks/>
              </p:cNvSpPr>
              <p:nvPr/>
            </p:nvSpPr>
            <p:spPr bwMode="auto">
              <a:xfrm>
                <a:off x="2625" y="2534"/>
                <a:ext cx="27" cy="14"/>
              </a:xfrm>
              <a:custGeom>
                <a:avLst/>
                <a:gdLst>
                  <a:gd name="T0" fmla="*/ 0 w 55"/>
                  <a:gd name="T1" fmla="*/ 0 h 28"/>
                  <a:gd name="T2" fmla="*/ 1 w 55"/>
                  <a:gd name="T3" fmla="*/ 2 h 28"/>
                  <a:gd name="T4" fmla="*/ 3 w 55"/>
                  <a:gd name="T5" fmla="*/ 2 h 2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28"/>
                  <a:gd name="T11" fmla="*/ 55 w 55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28">
                    <a:moveTo>
                      <a:pt x="0" y="0"/>
                    </a:moveTo>
                    <a:lnTo>
                      <a:pt x="25" y="20"/>
                    </a:lnTo>
                    <a:lnTo>
                      <a:pt x="55" y="2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2" name="Line 2206"/>
              <p:cNvSpPr>
                <a:spLocks noChangeShapeType="1"/>
              </p:cNvSpPr>
              <p:nvPr/>
            </p:nvSpPr>
            <p:spPr bwMode="auto">
              <a:xfrm flipH="1">
                <a:off x="2623" y="2534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3" name="Freeform 2207"/>
              <p:cNvSpPr>
                <a:spLocks/>
              </p:cNvSpPr>
              <p:nvPr/>
            </p:nvSpPr>
            <p:spPr bwMode="auto">
              <a:xfrm>
                <a:off x="2631" y="2512"/>
                <a:ext cx="19" cy="1"/>
              </a:xfrm>
              <a:custGeom>
                <a:avLst/>
                <a:gdLst>
                  <a:gd name="T0" fmla="*/ 0 w 38"/>
                  <a:gd name="T1" fmla="*/ 0 h 1"/>
                  <a:gd name="T2" fmla="*/ 1 w 38"/>
                  <a:gd name="T3" fmla="*/ 0 h 1"/>
                  <a:gd name="T4" fmla="*/ 2 w 3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1"/>
                  <a:gd name="T11" fmla="*/ 38 w 3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1">
                    <a:moveTo>
                      <a:pt x="0" y="0"/>
                    </a:moveTo>
                    <a:lnTo>
                      <a:pt x="25" y="0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4" name="Freeform 2208"/>
              <p:cNvSpPr>
                <a:spLocks/>
              </p:cNvSpPr>
              <p:nvPr/>
            </p:nvSpPr>
            <p:spPr bwMode="auto">
              <a:xfrm>
                <a:off x="2664" y="2543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1"/>
                  <a:gd name="T11" fmla="*/ 27 w 2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1">
                    <a:moveTo>
                      <a:pt x="0" y="11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5" name="Line 2209"/>
              <p:cNvSpPr>
                <a:spLocks noChangeShapeType="1"/>
              </p:cNvSpPr>
              <p:nvPr/>
            </p:nvSpPr>
            <p:spPr bwMode="auto">
              <a:xfrm flipV="1">
                <a:off x="2680" y="252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6" name="Freeform 2210"/>
              <p:cNvSpPr>
                <a:spLocks/>
              </p:cNvSpPr>
              <p:nvPr/>
            </p:nvSpPr>
            <p:spPr bwMode="auto">
              <a:xfrm>
                <a:off x="2657" y="2519"/>
                <a:ext cx="36" cy="1"/>
              </a:xfrm>
              <a:custGeom>
                <a:avLst/>
                <a:gdLst>
                  <a:gd name="T0" fmla="*/ 5 w 72"/>
                  <a:gd name="T1" fmla="*/ 0 h 1"/>
                  <a:gd name="T2" fmla="*/ 3 w 72"/>
                  <a:gd name="T3" fmla="*/ 0 h 1"/>
                  <a:gd name="T4" fmla="*/ 1 w 72"/>
                  <a:gd name="T5" fmla="*/ 0 h 1"/>
                  <a:gd name="T6" fmla="*/ 0 w 7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"/>
                  <a:gd name="T13" fmla="*/ 0 h 1"/>
                  <a:gd name="T14" fmla="*/ 72 w 7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" h="1">
                    <a:moveTo>
                      <a:pt x="72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7" name="Line 2211"/>
              <p:cNvSpPr>
                <a:spLocks noChangeShapeType="1"/>
              </p:cNvSpPr>
              <p:nvPr/>
            </p:nvSpPr>
            <p:spPr bwMode="auto">
              <a:xfrm flipV="1">
                <a:off x="2676" y="251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8" name="Line 2212"/>
              <p:cNvSpPr>
                <a:spLocks noChangeShapeType="1"/>
              </p:cNvSpPr>
              <p:nvPr/>
            </p:nvSpPr>
            <p:spPr bwMode="auto">
              <a:xfrm flipV="1">
                <a:off x="2658" y="2521"/>
                <a:ext cx="16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9" name="Freeform 2213"/>
              <p:cNvSpPr>
                <a:spLocks/>
              </p:cNvSpPr>
              <p:nvPr/>
            </p:nvSpPr>
            <p:spPr bwMode="auto">
              <a:xfrm>
                <a:off x="2666" y="2532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2 h 31"/>
                  <a:gd name="T4" fmla="*/ 0 w 1"/>
                  <a:gd name="T5" fmla="*/ 2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0" name="Line 2214"/>
              <p:cNvSpPr>
                <a:spLocks noChangeShapeType="1"/>
              </p:cNvSpPr>
              <p:nvPr/>
            </p:nvSpPr>
            <p:spPr bwMode="auto">
              <a:xfrm>
                <a:off x="2675" y="2525"/>
                <a:ext cx="20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1" name="Freeform 2215"/>
              <p:cNvSpPr>
                <a:spLocks/>
              </p:cNvSpPr>
              <p:nvPr/>
            </p:nvSpPr>
            <p:spPr bwMode="auto">
              <a:xfrm>
                <a:off x="2699" y="2548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2" name="Freeform 2216"/>
              <p:cNvSpPr>
                <a:spLocks/>
              </p:cNvSpPr>
              <p:nvPr/>
            </p:nvSpPr>
            <p:spPr bwMode="auto">
              <a:xfrm>
                <a:off x="2703" y="2541"/>
                <a:ext cx="27" cy="1"/>
              </a:xfrm>
              <a:custGeom>
                <a:avLst/>
                <a:gdLst>
                  <a:gd name="T0" fmla="*/ 3 w 54"/>
                  <a:gd name="T1" fmla="*/ 0 h 1"/>
                  <a:gd name="T2" fmla="*/ 3 w 54"/>
                  <a:gd name="T3" fmla="*/ 0 h 1"/>
                  <a:gd name="T4" fmla="*/ 2 w 54"/>
                  <a:gd name="T5" fmla="*/ 0 h 1"/>
                  <a:gd name="T6" fmla="*/ 0 w 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"/>
                  <a:gd name="T14" fmla="*/ 54 w 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">
                    <a:moveTo>
                      <a:pt x="5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3" name="Line 2217"/>
              <p:cNvSpPr>
                <a:spLocks noChangeShapeType="1"/>
              </p:cNvSpPr>
              <p:nvPr/>
            </p:nvSpPr>
            <p:spPr bwMode="auto">
              <a:xfrm flipV="1">
                <a:off x="2702" y="2530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4" name="Line 2218"/>
              <p:cNvSpPr>
                <a:spLocks noChangeShapeType="1"/>
              </p:cNvSpPr>
              <p:nvPr/>
            </p:nvSpPr>
            <p:spPr bwMode="auto">
              <a:xfrm>
                <a:off x="2722" y="252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5" name="Freeform 2219"/>
              <p:cNvSpPr>
                <a:spLocks/>
              </p:cNvSpPr>
              <p:nvPr/>
            </p:nvSpPr>
            <p:spPr bwMode="auto">
              <a:xfrm>
                <a:off x="2704" y="2523"/>
                <a:ext cx="24" cy="1"/>
              </a:xfrm>
              <a:custGeom>
                <a:avLst/>
                <a:gdLst>
                  <a:gd name="T0" fmla="*/ 3 w 48"/>
                  <a:gd name="T1" fmla="*/ 0 h 1"/>
                  <a:gd name="T2" fmla="*/ 2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6" name="Line 2220"/>
              <p:cNvSpPr>
                <a:spLocks noChangeShapeType="1"/>
              </p:cNvSpPr>
              <p:nvPr/>
            </p:nvSpPr>
            <p:spPr bwMode="auto">
              <a:xfrm flipV="1">
                <a:off x="2698" y="2514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7" name="Freeform 2221"/>
              <p:cNvSpPr>
                <a:spLocks/>
              </p:cNvSpPr>
              <p:nvPr/>
            </p:nvSpPr>
            <p:spPr bwMode="auto">
              <a:xfrm>
                <a:off x="2701" y="2518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6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8" name="Line 2222"/>
              <p:cNvSpPr>
                <a:spLocks noChangeShapeType="1"/>
              </p:cNvSpPr>
              <p:nvPr/>
            </p:nvSpPr>
            <p:spPr bwMode="auto">
              <a:xfrm flipH="1">
                <a:off x="2731" y="2515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2" name="Group 2223"/>
            <p:cNvGrpSpPr>
              <a:grpSpLocks/>
            </p:cNvGrpSpPr>
            <p:nvPr/>
          </p:nvGrpSpPr>
          <p:grpSpPr bwMode="auto">
            <a:xfrm>
              <a:off x="2505" y="2079"/>
              <a:ext cx="566" cy="814"/>
              <a:chOff x="2505" y="2079"/>
              <a:chExt cx="566" cy="814"/>
            </a:xfrm>
          </p:grpSpPr>
          <p:sp>
            <p:nvSpPr>
              <p:cNvPr id="125269" name="Line 2224"/>
              <p:cNvSpPr>
                <a:spLocks noChangeShapeType="1"/>
              </p:cNvSpPr>
              <p:nvPr/>
            </p:nvSpPr>
            <p:spPr bwMode="auto">
              <a:xfrm flipH="1">
                <a:off x="2706" y="2523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0" name="Freeform 2225"/>
              <p:cNvSpPr>
                <a:spLocks/>
              </p:cNvSpPr>
              <p:nvPr/>
            </p:nvSpPr>
            <p:spPr bwMode="auto">
              <a:xfrm>
                <a:off x="2716" y="2532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2 h 31"/>
                  <a:gd name="T4" fmla="*/ 0 w 1"/>
                  <a:gd name="T5" fmla="*/ 2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1" name="Line 2226"/>
              <p:cNvSpPr>
                <a:spLocks noChangeShapeType="1"/>
              </p:cNvSpPr>
              <p:nvPr/>
            </p:nvSpPr>
            <p:spPr bwMode="auto">
              <a:xfrm flipV="1">
                <a:off x="2716" y="251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2" name="Freeform 2227"/>
              <p:cNvSpPr>
                <a:spLocks/>
              </p:cNvSpPr>
              <p:nvPr/>
            </p:nvSpPr>
            <p:spPr bwMode="auto">
              <a:xfrm>
                <a:off x="2506" y="2435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1 h 6"/>
                  <a:gd name="T8" fmla="*/ 1 w 4"/>
                  <a:gd name="T9" fmla="*/ 1 h 6"/>
                  <a:gd name="T10" fmla="*/ 1 w 4"/>
                  <a:gd name="T11" fmla="*/ 1 h 6"/>
                  <a:gd name="T12" fmla="*/ 1 w 4"/>
                  <a:gd name="T13" fmla="*/ 1 h 6"/>
                  <a:gd name="T14" fmla="*/ 1 w 4"/>
                  <a:gd name="T15" fmla="*/ 0 h 6"/>
                  <a:gd name="T16" fmla="*/ 0 w 4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0" y="1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3" name="Freeform 2228"/>
              <p:cNvSpPr>
                <a:spLocks/>
              </p:cNvSpPr>
              <p:nvPr/>
            </p:nvSpPr>
            <p:spPr bwMode="auto">
              <a:xfrm>
                <a:off x="2506" y="2436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1 w 4"/>
                  <a:gd name="T7" fmla="*/ 0 h 5"/>
                  <a:gd name="T8" fmla="*/ 1 w 4"/>
                  <a:gd name="T9" fmla="*/ 0 h 5"/>
                  <a:gd name="T10" fmla="*/ 1 w 4"/>
                  <a:gd name="T11" fmla="*/ 0 h 5"/>
                  <a:gd name="T12" fmla="*/ 1 w 4"/>
                  <a:gd name="T13" fmla="*/ 0 h 5"/>
                  <a:gd name="T14" fmla="*/ 1 w 4"/>
                  <a:gd name="T15" fmla="*/ 0 h 5"/>
                  <a:gd name="T16" fmla="*/ 0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4" name="Line 2229"/>
              <p:cNvSpPr>
                <a:spLocks noChangeShapeType="1"/>
              </p:cNvSpPr>
              <p:nvPr/>
            </p:nvSpPr>
            <p:spPr bwMode="auto">
              <a:xfrm flipH="1">
                <a:off x="2508" y="2433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5" name="Freeform 2230"/>
              <p:cNvSpPr>
                <a:spLocks/>
              </p:cNvSpPr>
              <p:nvPr/>
            </p:nvSpPr>
            <p:spPr bwMode="auto">
              <a:xfrm>
                <a:off x="2506" y="243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1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0"/>
                    </a:move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6" name="Line 2231"/>
              <p:cNvSpPr>
                <a:spLocks noChangeShapeType="1"/>
              </p:cNvSpPr>
              <p:nvPr/>
            </p:nvSpPr>
            <p:spPr bwMode="auto">
              <a:xfrm flipH="1" flipV="1">
                <a:off x="2505" y="243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7" name="Freeform 2232"/>
              <p:cNvSpPr>
                <a:spLocks/>
              </p:cNvSpPr>
              <p:nvPr/>
            </p:nvSpPr>
            <p:spPr bwMode="auto">
              <a:xfrm>
                <a:off x="2505" y="2436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8" name="Line 2233"/>
              <p:cNvSpPr>
                <a:spLocks noChangeShapeType="1"/>
              </p:cNvSpPr>
              <p:nvPr/>
            </p:nvSpPr>
            <p:spPr bwMode="auto">
              <a:xfrm flipV="1">
                <a:off x="2505" y="2430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9" name="Freeform 2234"/>
              <p:cNvSpPr>
                <a:spLocks/>
              </p:cNvSpPr>
              <p:nvPr/>
            </p:nvSpPr>
            <p:spPr bwMode="auto">
              <a:xfrm>
                <a:off x="2511" y="2425"/>
                <a:ext cx="7" cy="8"/>
              </a:xfrm>
              <a:custGeom>
                <a:avLst/>
                <a:gdLst>
                  <a:gd name="T0" fmla="*/ 0 w 16"/>
                  <a:gd name="T1" fmla="*/ 1 h 16"/>
                  <a:gd name="T2" fmla="*/ 0 w 16"/>
                  <a:gd name="T3" fmla="*/ 1 h 16"/>
                  <a:gd name="T4" fmla="*/ 0 w 16"/>
                  <a:gd name="T5" fmla="*/ 1 h 16"/>
                  <a:gd name="T6" fmla="*/ 0 w 16"/>
                  <a:gd name="T7" fmla="*/ 1 h 16"/>
                  <a:gd name="T8" fmla="*/ 0 w 16"/>
                  <a:gd name="T9" fmla="*/ 1 h 16"/>
                  <a:gd name="T10" fmla="*/ 0 w 16"/>
                  <a:gd name="T11" fmla="*/ 1 h 16"/>
                  <a:gd name="T12" fmla="*/ 0 w 16"/>
                  <a:gd name="T13" fmla="*/ 1 h 16"/>
                  <a:gd name="T14" fmla="*/ 0 w 16"/>
                  <a:gd name="T15" fmla="*/ 0 h 16"/>
                  <a:gd name="T16" fmla="*/ 0 w 16"/>
                  <a:gd name="T17" fmla="*/ 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6"/>
                  <a:gd name="T29" fmla="*/ 16 w 16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6">
                    <a:moveTo>
                      <a:pt x="2" y="2"/>
                    </a:moveTo>
                    <a:lnTo>
                      <a:pt x="0" y="8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13" y="14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0" name="Freeform 2235"/>
              <p:cNvSpPr>
                <a:spLocks/>
              </p:cNvSpPr>
              <p:nvPr/>
            </p:nvSpPr>
            <p:spPr bwMode="auto">
              <a:xfrm>
                <a:off x="2510" y="2425"/>
                <a:ext cx="9" cy="9"/>
              </a:xfrm>
              <a:custGeom>
                <a:avLst/>
                <a:gdLst>
                  <a:gd name="T0" fmla="*/ 1 w 18"/>
                  <a:gd name="T1" fmla="*/ 0 h 19"/>
                  <a:gd name="T2" fmla="*/ 0 w 18"/>
                  <a:gd name="T3" fmla="*/ 0 h 19"/>
                  <a:gd name="T4" fmla="*/ 1 w 18"/>
                  <a:gd name="T5" fmla="*/ 1 h 19"/>
                  <a:gd name="T6" fmla="*/ 1 w 18"/>
                  <a:gd name="T7" fmla="*/ 1 h 19"/>
                  <a:gd name="T8" fmla="*/ 1 w 18"/>
                  <a:gd name="T9" fmla="*/ 1 h 19"/>
                  <a:gd name="T10" fmla="*/ 1 w 18"/>
                  <a:gd name="T11" fmla="*/ 0 h 19"/>
                  <a:gd name="T12" fmla="*/ 1 w 18"/>
                  <a:gd name="T13" fmla="*/ 0 h 19"/>
                  <a:gd name="T14" fmla="*/ 1 w 18"/>
                  <a:gd name="T15" fmla="*/ 0 h 19"/>
                  <a:gd name="T16" fmla="*/ 1 w 1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9"/>
                  <a:gd name="T29" fmla="*/ 18 w 1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9">
                    <a:moveTo>
                      <a:pt x="3" y="4"/>
                    </a:moveTo>
                    <a:lnTo>
                      <a:pt x="0" y="10"/>
                    </a:lnTo>
                    <a:lnTo>
                      <a:pt x="3" y="16"/>
                    </a:lnTo>
                    <a:lnTo>
                      <a:pt x="9" y="19"/>
                    </a:lnTo>
                    <a:lnTo>
                      <a:pt x="15" y="16"/>
                    </a:lnTo>
                    <a:lnTo>
                      <a:pt x="18" y="10"/>
                    </a:lnTo>
                    <a:lnTo>
                      <a:pt x="15" y="4"/>
                    </a:lnTo>
                    <a:lnTo>
                      <a:pt x="9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1" name="Freeform 2236"/>
              <p:cNvSpPr>
                <a:spLocks/>
              </p:cNvSpPr>
              <p:nvPr/>
            </p:nvSpPr>
            <p:spPr bwMode="auto">
              <a:xfrm>
                <a:off x="2514" y="2429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2" name="Line 2237"/>
              <p:cNvSpPr>
                <a:spLocks noChangeShapeType="1"/>
              </p:cNvSpPr>
              <p:nvPr/>
            </p:nvSpPr>
            <p:spPr bwMode="auto">
              <a:xfrm flipH="1">
                <a:off x="2511" y="2430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3" name="Line 2238"/>
              <p:cNvSpPr>
                <a:spLocks noChangeShapeType="1"/>
              </p:cNvSpPr>
              <p:nvPr/>
            </p:nvSpPr>
            <p:spPr bwMode="auto">
              <a:xfrm flipH="1">
                <a:off x="2511" y="243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4" name="Line 2239"/>
              <p:cNvSpPr>
                <a:spLocks noChangeShapeType="1"/>
              </p:cNvSpPr>
              <p:nvPr/>
            </p:nvSpPr>
            <p:spPr bwMode="auto">
              <a:xfrm>
                <a:off x="2514" y="2430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5" name="Line 2240"/>
              <p:cNvSpPr>
                <a:spLocks noChangeShapeType="1"/>
              </p:cNvSpPr>
              <p:nvPr/>
            </p:nvSpPr>
            <p:spPr bwMode="auto">
              <a:xfrm>
                <a:off x="2514" y="2430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6" name="Line 2241"/>
              <p:cNvSpPr>
                <a:spLocks noChangeShapeType="1"/>
              </p:cNvSpPr>
              <p:nvPr/>
            </p:nvSpPr>
            <p:spPr bwMode="auto">
              <a:xfrm>
                <a:off x="2514" y="243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7" name="Line 2242"/>
              <p:cNvSpPr>
                <a:spLocks noChangeShapeType="1"/>
              </p:cNvSpPr>
              <p:nvPr/>
            </p:nvSpPr>
            <p:spPr bwMode="auto">
              <a:xfrm>
                <a:off x="2515" y="2430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8" name="Line 2243"/>
              <p:cNvSpPr>
                <a:spLocks noChangeShapeType="1"/>
              </p:cNvSpPr>
              <p:nvPr/>
            </p:nvSpPr>
            <p:spPr bwMode="auto">
              <a:xfrm>
                <a:off x="2515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9" name="Line 2244"/>
              <p:cNvSpPr>
                <a:spLocks noChangeShapeType="1"/>
              </p:cNvSpPr>
              <p:nvPr/>
            </p:nvSpPr>
            <p:spPr bwMode="auto">
              <a:xfrm>
                <a:off x="2515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0" name="Line 2245"/>
              <p:cNvSpPr>
                <a:spLocks noChangeShapeType="1"/>
              </p:cNvSpPr>
              <p:nvPr/>
            </p:nvSpPr>
            <p:spPr bwMode="auto">
              <a:xfrm flipV="1">
                <a:off x="2515" y="2426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1" name="Line 2246"/>
              <p:cNvSpPr>
                <a:spLocks noChangeShapeType="1"/>
              </p:cNvSpPr>
              <p:nvPr/>
            </p:nvSpPr>
            <p:spPr bwMode="auto">
              <a:xfrm flipV="1">
                <a:off x="2514" y="2426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2" name="Line 2247"/>
              <p:cNvSpPr>
                <a:spLocks noChangeShapeType="1"/>
              </p:cNvSpPr>
              <p:nvPr/>
            </p:nvSpPr>
            <p:spPr bwMode="auto">
              <a:xfrm flipV="1">
                <a:off x="2514" y="2425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3" name="Line 2248"/>
              <p:cNvSpPr>
                <a:spLocks noChangeShapeType="1"/>
              </p:cNvSpPr>
              <p:nvPr/>
            </p:nvSpPr>
            <p:spPr bwMode="auto">
              <a:xfrm flipV="1">
                <a:off x="2514" y="2425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4" name="Line 2249"/>
              <p:cNvSpPr>
                <a:spLocks noChangeShapeType="1"/>
              </p:cNvSpPr>
              <p:nvPr/>
            </p:nvSpPr>
            <p:spPr bwMode="auto">
              <a:xfrm flipH="1" flipV="1">
                <a:off x="2511" y="2427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5" name="Line 2250"/>
              <p:cNvSpPr>
                <a:spLocks noChangeShapeType="1"/>
              </p:cNvSpPr>
              <p:nvPr/>
            </p:nvSpPr>
            <p:spPr bwMode="auto">
              <a:xfrm flipH="1" flipV="1">
                <a:off x="2511" y="2426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6" name="Line 2251"/>
              <p:cNvSpPr>
                <a:spLocks noChangeShapeType="1"/>
              </p:cNvSpPr>
              <p:nvPr/>
            </p:nvSpPr>
            <p:spPr bwMode="auto">
              <a:xfrm flipH="1">
                <a:off x="2511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7" name="Line 2252"/>
              <p:cNvSpPr>
                <a:spLocks noChangeShapeType="1"/>
              </p:cNvSpPr>
              <p:nvPr/>
            </p:nvSpPr>
            <p:spPr bwMode="auto">
              <a:xfrm flipH="1">
                <a:off x="2511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8" name="Line 2253"/>
              <p:cNvSpPr>
                <a:spLocks noChangeShapeType="1"/>
              </p:cNvSpPr>
              <p:nvPr/>
            </p:nvSpPr>
            <p:spPr bwMode="auto">
              <a:xfrm flipV="1">
                <a:off x="2508" y="2433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9" name="Freeform 2254"/>
              <p:cNvSpPr>
                <a:spLocks/>
              </p:cNvSpPr>
              <p:nvPr/>
            </p:nvSpPr>
            <p:spPr bwMode="auto">
              <a:xfrm>
                <a:off x="2513" y="2433"/>
                <a:ext cx="5" cy="1"/>
              </a:xfrm>
              <a:custGeom>
                <a:avLst/>
                <a:gdLst>
                  <a:gd name="T0" fmla="*/ 0 w 9"/>
                  <a:gd name="T1" fmla="*/ 0 h 3"/>
                  <a:gd name="T2" fmla="*/ 1 w 9"/>
                  <a:gd name="T3" fmla="*/ 0 h 3"/>
                  <a:gd name="T4" fmla="*/ 1 w 9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3"/>
                  <a:gd name="T11" fmla="*/ 9 w 9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3">
                    <a:moveTo>
                      <a:pt x="0" y="2"/>
                    </a:moveTo>
                    <a:lnTo>
                      <a:pt x="3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0" name="Freeform 2255"/>
              <p:cNvSpPr>
                <a:spLocks/>
              </p:cNvSpPr>
              <p:nvPr/>
            </p:nvSpPr>
            <p:spPr bwMode="auto">
              <a:xfrm>
                <a:off x="2507" y="2438"/>
                <a:ext cx="1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1" name="Freeform 2256"/>
              <p:cNvSpPr>
                <a:spLocks/>
              </p:cNvSpPr>
              <p:nvPr/>
            </p:nvSpPr>
            <p:spPr bwMode="auto">
              <a:xfrm>
                <a:off x="2505" y="2437"/>
                <a:ext cx="2" cy="2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1 h 4"/>
                  <a:gd name="T4" fmla="*/ 1 w 3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2" name="Line 2257"/>
              <p:cNvSpPr>
                <a:spLocks noChangeShapeType="1"/>
              </p:cNvSpPr>
              <p:nvPr/>
            </p:nvSpPr>
            <p:spPr bwMode="auto">
              <a:xfrm>
                <a:off x="2505" y="24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3" name="Line 2258"/>
              <p:cNvSpPr>
                <a:spLocks noChangeShapeType="1"/>
              </p:cNvSpPr>
              <p:nvPr/>
            </p:nvSpPr>
            <p:spPr bwMode="auto">
              <a:xfrm flipH="1">
                <a:off x="2505" y="2430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4" name="Freeform 2259"/>
              <p:cNvSpPr>
                <a:spLocks/>
              </p:cNvSpPr>
              <p:nvPr/>
            </p:nvSpPr>
            <p:spPr bwMode="auto">
              <a:xfrm>
                <a:off x="2510" y="2426"/>
                <a:ext cx="1" cy="4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1 h 7"/>
                  <a:gd name="T4" fmla="*/ 0 w 3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1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5" name="Freeform 2260"/>
              <p:cNvSpPr>
                <a:spLocks/>
              </p:cNvSpPr>
              <p:nvPr/>
            </p:nvSpPr>
            <p:spPr bwMode="auto">
              <a:xfrm>
                <a:off x="2511" y="2425"/>
                <a:ext cx="7" cy="1"/>
              </a:xfrm>
              <a:custGeom>
                <a:avLst/>
                <a:gdLst>
                  <a:gd name="T0" fmla="*/ 1 w 12"/>
                  <a:gd name="T1" fmla="*/ 0 h 4"/>
                  <a:gd name="T2" fmla="*/ 1 w 12"/>
                  <a:gd name="T3" fmla="*/ 0 h 4"/>
                  <a:gd name="T4" fmla="*/ 0 w 1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"/>
                  <a:gd name="T11" fmla="*/ 12 w 1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">
                    <a:moveTo>
                      <a:pt x="12" y="4"/>
                    </a:move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6" name="Freeform 2261"/>
              <p:cNvSpPr>
                <a:spLocks/>
              </p:cNvSpPr>
              <p:nvPr/>
            </p:nvSpPr>
            <p:spPr bwMode="auto">
              <a:xfrm>
                <a:off x="2518" y="2426"/>
                <a:ext cx="1" cy="7"/>
              </a:xfrm>
              <a:custGeom>
                <a:avLst/>
                <a:gdLst>
                  <a:gd name="T0" fmla="*/ 0 w 3"/>
                  <a:gd name="T1" fmla="*/ 1 h 12"/>
                  <a:gd name="T2" fmla="*/ 0 w 3"/>
                  <a:gd name="T3" fmla="*/ 1 h 12"/>
                  <a:gd name="T4" fmla="*/ 0 w 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2"/>
                  <a:gd name="T11" fmla="*/ 3 w 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2">
                    <a:moveTo>
                      <a:pt x="0" y="12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7" name="Freeform 2262"/>
              <p:cNvSpPr>
                <a:spLocks/>
              </p:cNvSpPr>
              <p:nvPr/>
            </p:nvSpPr>
            <p:spPr bwMode="auto">
              <a:xfrm>
                <a:off x="2663" y="2356"/>
                <a:ext cx="69" cy="45"/>
              </a:xfrm>
              <a:custGeom>
                <a:avLst/>
                <a:gdLst>
                  <a:gd name="T0" fmla="*/ 9 w 138"/>
                  <a:gd name="T1" fmla="*/ 0 h 90"/>
                  <a:gd name="T2" fmla="*/ 2 w 138"/>
                  <a:gd name="T3" fmla="*/ 6 h 90"/>
                  <a:gd name="T4" fmla="*/ 0 w 138"/>
                  <a:gd name="T5" fmla="*/ 3 h 90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90"/>
                  <a:gd name="T11" fmla="*/ 138 w 138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90">
                    <a:moveTo>
                      <a:pt x="138" y="0"/>
                    </a:moveTo>
                    <a:lnTo>
                      <a:pt x="46" y="90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8" name="Freeform 2263"/>
              <p:cNvSpPr>
                <a:spLocks/>
              </p:cNvSpPr>
              <p:nvPr/>
            </p:nvSpPr>
            <p:spPr bwMode="auto">
              <a:xfrm>
                <a:off x="2660" y="2375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1 w 6"/>
                  <a:gd name="T3" fmla="*/ 1 h 8"/>
                  <a:gd name="T4" fmla="*/ 1 w 6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8"/>
                  <a:gd name="T11" fmla="*/ 6 w 6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8">
                    <a:moveTo>
                      <a:pt x="0" y="0"/>
                    </a:moveTo>
                    <a:lnTo>
                      <a:pt x="3" y="3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9" name="Freeform 2264"/>
              <p:cNvSpPr>
                <a:spLocks/>
              </p:cNvSpPr>
              <p:nvPr/>
            </p:nvSpPr>
            <p:spPr bwMode="auto">
              <a:xfrm>
                <a:off x="2659" y="2370"/>
                <a:ext cx="1" cy="5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1 h 9"/>
                  <a:gd name="T4" fmla="*/ 0 w 3"/>
                  <a:gd name="T5" fmla="*/ 1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3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0" y="0"/>
                    </a:moveTo>
                    <a:lnTo>
                      <a:pt x="2" y="4"/>
                    </a:lnTo>
                    <a:lnTo>
                      <a:pt x="3" y="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0" name="Freeform 2265"/>
              <p:cNvSpPr>
                <a:spLocks/>
              </p:cNvSpPr>
              <p:nvPr/>
            </p:nvSpPr>
            <p:spPr bwMode="auto">
              <a:xfrm>
                <a:off x="2659" y="2364"/>
                <a:ext cx="1" cy="6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1" name="Freeform 2266"/>
              <p:cNvSpPr>
                <a:spLocks/>
              </p:cNvSpPr>
              <p:nvPr/>
            </p:nvSpPr>
            <p:spPr bwMode="auto">
              <a:xfrm>
                <a:off x="2659" y="2360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0"/>
                  <a:gd name="T11" fmla="*/ 3 w 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0">
                    <a:moveTo>
                      <a:pt x="3" y="0"/>
                    </a:moveTo>
                    <a:lnTo>
                      <a:pt x="2" y="5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2" name="Freeform 2267"/>
              <p:cNvSpPr>
                <a:spLocks/>
              </p:cNvSpPr>
              <p:nvPr/>
            </p:nvSpPr>
            <p:spPr bwMode="auto">
              <a:xfrm>
                <a:off x="2660" y="2356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1 h 7"/>
                  <a:gd name="T4" fmla="*/ 0 w 6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6" y="0"/>
                    </a:moveTo>
                    <a:lnTo>
                      <a:pt x="3" y="3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3" name="Freeform 2268"/>
              <p:cNvSpPr>
                <a:spLocks/>
              </p:cNvSpPr>
              <p:nvPr/>
            </p:nvSpPr>
            <p:spPr bwMode="auto">
              <a:xfrm>
                <a:off x="2663" y="2331"/>
                <a:ext cx="25" cy="25"/>
              </a:xfrm>
              <a:custGeom>
                <a:avLst/>
                <a:gdLst>
                  <a:gd name="T0" fmla="*/ 3 w 51"/>
                  <a:gd name="T1" fmla="*/ 0 h 50"/>
                  <a:gd name="T2" fmla="*/ 2 w 51"/>
                  <a:gd name="T3" fmla="*/ 1 h 50"/>
                  <a:gd name="T4" fmla="*/ 0 w 51"/>
                  <a:gd name="T5" fmla="*/ 3 h 50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50"/>
                  <a:gd name="T11" fmla="*/ 51 w 5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50">
                    <a:moveTo>
                      <a:pt x="51" y="0"/>
                    </a:moveTo>
                    <a:lnTo>
                      <a:pt x="46" y="4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4" name="Freeform 2269"/>
              <p:cNvSpPr>
                <a:spLocks/>
              </p:cNvSpPr>
              <p:nvPr/>
            </p:nvSpPr>
            <p:spPr bwMode="auto">
              <a:xfrm>
                <a:off x="2688" y="2329"/>
                <a:ext cx="5" cy="2"/>
              </a:xfrm>
              <a:custGeom>
                <a:avLst/>
                <a:gdLst>
                  <a:gd name="T0" fmla="*/ 1 w 9"/>
                  <a:gd name="T1" fmla="*/ 0 h 4"/>
                  <a:gd name="T2" fmla="*/ 1 w 9"/>
                  <a:gd name="T3" fmla="*/ 1 h 4"/>
                  <a:gd name="T4" fmla="*/ 0 w 9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"/>
                  <a:gd name="T11" fmla="*/ 9 w 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">
                    <a:moveTo>
                      <a:pt x="9" y="0"/>
                    </a:move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5" name="Freeform 2270"/>
              <p:cNvSpPr>
                <a:spLocks/>
              </p:cNvSpPr>
              <p:nvPr/>
            </p:nvSpPr>
            <p:spPr bwMode="auto">
              <a:xfrm>
                <a:off x="2693" y="2328"/>
                <a:ext cx="5" cy="1"/>
              </a:xfrm>
              <a:custGeom>
                <a:avLst/>
                <a:gdLst>
                  <a:gd name="T0" fmla="*/ 1 w 9"/>
                  <a:gd name="T1" fmla="*/ 0 h 1"/>
                  <a:gd name="T2" fmla="*/ 1 w 9"/>
                  <a:gd name="T3" fmla="*/ 0 h 1"/>
                  <a:gd name="T4" fmla="*/ 0 w 9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6" name="Freeform 2271"/>
              <p:cNvSpPr>
                <a:spLocks/>
              </p:cNvSpPr>
              <p:nvPr/>
            </p:nvSpPr>
            <p:spPr bwMode="auto">
              <a:xfrm>
                <a:off x="2698" y="2328"/>
                <a:ext cx="4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1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7" name="Freeform 2272"/>
              <p:cNvSpPr>
                <a:spLocks/>
              </p:cNvSpPr>
              <p:nvPr/>
            </p:nvSpPr>
            <p:spPr bwMode="auto">
              <a:xfrm>
                <a:off x="2702" y="2329"/>
                <a:ext cx="5" cy="2"/>
              </a:xfrm>
              <a:custGeom>
                <a:avLst/>
                <a:gdLst>
                  <a:gd name="T0" fmla="*/ 1 w 9"/>
                  <a:gd name="T1" fmla="*/ 1 h 4"/>
                  <a:gd name="T2" fmla="*/ 1 w 9"/>
                  <a:gd name="T3" fmla="*/ 1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"/>
                  <a:gd name="T11" fmla="*/ 9 w 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">
                    <a:moveTo>
                      <a:pt x="9" y="4"/>
                    </a:move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8" name="Freeform 2273"/>
              <p:cNvSpPr>
                <a:spLocks/>
              </p:cNvSpPr>
              <p:nvPr/>
            </p:nvSpPr>
            <p:spPr bwMode="auto">
              <a:xfrm>
                <a:off x="2707" y="2331"/>
                <a:ext cx="25" cy="25"/>
              </a:xfrm>
              <a:custGeom>
                <a:avLst/>
                <a:gdLst>
                  <a:gd name="T0" fmla="*/ 3 w 50"/>
                  <a:gd name="T1" fmla="*/ 3 h 50"/>
                  <a:gd name="T2" fmla="*/ 1 w 50"/>
                  <a:gd name="T3" fmla="*/ 1 h 50"/>
                  <a:gd name="T4" fmla="*/ 0 w 50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50"/>
                  <a:gd name="T11" fmla="*/ 50 w 50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50">
                    <a:moveTo>
                      <a:pt x="50" y="50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9" name="Freeform 2274"/>
              <p:cNvSpPr>
                <a:spLocks/>
              </p:cNvSpPr>
              <p:nvPr/>
            </p:nvSpPr>
            <p:spPr bwMode="auto">
              <a:xfrm>
                <a:off x="2691" y="2360"/>
                <a:ext cx="4" cy="3"/>
              </a:xfrm>
              <a:custGeom>
                <a:avLst/>
                <a:gdLst>
                  <a:gd name="T0" fmla="*/ 1 w 8"/>
                  <a:gd name="T1" fmla="*/ 0 h 7"/>
                  <a:gd name="T2" fmla="*/ 1 w 8"/>
                  <a:gd name="T3" fmla="*/ 0 h 7"/>
                  <a:gd name="T4" fmla="*/ 1 w 8"/>
                  <a:gd name="T5" fmla="*/ 0 h 7"/>
                  <a:gd name="T6" fmla="*/ 0 w 8"/>
                  <a:gd name="T7" fmla="*/ 0 h 7"/>
                  <a:gd name="T8" fmla="*/ 1 w 8"/>
                  <a:gd name="T9" fmla="*/ 0 h 7"/>
                  <a:gd name="T10" fmla="*/ 1 w 8"/>
                  <a:gd name="T11" fmla="*/ 0 h 7"/>
                  <a:gd name="T12" fmla="*/ 1 w 8"/>
                  <a:gd name="T13" fmla="*/ 0 h 7"/>
                  <a:gd name="T14" fmla="*/ 1 w 8"/>
                  <a:gd name="T15" fmla="*/ 0 h 7"/>
                  <a:gd name="T16" fmla="*/ 1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7" y="2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7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0" name="Freeform 2275"/>
              <p:cNvSpPr>
                <a:spLocks/>
              </p:cNvSpPr>
              <p:nvPr/>
            </p:nvSpPr>
            <p:spPr bwMode="auto">
              <a:xfrm>
                <a:off x="2691" y="2359"/>
                <a:ext cx="4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0 h 9"/>
                  <a:gd name="T4" fmla="*/ 0 w 8"/>
                  <a:gd name="T5" fmla="*/ 1 h 9"/>
                  <a:gd name="T6" fmla="*/ 0 w 8"/>
                  <a:gd name="T7" fmla="*/ 1 h 9"/>
                  <a:gd name="T8" fmla="*/ 0 w 8"/>
                  <a:gd name="T9" fmla="*/ 1 h 9"/>
                  <a:gd name="T10" fmla="*/ 1 w 8"/>
                  <a:gd name="T11" fmla="*/ 1 h 9"/>
                  <a:gd name="T12" fmla="*/ 1 w 8"/>
                  <a:gd name="T13" fmla="*/ 1 h 9"/>
                  <a:gd name="T14" fmla="*/ 1 w 8"/>
                  <a:gd name="T15" fmla="*/ 1 h 9"/>
                  <a:gd name="T16" fmla="*/ 1 w 8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7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7" y="8"/>
                    </a:lnTo>
                    <a:lnTo>
                      <a:pt x="8" y="5"/>
                    </a:lnTo>
                    <a:lnTo>
                      <a:pt x="7" y="1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1" name="Freeform 2276"/>
              <p:cNvSpPr>
                <a:spLocks/>
              </p:cNvSpPr>
              <p:nvPr/>
            </p:nvSpPr>
            <p:spPr bwMode="auto">
              <a:xfrm>
                <a:off x="2690" y="2335"/>
                <a:ext cx="16" cy="3"/>
              </a:xfrm>
              <a:custGeom>
                <a:avLst/>
                <a:gdLst>
                  <a:gd name="T0" fmla="*/ 2 w 31"/>
                  <a:gd name="T1" fmla="*/ 0 h 7"/>
                  <a:gd name="T2" fmla="*/ 1 w 31"/>
                  <a:gd name="T3" fmla="*/ 0 h 7"/>
                  <a:gd name="T4" fmla="*/ 0 w 3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7"/>
                  <a:gd name="T11" fmla="*/ 31 w 3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7">
                    <a:moveTo>
                      <a:pt x="31" y="7"/>
                    </a:moveTo>
                    <a:lnTo>
                      <a:pt x="15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2" name="Line 2277"/>
              <p:cNvSpPr>
                <a:spLocks noChangeShapeType="1"/>
              </p:cNvSpPr>
              <p:nvPr/>
            </p:nvSpPr>
            <p:spPr bwMode="auto">
              <a:xfrm flipH="1">
                <a:off x="2707" y="2366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3" name="Line 2278"/>
              <p:cNvSpPr>
                <a:spLocks noChangeShapeType="1"/>
              </p:cNvSpPr>
              <p:nvPr/>
            </p:nvSpPr>
            <p:spPr bwMode="auto">
              <a:xfrm flipV="1">
                <a:off x="2706" y="2366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4" name="Line 2279"/>
              <p:cNvSpPr>
                <a:spLocks noChangeShapeType="1"/>
              </p:cNvSpPr>
              <p:nvPr/>
            </p:nvSpPr>
            <p:spPr bwMode="auto">
              <a:xfrm>
                <a:off x="2701" y="2368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5" name="Line 2280"/>
              <p:cNvSpPr>
                <a:spLocks noChangeShapeType="1"/>
              </p:cNvSpPr>
              <p:nvPr/>
            </p:nvSpPr>
            <p:spPr bwMode="auto">
              <a:xfrm flipH="1" flipV="1">
                <a:off x="2698" y="2370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6" name="Line 2281"/>
              <p:cNvSpPr>
                <a:spLocks noChangeShapeType="1"/>
              </p:cNvSpPr>
              <p:nvPr/>
            </p:nvSpPr>
            <p:spPr bwMode="auto">
              <a:xfrm flipV="1">
                <a:off x="2706" y="236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7" name="Rectangle 2282"/>
              <p:cNvSpPr>
                <a:spLocks noChangeArrowheads="1"/>
              </p:cNvSpPr>
              <p:nvPr/>
            </p:nvSpPr>
            <p:spPr bwMode="auto">
              <a:xfrm>
                <a:off x="2709" y="2378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8" name="Line 2283"/>
              <p:cNvSpPr>
                <a:spLocks noChangeShapeType="1"/>
              </p:cNvSpPr>
              <p:nvPr/>
            </p:nvSpPr>
            <p:spPr bwMode="auto">
              <a:xfrm>
                <a:off x="2708" y="2376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9" name="Line 2284"/>
              <p:cNvSpPr>
                <a:spLocks noChangeShapeType="1"/>
              </p:cNvSpPr>
              <p:nvPr/>
            </p:nvSpPr>
            <p:spPr bwMode="auto">
              <a:xfrm>
                <a:off x="2707" y="2377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0" name="Freeform 2285"/>
              <p:cNvSpPr>
                <a:spLocks/>
              </p:cNvSpPr>
              <p:nvPr/>
            </p:nvSpPr>
            <p:spPr bwMode="auto">
              <a:xfrm>
                <a:off x="2704" y="2373"/>
                <a:ext cx="4" cy="4"/>
              </a:xfrm>
              <a:custGeom>
                <a:avLst/>
                <a:gdLst>
                  <a:gd name="T0" fmla="*/ 1 w 8"/>
                  <a:gd name="T1" fmla="*/ 0 h 8"/>
                  <a:gd name="T2" fmla="*/ 1 w 8"/>
                  <a:gd name="T3" fmla="*/ 0 h 8"/>
                  <a:gd name="T4" fmla="*/ 1 w 8"/>
                  <a:gd name="T5" fmla="*/ 0 h 8"/>
                  <a:gd name="T6" fmla="*/ 0 w 8"/>
                  <a:gd name="T7" fmla="*/ 1 h 8"/>
                  <a:gd name="T8" fmla="*/ 1 w 8"/>
                  <a:gd name="T9" fmla="*/ 1 h 8"/>
                  <a:gd name="T10" fmla="*/ 1 w 8"/>
                  <a:gd name="T11" fmla="*/ 1 h 8"/>
                  <a:gd name="T12" fmla="*/ 1 w 8"/>
                  <a:gd name="T13" fmla="*/ 1 h 8"/>
                  <a:gd name="T14" fmla="*/ 1 w 8"/>
                  <a:gd name="T15" fmla="*/ 1 h 8"/>
                  <a:gd name="T16" fmla="*/ 1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1" name="Line 2286"/>
              <p:cNvSpPr>
                <a:spLocks noChangeShapeType="1"/>
              </p:cNvSpPr>
              <p:nvPr/>
            </p:nvSpPr>
            <p:spPr bwMode="auto">
              <a:xfrm>
                <a:off x="2708" y="236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2" name="Line 2287"/>
              <p:cNvSpPr>
                <a:spLocks noChangeShapeType="1"/>
              </p:cNvSpPr>
              <p:nvPr/>
            </p:nvSpPr>
            <p:spPr bwMode="auto">
              <a:xfrm flipV="1">
                <a:off x="2698" y="236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3" name="Freeform 2288"/>
              <p:cNvSpPr>
                <a:spLocks/>
              </p:cNvSpPr>
              <p:nvPr/>
            </p:nvSpPr>
            <p:spPr bwMode="auto">
              <a:xfrm>
                <a:off x="2715" y="2348"/>
                <a:ext cx="3" cy="15"/>
              </a:xfrm>
              <a:custGeom>
                <a:avLst/>
                <a:gdLst>
                  <a:gd name="T0" fmla="*/ 0 w 6"/>
                  <a:gd name="T1" fmla="*/ 2 h 30"/>
                  <a:gd name="T2" fmla="*/ 1 w 6"/>
                  <a:gd name="T3" fmla="*/ 1 h 30"/>
                  <a:gd name="T4" fmla="*/ 0 w 6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0"/>
                  <a:gd name="T11" fmla="*/ 6 w 6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0">
                    <a:moveTo>
                      <a:pt x="0" y="30"/>
                    </a:move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4" name="Line 2289"/>
              <p:cNvSpPr>
                <a:spLocks noChangeShapeType="1"/>
              </p:cNvSpPr>
              <p:nvPr/>
            </p:nvSpPr>
            <p:spPr bwMode="auto">
              <a:xfrm flipH="1" flipV="1">
                <a:off x="2709" y="2333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5" name="Line 2290"/>
              <p:cNvSpPr>
                <a:spLocks noChangeShapeType="1"/>
              </p:cNvSpPr>
              <p:nvPr/>
            </p:nvSpPr>
            <p:spPr bwMode="auto">
              <a:xfrm flipH="1" flipV="1">
                <a:off x="2706" y="2338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6" name="Freeform 2291"/>
              <p:cNvSpPr>
                <a:spLocks/>
              </p:cNvSpPr>
              <p:nvPr/>
            </p:nvSpPr>
            <p:spPr bwMode="auto">
              <a:xfrm>
                <a:off x="2666" y="2360"/>
                <a:ext cx="3" cy="15"/>
              </a:xfrm>
              <a:custGeom>
                <a:avLst/>
                <a:gdLst>
                  <a:gd name="T0" fmla="*/ 1 w 6"/>
                  <a:gd name="T1" fmla="*/ 0 h 30"/>
                  <a:gd name="T2" fmla="*/ 0 w 6"/>
                  <a:gd name="T3" fmla="*/ 1 h 30"/>
                  <a:gd name="T4" fmla="*/ 1 w 6"/>
                  <a:gd name="T5" fmla="*/ 2 h 3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0"/>
                  <a:gd name="T11" fmla="*/ 6 w 6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0">
                    <a:moveTo>
                      <a:pt x="6" y="0"/>
                    </a:moveTo>
                    <a:lnTo>
                      <a:pt x="0" y="15"/>
                    </a:lnTo>
                    <a:lnTo>
                      <a:pt x="6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7" name="Freeform 2292"/>
              <p:cNvSpPr>
                <a:spLocks/>
              </p:cNvSpPr>
              <p:nvPr/>
            </p:nvSpPr>
            <p:spPr bwMode="auto">
              <a:xfrm>
                <a:off x="2679" y="2385"/>
                <a:ext cx="15" cy="3"/>
              </a:xfrm>
              <a:custGeom>
                <a:avLst/>
                <a:gdLst>
                  <a:gd name="T0" fmla="*/ 0 w 30"/>
                  <a:gd name="T1" fmla="*/ 0 h 6"/>
                  <a:gd name="T2" fmla="*/ 1 w 30"/>
                  <a:gd name="T3" fmla="*/ 1 h 6"/>
                  <a:gd name="T4" fmla="*/ 2 w 30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"/>
                  <a:gd name="T11" fmla="*/ 30 w 3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">
                    <a:moveTo>
                      <a:pt x="0" y="0"/>
                    </a:moveTo>
                    <a:lnTo>
                      <a:pt x="14" y="6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8" name="Line 2293"/>
              <p:cNvSpPr>
                <a:spLocks noChangeShapeType="1"/>
              </p:cNvSpPr>
              <p:nvPr/>
            </p:nvSpPr>
            <p:spPr bwMode="auto">
              <a:xfrm>
                <a:off x="2663" y="2379"/>
                <a:ext cx="23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9" name="Line 2294"/>
              <p:cNvSpPr>
                <a:spLocks noChangeShapeType="1"/>
              </p:cNvSpPr>
              <p:nvPr/>
            </p:nvSpPr>
            <p:spPr bwMode="auto">
              <a:xfrm>
                <a:off x="2669" y="2375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0" name="Line 2295"/>
              <p:cNvSpPr>
                <a:spLocks noChangeShapeType="1"/>
              </p:cNvSpPr>
              <p:nvPr/>
            </p:nvSpPr>
            <p:spPr bwMode="auto">
              <a:xfrm flipV="1">
                <a:off x="2686" y="2356"/>
                <a:ext cx="4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1" name="Line 2296"/>
              <p:cNvSpPr>
                <a:spLocks noChangeShapeType="1"/>
              </p:cNvSpPr>
              <p:nvPr/>
            </p:nvSpPr>
            <p:spPr bwMode="auto">
              <a:xfrm flipV="1">
                <a:off x="2694" y="2375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2" name="Line 2297"/>
              <p:cNvSpPr>
                <a:spLocks noChangeShapeType="1"/>
              </p:cNvSpPr>
              <p:nvPr/>
            </p:nvSpPr>
            <p:spPr bwMode="auto">
              <a:xfrm flipH="1">
                <a:off x="2669" y="2338"/>
                <a:ext cx="2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3" name="Freeform 2298"/>
              <p:cNvSpPr>
                <a:spLocks/>
              </p:cNvSpPr>
              <p:nvPr/>
            </p:nvSpPr>
            <p:spPr bwMode="auto">
              <a:xfrm>
                <a:off x="2659" y="2333"/>
                <a:ext cx="27" cy="46"/>
              </a:xfrm>
              <a:custGeom>
                <a:avLst/>
                <a:gdLst>
                  <a:gd name="T0" fmla="*/ 3 w 55"/>
                  <a:gd name="T1" fmla="*/ 0 h 91"/>
                  <a:gd name="T2" fmla="*/ 0 w 55"/>
                  <a:gd name="T3" fmla="*/ 3 h 91"/>
                  <a:gd name="T4" fmla="*/ 0 w 55"/>
                  <a:gd name="T5" fmla="*/ 5 h 91"/>
                  <a:gd name="T6" fmla="*/ 0 w 55"/>
                  <a:gd name="T7" fmla="*/ 6 h 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91"/>
                  <a:gd name="T14" fmla="*/ 55 w 55"/>
                  <a:gd name="T15" fmla="*/ 91 h 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91">
                    <a:moveTo>
                      <a:pt x="55" y="0"/>
                    </a:moveTo>
                    <a:lnTo>
                      <a:pt x="9" y="46"/>
                    </a:lnTo>
                    <a:lnTo>
                      <a:pt x="0" y="68"/>
                    </a:lnTo>
                    <a:lnTo>
                      <a:pt x="9" y="9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4" name="Freeform 2299"/>
              <p:cNvSpPr>
                <a:spLocks/>
              </p:cNvSpPr>
              <p:nvPr/>
            </p:nvSpPr>
            <p:spPr bwMode="auto">
              <a:xfrm>
                <a:off x="2686" y="2328"/>
                <a:ext cx="23" cy="5"/>
              </a:xfrm>
              <a:custGeom>
                <a:avLst/>
                <a:gdLst>
                  <a:gd name="T0" fmla="*/ 3 w 45"/>
                  <a:gd name="T1" fmla="*/ 1 h 9"/>
                  <a:gd name="T2" fmla="*/ 2 w 45"/>
                  <a:gd name="T3" fmla="*/ 0 h 9"/>
                  <a:gd name="T4" fmla="*/ 0 w 45"/>
                  <a:gd name="T5" fmla="*/ 1 h 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"/>
                  <a:gd name="T11" fmla="*/ 45 w 4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">
                    <a:moveTo>
                      <a:pt x="45" y="9"/>
                    </a:moveTo>
                    <a:lnTo>
                      <a:pt x="23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5" name="Freeform 2300"/>
              <p:cNvSpPr>
                <a:spLocks/>
              </p:cNvSpPr>
              <p:nvPr/>
            </p:nvSpPr>
            <p:spPr bwMode="auto">
              <a:xfrm>
                <a:off x="2698" y="2368"/>
                <a:ext cx="1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6" name="Freeform 2301"/>
              <p:cNvSpPr>
                <a:spLocks/>
              </p:cNvSpPr>
              <p:nvPr/>
            </p:nvSpPr>
            <p:spPr bwMode="auto">
              <a:xfrm>
                <a:off x="2699" y="236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7" name="Freeform 2302"/>
              <p:cNvSpPr>
                <a:spLocks/>
              </p:cNvSpPr>
              <p:nvPr/>
            </p:nvSpPr>
            <p:spPr bwMode="auto">
              <a:xfrm>
                <a:off x="2698" y="2368"/>
                <a:ext cx="3" cy="2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0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1 w 5"/>
                  <a:gd name="T13" fmla="*/ 0 h 5"/>
                  <a:gd name="T14" fmla="*/ 1 w 5"/>
                  <a:gd name="T15" fmla="*/ 0 h 5"/>
                  <a:gd name="T16" fmla="*/ 1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8" name="Freeform 2303"/>
              <p:cNvSpPr>
                <a:spLocks/>
              </p:cNvSpPr>
              <p:nvPr/>
            </p:nvSpPr>
            <p:spPr bwMode="auto">
              <a:xfrm>
                <a:off x="2698" y="2368"/>
                <a:ext cx="3" cy="2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0 h 3"/>
                  <a:gd name="T4" fmla="*/ 1 w 5"/>
                  <a:gd name="T5" fmla="*/ 0 h 3"/>
                  <a:gd name="T6" fmla="*/ 0 w 5"/>
                  <a:gd name="T7" fmla="*/ 1 h 3"/>
                  <a:gd name="T8" fmla="*/ 1 w 5"/>
                  <a:gd name="T9" fmla="*/ 1 h 3"/>
                  <a:gd name="T10" fmla="*/ 1 w 5"/>
                  <a:gd name="T11" fmla="*/ 1 h 3"/>
                  <a:gd name="T12" fmla="*/ 1 w 5"/>
                  <a:gd name="T13" fmla="*/ 1 h 3"/>
                  <a:gd name="T14" fmla="*/ 1 w 5"/>
                  <a:gd name="T15" fmla="*/ 1 h 3"/>
                  <a:gd name="T16" fmla="*/ 1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9" name="Freeform 2304"/>
              <p:cNvSpPr>
                <a:spLocks/>
              </p:cNvSpPr>
              <p:nvPr/>
            </p:nvSpPr>
            <p:spPr bwMode="auto">
              <a:xfrm>
                <a:off x="2704" y="2373"/>
                <a:ext cx="4" cy="4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0 h 8"/>
                  <a:gd name="T4" fmla="*/ 1 w 8"/>
                  <a:gd name="T5" fmla="*/ 1 h 8"/>
                  <a:gd name="T6" fmla="*/ 0 w 8"/>
                  <a:gd name="T7" fmla="*/ 1 h 8"/>
                  <a:gd name="T8" fmla="*/ 1 w 8"/>
                  <a:gd name="T9" fmla="*/ 1 h 8"/>
                  <a:gd name="T10" fmla="*/ 1 w 8"/>
                  <a:gd name="T11" fmla="*/ 1 h 8"/>
                  <a:gd name="T12" fmla="*/ 1 w 8"/>
                  <a:gd name="T13" fmla="*/ 1 h 8"/>
                  <a:gd name="T14" fmla="*/ 1 w 8"/>
                  <a:gd name="T15" fmla="*/ 1 h 8"/>
                  <a:gd name="T16" fmla="*/ 1 w 8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6" y="2"/>
                    </a:move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6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0" name="Line 2305"/>
              <p:cNvSpPr>
                <a:spLocks noChangeShapeType="1"/>
              </p:cNvSpPr>
              <p:nvPr/>
            </p:nvSpPr>
            <p:spPr bwMode="auto">
              <a:xfrm flipV="1">
                <a:off x="2634" y="2482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1" name="Line 2306"/>
              <p:cNvSpPr>
                <a:spLocks noChangeShapeType="1"/>
              </p:cNvSpPr>
              <p:nvPr/>
            </p:nvSpPr>
            <p:spPr bwMode="auto">
              <a:xfrm flipH="1">
                <a:off x="2635" y="2483"/>
                <a:ext cx="2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2" name="Line 2307"/>
              <p:cNvSpPr>
                <a:spLocks noChangeShapeType="1"/>
              </p:cNvSpPr>
              <p:nvPr/>
            </p:nvSpPr>
            <p:spPr bwMode="auto">
              <a:xfrm flipH="1">
                <a:off x="2628" y="248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3" name="Line 2308"/>
              <p:cNvSpPr>
                <a:spLocks noChangeShapeType="1"/>
              </p:cNvSpPr>
              <p:nvPr/>
            </p:nvSpPr>
            <p:spPr bwMode="auto">
              <a:xfrm flipV="1">
                <a:off x="2653" y="2496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4" name="Line 2309"/>
              <p:cNvSpPr>
                <a:spLocks noChangeShapeType="1"/>
              </p:cNvSpPr>
              <p:nvPr/>
            </p:nvSpPr>
            <p:spPr bwMode="auto">
              <a:xfrm flipV="1">
                <a:off x="2657" y="2500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5" name="Freeform 2310"/>
              <p:cNvSpPr>
                <a:spLocks/>
              </p:cNvSpPr>
              <p:nvPr/>
            </p:nvSpPr>
            <p:spPr bwMode="auto">
              <a:xfrm>
                <a:off x="2611" y="2454"/>
                <a:ext cx="69" cy="46"/>
              </a:xfrm>
              <a:custGeom>
                <a:avLst/>
                <a:gdLst>
                  <a:gd name="T0" fmla="*/ 0 w 137"/>
                  <a:gd name="T1" fmla="*/ 5 h 93"/>
                  <a:gd name="T2" fmla="*/ 6 w 137"/>
                  <a:gd name="T3" fmla="*/ 0 h 93"/>
                  <a:gd name="T4" fmla="*/ 9 w 137"/>
                  <a:gd name="T5" fmla="*/ 2 h 93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93"/>
                  <a:gd name="T11" fmla="*/ 137 w 137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93">
                    <a:moveTo>
                      <a:pt x="0" y="93"/>
                    </a:moveTo>
                    <a:lnTo>
                      <a:pt x="92" y="0"/>
                    </a:lnTo>
                    <a:lnTo>
                      <a:pt x="137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6" name="Freeform 2311"/>
              <p:cNvSpPr>
                <a:spLocks/>
              </p:cNvSpPr>
              <p:nvPr/>
            </p:nvSpPr>
            <p:spPr bwMode="auto">
              <a:xfrm>
                <a:off x="2680" y="2476"/>
                <a:ext cx="3" cy="5"/>
              </a:xfrm>
              <a:custGeom>
                <a:avLst/>
                <a:gdLst>
                  <a:gd name="T0" fmla="*/ 0 w 7"/>
                  <a:gd name="T1" fmla="*/ 1 h 9"/>
                  <a:gd name="T2" fmla="*/ 0 w 7"/>
                  <a:gd name="T3" fmla="*/ 1 h 9"/>
                  <a:gd name="T4" fmla="*/ 0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7" y="9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7" name="Freeform 2312"/>
              <p:cNvSpPr>
                <a:spLocks/>
              </p:cNvSpPr>
              <p:nvPr/>
            </p:nvSpPr>
            <p:spPr bwMode="auto">
              <a:xfrm>
                <a:off x="2683" y="2481"/>
                <a:ext cx="1" cy="5"/>
              </a:xfrm>
              <a:custGeom>
                <a:avLst/>
                <a:gdLst>
                  <a:gd name="T0" fmla="*/ 0 w 3"/>
                  <a:gd name="T1" fmla="*/ 1 h 10"/>
                  <a:gd name="T2" fmla="*/ 0 w 3"/>
                  <a:gd name="T3" fmla="*/ 1 h 10"/>
                  <a:gd name="T4" fmla="*/ 0 w 3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0"/>
                  <a:gd name="T11" fmla="*/ 3 w 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0">
                    <a:moveTo>
                      <a:pt x="3" y="10"/>
                    </a:move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8" name="Freeform 2313"/>
              <p:cNvSpPr>
                <a:spLocks/>
              </p:cNvSpPr>
              <p:nvPr/>
            </p:nvSpPr>
            <p:spPr bwMode="auto">
              <a:xfrm>
                <a:off x="2684" y="2486"/>
                <a:ext cx="1" cy="4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"/>
                  <a:gd name="T11" fmla="*/ 1 w 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9" name="Freeform 2314"/>
              <p:cNvSpPr>
                <a:spLocks/>
              </p:cNvSpPr>
              <p:nvPr/>
            </p:nvSpPr>
            <p:spPr bwMode="auto">
              <a:xfrm>
                <a:off x="2683" y="2490"/>
                <a:ext cx="1" cy="5"/>
              </a:xfrm>
              <a:custGeom>
                <a:avLst/>
                <a:gdLst>
                  <a:gd name="T0" fmla="*/ 0 w 3"/>
                  <a:gd name="T1" fmla="*/ 1 h 9"/>
                  <a:gd name="T2" fmla="*/ 0 w 3"/>
                  <a:gd name="T3" fmla="*/ 1 h 9"/>
                  <a:gd name="T4" fmla="*/ 0 w 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3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0" y="9"/>
                    </a:moveTo>
                    <a:lnTo>
                      <a:pt x="1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0" name="Freeform 2315"/>
              <p:cNvSpPr>
                <a:spLocks/>
              </p:cNvSpPr>
              <p:nvPr/>
            </p:nvSpPr>
            <p:spPr bwMode="auto">
              <a:xfrm>
                <a:off x="2680" y="2495"/>
                <a:ext cx="3" cy="5"/>
              </a:xfrm>
              <a:custGeom>
                <a:avLst/>
                <a:gdLst>
                  <a:gd name="T0" fmla="*/ 0 w 7"/>
                  <a:gd name="T1" fmla="*/ 1 h 10"/>
                  <a:gd name="T2" fmla="*/ 0 w 7"/>
                  <a:gd name="T3" fmla="*/ 1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0" y="10"/>
                    </a:moveTo>
                    <a:lnTo>
                      <a:pt x="3" y="5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1" name="Freeform 2316"/>
              <p:cNvSpPr>
                <a:spLocks/>
              </p:cNvSpPr>
              <p:nvPr/>
            </p:nvSpPr>
            <p:spPr bwMode="auto">
              <a:xfrm>
                <a:off x="2655" y="2500"/>
                <a:ext cx="25" cy="24"/>
              </a:xfrm>
              <a:custGeom>
                <a:avLst/>
                <a:gdLst>
                  <a:gd name="T0" fmla="*/ 0 w 50"/>
                  <a:gd name="T1" fmla="*/ 3 h 48"/>
                  <a:gd name="T2" fmla="*/ 1 w 50"/>
                  <a:gd name="T3" fmla="*/ 3 h 48"/>
                  <a:gd name="T4" fmla="*/ 3 w 50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48"/>
                  <a:gd name="T11" fmla="*/ 50 w 5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48">
                    <a:moveTo>
                      <a:pt x="0" y="48"/>
                    </a:moveTo>
                    <a:lnTo>
                      <a:pt x="5" y="45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2" name="Freeform 2317"/>
              <p:cNvSpPr>
                <a:spLocks/>
              </p:cNvSpPr>
              <p:nvPr/>
            </p:nvSpPr>
            <p:spPr bwMode="auto">
              <a:xfrm>
                <a:off x="2651" y="2524"/>
                <a:ext cx="4" cy="2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1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5" y="3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3" name="Freeform 2318"/>
              <p:cNvSpPr>
                <a:spLocks/>
              </p:cNvSpPr>
              <p:nvPr/>
            </p:nvSpPr>
            <p:spPr bwMode="auto">
              <a:xfrm>
                <a:off x="2645" y="2526"/>
                <a:ext cx="6" cy="1"/>
              </a:xfrm>
              <a:custGeom>
                <a:avLst/>
                <a:gdLst>
                  <a:gd name="T0" fmla="*/ 0 w 11"/>
                  <a:gd name="T1" fmla="*/ 1 h 1"/>
                  <a:gd name="T2" fmla="*/ 1 w 11"/>
                  <a:gd name="T3" fmla="*/ 1 h 1"/>
                  <a:gd name="T4" fmla="*/ 1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1"/>
                    </a:moveTo>
                    <a:lnTo>
                      <a:pt x="5" y="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4" name="Freeform 2319"/>
              <p:cNvSpPr>
                <a:spLocks/>
              </p:cNvSpPr>
              <p:nvPr/>
            </p:nvSpPr>
            <p:spPr bwMode="auto">
              <a:xfrm>
                <a:off x="2641" y="2526"/>
                <a:ext cx="4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5" y="1"/>
                    </a:lnTo>
                    <a:lnTo>
                      <a:pt x="9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5" name="Freeform 2320"/>
              <p:cNvSpPr>
                <a:spLocks/>
              </p:cNvSpPr>
              <p:nvPr/>
            </p:nvSpPr>
            <p:spPr bwMode="auto">
              <a:xfrm>
                <a:off x="2636" y="2524"/>
                <a:ext cx="5" cy="2"/>
              </a:xfrm>
              <a:custGeom>
                <a:avLst/>
                <a:gdLst>
                  <a:gd name="T0" fmla="*/ 0 w 9"/>
                  <a:gd name="T1" fmla="*/ 0 h 5"/>
                  <a:gd name="T2" fmla="*/ 1 w 9"/>
                  <a:gd name="T3" fmla="*/ 0 h 5"/>
                  <a:gd name="T4" fmla="*/ 1 w 9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5"/>
                  <a:gd name="T11" fmla="*/ 9 w 9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5">
                    <a:moveTo>
                      <a:pt x="0" y="0"/>
                    </a:moveTo>
                    <a:lnTo>
                      <a:pt x="4" y="3"/>
                    </a:lnTo>
                    <a:lnTo>
                      <a:pt x="9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6" name="Freeform 2321"/>
              <p:cNvSpPr>
                <a:spLocks/>
              </p:cNvSpPr>
              <p:nvPr/>
            </p:nvSpPr>
            <p:spPr bwMode="auto">
              <a:xfrm>
                <a:off x="2611" y="2500"/>
                <a:ext cx="25" cy="24"/>
              </a:xfrm>
              <a:custGeom>
                <a:avLst/>
                <a:gdLst>
                  <a:gd name="T0" fmla="*/ 0 w 50"/>
                  <a:gd name="T1" fmla="*/ 0 h 48"/>
                  <a:gd name="T2" fmla="*/ 3 w 50"/>
                  <a:gd name="T3" fmla="*/ 3 h 48"/>
                  <a:gd name="T4" fmla="*/ 3 w 50"/>
                  <a:gd name="T5" fmla="*/ 3 h 48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48"/>
                  <a:gd name="T11" fmla="*/ 50 w 5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48">
                    <a:moveTo>
                      <a:pt x="0" y="0"/>
                    </a:moveTo>
                    <a:lnTo>
                      <a:pt x="47" y="45"/>
                    </a:lnTo>
                    <a:lnTo>
                      <a:pt x="50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7" name="Line 2322"/>
              <p:cNvSpPr>
                <a:spLocks noChangeShapeType="1"/>
              </p:cNvSpPr>
              <p:nvPr/>
            </p:nvSpPr>
            <p:spPr bwMode="auto">
              <a:xfrm flipH="1">
                <a:off x="2611" y="2454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8" name="Freeform 2323"/>
              <p:cNvSpPr>
                <a:spLocks/>
              </p:cNvSpPr>
              <p:nvPr/>
            </p:nvSpPr>
            <p:spPr bwMode="auto">
              <a:xfrm>
                <a:off x="2633" y="2476"/>
                <a:ext cx="2" cy="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9" name="Line 2324"/>
              <p:cNvSpPr>
                <a:spLocks noChangeShapeType="1"/>
              </p:cNvSpPr>
              <p:nvPr/>
            </p:nvSpPr>
            <p:spPr bwMode="auto">
              <a:xfrm flipH="1" flipV="1">
                <a:off x="2633" y="2478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0" name="Line 2325"/>
              <p:cNvSpPr>
                <a:spLocks noChangeShapeType="1"/>
              </p:cNvSpPr>
              <p:nvPr/>
            </p:nvSpPr>
            <p:spPr bwMode="auto">
              <a:xfrm flipH="1" flipV="1">
                <a:off x="2634" y="2477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1" name="Freeform 2326"/>
              <p:cNvSpPr>
                <a:spLocks/>
              </p:cNvSpPr>
              <p:nvPr/>
            </p:nvSpPr>
            <p:spPr bwMode="auto">
              <a:xfrm>
                <a:off x="2635" y="2478"/>
                <a:ext cx="4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1 w 8"/>
                  <a:gd name="T9" fmla="*/ 1 h 9"/>
                  <a:gd name="T10" fmla="*/ 1 w 8"/>
                  <a:gd name="T11" fmla="*/ 1 h 9"/>
                  <a:gd name="T12" fmla="*/ 1 w 8"/>
                  <a:gd name="T13" fmla="*/ 1 h 9"/>
                  <a:gd name="T14" fmla="*/ 1 w 8"/>
                  <a:gd name="T15" fmla="*/ 1 h 9"/>
                  <a:gd name="T16" fmla="*/ 1 w 8"/>
                  <a:gd name="T17" fmla="*/ 1 h 9"/>
                  <a:gd name="T18" fmla="*/ 1 w 8"/>
                  <a:gd name="T19" fmla="*/ 1 h 9"/>
                  <a:gd name="T20" fmla="*/ 1 w 8"/>
                  <a:gd name="T21" fmla="*/ 1 h 9"/>
                  <a:gd name="T22" fmla="*/ 1 w 8"/>
                  <a:gd name="T23" fmla="*/ 0 h 9"/>
                  <a:gd name="T24" fmla="*/ 1 w 8"/>
                  <a:gd name="T25" fmla="*/ 0 h 9"/>
                  <a:gd name="T26" fmla="*/ 1 w 8"/>
                  <a:gd name="T27" fmla="*/ 0 h 9"/>
                  <a:gd name="T28" fmla="*/ 1 w 8"/>
                  <a:gd name="T29" fmla="*/ 0 h 9"/>
                  <a:gd name="T30" fmla="*/ 1 w 8"/>
                  <a:gd name="T31" fmla="*/ 1 h 9"/>
                  <a:gd name="T32" fmla="*/ 0 w 8"/>
                  <a:gd name="T33" fmla="*/ 1 h 9"/>
                  <a:gd name="T34" fmla="*/ 0 w 8"/>
                  <a:gd name="T35" fmla="*/ 1 h 9"/>
                  <a:gd name="T36" fmla="*/ 0 w 8"/>
                  <a:gd name="T37" fmla="*/ 1 h 9"/>
                  <a:gd name="T38" fmla="*/ 0 w 8"/>
                  <a:gd name="T39" fmla="*/ 1 h 9"/>
                  <a:gd name="T40" fmla="*/ 0 w 8"/>
                  <a:gd name="T41" fmla="*/ 1 h 9"/>
                  <a:gd name="T42" fmla="*/ 1 w 8"/>
                  <a:gd name="T43" fmla="*/ 1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9"/>
                  <a:gd name="T68" fmla="*/ 8 w 8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9">
                    <a:moveTo>
                      <a:pt x="2" y="8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2" name="Freeform 2327"/>
              <p:cNvSpPr>
                <a:spLocks/>
              </p:cNvSpPr>
              <p:nvPr/>
            </p:nvSpPr>
            <p:spPr bwMode="auto">
              <a:xfrm>
                <a:off x="2635" y="2479"/>
                <a:ext cx="4" cy="3"/>
              </a:xfrm>
              <a:custGeom>
                <a:avLst/>
                <a:gdLst>
                  <a:gd name="T0" fmla="*/ 1 w 8"/>
                  <a:gd name="T1" fmla="*/ 0 h 7"/>
                  <a:gd name="T2" fmla="*/ 1 w 8"/>
                  <a:gd name="T3" fmla="*/ 0 h 7"/>
                  <a:gd name="T4" fmla="*/ 1 w 8"/>
                  <a:gd name="T5" fmla="*/ 0 h 7"/>
                  <a:gd name="T6" fmla="*/ 1 w 8"/>
                  <a:gd name="T7" fmla="*/ 0 h 7"/>
                  <a:gd name="T8" fmla="*/ 1 w 8"/>
                  <a:gd name="T9" fmla="*/ 0 h 7"/>
                  <a:gd name="T10" fmla="*/ 1 w 8"/>
                  <a:gd name="T11" fmla="*/ 0 h 7"/>
                  <a:gd name="T12" fmla="*/ 1 w 8"/>
                  <a:gd name="T13" fmla="*/ 0 h 7"/>
                  <a:gd name="T14" fmla="*/ 1 w 8"/>
                  <a:gd name="T15" fmla="*/ 0 h 7"/>
                  <a:gd name="T16" fmla="*/ 1 w 8"/>
                  <a:gd name="T17" fmla="*/ 0 h 7"/>
                  <a:gd name="T18" fmla="*/ 1 w 8"/>
                  <a:gd name="T19" fmla="*/ 0 h 7"/>
                  <a:gd name="T20" fmla="*/ 1 w 8"/>
                  <a:gd name="T21" fmla="*/ 0 h 7"/>
                  <a:gd name="T22" fmla="*/ 1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1 w 8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7"/>
                  <a:gd name="T53" fmla="*/ 8 w 8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7">
                    <a:moveTo>
                      <a:pt x="2" y="5"/>
                    </a:move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3" name="Freeform 2328"/>
              <p:cNvSpPr>
                <a:spLocks/>
              </p:cNvSpPr>
              <p:nvPr/>
            </p:nvSpPr>
            <p:spPr bwMode="auto">
              <a:xfrm>
                <a:off x="2649" y="2468"/>
                <a:ext cx="15" cy="3"/>
              </a:xfrm>
              <a:custGeom>
                <a:avLst/>
                <a:gdLst>
                  <a:gd name="T0" fmla="*/ 2 w 30"/>
                  <a:gd name="T1" fmla="*/ 1 h 6"/>
                  <a:gd name="T2" fmla="*/ 2 w 30"/>
                  <a:gd name="T3" fmla="*/ 1 h 6"/>
                  <a:gd name="T4" fmla="*/ 2 w 30"/>
                  <a:gd name="T5" fmla="*/ 1 h 6"/>
                  <a:gd name="T6" fmla="*/ 2 w 30"/>
                  <a:gd name="T7" fmla="*/ 0 h 6"/>
                  <a:gd name="T8" fmla="*/ 1 w 30"/>
                  <a:gd name="T9" fmla="*/ 0 h 6"/>
                  <a:gd name="T10" fmla="*/ 1 w 30"/>
                  <a:gd name="T11" fmla="*/ 0 h 6"/>
                  <a:gd name="T12" fmla="*/ 1 w 30"/>
                  <a:gd name="T13" fmla="*/ 1 h 6"/>
                  <a:gd name="T14" fmla="*/ 1 w 30"/>
                  <a:gd name="T15" fmla="*/ 1 h 6"/>
                  <a:gd name="T16" fmla="*/ 0 w 30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6"/>
                  <a:gd name="T29" fmla="*/ 30 w 3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6">
                    <a:moveTo>
                      <a:pt x="30" y="6"/>
                    </a:moveTo>
                    <a:lnTo>
                      <a:pt x="27" y="3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4" name="Line 2329"/>
              <p:cNvSpPr>
                <a:spLocks noChangeShapeType="1"/>
              </p:cNvSpPr>
              <p:nvPr/>
            </p:nvSpPr>
            <p:spPr bwMode="auto">
              <a:xfrm flipH="1" flipV="1">
                <a:off x="2657" y="2454"/>
                <a:ext cx="23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5" name="Freeform 2330"/>
              <p:cNvSpPr>
                <a:spLocks/>
              </p:cNvSpPr>
              <p:nvPr/>
            </p:nvSpPr>
            <p:spPr bwMode="auto">
              <a:xfrm>
                <a:off x="2674" y="2480"/>
                <a:ext cx="3" cy="16"/>
              </a:xfrm>
              <a:custGeom>
                <a:avLst/>
                <a:gdLst>
                  <a:gd name="T0" fmla="*/ 0 w 7"/>
                  <a:gd name="T1" fmla="*/ 2 h 31"/>
                  <a:gd name="T2" fmla="*/ 0 w 7"/>
                  <a:gd name="T3" fmla="*/ 2 h 31"/>
                  <a:gd name="T4" fmla="*/ 0 w 7"/>
                  <a:gd name="T5" fmla="*/ 2 h 31"/>
                  <a:gd name="T6" fmla="*/ 0 w 7"/>
                  <a:gd name="T7" fmla="*/ 2 h 31"/>
                  <a:gd name="T8" fmla="*/ 0 w 7"/>
                  <a:gd name="T9" fmla="*/ 2 h 31"/>
                  <a:gd name="T10" fmla="*/ 0 w 7"/>
                  <a:gd name="T11" fmla="*/ 1 h 31"/>
                  <a:gd name="T12" fmla="*/ 0 w 7"/>
                  <a:gd name="T13" fmla="*/ 1 h 31"/>
                  <a:gd name="T14" fmla="*/ 0 w 7"/>
                  <a:gd name="T15" fmla="*/ 1 h 31"/>
                  <a:gd name="T16" fmla="*/ 0 w 7"/>
                  <a:gd name="T17" fmla="*/ 1 h 31"/>
                  <a:gd name="T18" fmla="*/ 0 w 7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1"/>
                  <a:gd name="T32" fmla="*/ 7 w 7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1">
                    <a:moveTo>
                      <a:pt x="0" y="31"/>
                    </a:moveTo>
                    <a:lnTo>
                      <a:pt x="4" y="28"/>
                    </a:lnTo>
                    <a:lnTo>
                      <a:pt x="5" y="25"/>
                    </a:lnTo>
                    <a:lnTo>
                      <a:pt x="7" y="21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6" name="Freeform 2331"/>
              <p:cNvSpPr>
                <a:spLocks/>
              </p:cNvSpPr>
              <p:nvPr/>
            </p:nvSpPr>
            <p:spPr bwMode="auto">
              <a:xfrm>
                <a:off x="2648" y="2492"/>
                <a:ext cx="4" cy="3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1 h 6"/>
                  <a:gd name="T4" fmla="*/ 1 w 8"/>
                  <a:gd name="T5" fmla="*/ 1 h 6"/>
                  <a:gd name="T6" fmla="*/ 1 w 8"/>
                  <a:gd name="T7" fmla="*/ 1 h 6"/>
                  <a:gd name="T8" fmla="*/ 1 w 8"/>
                  <a:gd name="T9" fmla="*/ 1 h 6"/>
                  <a:gd name="T10" fmla="*/ 1 w 8"/>
                  <a:gd name="T11" fmla="*/ 1 h 6"/>
                  <a:gd name="T12" fmla="*/ 1 w 8"/>
                  <a:gd name="T13" fmla="*/ 1 h 6"/>
                  <a:gd name="T14" fmla="*/ 1 w 8"/>
                  <a:gd name="T15" fmla="*/ 1 h 6"/>
                  <a:gd name="T16" fmla="*/ 1 w 8"/>
                  <a:gd name="T17" fmla="*/ 1 h 6"/>
                  <a:gd name="T18" fmla="*/ 1 w 8"/>
                  <a:gd name="T19" fmla="*/ 0 h 6"/>
                  <a:gd name="T20" fmla="*/ 1 w 8"/>
                  <a:gd name="T21" fmla="*/ 0 h 6"/>
                  <a:gd name="T22" fmla="*/ 1 w 8"/>
                  <a:gd name="T23" fmla="*/ 0 h 6"/>
                  <a:gd name="T24" fmla="*/ 1 w 8"/>
                  <a:gd name="T25" fmla="*/ 0 h 6"/>
                  <a:gd name="T26" fmla="*/ 1 w 8"/>
                  <a:gd name="T27" fmla="*/ 1 h 6"/>
                  <a:gd name="T28" fmla="*/ 1 w 8"/>
                  <a:gd name="T29" fmla="*/ 1 h 6"/>
                  <a:gd name="T30" fmla="*/ 0 w 8"/>
                  <a:gd name="T31" fmla="*/ 1 h 6"/>
                  <a:gd name="T32" fmla="*/ 1 w 8"/>
                  <a:gd name="T33" fmla="*/ 1 h 6"/>
                  <a:gd name="T34" fmla="*/ 1 w 8"/>
                  <a:gd name="T35" fmla="*/ 1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6"/>
                  <a:gd name="T56" fmla="*/ 8 w 8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6">
                    <a:moveTo>
                      <a:pt x="1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7" name="Freeform 2332"/>
              <p:cNvSpPr>
                <a:spLocks/>
              </p:cNvSpPr>
              <p:nvPr/>
            </p:nvSpPr>
            <p:spPr bwMode="auto">
              <a:xfrm>
                <a:off x="2648" y="2491"/>
                <a:ext cx="4" cy="5"/>
              </a:xfrm>
              <a:custGeom>
                <a:avLst/>
                <a:gdLst>
                  <a:gd name="T0" fmla="*/ 1 w 8"/>
                  <a:gd name="T1" fmla="*/ 1 h 10"/>
                  <a:gd name="T2" fmla="*/ 1 w 8"/>
                  <a:gd name="T3" fmla="*/ 1 h 10"/>
                  <a:gd name="T4" fmla="*/ 1 w 8"/>
                  <a:gd name="T5" fmla="*/ 1 h 10"/>
                  <a:gd name="T6" fmla="*/ 1 w 8"/>
                  <a:gd name="T7" fmla="*/ 1 h 10"/>
                  <a:gd name="T8" fmla="*/ 1 w 8"/>
                  <a:gd name="T9" fmla="*/ 1 h 10"/>
                  <a:gd name="T10" fmla="*/ 1 w 8"/>
                  <a:gd name="T11" fmla="*/ 1 h 10"/>
                  <a:gd name="T12" fmla="*/ 1 w 8"/>
                  <a:gd name="T13" fmla="*/ 1 h 10"/>
                  <a:gd name="T14" fmla="*/ 1 w 8"/>
                  <a:gd name="T15" fmla="*/ 1 h 10"/>
                  <a:gd name="T16" fmla="*/ 1 w 8"/>
                  <a:gd name="T17" fmla="*/ 1 h 10"/>
                  <a:gd name="T18" fmla="*/ 1 w 8"/>
                  <a:gd name="T19" fmla="*/ 1 h 10"/>
                  <a:gd name="T20" fmla="*/ 1 w 8"/>
                  <a:gd name="T21" fmla="*/ 1 h 10"/>
                  <a:gd name="T22" fmla="*/ 1 w 8"/>
                  <a:gd name="T23" fmla="*/ 0 h 10"/>
                  <a:gd name="T24" fmla="*/ 1 w 8"/>
                  <a:gd name="T25" fmla="*/ 0 h 10"/>
                  <a:gd name="T26" fmla="*/ 1 w 8"/>
                  <a:gd name="T27" fmla="*/ 1 h 10"/>
                  <a:gd name="T28" fmla="*/ 0 w 8"/>
                  <a:gd name="T29" fmla="*/ 1 h 10"/>
                  <a:gd name="T30" fmla="*/ 0 w 8"/>
                  <a:gd name="T31" fmla="*/ 1 h 10"/>
                  <a:gd name="T32" fmla="*/ 0 w 8"/>
                  <a:gd name="T33" fmla="*/ 1 h 10"/>
                  <a:gd name="T34" fmla="*/ 0 w 8"/>
                  <a:gd name="T35" fmla="*/ 1 h 10"/>
                  <a:gd name="T36" fmla="*/ 1 w 8"/>
                  <a:gd name="T37" fmla="*/ 1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10"/>
                  <a:gd name="T59" fmla="*/ 8 w 8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10">
                    <a:moveTo>
                      <a:pt x="1" y="8"/>
                    </a:move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8" name="Line 2333"/>
              <p:cNvSpPr>
                <a:spLocks noChangeShapeType="1"/>
              </p:cNvSpPr>
              <p:nvPr/>
            </p:nvSpPr>
            <p:spPr bwMode="auto">
              <a:xfrm flipH="1">
                <a:off x="2644" y="248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9" name="Freeform 2334"/>
              <p:cNvSpPr>
                <a:spLocks/>
              </p:cNvSpPr>
              <p:nvPr/>
            </p:nvSpPr>
            <p:spPr bwMode="auto">
              <a:xfrm>
                <a:off x="2644" y="248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0" name="Freeform 2335"/>
              <p:cNvSpPr>
                <a:spLocks/>
              </p:cNvSpPr>
              <p:nvPr/>
            </p:nvSpPr>
            <p:spPr bwMode="auto">
              <a:xfrm>
                <a:off x="2642" y="248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1" name="Freeform 2336"/>
              <p:cNvSpPr>
                <a:spLocks/>
              </p:cNvSpPr>
              <p:nvPr/>
            </p:nvSpPr>
            <p:spPr bwMode="auto">
              <a:xfrm>
                <a:off x="2642" y="248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2" name="Freeform 2337"/>
              <p:cNvSpPr>
                <a:spLocks/>
              </p:cNvSpPr>
              <p:nvPr/>
            </p:nvSpPr>
            <p:spPr bwMode="auto">
              <a:xfrm>
                <a:off x="2642" y="248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3" name="Line 2338"/>
              <p:cNvSpPr>
                <a:spLocks noChangeShapeType="1"/>
              </p:cNvSpPr>
              <p:nvPr/>
            </p:nvSpPr>
            <p:spPr bwMode="auto">
              <a:xfrm flipH="1" flipV="1">
                <a:off x="2664" y="2471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4" name="Freeform 2339"/>
              <p:cNvSpPr>
                <a:spLocks/>
              </p:cNvSpPr>
              <p:nvPr/>
            </p:nvSpPr>
            <p:spPr bwMode="auto">
              <a:xfrm>
                <a:off x="2680" y="2476"/>
                <a:ext cx="4" cy="24"/>
              </a:xfrm>
              <a:custGeom>
                <a:avLst/>
                <a:gdLst>
                  <a:gd name="T0" fmla="*/ 0 w 10"/>
                  <a:gd name="T1" fmla="*/ 3 h 47"/>
                  <a:gd name="T2" fmla="*/ 0 w 10"/>
                  <a:gd name="T3" fmla="*/ 3 h 47"/>
                  <a:gd name="T4" fmla="*/ 0 w 10"/>
                  <a:gd name="T5" fmla="*/ 3 h 47"/>
                  <a:gd name="T6" fmla="*/ 0 w 10"/>
                  <a:gd name="T7" fmla="*/ 2 h 47"/>
                  <a:gd name="T8" fmla="*/ 0 w 10"/>
                  <a:gd name="T9" fmla="*/ 2 h 47"/>
                  <a:gd name="T10" fmla="*/ 0 w 10"/>
                  <a:gd name="T11" fmla="*/ 2 h 47"/>
                  <a:gd name="T12" fmla="*/ 0 w 10"/>
                  <a:gd name="T13" fmla="*/ 1 h 47"/>
                  <a:gd name="T14" fmla="*/ 0 w 10"/>
                  <a:gd name="T15" fmla="*/ 1 h 47"/>
                  <a:gd name="T16" fmla="*/ 0 w 10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7"/>
                  <a:gd name="T29" fmla="*/ 10 w 1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7">
                    <a:moveTo>
                      <a:pt x="0" y="47"/>
                    </a:moveTo>
                    <a:lnTo>
                      <a:pt x="3" y="40"/>
                    </a:lnTo>
                    <a:lnTo>
                      <a:pt x="7" y="36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0" y="17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5" name="Line 2340"/>
              <p:cNvSpPr>
                <a:spLocks noChangeShapeType="1"/>
              </p:cNvSpPr>
              <p:nvPr/>
            </p:nvSpPr>
            <p:spPr bwMode="auto">
              <a:xfrm flipH="1">
                <a:off x="2640" y="2471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6" name="Line 2341"/>
              <p:cNvSpPr>
                <a:spLocks noChangeShapeType="1"/>
              </p:cNvSpPr>
              <p:nvPr/>
            </p:nvSpPr>
            <p:spPr bwMode="auto">
              <a:xfrm flipH="1" flipV="1">
                <a:off x="2637" y="2483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7" name="Line 2342"/>
              <p:cNvSpPr>
                <a:spLocks noChangeShapeType="1"/>
              </p:cNvSpPr>
              <p:nvPr/>
            </p:nvSpPr>
            <p:spPr bwMode="auto">
              <a:xfrm>
                <a:off x="2639" y="2479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8" name="Line 2343"/>
              <p:cNvSpPr>
                <a:spLocks noChangeShapeType="1"/>
              </p:cNvSpPr>
              <p:nvPr/>
            </p:nvSpPr>
            <p:spPr bwMode="auto">
              <a:xfrm>
                <a:off x="2611" y="2500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9" name="Line 2344"/>
              <p:cNvSpPr>
                <a:spLocks noChangeShapeType="1"/>
              </p:cNvSpPr>
              <p:nvPr/>
            </p:nvSpPr>
            <p:spPr bwMode="auto">
              <a:xfrm>
                <a:off x="2628" y="2507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0" name="Line 2345"/>
              <p:cNvSpPr>
                <a:spLocks noChangeShapeType="1"/>
              </p:cNvSpPr>
              <p:nvPr/>
            </p:nvSpPr>
            <p:spPr bwMode="auto">
              <a:xfrm flipH="1">
                <a:off x="2634" y="2489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1" name="Freeform 2346"/>
              <p:cNvSpPr>
                <a:spLocks/>
              </p:cNvSpPr>
              <p:nvPr/>
            </p:nvSpPr>
            <p:spPr bwMode="auto">
              <a:xfrm>
                <a:off x="2625" y="2492"/>
                <a:ext cx="3" cy="15"/>
              </a:xfrm>
              <a:custGeom>
                <a:avLst/>
                <a:gdLst>
                  <a:gd name="T0" fmla="*/ 1 w 6"/>
                  <a:gd name="T1" fmla="*/ 0 h 30"/>
                  <a:gd name="T2" fmla="*/ 1 w 6"/>
                  <a:gd name="T3" fmla="*/ 1 h 30"/>
                  <a:gd name="T4" fmla="*/ 1 w 6"/>
                  <a:gd name="T5" fmla="*/ 1 h 30"/>
                  <a:gd name="T6" fmla="*/ 0 w 6"/>
                  <a:gd name="T7" fmla="*/ 1 h 30"/>
                  <a:gd name="T8" fmla="*/ 0 w 6"/>
                  <a:gd name="T9" fmla="*/ 1 h 30"/>
                  <a:gd name="T10" fmla="*/ 0 w 6"/>
                  <a:gd name="T11" fmla="*/ 2 h 30"/>
                  <a:gd name="T12" fmla="*/ 0 w 6"/>
                  <a:gd name="T13" fmla="*/ 2 h 30"/>
                  <a:gd name="T14" fmla="*/ 1 w 6"/>
                  <a:gd name="T15" fmla="*/ 2 h 30"/>
                  <a:gd name="T16" fmla="*/ 1 w 6"/>
                  <a:gd name="T17" fmla="*/ 2 h 30"/>
                  <a:gd name="T18" fmla="*/ 1 w 6"/>
                  <a:gd name="T19" fmla="*/ 2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0"/>
                  <a:gd name="T32" fmla="*/ 6 w 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0">
                    <a:moveTo>
                      <a:pt x="6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6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2" name="Freeform 2347"/>
              <p:cNvSpPr>
                <a:spLocks/>
              </p:cNvSpPr>
              <p:nvPr/>
            </p:nvSpPr>
            <p:spPr bwMode="auto">
              <a:xfrm>
                <a:off x="2637" y="2517"/>
                <a:ext cx="16" cy="3"/>
              </a:xfrm>
              <a:custGeom>
                <a:avLst/>
                <a:gdLst>
                  <a:gd name="T0" fmla="*/ 0 w 31"/>
                  <a:gd name="T1" fmla="*/ 0 h 6"/>
                  <a:gd name="T2" fmla="*/ 1 w 31"/>
                  <a:gd name="T3" fmla="*/ 1 h 6"/>
                  <a:gd name="T4" fmla="*/ 1 w 31"/>
                  <a:gd name="T5" fmla="*/ 1 h 6"/>
                  <a:gd name="T6" fmla="*/ 1 w 31"/>
                  <a:gd name="T7" fmla="*/ 1 h 6"/>
                  <a:gd name="T8" fmla="*/ 1 w 31"/>
                  <a:gd name="T9" fmla="*/ 1 h 6"/>
                  <a:gd name="T10" fmla="*/ 2 w 31"/>
                  <a:gd name="T11" fmla="*/ 1 h 6"/>
                  <a:gd name="T12" fmla="*/ 2 w 31"/>
                  <a:gd name="T13" fmla="*/ 1 h 6"/>
                  <a:gd name="T14" fmla="*/ 2 w 31"/>
                  <a:gd name="T15" fmla="*/ 1 h 6"/>
                  <a:gd name="T16" fmla="*/ 2 w 31"/>
                  <a:gd name="T17" fmla="*/ 1 h 6"/>
                  <a:gd name="T18" fmla="*/ 2 w 31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6"/>
                  <a:gd name="T32" fmla="*/ 31 w 3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6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8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3" name="Freeform 2348"/>
              <p:cNvSpPr>
                <a:spLocks/>
              </p:cNvSpPr>
              <p:nvPr/>
            </p:nvSpPr>
            <p:spPr bwMode="auto">
              <a:xfrm>
                <a:off x="2634" y="2523"/>
                <a:ext cx="23" cy="4"/>
              </a:xfrm>
              <a:custGeom>
                <a:avLst/>
                <a:gdLst>
                  <a:gd name="T0" fmla="*/ 0 w 45"/>
                  <a:gd name="T1" fmla="*/ 0 h 9"/>
                  <a:gd name="T2" fmla="*/ 1 w 45"/>
                  <a:gd name="T3" fmla="*/ 0 h 9"/>
                  <a:gd name="T4" fmla="*/ 1 w 45"/>
                  <a:gd name="T5" fmla="*/ 0 h 9"/>
                  <a:gd name="T6" fmla="*/ 1 w 45"/>
                  <a:gd name="T7" fmla="*/ 0 h 9"/>
                  <a:gd name="T8" fmla="*/ 2 w 45"/>
                  <a:gd name="T9" fmla="*/ 0 h 9"/>
                  <a:gd name="T10" fmla="*/ 2 w 45"/>
                  <a:gd name="T11" fmla="*/ 0 h 9"/>
                  <a:gd name="T12" fmla="*/ 3 w 45"/>
                  <a:gd name="T13" fmla="*/ 0 h 9"/>
                  <a:gd name="T14" fmla="*/ 3 w 45"/>
                  <a:gd name="T15" fmla="*/ 0 h 9"/>
                  <a:gd name="T16" fmla="*/ 3 w 4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9"/>
                  <a:gd name="T29" fmla="*/ 45 w 4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9">
                    <a:moveTo>
                      <a:pt x="0" y="0"/>
                    </a:moveTo>
                    <a:lnTo>
                      <a:pt x="4" y="3"/>
                    </a:lnTo>
                    <a:lnTo>
                      <a:pt x="9" y="6"/>
                    </a:lnTo>
                    <a:lnTo>
                      <a:pt x="15" y="8"/>
                    </a:lnTo>
                    <a:lnTo>
                      <a:pt x="21" y="9"/>
                    </a:lnTo>
                    <a:lnTo>
                      <a:pt x="28" y="8"/>
                    </a:lnTo>
                    <a:lnTo>
                      <a:pt x="34" y="6"/>
                    </a:lnTo>
                    <a:lnTo>
                      <a:pt x="40" y="3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4" name="Rectangle 2349"/>
              <p:cNvSpPr>
                <a:spLocks noChangeArrowheads="1"/>
              </p:cNvSpPr>
              <p:nvPr/>
            </p:nvSpPr>
            <p:spPr bwMode="auto">
              <a:xfrm>
                <a:off x="2933" y="2079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5" name="Freeform 2350"/>
              <p:cNvSpPr>
                <a:spLocks/>
              </p:cNvSpPr>
              <p:nvPr/>
            </p:nvSpPr>
            <p:spPr bwMode="auto">
              <a:xfrm>
                <a:off x="2949" y="2093"/>
                <a:ext cx="5" cy="26"/>
              </a:xfrm>
              <a:custGeom>
                <a:avLst/>
                <a:gdLst>
                  <a:gd name="T0" fmla="*/ 0 w 11"/>
                  <a:gd name="T1" fmla="*/ 0 h 53"/>
                  <a:gd name="T2" fmla="*/ 0 w 11"/>
                  <a:gd name="T3" fmla="*/ 0 h 53"/>
                  <a:gd name="T4" fmla="*/ 0 w 11"/>
                  <a:gd name="T5" fmla="*/ 0 h 53"/>
                  <a:gd name="T6" fmla="*/ 0 w 11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7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6" name="Freeform 2351"/>
              <p:cNvSpPr>
                <a:spLocks/>
              </p:cNvSpPr>
              <p:nvPr/>
            </p:nvSpPr>
            <p:spPr bwMode="auto">
              <a:xfrm>
                <a:off x="2967" y="2093"/>
                <a:ext cx="14" cy="26"/>
              </a:xfrm>
              <a:custGeom>
                <a:avLst/>
                <a:gdLst>
                  <a:gd name="T0" fmla="*/ 1 w 28"/>
                  <a:gd name="T1" fmla="*/ 0 h 53"/>
                  <a:gd name="T2" fmla="*/ 1 w 28"/>
                  <a:gd name="T3" fmla="*/ 0 h 53"/>
                  <a:gd name="T4" fmla="*/ 1 w 28"/>
                  <a:gd name="T5" fmla="*/ 0 h 53"/>
                  <a:gd name="T6" fmla="*/ 0 w 28"/>
                  <a:gd name="T7" fmla="*/ 1 h 53"/>
                  <a:gd name="T8" fmla="*/ 0 w 28"/>
                  <a:gd name="T9" fmla="*/ 1 h 53"/>
                  <a:gd name="T10" fmla="*/ 1 w 28"/>
                  <a:gd name="T11" fmla="*/ 2 h 53"/>
                  <a:gd name="T12" fmla="*/ 1 w 28"/>
                  <a:gd name="T13" fmla="*/ 3 h 53"/>
                  <a:gd name="T14" fmla="*/ 1 w 28"/>
                  <a:gd name="T15" fmla="*/ 3 h 53"/>
                  <a:gd name="T16" fmla="*/ 1 w 28"/>
                  <a:gd name="T17" fmla="*/ 3 h 53"/>
                  <a:gd name="T18" fmla="*/ 2 w 28"/>
                  <a:gd name="T19" fmla="*/ 3 h 53"/>
                  <a:gd name="T20" fmla="*/ 2 w 28"/>
                  <a:gd name="T21" fmla="*/ 2 h 53"/>
                  <a:gd name="T22" fmla="*/ 2 w 28"/>
                  <a:gd name="T23" fmla="*/ 1 h 53"/>
                  <a:gd name="T24" fmla="*/ 2 w 28"/>
                  <a:gd name="T25" fmla="*/ 1 h 53"/>
                  <a:gd name="T26" fmla="*/ 2 w 28"/>
                  <a:gd name="T27" fmla="*/ 0 h 53"/>
                  <a:gd name="T28" fmla="*/ 2 w 28"/>
                  <a:gd name="T29" fmla="*/ 0 h 53"/>
                  <a:gd name="T30" fmla="*/ 1 w 28"/>
                  <a:gd name="T31" fmla="*/ 0 h 53"/>
                  <a:gd name="T32" fmla="*/ 1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1" y="0"/>
                    </a:moveTo>
                    <a:lnTo>
                      <a:pt x="6" y="3"/>
                    </a:lnTo>
                    <a:lnTo>
                      <a:pt x="2" y="9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43"/>
                    </a:lnTo>
                    <a:lnTo>
                      <a:pt x="6" y="51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2" y="51"/>
                    </a:lnTo>
                    <a:lnTo>
                      <a:pt x="27" y="43"/>
                    </a:lnTo>
                    <a:lnTo>
                      <a:pt x="28" y="31"/>
                    </a:lnTo>
                    <a:lnTo>
                      <a:pt x="28" y="23"/>
                    </a:lnTo>
                    <a:lnTo>
                      <a:pt x="27" y="9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7" name="Freeform 2352"/>
              <p:cNvSpPr>
                <a:spLocks/>
              </p:cNvSpPr>
              <p:nvPr/>
            </p:nvSpPr>
            <p:spPr bwMode="auto">
              <a:xfrm>
                <a:off x="2987" y="2093"/>
                <a:ext cx="14" cy="26"/>
              </a:xfrm>
              <a:custGeom>
                <a:avLst/>
                <a:gdLst>
                  <a:gd name="T0" fmla="*/ 1 w 28"/>
                  <a:gd name="T1" fmla="*/ 0 h 53"/>
                  <a:gd name="T2" fmla="*/ 2 w 28"/>
                  <a:gd name="T3" fmla="*/ 0 h 53"/>
                  <a:gd name="T4" fmla="*/ 1 w 28"/>
                  <a:gd name="T5" fmla="*/ 1 h 53"/>
                  <a:gd name="T6" fmla="*/ 2 w 28"/>
                  <a:gd name="T7" fmla="*/ 1 h 53"/>
                  <a:gd name="T8" fmla="*/ 2 w 28"/>
                  <a:gd name="T9" fmla="*/ 1 h 53"/>
                  <a:gd name="T10" fmla="*/ 2 w 28"/>
                  <a:gd name="T11" fmla="*/ 1 h 53"/>
                  <a:gd name="T12" fmla="*/ 2 w 28"/>
                  <a:gd name="T13" fmla="*/ 2 h 53"/>
                  <a:gd name="T14" fmla="*/ 2 w 28"/>
                  <a:gd name="T15" fmla="*/ 2 h 53"/>
                  <a:gd name="T16" fmla="*/ 2 w 28"/>
                  <a:gd name="T17" fmla="*/ 2 h 53"/>
                  <a:gd name="T18" fmla="*/ 2 w 28"/>
                  <a:gd name="T19" fmla="*/ 3 h 53"/>
                  <a:gd name="T20" fmla="*/ 1 w 28"/>
                  <a:gd name="T21" fmla="*/ 3 h 53"/>
                  <a:gd name="T22" fmla="*/ 1 w 28"/>
                  <a:gd name="T23" fmla="*/ 3 h 53"/>
                  <a:gd name="T24" fmla="*/ 1 w 28"/>
                  <a:gd name="T25" fmla="*/ 3 h 53"/>
                  <a:gd name="T26" fmla="*/ 1 w 28"/>
                  <a:gd name="T27" fmla="*/ 3 h 53"/>
                  <a:gd name="T28" fmla="*/ 0 w 28"/>
                  <a:gd name="T29" fmla="*/ 2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53"/>
                  <a:gd name="T47" fmla="*/ 28 w 28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53">
                    <a:moveTo>
                      <a:pt x="3" y="0"/>
                    </a:moveTo>
                    <a:lnTo>
                      <a:pt x="26" y="0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8" y="32"/>
                    </a:lnTo>
                    <a:lnTo>
                      <a:pt x="28" y="37"/>
                    </a:lnTo>
                    <a:lnTo>
                      <a:pt x="26" y="45"/>
                    </a:lnTo>
                    <a:lnTo>
                      <a:pt x="22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3" y="51"/>
                    </a:lnTo>
                    <a:lnTo>
                      <a:pt x="1" y="48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8" name="Rectangle 2353"/>
              <p:cNvSpPr>
                <a:spLocks noChangeArrowheads="1"/>
              </p:cNvSpPr>
              <p:nvPr/>
            </p:nvSpPr>
            <p:spPr bwMode="auto">
              <a:xfrm>
                <a:off x="2736" y="2397"/>
                <a:ext cx="86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9" name="Freeform 2354"/>
              <p:cNvSpPr>
                <a:spLocks/>
              </p:cNvSpPr>
              <p:nvPr/>
            </p:nvSpPr>
            <p:spPr bwMode="auto">
              <a:xfrm>
                <a:off x="2752" y="2410"/>
                <a:ext cx="6" cy="26"/>
              </a:xfrm>
              <a:custGeom>
                <a:avLst/>
                <a:gdLst>
                  <a:gd name="T0" fmla="*/ 0 w 11"/>
                  <a:gd name="T1" fmla="*/ 0 h 53"/>
                  <a:gd name="T2" fmla="*/ 1 w 11"/>
                  <a:gd name="T3" fmla="*/ 0 h 53"/>
                  <a:gd name="T4" fmla="*/ 1 w 11"/>
                  <a:gd name="T5" fmla="*/ 0 h 53"/>
                  <a:gd name="T6" fmla="*/ 1 w 11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7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0" name="Freeform 2355"/>
              <p:cNvSpPr>
                <a:spLocks/>
              </p:cNvSpPr>
              <p:nvPr/>
            </p:nvSpPr>
            <p:spPr bwMode="auto">
              <a:xfrm>
                <a:off x="2770" y="2410"/>
                <a:ext cx="15" cy="26"/>
              </a:xfrm>
              <a:custGeom>
                <a:avLst/>
                <a:gdLst>
                  <a:gd name="T0" fmla="*/ 1 w 28"/>
                  <a:gd name="T1" fmla="*/ 0 h 53"/>
                  <a:gd name="T2" fmla="*/ 1 w 28"/>
                  <a:gd name="T3" fmla="*/ 0 h 53"/>
                  <a:gd name="T4" fmla="*/ 1 w 28"/>
                  <a:gd name="T5" fmla="*/ 0 h 53"/>
                  <a:gd name="T6" fmla="*/ 0 w 28"/>
                  <a:gd name="T7" fmla="*/ 1 h 53"/>
                  <a:gd name="T8" fmla="*/ 0 w 28"/>
                  <a:gd name="T9" fmla="*/ 1 h 53"/>
                  <a:gd name="T10" fmla="*/ 1 w 28"/>
                  <a:gd name="T11" fmla="*/ 2 h 53"/>
                  <a:gd name="T12" fmla="*/ 1 w 28"/>
                  <a:gd name="T13" fmla="*/ 3 h 53"/>
                  <a:gd name="T14" fmla="*/ 1 w 28"/>
                  <a:gd name="T15" fmla="*/ 3 h 53"/>
                  <a:gd name="T16" fmla="*/ 2 w 28"/>
                  <a:gd name="T17" fmla="*/ 3 h 53"/>
                  <a:gd name="T18" fmla="*/ 2 w 28"/>
                  <a:gd name="T19" fmla="*/ 3 h 53"/>
                  <a:gd name="T20" fmla="*/ 2 w 28"/>
                  <a:gd name="T21" fmla="*/ 2 h 53"/>
                  <a:gd name="T22" fmla="*/ 2 w 28"/>
                  <a:gd name="T23" fmla="*/ 1 h 53"/>
                  <a:gd name="T24" fmla="*/ 2 w 28"/>
                  <a:gd name="T25" fmla="*/ 1 h 53"/>
                  <a:gd name="T26" fmla="*/ 2 w 28"/>
                  <a:gd name="T27" fmla="*/ 0 h 53"/>
                  <a:gd name="T28" fmla="*/ 2 w 28"/>
                  <a:gd name="T29" fmla="*/ 0 h 53"/>
                  <a:gd name="T30" fmla="*/ 2 w 28"/>
                  <a:gd name="T31" fmla="*/ 0 h 53"/>
                  <a:gd name="T32" fmla="*/ 1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3" y="0"/>
                    </a:moveTo>
                    <a:lnTo>
                      <a:pt x="6" y="3"/>
                    </a:lnTo>
                    <a:lnTo>
                      <a:pt x="2" y="9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43"/>
                    </a:lnTo>
                    <a:lnTo>
                      <a:pt x="6" y="51"/>
                    </a:lnTo>
                    <a:lnTo>
                      <a:pt x="13" y="53"/>
                    </a:lnTo>
                    <a:lnTo>
                      <a:pt x="16" y="53"/>
                    </a:lnTo>
                    <a:lnTo>
                      <a:pt x="22" y="51"/>
                    </a:lnTo>
                    <a:lnTo>
                      <a:pt x="27" y="43"/>
                    </a:lnTo>
                    <a:lnTo>
                      <a:pt x="28" y="31"/>
                    </a:lnTo>
                    <a:lnTo>
                      <a:pt x="28" y="23"/>
                    </a:lnTo>
                    <a:lnTo>
                      <a:pt x="27" y="9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1" name="Freeform 2356"/>
              <p:cNvSpPr>
                <a:spLocks/>
              </p:cNvSpPr>
              <p:nvPr/>
            </p:nvSpPr>
            <p:spPr bwMode="auto">
              <a:xfrm>
                <a:off x="2791" y="2410"/>
                <a:ext cx="14" cy="26"/>
              </a:xfrm>
              <a:custGeom>
                <a:avLst/>
                <a:gdLst>
                  <a:gd name="T0" fmla="*/ 2 w 28"/>
                  <a:gd name="T1" fmla="*/ 0 h 53"/>
                  <a:gd name="T2" fmla="*/ 1 w 28"/>
                  <a:gd name="T3" fmla="*/ 0 h 53"/>
                  <a:gd name="T4" fmla="*/ 1 w 28"/>
                  <a:gd name="T5" fmla="*/ 1 h 53"/>
                  <a:gd name="T6" fmla="*/ 1 w 28"/>
                  <a:gd name="T7" fmla="*/ 1 h 53"/>
                  <a:gd name="T8" fmla="*/ 1 w 28"/>
                  <a:gd name="T9" fmla="*/ 1 h 53"/>
                  <a:gd name="T10" fmla="*/ 1 w 28"/>
                  <a:gd name="T11" fmla="*/ 1 h 53"/>
                  <a:gd name="T12" fmla="*/ 2 w 28"/>
                  <a:gd name="T13" fmla="*/ 1 h 53"/>
                  <a:gd name="T14" fmla="*/ 2 w 28"/>
                  <a:gd name="T15" fmla="*/ 1 h 53"/>
                  <a:gd name="T16" fmla="*/ 2 w 28"/>
                  <a:gd name="T17" fmla="*/ 2 h 53"/>
                  <a:gd name="T18" fmla="*/ 2 w 28"/>
                  <a:gd name="T19" fmla="*/ 2 h 53"/>
                  <a:gd name="T20" fmla="*/ 2 w 28"/>
                  <a:gd name="T21" fmla="*/ 2 h 53"/>
                  <a:gd name="T22" fmla="*/ 2 w 28"/>
                  <a:gd name="T23" fmla="*/ 3 h 53"/>
                  <a:gd name="T24" fmla="*/ 1 w 28"/>
                  <a:gd name="T25" fmla="*/ 3 h 53"/>
                  <a:gd name="T26" fmla="*/ 1 w 28"/>
                  <a:gd name="T27" fmla="*/ 3 h 53"/>
                  <a:gd name="T28" fmla="*/ 1 w 28"/>
                  <a:gd name="T29" fmla="*/ 3 h 53"/>
                  <a:gd name="T30" fmla="*/ 1 w 28"/>
                  <a:gd name="T31" fmla="*/ 3 h 53"/>
                  <a:gd name="T32" fmla="*/ 0 w 28"/>
                  <a:gd name="T33" fmla="*/ 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25" y="0"/>
                    </a:moveTo>
                    <a:lnTo>
                      <a:pt x="4" y="0"/>
                    </a:lnTo>
                    <a:lnTo>
                      <a:pt x="1" y="23"/>
                    </a:lnTo>
                    <a:lnTo>
                      <a:pt x="4" y="20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22" y="20"/>
                    </a:lnTo>
                    <a:lnTo>
                      <a:pt x="26" y="25"/>
                    </a:lnTo>
                    <a:lnTo>
                      <a:pt x="28" y="33"/>
                    </a:lnTo>
                    <a:lnTo>
                      <a:pt x="28" y="37"/>
                    </a:lnTo>
                    <a:lnTo>
                      <a:pt x="26" y="45"/>
                    </a:lnTo>
                    <a:lnTo>
                      <a:pt x="22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4" y="51"/>
                    </a:lnTo>
                    <a:lnTo>
                      <a:pt x="1" y="48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2" name="Rectangle 2357"/>
              <p:cNvSpPr>
                <a:spLocks noChangeArrowheads="1"/>
              </p:cNvSpPr>
              <p:nvPr/>
            </p:nvSpPr>
            <p:spPr bwMode="auto">
              <a:xfrm>
                <a:off x="2506" y="2365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3" name="Freeform 2358"/>
              <p:cNvSpPr>
                <a:spLocks/>
              </p:cNvSpPr>
              <p:nvPr/>
            </p:nvSpPr>
            <p:spPr bwMode="auto">
              <a:xfrm>
                <a:off x="2523" y="2379"/>
                <a:ext cx="6" cy="26"/>
              </a:xfrm>
              <a:custGeom>
                <a:avLst/>
                <a:gdLst>
                  <a:gd name="T0" fmla="*/ 0 w 11"/>
                  <a:gd name="T1" fmla="*/ 0 h 53"/>
                  <a:gd name="T2" fmla="*/ 1 w 11"/>
                  <a:gd name="T3" fmla="*/ 0 h 53"/>
                  <a:gd name="T4" fmla="*/ 1 w 11"/>
                  <a:gd name="T5" fmla="*/ 0 h 53"/>
                  <a:gd name="T6" fmla="*/ 1 w 11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4" name="Freeform 2359"/>
              <p:cNvSpPr>
                <a:spLocks/>
              </p:cNvSpPr>
              <p:nvPr/>
            </p:nvSpPr>
            <p:spPr bwMode="auto">
              <a:xfrm>
                <a:off x="2540" y="2379"/>
                <a:ext cx="15" cy="26"/>
              </a:xfrm>
              <a:custGeom>
                <a:avLst/>
                <a:gdLst>
                  <a:gd name="T0" fmla="*/ 1 w 29"/>
                  <a:gd name="T1" fmla="*/ 0 h 53"/>
                  <a:gd name="T2" fmla="*/ 1 w 29"/>
                  <a:gd name="T3" fmla="*/ 0 h 53"/>
                  <a:gd name="T4" fmla="*/ 1 w 29"/>
                  <a:gd name="T5" fmla="*/ 0 h 53"/>
                  <a:gd name="T6" fmla="*/ 0 w 29"/>
                  <a:gd name="T7" fmla="*/ 1 h 53"/>
                  <a:gd name="T8" fmla="*/ 0 w 29"/>
                  <a:gd name="T9" fmla="*/ 1 h 53"/>
                  <a:gd name="T10" fmla="*/ 1 w 29"/>
                  <a:gd name="T11" fmla="*/ 2 h 53"/>
                  <a:gd name="T12" fmla="*/ 1 w 29"/>
                  <a:gd name="T13" fmla="*/ 3 h 53"/>
                  <a:gd name="T14" fmla="*/ 1 w 29"/>
                  <a:gd name="T15" fmla="*/ 3 h 53"/>
                  <a:gd name="T16" fmla="*/ 2 w 29"/>
                  <a:gd name="T17" fmla="*/ 3 h 53"/>
                  <a:gd name="T18" fmla="*/ 2 w 29"/>
                  <a:gd name="T19" fmla="*/ 3 h 53"/>
                  <a:gd name="T20" fmla="*/ 2 w 29"/>
                  <a:gd name="T21" fmla="*/ 2 h 53"/>
                  <a:gd name="T22" fmla="*/ 2 w 29"/>
                  <a:gd name="T23" fmla="*/ 1 h 53"/>
                  <a:gd name="T24" fmla="*/ 2 w 29"/>
                  <a:gd name="T25" fmla="*/ 1 h 53"/>
                  <a:gd name="T26" fmla="*/ 2 w 29"/>
                  <a:gd name="T27" fmla="*/ 0 h 53"/>
                  <a:gd name="T28" fmla="*/ 2 w 29"/>
                  <a:gd name="T29" fmla="*/ 0 h 53"/>
                  <a:gd name="T30" fmla="*/ 2 w 29"/>
                  <a:gd name="T31" fmla="*/ 0 h 53"/>
                  <a:gd name="T32" fmla="*/ 1 w 2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3"/>
                  <a:gd name="T53" fmla="*/ 29 w 2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3">
                    <a:moveTo>
                      <a:pt x="12" y="0"/>
                    </a:moveTo>
                    <a:lnTo>
                      <a:pt x="6" y="3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3" y="44"/>
                    </a:lnTo>
                    <a:lnTo>
                      <a:pt x="6" y="52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44"/>
                    </a:lnTo>
                    <a:lnTo>
                      <a:pt x="29" y="31"/>
                    </a:lnTo>
                    <a:lnTo>
                      <a:pt x="29" y="23"/>
                    </a:lnTo>
                    <a:lnTo>
                      <a:pt x="26" y="11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5" name="Freeform 2360"/>
              <p:cNvSpPr>
                <a:spLocks/>
              </p:cNvSpPr>
              <p:nvPr/>
            </p:nvSpPr>
            <p:spPr bwMode="auto">
              <a:xfrm>
                <a:off x="2562" y="2379"/>
                <a:ext cx="14" cy="26"/>
              </a:xfrm>
              <a:custGeom>
                <a:avLst/>
                <a:gdLst>
                  <a:gd name="T0" fmla="*/ 2 w 27"/>
                  <a:gd name="T1" fmla="*/ 0 h 53"/>
                  <a:gd name="T2" fmla="*/ 2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1 h 53"/>
                  <a:gd name="T14" fmla="*/ 0 w 27"/>
                  <a:gd name="T15" fmla="*/ 2 h 53"/>
                  <a:gd name="T16" fmla="*/ 1 w 27"/>
                  <a:gd name="T17" fmla="*/ 2 h 53"/>
                  <a:gd name="T18" fmla="*/ 1 w 27"/>
                  <a:gd name="T19" fmla="*/ 3 h 53"/>
                  <a:gd name="T20" fmla="*/ 1 w 27"/>
                  <a:gd name="T21" fmla="*/ 3 h 53"/>
                  <a:gd name="T22" fmla="*/ 1 w 27"/>
                  <a:gd name="T23" fmla="*/ 3 h 53"/>
                  <a:gd name="T24" fmla="*/ 2 w 27"/>
                  <a:gd name="T25" fmla="*/ 3 h 53"/>
                  <a:gd name="T26" fmla="*/ 2 w 27"/>
                  <a:gd name="T27" fmla="*/ 2 h 53"/>
                  <a:gd name="T28" fmla="*/ 2 w 27"/>
                  <a:gd name="T29" fmla="*/ 2 h 53"/>
                  <a:gd name="T30" fmla="*/ 2 w 27"/>
                  <a:gd name="T31" fmla="*/ 2 h 53"/>
                  <a:gd name="T32" fmla="*/ 2 w 27"/>
                  <a:gd name="T33" fmla="*/ 1 h 53"/>
                  <a:gd name="T34" fmla="*/ 2 w 27"/>
                  <a:gd name="T35" fmla="*/ 1 h 53"/>
                  <a:gd name="T36" fmla="*/ 1 w 27"/>
                  <a:gd name="T37" fmla="*/ 1 h 53"/>
                  <a:gd name="T38" fmla="*/ 1 w 27"/>
                  <a:gd name="T39" fmla="*/ 1 h 53"/>
                  <a:gd name="T40" fmla="*/ 1 w 27"/>
                  <a:gd name="T41" fmla="*/ 1 h 53"/>
                  <a:gd name="T42" fmla="*/ 1 w 27"/>
                  <a:gd name="T43" fmla="*/ 1 h 53"/>
                  <a:gd name="T44" fmla="*/ 0 w 27"/>
                  <a:gd name="T45" fmla="*/ 2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4" y="8"/>
                    </a:moveTo>
                    <a:lnTo>
                      <a:pt x="22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2" y="11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2" y="45"/>
                    </a:lnTo>
                    <a:lnTo>
                      <a:pt x="7" y="52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24" y="45"/>
                    </a:lnTo>
                    <a:lnTo>
                      <a:pt x="27" y="39"/>
                    </a:lnTo>
                    <a:lnTo>
                      <a:pt x="27" y="36"/>
                    </a:lnTo>
                    <a:lnTo>
                      <a:pt x="24" y="28"/>
                    </a:lnTo>
                    <a:lnTo>
                      <a:pt x="21" y="23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7" y="23"/>
                    </a:lnTo>
                    <a:lnTo>
                      <a:pt x="2" y="2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6" name="Freeform 2361"/>
              <p:cNvSpPr>
                <a:spLocks/>
              </p:cNvSpPr>
              <p:nvPr/>
            </p:nvSpPr>
            <p:spPr bwMode="auto">
              <a:xfrm>
                <a:off x="2832" y="2260"/>
                <a:ext cx="11" cy="11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1 h 24"/>
                  <a:gd name="T6" fmla="*/ 1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8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7" name="Freeform 2362"/>
              <p:cNvSpPr>
                <a:spLocks/>
              </p:cNvSpPr>
              <p:nvPr/>
            </p:nvSpPr>
            <p:spPr bwMode="auto">
              <a:xfrm>
                <a:off x="2772" y="2206"/>
                <a:ext cx="63" cy="64"/>
              </a:xfrm>
              <a:custGeom>
                <a:avLst/>
                <a:gdLst>
                  <a:gd name="T0" fmla="*/ 7 w 127"/>
                  <a:gd name="T1" fmla="*/ 8 h 126"/>
                  <a:gd name="T2" fmla="*/ 7 w 127"/>
                  <a:gd name="T3" fmla="*/ 9 h 126"/>
                  <a:gd name="T4" fmla="*/ 0 w 127"/>
                  <a:gd name="T5" fmla="*/ 1 h 126"/>
                  <a:gd name="T6" fmla="*/ 0 w 127"/>
                  <a:gd name="T7" fmla="*/ 0 h 126"/>
                  <a:gd name="T8" fmla="*/ 7 w 127"/>
                  <a:gd name="T9" fmla="*/ 8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26"/>
                  <a:gd name="T17" fmla="*/ 127 w 12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26">
                    <a:moveTo>
                      <a:pt x="127" y="122"/>
                    </a:moveTo>
                    <a:lnTo>
                      <a:pt x="122" y="12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7" y="12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8" name="Freeform 2363"/>
              <p:cNvSpPr>
                <a:spLocks/>
              </p:cNvSpPr>
              <p:nvPr/>
            </p:nvSpPr>
            <p:spPr bwMode="auto">
              <a:xfrm>
                <a:off x="2767" y="2324"/>
                <a:ext cx="11" cy="12"/>
              </a:xfrm>
              <a:custGeom>
                <a:avLst/>
                <a:gdLst>
                  <a:gd name="T0" fmla="*/ 0 w 22"/>
                  <a:gd name="T1" fmla="*/ 1 h 23"/>
                  <a:gd name="T2" fmla="*/ 1 w 22"/>
                  <a:gd name="T3" fmla="*/ 0 h 23"/>
                  <a:gd name="T4" fmla="*/ 1 w 22"/>
                  <a:gd name="T5" fmla="*/ 1 h 23"/>
                  <a:gd name="T6" fmla="*/ 1 w 22"/>
                  <a:gd name="T7" fmla="*/ 2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8"/>
                    </a:moveTo>
                    <a:lnTo>
                      <a:pt x="8" y="0"/>
                    </a:lnTo>
                    <a:lnTo>
                      <a:pt x="22" y="16"/>
                    </a:lnTo>
                    <a:lnTo>
                      <a:pt x="14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9" name="Freeform 2364"/>
              <p:cNvSpPr>
                <a:spLocks/>
              </p:cNvSpPr>
              <p:nvPr/>
            </p:nvSpPr>
            <p:spPr bwMode="auto">
              <a:xfrm>
                <a:off x="2749" y="2209"/>
                <a:ext cx="23" cy="115"/>
              </a:xfrm>
              <a:custGeom>
                <a:avLst/>
                <a:gdLst>
                  <a:gd name="T0" fmla="*/ 2 w 47"/>
                  <a:gd name="T1" fmla="*/ 0 h 230"/>
                  <a:gd name="T2" fmla="*/ 1 w 47"/>
                  <a:gd name="T3" fmla="*/ 3 h 230"/>
                  <a:gd name="T4" fmla="*/ 0 w 47"/>
                  <a:gd name="T5" fmla="*/ 6 h 230"/>
                  <a:gd name="T6" fmla="*/ 0 w 47"/>
                  <a:gd name="T7" fmla="*/ 9 h 230"/>
                  <a:gd name="T8" fmla="*/ 0 w 47"/>
                  <a:gd name="T9" fmla="*/ 12 h 230"/>
                  <a:gd name="T10" fmla="*/ 2 w 47"/>
                  <a:gd name="T11" fmla="*/ 14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30"/>
                  <a:gd name="T20" fmla="*/ 47 w 47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30">
                    <a:moveTo>
                      <a:pt x="47" y="0"/>
                    </a:moveTo>
                    <a:lnTo>
                      <a:pt x="16" y="41"/>
                    </a:lnTo>
                    <a:lnTo>
                      <a:pt x="0" y="89"/>
                    </a:lnTo>
                    <a:lnTo>
                      <a:pt x="0" y="139"/>
                    </a:lnTo>
                    <a:lnTo>
                      <a:pt x="14" y="188"/>
                    </a:lnTo>
                    <a:lnTo>
                      <a:pt x="46" y="2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0" name="Line 2365"/>
              <p:cNvSpPr>
                <a:spLocks noChangeShapeType="1"/>
              </p:cNvSpPr>
              <p:nvPr/>
            </p:nvSpPr>
            <p:spPr bwMode="auto">
              <a:xfrm flipV="1">
                <a:off x="2778" y="227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1" name="Line 2366"/>
              <p:cNvSpPr>
                <a:spLocks noChangeShapeType="1"/>
              </p:cNvSpPr>
              <p:nvPr/>
            </p:nvSpPr>
            <p:spPr bwMode="auto">
              <a:xfrm flipV="1">
                <a:off x="2774" y="2270"/>
                <a:ext cx="59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2" name="Freeform 2367"/>
              <p:cNvSpPr>
                <a:spLocks/>
              </p:cNvSpPr>
              <p:nvPr/>
            </p:nvSpPr>
            <p:spPr bwMode="auto">
              <a:xfrm>
                <a:off x="2977" y="2272"/>
                <a:ext cx="94" cy="94"/>
              </a:xfrm>
              <a:custGeom>
                <a:avLst/>
                <a:gdLst>
                  <a:gd name="T0" fmla="*/ 1 w 188"/>
                  <a:gd name="T1" fmla="*/ 12 h 188"/>
                  <a:gd name="T2" fmla="*/ 0 w 188"/>
                  <a:gd name="T3" fmla="*/ 12 h 188"/>
                  <a:gd name="T4" fmla="*/ 12 w 188"/>
                  <a:gd name="T5" fmla="*/ 0 h 188"/>
                  <a:gd name="T6" fmla="*/ 12 w 188"/>
                  <a:gd name="T7" fmla="*/ 1 h 188"/>
                  <a:gd name="T8" fmla="*/ 1 w 188"/>
                  <a:gd name="T9" fmla="*/ 12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88"/>
                  <a:gd name="T17" fmla="*/ 188 w 18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88">
                    <a:moveTo>
                      <a:pt x="7" y="188"/>
                    </a:moveTo>
                    <a:lnTo>
                      <a:pt x="0" y="183"/>
                    </a:lnTo>
                    <a:lnTo>
                      <a:pt x="182" y="0"/>
                    </a:lnTo>
                    <a:lnTo>
                      <a:pt x="188" y="6"/>
                    </a:lnTo>
                    <a:lnTo>
                      <a:pt x="7" y="18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3" name="Line 2368"/>
              <p:cNvSpPr>
                <a:spLocks noChangeShapeType="1"/>
              </p:cNvSpPr>
              <p:nvPr/>
            </p:nvSpPr>
            <p:spPr bwMode="auto">
              <a:xfrm>
                <a:off x="2522" y="2779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4" name="Line 2369"/>
              <p:cNvSpPr>
                <a:spLocks noChangeShapeType="1"/>
              </p:cNvSpPr>
              <p:nvPr/>
            </p:nvSpPr>
            <p:spPr bwMode="auto">
              <a:xfrm>
                <a:off x="2597" y="2872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5" name="Line 2370"/>
              <p:cNvSpPr>
                <a:spLocks noChangeShapeType="1"/>
              </p:cNvSpPr>
              <p:nvPr/>
            </p:nvSpPr>
            <p:spPr bwMode="auto">
              <a:xfrm flipH="1">
                <a:off x="2521" y="2786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6" name="Line 2371"/>
              <p:cNvSpPr>
                <a:spLocks noChangeShapeType="1"/>
              </p:cNvSpPr>
              <p:nvPr/>
            </p:nvSpPr>
            <p:spPr bwMode="auto">
              <a:xfrm flipH="1">
                <a:off x="2597" y="2863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7" name="Line 2372"/>
              <p:cNvSpPr>
                <a:spLocks noChangeShapeType="1"/>
              </p:cNvSpPr>
              <p:nvPr/>
            </p:nvSpPr>
            <p:spPr bwMode="auto">
              <a:xfrm flipH="1" flipV="1">
                <a:off x="2529" y="2786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8" name="Line 2373"/>
              <p:cNvSpPr>
                <a:spLocks noChangeShapeType="1"/>
              </p:cNvSpPr>
              <p:nvPr/>
            </p:nvSpPr>
            <p:spPr bwMode="auto">
              <a:xfrm>
                <a:off x="2640" y="2451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9" name="Line 2374"/>
              <p:cNvSpPr>
                <a:spLocks noChangeShapeType="1"/>
              </p:cNvSpPr>
              <p:nvPr/>
            </p:nvSpPr>
            <p:spPr bwMode="auto">
              <a:xfrm>
                <a:off x="2668" y="2422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0" name="Line 2375"/>
              <p:cNvSpPr>
                <a:spLocks noChangeShapeType="1"/>
              </p:cNvSpPr>
              <p:nvPr/>
            </p:nvSpPr>
            <p:spPr bwMode="auto">
              <a:xfrm flipV="1">
                <a:off x="2651" y="240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1" name="Line 2376"/>
              <p:cNvSpPr>
                <a:spLocks noChangeShapeType="1"/>
              </p:cNvSpPr>
              <p:nvPr/>
            </p:nvSpPr>
            <p:spPr bwMode="auto">
              <a:xfrm flipV="1">
                <a:off x="2651" y="240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2" name="Line 2377"/>
              <p:cNvSpPr>
                <a:spLocks noChangeShapeType="1"/>
              </p:cNvSpPr>
              <p:nvPr/>
            </p:nvSpPr>
            <p:spPr bwMode="auto">
              <a:xfrm>
                <a:off x="2651" y="240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3" name="Line 2378"/>
              <p:cNvSpPr>
                <a:spLocks noChangeShapeType="1"/>
              </p:cNvSpPr>
              <p:nvPr/>
            </p:nvSpPr>
            <p:spPr bwMode="auto">
              <a:xfrm>
                <a:off x="2643" y="2396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4" name="Freeform 2379"/>
              <p:cNvSpPr>
                <a:spLocks/>
              </p:cNvSpPr>
              <p:nvPr/>
            </p:nvSpPr>
            <p:spPr bwMode="auto">
              <a:xfrm>
                <a:off x="2650" y="2405"/>
                <a:ext cx="1" cy="4"/>
              </a:xfrm>
              <a:custGeom>
                <a:avLst/>
                <a:gdLst>
                  <a:gd name="T0" fmla="*/ 0 w 3"/>
                  <a:gd name="T1" fmla="*/ 1 h 8"/>
                  <a:gd name="T2" fmla="*/ 0 w 3"/>
                  <a:gd name="T3" fmla="*/ 1 h 8"/>
                  <a:gd name="T4" fmla="*/ 0 w 3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0" y="8"/>
                    </a:move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5" name="Freeform 2380"/>
              <p:cNvSpPr>
                <a:spLocks/>
              </p:cNvSpPr>
              <p:nvPr/>
            </p:nvSpPr>
            <p:spPr bwMode="auto">
              <a:xfrm>
                <a:off x="2622" y="2434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6" name="Line 2381"/>
              <p:cNvSpPr>
                <a:spLocks noChangeShapeType="1"/>
              </p:cNvSpPr>
              <p:nvPr/>
            </p:nvSpPr>
            <p:spPr bwMode="auto">
              <a:xfrm flipH="1" flipV="1">
                <a:off x="2628" y="2383"/>
                <a:ext cx="15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7" name="Freeform 2382"/>
              <p:cNvSpPr>
                <a:spLocks/>
              </p:cNvSpPr>
              <p:nvPr/>
            </p:nvSpPr>
            <p:spPr bwMode="auto">
              <a:xfrm>
                <a:off x="2601" y="2411"/>
                <a:ext cx="21" cy="23"/>
              </a:xfrm>
              <a:custGeom>
                <a:avLst/>
                <a:gdLst>
                  <a:gd name="T0" fmla="*/ 0 w 42"/>
                  <a:gd name="T1" fmla="*/ 0 h 47"/>
                  <a:gd name="T2" fmla="*/ 1 w 42"/>
                  <a:gd name="T3" fmla="*/ 1 h 47"/>
                  <a:gd name="T4" fmla="*/ 3 w 42"/>
                  <a:gd name="T5" fmla="*/ 2 h 47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7"/>
                  <a:gd name="T11" fmla="*/ 42 w 4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7">
                    <a:moveTo>
                      <a:pt x="0" y="0"/>
                    </a:moveTo>
                    <a:lnTo>
                      <a:pt x="25" y="30"/>
                    </a:lnTo>
                    <a:lnTo>
                      <a:pt x="42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8" name="Freeform 2383"/>
              <p:cNvSpPr>
                <a:spLocks/>
              </p:cNvSpPr>
              <p:nvPr/>
            </p:nvSpPr>
            <p:spPr bwMode="auto">
              <a:xfrm>
                <a:off x="2623" y="2409"/>
                <a:ext cx="27" cy="25"/>
              </a:xfrm>
              <a:custGeom>
                <a:avLst/>
                <a:gdLst>
                  <a:gd name="T0" fmla="*/ 0 w 55"/>
                  <a:gd name="T1" fmla="*/ 3 h 50"/>
                  <a:gd name="T2" fmla="*/ 0 w 55"/>
                  <a:gd name="T3" fmla="*/ 3 h 50"/>
                  <a:gd name="T4" fmla="*/ 0 w 55"/>
                  <a:gd name="T5" fmla="*/ 3 h 50"/>
                  <a:gd name="T6" fmla="*/ 3 w 5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0"/>
                  <a:gd name="T14" fmla="*/ 55 w 55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0">
                    <a:moveTo>
                      <a:pt x="0" y="49"/>
                    </a:moveTo>
                    <a:lnTo>
                      <a:pt x="2" y="50"/>
                    </a:lnTo>
                    <a:lnTo>
                      <a:pt x="8" y="47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9" name="Freeform 2384"/>
              <p:cNvSpPr>
                <a:spLocks/>
              </p:cNvSpPr>
              <p:nvPr/>
            </p:nvSpPr>
            <p:spPr bwMode="auto">
              <a:xfrm>
                <a:off x="2655" y="2407"/>
                <a:ext cx="1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0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0" name="Line 2385"/>
              <p:cNvSpPr>
                <a:spLocks noChangeShapeType="1"/>
              </p:cNvSpPr>
              <p:nvPr/>
            </p:nvSpPr>
            <p:spPr bwMode="auto">
              <a:xfrm flipH="1" flipV="1">
                <a:off x="2636" y="2389"/>
                <a:ext cx="2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1" name="Freeform 2386"/>
              <p:cNvSpPr>
                <a:spLocks/>
              </p:cNvSpPr>
              <p:nvPr/>
            </p:nvSpPr>
            <p:spPr bwMode="auto">
              <a:xfrm>
                <a:off x="2624" y="2437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2" name="Line 2387"/>
              <p:cNvSpPr>
                <a:spLocks noChangeShapeType="1"/>
              </p:cNvSpPr>
              <p:nvPr/>
            </p:nvSpPr>
            <p:spPr bwMode="auto">
              <a:xfrm flipH="1">
                <a:off x="2625" y="2407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3" name="Line 2388"/>
              <p:cNvSpPr>
                <a:spLocks noChangeShapeType="1"/>
              </p:cNvSpPr>
              <p:nvPr/>
            </p:nvSpPr>
            <p:spPr bwMode="auto">
              <a:xfrm flipH="1">
                <a:off x="2624" y="243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4" name="Line 2389"/>
              <p:cNvSpPr>
                <a:spLocks noChangeShapeType="1"/>
              </p:cNvSpPr>
              <p:nvPr/>
            </p:nvSpPr>
            <p:spPr bwMode="auto">
              <a:xfrm flipV="1">
                <a:off x="2655" y="2407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5" name="Line 2390"/>
              <p:cNvSpPr>
                <a:spLocks noChangeShapeType="1"/>
              </p:cNvSpPr>
              <p:nvPr/>
            </p:nvSpPr>
            <p:spPr bwMode="auto">
              <a:xfrm flipH="1" flipV="1">
                <a:off x="2624" y="238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6" name="Line 2391"/>
              <p:cNvSpPr>
                <a:spLocks noChangeShapeType="1"/>
              </p:cNvSpPr>
              <p:nvPr/>
            </p:nvSpPr>
            <p:spPr bwMode="auto">
              <a:xfrm flipH="1" flipV="1">
                <a:off x="2627" y="2382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7" name="Line 2392"/>
              <p:cNvSpPr>
                <a:spLocks noChangeShapeType="1"/>
              </p:cNvSpPr>
              <p:nvPr/>
            </p:nvSpPr>
            <p:spPr bwMode="auto">
              <a:xfrm flipH="1" flipV="1">
                <a:off x="2634" y="2388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8" name="Line 2393"/>
              <p:cNvSpPr>
                <a:spLocks noChangeShapeType="1"/>
              </p:cNvSpPr>
              <p:nvPr/>
            </p:nvSpPr>
            <p:spPr bwMode="auto">
              <a:xfrm flipH="1" flipV="1">
                <a:off x="2636" y="2389"/>
                <a:ext cx="2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9" name="Line 2394"/>
              <p:cNvSpPr>
                <a:spLocks noChangeShapeType="1"/>
              </p:cNvSpPr>
              <p:nvPr/>
            </p:nvSpPr>
            <p:spPr bwMode="auto">
              <a:xfrm>
                <a:off x="2662" y="2407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0" name="Freeform 2395"/>
              <p:cNvSpPr>
                <a:spLocks/>
              </p:cNvSpPr>
              <p:nvPr/>
            </p:nvSpPr>
            <p:spPr bwMode="auto">
              <a:xfrm>
                <a:off x="2666" y="2410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1" name="Line 2396"/>
              <p:cNvSpPr>
                <a:spLocks noChangeShapeType="1"/>
              </p:cNvSpPr>
              <p:nvPr/>
            </p:nvSpPr>
            <p:spPr bwMode="auto">
              <a:xfrm flipH="1">
                <a:off x="2663" y="2411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2" name="Freeform 2397"/>
              <p:cNvSpPr>
                <a:spLocks/>
              </p:cNvSpPr>
              <p:nvPr/>
            </p:nvSpPr>
            <p:spPr bwMode="auto">
              <a:xfrm>
                <a:off x="2662" y="241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3" name="Line 2398"/>
              <p:cNvSpPr>
                <a:spLocks noChangeShapeType="1"/>
              </p:cNvSpPr>
              <p:nvPr/>
            </p:nvSpPr>
            <p:spPr bwMode="auto">
              <a:xfrm flipH="1" flipV="1">
                <a:off x="2659" y="241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4" name="Freeform 2399"/>
              <p:cNvSpPr>
                <a:spLocks/>
              </p:cNvSpPr>
              <p:nvPr/>
            </p:nvSpPr>
            <p:spPr bwMode="auto">
              <a:xfrm>
                <a:off x="2659" y="2409"/>
                <a:ext cx="1" cy="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5" name="Line 2400"/>
              <p:cNvSpPr>
                <a:spLocks noChangeShapeType="1"/>
              </p:cNvSpPr>
              <p:nvPr/>
            </p:nvSpPr>
            <p:spPr bwMode="auto">
              <a:xfrm flipV="1">
                <a:off x="2659" y="2407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6" name="Freeform 2401"/>
              <p:cNvSpPr>
                <a:spLocks/>
              </p:cNvSpPr>
              <p:nvPr/>
            </p:nvSpPr>
            <p:spPr bwMode="auto">
              <a:xfrm>
                <a:off x="2662" y="240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7" name="Line 2402"/>
              <p:cNvSpPr>
                <a:spLocks noChangeShapeType="1"/>
              </p:cNvSpPr>
              <p:nvPr/>
            </p:nvSpPr>
            <p:spPr bwMode="auto">
              <a:xfrm flipH="1" flipV="1">
                <a:off x="2656" y="24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8" name="Freeform 2403"/>
              <p:cNvSpPr>
                <a:spLocks/>
              </p:cNvSpPr>
              <p:nvPr/>
            </p:nvSpPr>
            <p:spPr bwMode="auto">
              <a:xfrm>
                <a:off x="2668" y="2422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9" name="Line 2404"/>
              <p:cNvSpPr>
                <a:spLocks noChangeShapeType="1"/>
              </p:cNvSpPr>
              <p:nvPr/>
            </p:nvSpPr>
            <p:spPr bwMode="auto">
              <a:xfrm flipH="1">
                <a:off x="2641" y="2423"/>
                <a:ext cx="27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0" name="Freeform 2405"/>
              <p:cNvSpPr>
                <a:spLocks/>
              </p:cNvSpPr>
              <p:nvPr/>
            </p:nvSpPr>
            <p:spPr bwMode="auto">
              <a:xfrm>
                <a:off x="2639" y="2451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1" name="Line 2406"/>
              <p:cNvSpPr>
                <a:spLocks noChangeShapeType="1"/>
              </p:cNvSpPr>
              <p:nvPr/>
            </p:nvSpPr>
            <p:spPr bwMode="auto">
              <a:xfrm>
                <a:off x="2628" y="243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2" name="Freeform 2407"/>
              <p:cNvSpPr>
                <a:spLocks/>
              </p:cNvSpPr>
              <p:nvPr/>
            </p:nvSpPr>
            <p:spPr bwMode="auto">
              <a:xfrm>
                <a:off x="2627" y="2437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3" name="Line 2408"/>
              <p:cNvSpPr>
                <a:spLocks noChangeShapeType="1"/>
              </p:cNvSpPr>
              <p:nvPr/>
            </p:nvSpPr>
            <p:spPr bwMode="auto">
              <a:xfrm flipH="1">
                <a:off x="2628" y="2411"/>
                <a:ext cx="27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4" name="Freeform 2409"/>
              <p:cNvSpPr>
                <a:spLocks/>
              </p:cNvSpPr>
              <p:nvPr/>
            </p:nvSpPr>
            <p:spPr bwMode="auto">
              <a:xfrm>
                <a:off x="2655" y="2410"/>
                <a:ext cx="1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5" name="Freeform 2410"/>
              <p:cNvSpPr>
                <a:spLocks/>
              </p:cNvSpPr>
              <p:nvPr/>
            </p:nvSpPr>
            <p:spPr bwMode="auto">
              <a:xfrm>
                <a:off x="2600" y="2410"/>
                <a:ext cx="26" cy="30"/>
              </a:xfrm>
              <a:custGeom>
                <a:avLst/>
                <a:gdLst>
                  <a:gd name="T0" fmla="*/ 4 w 51"/>
                  <a:gd name="T1" fmla="*/ 4 h 59"/>
                  <a:gd name="T2" fmla="*/ 1 w 51"/>
                  <a:gd name="T3" fmla="*/ 2 h 59"/>
                  <a:gd name="T4" fmla="*/ 1 w 51"/>
                  <a:gd name="T5" fmla="*/ 1 h 59"/>
                  <a:gd name="T6" fmla="*/ 0 w 51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9"/>
                  <a:gd name="T14" fmla="*/ 51 w 5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9">
                    <a:moveTo>
                      <a:pt x="51" y="59"/>
                    </a:moveTo>
                    <a:lnTo>
                      <a:pt x="12" y="17"/>
                    </a:lnTo>
                    <a:lnTo>
                      <a:pt x="11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6" name="Freeform 2411"/>
              <p:cNvSpPr>
                <a:spLocks/>
              </p:cNvSpPr>
              <p:nvPr/>
            </p:nvSpPr>
            <p:spPr bwMode="auto">
              <a:xfrm>
                <a:off x="2594" y="2379"/>
                <a:ext cx="77" cy="75"/>
              </a:xfrm>
              <a:custGeom>
                <a:avLst/>
                <a:gdLst>
                  <a:gd name="T0" fmla="*/ 1 w 155"/>
                  <a:gd name="T1" fmla="*/ 0 h 150"/>
                  <a:gd name="T2" fmla="*/ 1 w 155"/>
                  <a:gd name="T3" fmla="*/ 1 h 150"/>
                  <a:gd name="T4" fmla="*/ 0 w 155"/>
                  <a:gd name="T5" fmla="*/ 1 h 150"/>
                  <a:gd name="T6" fmla="*/ 0 w 155"/>
                  <a:gd name="T7" fmla="*/ 2 h 150"/>
                  <a:gd name="T8" fmla="*/ 0 w 155"/>
                  <a:gd name="T9" fmla="*/ 3 h 150"/>
                  <a:gd name="T10" fmla="*/ 0 w 155"/>
                  <a:gd name="T11" fmla="*/ 4 h 150"/>
                  <a:gd name="T12" fmla="*/ 1 w 155"/>
                  <a:gd name="T13" fmla="*/ 5 h 150"/>
                  <a:gd name="T14" fmla="*/ 1 w 155"/>
                  <a:gd name="T15" fmla="*/ 5 h 150"/>
                  <a:gd name="T16" fmla="*/ 5 w 155"/>
                  <a:gd name="T17" fmla="*/ 9 h 150"/>
                  <a:gd name="T18" fmla="*/ 5 w 155"/>
                  <a:gd name="T19" fmla="*/ 9 h 150"/>
                  <a:gd name="T20" fmla="*/ 5 w 155"/>
                  <a:gd name="T21" fmla="*/ 9 h 150"/>
                  <a:gd name="T22" fmla="*/ 9 w 155"/>
                  <a:gd name="T23" fmla="*/ 5 h 150"/>
                  <a:gd name="T24" fmla="*/ 9 w 155"/>
                  <a:gd name="T25" fmla="*/ 5 h 150"/>
                  <a:gd name="T26" fmla="*/ 9 w 155"/>
                  <a:gd name="T27" fmla="*/ 5 h 150"/>
                  <a:gd name="T28" fmla="*/ 8 w 155"/>
                  <a:gd name="T29" fmla="*/ 5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"/>
                  <a:gd name="T46" fmla="*/ 0 h 150"/>
                  <a:gd name="T47" fmla="*/ 155 w 155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" h="150">
                    <a:moveTo>
                      <a:pt x="27" y="0"/>
                    </a:moveTo>
                    <a:lnTo>
                      <a:pt x="16" y="11"/>
                    </a:lnTo>
                    <a:lnTo>
                      <a:pt x="5" y="22"/>
                    </a:lnTo>
                    <a:lnTo>
                      <a:pt x="0" y="39"/>
                    </a:lnTo>
                    <a:lnTo>
                      <a:pt x="8" y="56"/>
                    </a:lnTo>
                    <a:lnTo>
                      <a:pt x="11" y="63"/>
                    </a:lnTo>
                    <a:lnTo>
                      <a:pt x="22" y="78"/>
                    </a:lnTo>
                    <a:lnTo>
                      <a:pt x="24" y="81"/>
                    </a:lnTo>
                    <a:lnTo>
                      <a:pt x="86" y="149"/>
                    </a:lnTo>
                    <a:lnTo>
                      <a:pt x="89" y="150"/>
                    </a:lnTo>
                    <a:lnTo>
                      <a:pt x="92" y="149"/>
                    </a:lnTo>
                    <a:lnTo>
                      <a:pt x="154" y="88"/>
                    </a:lnTo>
                    <a:lnTo>
                      <a:pt x="155" y="85"/>
                    </a:lnTo>
                    <a:lnTo>
                      <a:pt x="154" y="81"/>
                    </a:lnTo>
                    <a:lnTo>
                      <a:pt x="139" y="6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7" name="Freeform 2412"/>
              <p:cNvSpPr>
                <a:spLocks/>
              </p:cNvSpPr>
              <p:nvPr/>
            </p:nvSpPr>
            <p:spPr bwMode="auto">
              <a:xfrm>
                <a:off x="2607" y="2376"/>
                <a:ext cx="52" cy="33"/>
              </a:xfrm>
              <a:custGeom>
                <a:avLst/>
                <a:gdLst>
                  <a:gd name="T0" fmla="*/ 6 w 105"/>
                  <a:gd name="T1" fmla="*/ 4 h 66"/>
                  <a:gd name="T2" fmla="*/ 3 w 105"/>
                  <a:gd name="T3" fmla="*/ 1 h 66"/>
                  <a:gd name="T4" fmla="*/ 3 w 105"/>
                  <a:gd name="T5" fmla="*/ 1 h 66"/>
                  <a:gd name="T6" fmla="*/ 2 w 105"/>
                  <a:gd name="T7" fmla="*/ 1 h 66"/>
                  <a:gd name="T8" fmla="*/ 2 w 105"/>
                  <a:gd name="T9" fmla="*/ 1 h 66"/>
                  <a:gd name="T10" fmla="*/ 1 w 105"/>
                  <a:gd name="T11" fmla="*/ 0 h 66"/>
                  <a:gd name="T12" fmla="*/ 0 w 105"/>
                  <a:gd name="T13" fmla="*/ 1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66"/>
                  <a:gd name="T23" fmla="*/ 105 w 105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66">
                    <a:moveTo>
                      <a:pt x="105" y="66"/>
                    </a:moveTo>
                    <a:lnTo>
                      <a:pt x="59" y="24"/>
                    </a:lnTo>
                    <a:lnTo>
                      <a:pt x="56" y="22"/>
                    </a:lnTo>
                    <a:lnTo>
                      <a:pt x="40" y="11"/>
                    </a:lnTo>
                    <a:lnTo>
                      <a:pt x="34" y="8"/>
                    </a:lnTo>
                    <a:lnTo>
                      <a:pt x="17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8" name="Freeform 2413"/>
              <p:cNvSpPr>
                <a:spLocks/>
              </p:cNvSpPr>
              <p:nvPr/>
            </p:nvSpPr>
            <p:spPr bwMode="auto">
              <a:xfrm>
                <a:off x="2597" y="2379"/>
                <a:ext cx="54" cy="54"/>
              </a:xfrm>
              <a:custGeom>
                <a:avLst/>
                <a:gdLst>
                  <a:gd name="T0" fmla="*/ 3 w 110"/>
                  <a:gd name="T1" fmla="*/ 7 h 108"/>
                  <a:gd name="T2" fmla="*/ 2 w 110"/>
                  <a:gd name="T3" fmla="*/ 6 h 108"/>
                  <a:gd name="T4" fmla="*/ 0 w 110"/>
                  <a:gd name="T5" fmla="*/ 3 h 108"/>
                  <a:gd name="T6" fmla="*/ 0 w 110"/>
                  <a:gd name="T7" fmla="*/ 3 h 108"/>
                  <a:gd name="T8" fmla="*/ 0 w 110"/>
                  <a:gd name="T9" fmla="*/ 3 h 108"/>
                  <a:gd name="T10" fmla="*/ 0 w 110"/>
                  <a:gd name="T11" fmla="*/ 2 h 108"/>
                  <a:gd name="T12" fmla="*/ 1 w 110"/>
                  <a:gd name="T13" fmla="*/ 1 h 108"/>
                  <a:gd name="T14" fmla="*/ 2 w 110"/>
                  <a:gd name="T15" fmla="*/ 0 h 108"/>
                  <a:gd name="T16" fmla="*/ 3 w 110"/>
                  <a:gd name="T17" fmla="*/ 1 h 108"/>
                  <a:gd name="T18" fmla="*/ 3 w 110"/>
                  <a:gd name="T19" fmla="*/ 1 h 108"/>
                  <a:gd name="T20" fmla="*/ 5 w 110"/>
                  <a:gd name="T21" fmla="*/ 3 h 108"/>
                  <a:gd name="T22" fmla="*/ 6 w 110"/>
                  <a:gd name="T23" fmla="*/ 3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108"/>
                  <a:gd name="T38" fmla="*/ 110 w 110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108">
                    <a:moveTo>
                      <a:pt x="52" y="108"/>
                    </a:moveTo>
                    <a:lnTo>
                      <a:pt x="35" y="90"/>
                    </a:lnTo>
                    <a:lnTo>
                      <a:pt x="8" y="59"/>
                    </a:lnTo>
                    <a:lnTo>
                      <a:pt x="5" y="53"/>
                    </a:lnTo>
                    <a:lnTo>
                      <a:pt x="0" y="42"/>
                    </a:lnTo>
                    <a:lnTo>
                      <a:pt x="4" y="25"/>
                    </a:lnTo>
                    <a:lnTo>
                      <a:pt x="25" y="3"/>
                    </a:lnTo>
                    <a:lnTo>
                      <a:pt x="43" y="0"/>
                    </a:lnTo>
                    <a:lnTo>
                      <a:pt x="54" y="4"/>
                    </a:lnTo>
                    <a:lnTo>
                      <a:pt x="60" y="7"/>
                    </a:lnTo>
                    <a:lnTo>
                      <a:pt x="91" y="34"/>
                    </a:lnTo>
                    <a:lnTo>
                      <a:pt x="110" y="5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9" name="Freeform 2414"/>
              <p:cNvSpPr>
                <a:spLocks/>
              </p:cNvSpPr>
              <p:nvPr/>
            </p:nvSpPr>
            <p:spPr bwMode="auto">
              <a:xfrm>
                <a:off x="2596" y="2379"/>
                <a:ext cx="28" cy="31"/>
              </a:xfrm>
              <a:custGeom>
                <a:avLst/>
                <a:gdLst>
                  <a:gd name="T0" fmla="*/ 4 w 56"/>
                  <a:gd name="T1" fmla="*/ 0 h 63"/>
                  <a:gd name="T2" fmla="*/ 3 w 56"/>
                  <a:gd name="T3" fmla="*/ 0 h 63"/>
                  <a:gd name="T4" fmla="*/ 2 w 56"/>
                  <a:gd name="T5" fmla="*/ 0 h 63"/>
                  <a:gd name="T6" fmla="*/ 1 w 56"/>
                  <a:gd name="T7" fmla="*/ 1 h 63"/>
                  <a:gd name="T8" fmla="*/ 0 w 56"/>
                  <a:gd name="T9" fmla="*/ 2 h 63"/>
                  <a:gd name="T10" fmla="*/ 1 w 56"/>
                  <a:gd name="T11" fmla="*/ 3 h 63"/>
                  <a:gd name="T12" fmla="*/ 1 w 56"/>
                  <a:gd name="T13" fmla="*/ 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3"/>
                  <a:gd name="T23" fmla="*/ 56 w 5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3">
                    <a:moveTo>
                      <a:pt x="56" y="5"/>
                    </a:moveTo>
                    <a:lnTo>
                      <a:pt x="44" y="0"/>
                    </a:lnTo>
                    <a:lnTo>
                      <a:pt x="25" y="3"/>
                    </a:lnTo>
                    <a:lnTo>
                      <a:pt x="3" y="25"/>
                    </a:lnTo>
                    <a:lnTo>
                      <a:pt x="0" y="44"/>
                    </a:lnTo>
                    <a:lnTo>
                      <a:pt x="5" y="56"/>
                    </a:lnTo>
                    <a:lnTo>
                      <a:pt x="8" y="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0" name="Line 2415"/>
              <p:cNvSpPr>
                <a:spLocks noChangeShapeType="1"/>
              </p:cNvSpPr>
              <p:nvPr/>
            </p:nvSpPr>
            <p:spPr bwMode="auto">
              <a:xfrm flipH="1">
                <a:off x="2589" y="2336"/>
                <a:ext cx="185" cy="1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1" name="Line 2416"/>
              <p:cNvSpPr>
                <a:spLocks noChangeShapeType="1"/>
              </p:cNvSpPr>
              <p:nvPr/>
            </p:nvSpPr>
            <p:spPr bwMode="auto">
              <a:xfrm flipH="1">
                <a:off x="2580" y="2327"/>
                <a:ext cx="186" cy="1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2" name="Line 2417"/>
              <p:cNvSpPr>
                <a:spLocks noChangeShapeType="1"/>
              </p:cNvSpPr>
              <p:nvPr/>
            </p:nvSpPr>
            <p:spPr bwMode="auto">
              <a:xfrm>
                <a:off x="2642" y="2575"/>
                <a:ext cx="1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3" name="Line 2418"/>
              <p:cNvSpPr>
                <a:spLocks noChangeShapeType="1"/>
              </p:cNvSpPr>
              <p:nvPr/>
            </p:nvSpPr>
            <p:spPr bwMode="auto">
              <a:xfrm>
                <a:off x="2658" y="259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4" name="Line 2419"/>
              <p:cNvSpPr>
                <a:spLocks noChangeShapeType="1"/>
              </p:cNvSpPr>
              <p:nvPr/>
            </p:nvSpPr>
            <p:spPr bwMode="auto">
              <a:xfrm>
                <a:off x="2672" y="260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5" name="Line 2420"/>
              <p:cNvSpPr>
                <a:spLocks noChangeShapeType="1"/>
              </p:cNvSpPr>
              <p:nvPr/>
            </p:nvSpPr>
            <p:spPr bwMode="auto">
              <a:xfrm>
                <a:off x="2686" y="2619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6" name="Line 2421"/>
              <p:cNvSpPr>
                <a:spLocks noChangeShapeType="1"/>
              </p:cNvSpPr>
              <p:nvPr/>
            </p:nvSpPr>
            <p:spPr bwMode="auto">
              <a:xfrm>
                <a:off x="2700" y="2633"/>
                <a:ext cx="1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7" name="Line 2422"/>
              <p:cNvSpPr>
                <a:spLocks noChangeShapeType="1"/>
              </p:cNvSpPr>
              <p:nvPr/>
            </p:nvSpPr>
            <p:spPr bwMode="auto">
              <a:xfrm>
                <a:off x="2633" y="258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8" name="Line 2423"/>
              <p:cNvSpPr>
                <a:spLocks noChangeShapeType="1"/>
              </p:cNvSpPr>
              <p:nvPr/>
            </p:nvSpPr>
            <p:spPr bwMode="auto">
              <a:xfrm>
                <a:off x="2648" y="2599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3" name="Group 2424"/>
            <p:cNvGrpSpPr>
              <a:grpSpLocks/>
            </p:cNvGrpSpPr>
            <p:nvPr/>
          </p:nvGrpSpPr>
          <p:grpSpPr bwMode="auto">
            <a:xfrm>
              <a:off x="2201" y="2027"/>
              <a:ext cx="1134" cy="1303"/>
              <a:chOff x="2201" y="2027"/>
              <a:chExt cx="1134" cy="1303"/>
            </a:xfrm>
          </p:grpSpPr>
          <p:sp>
            <p:nvSpPr>
              <p:cNvPr id="125069" name="Line 2425"/>
              <p:cNvSpPr>
                <a:spLocks noChangeShapeType="1"/>
              </p:cNvSpPr>
              <p:nvPr/>
            </p:nvSpPr>
            <p:spPr bwMode="auto">
              <a:xfrm>
                <a:off x="2662" y="2613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0" name="Line 2426"/>
              <p:cNvSpPr>
                <a:spLocks noChangeShapeType="1"/>
              </p:cNvSpPr>
              <p:nvPr/>
            </p:nvSpPr>
            <p:spPr bwMode="auto">
              <a:xfrm>
                <a:off x="2677" y="2627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1" name="Line 2427"/>
              <p:cNvSpPr>
                <a:spLocks noChangeShapeType="1"/>
              </p:cNvSpPr>
              <p:nvPr/>
            </p:nvSpPr>
            <p:spPr bwMode="auto">
              <a:xfrm>
                <a:off x="2691" y="264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2" name="Line 2428"/>
              <p:cNvSpPr>
                <a:spLocks noChangeShapeType="1"/>
              </p:cNvSpPr>
              <p:nvPr/>
            </p:nvSpPr>
            <p:spPr bwMode="auto">
              <a:xfrm>
                <a:off x="2845" y="227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3" name="Line 2429"/>
              <p:cNvSpPr>
                <a:spLocks noChangeShapeType="1"/>
              </p:cNvSpPr>
              <p:nvPr/>
            </p:nvSpPr>
            <p:spPr bwMode="auto">
              <a:xfrm>
                <a:off x="2859" y="2283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4" name="Line 2430"/>
              <p:cNvSpPr>
                <a:spLocks noChangeShapeType="1"/>
              </p:cNvSpPr>
              <p:nvPr/>
            </p:nvSpPr>
            <p:spPr bwMode="auto">
              <a:xfrm>
                <a:off x="2774" y="233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5" name="Line 2431"/>
              <p:cNvSpPr>
                <a:spLocks noChangeShapeType="1"/>
              </p:cNvSpPr>
              <p:nvPr/>
            </p:nvSpPr>
            <p:spPr bwMode="auto">
              <a:xfrm>
                <a:off x="2770" y="235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6" name="Line 2432"/>
              <p:cNvSpPr>
                <a:spLocks noChangeShapeType="1"/>
              </p:cNvSpPr>
              <p:nvPr/>
            </p:nvSpPr>
            <p:spPr bwMode="auto">
              <a:xfrm>
                <a:off x="2943" y="235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7" name="Line 2433"/>
              <p:cNvSpPr>
                <a:spLocks noChangeShapeType="1"/>
              </p:cNvSpPr>
              <p:nvPr/>
            </p:nvSpPr>
            <p:spPr bwMode="auto">
              <a:xfrm>
                <a:off x="2784" y="236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8" name="Line 2434"/>
              <p:cNvSpPr>
                <a:spLocks noChangeShapeType="1"/>
              </p:cNvSpPr>
              <p:nvPr/>
            </p:nvSpPr>
            <p:spPr bwMode="auto">
              <a:xfrm>
                <a:off x="2940" y="236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9" name="Line 2435"/>
              <p:cNvSpPr>
                <a:spLocks noChangeShapeType="1"/>
              </p:cNvSpPr>
              <p:nvPr/>
            </p:nvSpPr>
            <p:spPr bwMode="auto">
              <a:xfrm>
                <a:off x="2953" y="2377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0" name="Line 2436"/>
              <p:cNvSpPr>
                <a:spLocks noChangeShapeType="1"/>
              </p:cNvSpPr>
              <p:nvPr/>
            </p:nvSpPr>
            <p:spPr bwMode="auto">
              <a:xfrm>
                <a:off x="2977" y="2377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1" name="Line 2437"/>
              <p:cNvSpPr>
                <a:spLocks noChangeShapeType="1"/>
              </p:cNvSpPr>
              <p:nvPr/>
            </p:nvSpPr>
            <p:spPr bwMode="auto">
              <a:xfrm>
                <a:off x="2963" y="239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2" name="Line 2438"/>
              <p:cNvSpPr>
                <a:spLocks noChangeShapeType="1"/>
              </p:cNvSpPr>
              <p:nvPr/>
            </p:nvSpPr>
            <p:spPr bwMode="auto">
              <a:xfrm>
                <a:off x="2950" y="2404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3" name="Line 2439"/>
              <p:cNvSpPr>
                <a:spLocks noChangeShapeType="1"/>
              </p:cNvSpPr>
              <p:nvPr/>
            </p:nvSpPr>
            <p:spPr bwMode="auto">
              <a:xfrm>
                <a:off x="2936" y="241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4" name="Line 2440"/>
              <p:cNvSpPr>
                <a:spLocks noChangeShapeType="1"/>
              </p:cNvSpPr>
              <p:nvPr/>
            </p:nvSpPr>
            <p:spPr bwMode="auto">
              <a:xfrm>
                <a:off x="2862" y="243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5" name="Line 2441"/>
              <p:cNvSpPr>
                <a:spLocks noChangeShapeType="1"/>
              </p:cNvSpPr>
              <p:nvPr/>
            </p:nvSpPr>
            <p:spPr bwMode="auto">
              <a:xfrm>
                <a:off x="2923" y="2431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6" name="Line 2442"/>
              <p:cNvSpPr>
                <a:spLocks noChangeShapeType="1"/>
              </p:cNvSpPr>
              <p:nvPr/>
            </p:nvSpPr>
            <p:spPr bwMode="auto">
              <a:xfrm>
                <a:off x="2864" y="2444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7" name="Line 2443"/>
              <p:cNvSpPr>
                <a:spLocks noChangeShapeType="1"/>
              </p:cNvSpPr>
              <p:nvPr/>
            </p:nvSpPr>
            <p:spPr bwMode="auto">
              <a:xfrm>
                <a:off x="2910" y="244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8" name="Line 2444"/>
              <p:cNvSpPr>
                <a:spLocks noChangeShapeType="1"/>
              </p:cNvSpPr>
              <p:nvPr/>
            </p:nvSpPr>
            <p:spPr bwMode="auto">
              <a:xfrm>
                <a:off x="2879" y="2458"/>
                <a:ext cx="3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9" name="Line 2445"/>
              <p:cNvSpPr>
                <a:spLocks noChangeShapeType="1"/>
              </p:cNvSpPr>
              <p:nvPr/>
            </p:nvSpPr>
            <p:spPr bwMode="auto">
              <a:xfrm>
                <a:off x="2882" y="247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0" name="Line 2446"/>
              <p:cNvSpPr>
                <a:spLocks noChangeShapeType="1"/>
              </p:cNvSpPr>
              <p:nvPr/>
            </p:nvSpPr>
            <p:spPr bwMode="auto">
              <a:xfrm>
                <a:off x="2869" y="2485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1" name="Line 2447"/>
              <p:cNvSpPr>
                <a:spLocks noChangeShapeType="1"/>
              </p:cNvSpPr>
              <p:nvPr/>
            </p:nvSpPr>
            <p:spPr bwMode="auto">
              <a:xfrm>
                <a:off x="2856" y="249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2" name="Line 2448"/>
              <p:cNvSpPr>
                <a:spLocks noChangeShapeType="1"/>
              </p:cNvSpPr>
              <p:nvPr/>
            </p:nvSpPr>
            <p:spPr bwMode="auto">
              <a:xfrm>
                <a:off x="2843" y="251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3" name="Line 2449"/>
              <p:cNvSpPr>
                <a:spLocks noChangeShapeType="1"/>
              </p:cNvSpPr>
              <p:nvPr/>
            </p:nvSpPr>
            <p:spPr bwMode="auto">
              <a:xfrm>
                <a:off x="2829" y="252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4" name="Line 2450"/>
              <p:cNvSpPr>
                <a:spLocks noChangeShapeType="1"/>
              </p:cNvSpPr>
              <p:nvPr/>
            </p:nvSpPr>
            <p:spPr bwMode="auto">
              <a:xfrm>
                <a:off x="2816" y="253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5" name="Line 2451"/>
              <p:cNvSpPr>
                <a:spLocks noChangeShapeType="1"/>
              </p:cNvSpPr>
              <p:nvPr/>
            </p:nvSpPr>
            <p:spPr bwMode="auto">
              <a:xfrm>
                <a:off x="2802" y="255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6" name="Line 2452"/>
              <p:cNvSpPr>
                <a:spLocks noChangeShapeType="1"/>
              </p:cNvSpPr>
              <p:nvPr/>
            </p:nvSpPr>
            <p:spPr bwMode="auto">
              <a:xfrm>
                <a:off x="2789" y="256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7" name="Line 2453"/>
              <p:cNvSpPr>
                <a:spLocks noChangeShapeType="1"/>
              </p:cNvSpPr>
              <p:nvPr/>
            </p:nvSpPr>
            <p:spPr bwMode="auto">
              <a:xfrm>
                <a:off x="2775" y="257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8" name="Line 2454"/>
              <p:cNvSpPr>
                <a:spLocks noChangeShapeType="1"/>
              </p:cNvSpPr>
              <p:nvPr/>
            </p:nvSpPr>
            <p:spPr bwMode="auto">
              <a:xfrm>
                <a:off x="2762" y="259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9" name="Line 2455"/>
              <p:cNvSpPr>
                <a:spLocks noChangeShapeType="1"/>
              </p:cNvSpPr>
              <p:nvPr/>
            </p:nvSpPr>
            <p:spPr bwMode="auto">
              <a:xfrm>
                <a:off x="2749" y="260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0" name="Line 2456"/>
              <p:cNvSpPr>
                <a:spLocks noChangeShapeType="1"/>
              </p:cNvSpPr>
              <p:nvPr/>
            </p:nvSpPr>
            <p:spPr bwMode="auto">
              <a:xfrm>
                <a:off x="2735" y="261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1" name="Line 2457"/>
              <p:cNvSpPr>
                <a:spLocks noChangeShapeType="1"/>
              </p:cNvSpPr>
              <p:nvPr/>
            </p:nvSpPr>
            <p:spPr bwMode="auto">
              <a:xfrm>
                <a:off x="2721" y="263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2" name="Line 2458"/>
              <p:cNvSpPr>
                <a:spLocks noChangeShapeType="1"/>
              </p:cNvSpPr>
              <p:nvPr/>
            </p:nvSpPr>
            <p:spPr bwMode="auto">
              <a:xfrm>
                <a:off x="2713" y="264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3" name="Line 2459"/>
              <p:cNvSpPr>
                <a:spLocks noChangeShapeType="1"/>
              </p:cNvSpPr>
              <p:nvPr/>
            </p:nvSpPr>
            <p:spPr bwMode="auto">
              <a:xfrm flipV="1">
                <a:off x="2774" y="234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4" name="Line 2460"/>
              <p:cNvSpPr>
                <a:spLocks noChangeShapeType="1"/>
              </p:cNvSpPr>
              <p:nvPr/>
            </p:nvSpPr>
            <p:spPr bwMode="auto">
              <a:xfrm flipV="1">
                <a:off x="2784" y="235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5" name="Line 2461"/>
              <p:cNvSpPr>
                <a:spLocks noChangeShapeType="1"/>
              </p:cNvSpPr>
              <p:nvPr/>
            </p:nvSpPr>
            <p:spPr bwMode="auto">
              <a:xfrm flipV="1">
                <a:off x="2850" y="226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6" name="Line 2462"/>
              <p:cNvSpPr>
                <a:spLocks noChangeShapeType="1"/>
              </p:cNvSpPr>
              <p:nvPr/>
            </p:nvSpPr>
            <p:spPr bwMode="auto">
              <a:xfrm flipV="1">
                <a:off x="2861" y="227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7" name="Line 2463"/>
              <p:cNvSpPr>
                <a:spLocks noChangeShapeType="1"/>
              </p:cNvSpPr>
              <p:nvPr/>
            </p:nvSpPr>
            <p:spPr bwMode="auto">
              <a:xfrm flipV="1">
                <a:off x="2714" y="2631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8" name="Line 2464"/>
              <p:cNvSpPr>
                <a:spLocks noChangeShapeType="1"/>
              </p:cNvSpPr>
              <p:nvPr/>
            </p:nvSpPr>
            <p:spPr bwMode="auto">
              <a:xfrm flipV="1">
                <a:off x="2734" y="259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9" name="Line 2465"/>
              <p:cNvSpPr>
                <a:spLocks noChangeShapeType="1"/>
              </p:cNvSpPr>
              <p:nvPr/>
            </p:nvSpPr>
            <p:spPr bwMode="auto">
              <a:xfrm flipV="1">
                <a:off x="2771" y="255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0" name="Line 2466"/>
              <p:cNvSpPr>
                <a:spLocks noChangeShapeType="1"/>
              </p:cNvSpPr>
              <p:nvPr/>
            </p:nvSpPr>
            <p:spPr bwMode="auto">
              <a:xfrm flipV="1">
                <a:off x="2863" y="2431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1" name="Line 2467"/>
              <p:cNvSpPr>
                <a:spLocks noChangeShapeType="1"/>
              </p:cNvSpPr>
              <p:nvPr/>
            </p:nvSpPr>
            <p:spPr bwMode="auto">
              <a:xfrm flipV="1">
                <a:off x="2807" y="2522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2" name="Line 2468"/>
              <p:cNvSpPr>
                <a:spLocks noChangeShapeType="1"/>
              </p:cNvSpPr>
              <p:nvPr/>
            </p:nvSpPr>
            <p:spPr bwMode="auto">
              <a:xfrm flipV="1">
                <a:off x="2872" y="244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3" name="Line 2469"/>
              <p:cNvSpPr>
                <a:spLocks noChangeShapeType="1"/>
              </p:cNvSpPr>
              <p:nvPr/>
            </p:nvSpPr>
            <p:spPr bwMode="auto">
              <a:xfrm flipV="1">
                <a:off x="2844" y="248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4" name="Line 2470"/>
              <p:cNvSpPr>
                <a:spLocks noChangeShapeType="1"/>
              </p:cNvSpPr>
              <p:nvPr/>
            </p:nvSpPr>
            <p:spPr bwMode="auto">
              <a:xfrm flipV="1">
                <a:off x="2940" y="2352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5" name="Line 2471"/>
              <p:cNvSpPr>
                <a:spLocks noChangeShapeType="1"/>
              </p:cNvSpPr>
              <p:nvPr/>
            </p:nvSpPr>
            <p:spPr bwMode="auto">
              <a:xfrm flipV="1">
                <a:off x="2882" y="2451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6" name="Line 2472"/>
              <p:cNvSpPr>
                <a:spLocks noChangeShapeType="1"/>
              </p:cNvSpPr>
              <p:nvPr/>
            </p:nvSpPr>
            <p:spPr bwMode="auto">
              <a:xfrm flipV="1">
                <a:off x="2881" y="2448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7" name="Line 2473"/>
              <p:cNvSpPr>
                <a:spLocks noChangeShapeType="1"/>
              </p:cNvSpPr>
              <p:nvPr/>
            </p:nvSpPr>
            <p:spPr bwMode="auto">
              <a:xfrm flipV="1">
                <a:off x="2949" y="236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8" name="Line 2474"/>
              <p:cNvSpPr>
                <a:spLocks noChangeShapeType="1"/>
              </p:cNvSpPr>
              <p:nvPr/>
            </p:nvSpPr>
            <p:spPr bwMode="auto">
              <a:xfrm flipV="1">
                <a:off x="2918" y="2411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9" name="Line 2475"/>
              <p:cNvSpPr>
                <a:spLocks noChangeShapeType="1"/>
              </p:cNvSpPr>
              <p:nvPr/>
            </p:nvSpPr>
            <p:spPr bwMode="auto">
              <a:xfrm flipV="1">
                <a:off x="2959" y="2371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0" name="Line 2476"/>
              <p:cNvSpPr>
                <a:spLocks noChangeShapeType="1"/>
              </p:cNvSpPr>
              <p:nvPr/>
            </p:nvSpPr>
            <p:spPr bwMode="auto">
              <a:xfrm flipV="1">
                <a:off x="2954" y="2375"/>
                <a:ext cx="26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1" name="Line 2477"/>
              <p:cNvSpPr>
                <a:spLocks noChangeShapeType="1"/>
              </p:cNvSpPr>
              <p:nvPr/>
            </p:nvSpPr>
            <p:spPr bwMode="auto">
              <a:xfrm flipV="1">
                <a:off x="2991" y="2379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2" name="Line 2478"/>
              <p:cNvSpPr>
                <a:spLocks noChangeShapeType="1"/>
              </p:cNvSpPr>
              <p:nvPr/>
            </p:nvSpPr>
            <p:spPr bwMode="auto">
              <a:xfrm flipH="1" flipV="1">
                <a:off x="2712" y="2642"/>
                <a:ext cx="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3" name="Line 2479"/>
              <p:cNvSpPr>
                <a:spLocks noChangeShapeType="1"/>
              </p:cNvSpPr>
              <p:nvPr/>
            </p:nvSpPr>
            <p:spPr bwMode="auto">
              <a:xfrm flipH="1" flipV="1">
                <a:off x="2722" y="2632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4" name="Line 2480"/>
              <p:cNvSpPr>
                <a:spLocks noChangeShapeType="1"/>
              </p:cNvSpPr>
              <p:nvPr/>
            </p:nvSpPr>
            <p:spPr bwMode="auto">
              <a:xfrm flipH="1" flipV="1">
                <a:off x="2731" y="262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5" name="Line 2481"/>
              <p:cNvSpPr>
                <a:spLocks noChangeShapeType="1"/>
              </p:cNvSpPr>
              <p:nvPr/>
            </p:nvSpPr>
            <p:spPr bwMode="auto">
              <a:xfrm flipH="1" flipV="1">
                <a:off x="2742" y="2613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6" name="Line 2482"/>
              <p:cNvSpPr>
                <a:spLocks noChangeShapeType="1"/>
              </p:cNvSpPr>
              <p:nvPr/>
            </p:nvSpPr>
            <p:spPr bwMode="auto">
              <a:xfrm flipH="1" flipV="1">
                <a:off x="2751" y="2603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7" name="Line 2483"/>
              <p:cNvSpPr>
                <a:spLocks noChangeShapeType="1"/>
              </p:cNvSpPr>
              <p:nvPr/>
            </p:nvSpPr>
            <p:spPr bwMode="auto">
              <a:xfrm flipH="1" flipV="1">
                <a:off x="2761" y="259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8" name="Line 2484"/>
              <p:cNvSpPr>
                <a:spLocks noChangeShapeType="1"/>
              </p:cNvSpPr>
              <p:nvPr/>
            </p:nvSpPr>
            <p:spPr bwMode="auto">
              <a:xfrm flipH="1" flipV="1">
                <a:off x="2771" y="258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9" name="Line 2485"/>
              <p:cNvSpPr>
                <a:spLocks noChangeShapeType="1"/>
              </p:cNvSpPr>
              <p:nvPr/>
            </p:nvSpPr>
            <p:spPr bwMode="auto">
              <a:xfrm flipH="1" flipV="1">
                <a:off x="2781" y="257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0" name="Line 2486"/>
              <p:cNvSpPr>
                <a:spLocks noChangeShapeType="1"/>
              </p:cNvSpPr>
              <p:nvPr/>
            </p:nvSpPr>
            <p:spPr bwMode="auto">
              <a:xfrm flipH="1" flipV="1">
                <a:off x="2791" y="256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1" name="Line 2487"/>
              <p:cNvSpPr>
                <a:spLocks noChangeShapeType="1"/>
              </p:cNvSpPr>
              <p:nvPr/>
            </p:nvSpPr>
            <p:spPr bwMode="auto">
              <a:xfrm flipH="1" flipV="1">
                <a:off x="2800" y="255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2" name="Line 2488"/>
              <p:cNvSpPr>
                <a:spLocks noChangeShapeType="1"/>
              </p:cNvSpPr>
              <p:nvPr/>
            </p:nvSpPr>
            <p:spPr bwMode="auto">
              <a:xfrm flipH="1" flipV="1">
                <a:off x="2810" y="254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3" name="Line 2489"/>
              <p:cNvSpPr>
                <a:spLocks noChangeShapeType="1"/>
              </p:cNvSpPr>
              <p:nvPr/>
            </p:nvSpPr>
            <p:spPr bwMode="auto">
              <a:xfrm flipH="1" flipV="1">
                <a:off x="2820" y="253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4" name="Line 2490"/>
              <p:cNvSpPr>
                <a:spLocks noChangeShapeType="1"/>
              </p:cNvSpPr>
              <p:nvPr/>
            </p:nvSpPr>
            <p:spPr bwMode="auto">
              <a:xfrm flipH="1" flipV="1">
                <a:off x="2830" y="2524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5" name="Line 2491"/>
              <p:cNvSpPr>
                <a:spLocks noChangeShapeType="1"/>
              </p:cNvSpPr>
              <p:nvPr/>
            </p:nvSpPr>
            <p:spPr bwMode="auto">
              <a:xfrm flipH="1" flipV="1">
                <a:off x="2840" y="251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6" name="Line 2492"/>
              <p:cNvSpPr>
                <a:spLocks noChangeShapeType="1"/>
              </p:cNvSpPr>
              <p:nvPr/>
            </p:nvSpPr>
            <p:spPr bwMode="auto">
              <a:xfrm flipH="1" flipV="1">
                <a:off x="2850" y="2505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7" name="Line 2493"/>
              <p:cNvSpPr>
                <a:spLocks noChangeShapeType="1"/>
              </p:cNvSpPr>
              <p:nvPr/>
            </p:nvSpPr>
            <p:spPr bwMode="auto">
              <a:xfrm flipH="1" flipV="1">
                <a:off x="2860" y="249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8" name="Line 2494"/>
              <p:cNvSpPr>
                <a:spLocks noChangeShapeType="1"/>
              </p:cNvSpPr>
              <p:nvPr/>
            </p:nvSpPr>
            <p:spPr bwMode="auto">
              <a:xfrm flipH="1" flipV="1">
                <a:off x="2770" y="2340"/>
                <a:ext cx="14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9" name="Line 2495"/>
              <p:cNvSpPr>
                <a:spLocks noChangeShapeType="1"/>
              </p:cNvSpPr>
              <p:nvPr/>
            </p:nvSpPr>
            <p:spPr bwMode="auto">
              <a:xfrm flipH="1" flipV="1">
                <a:off x="2869" y="2485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0" name="Line 2496"/>
              <p:cNvSpPr>
                <a:spLocks noChangeShapeType="1"/>
              </p:cNvSpPr>
              <p:nvPr/>
            </p:nvSpPr>
            <p:spPr bwMode="auto">
              <a:xfrm flipH="1" flipV="1">
                <a:off x="2796" y="2357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1" name="Line 2497"/>
              <p:cNvSpPr>
                <a:spLocks noChangeShapeType="1"/>
              </p:cNvSpPr>
              <p:nvPr/>
            </p:nvSpPr>
            <p:spPr bwMode="auto">
              <a:xfrm flipH="1" flipV="1">
                <a:off x="2879" y="247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2" name="Line 2498"/>
              <p:cNvSpPr>
                <a:spLocks noChangeShapeType="1"/>
              </p:cNvSpPr>
              <p:nvPr/>
            </p:nvSpPr>
            <p:spPr bwMode="auto">
              <a:xfrm flipH="1">
                <a:off x="2857" y="24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3" name="Line 2499"/>
              <p:cNvSpPr>
                <a:spLocks noChangeShapeType="1"/>
              </p:cNvSpPr>
              <p:nvPr/>
            </p:nvSpPr>
            <p:spPr bwMode="auto">
              <a:xfrm flipH="1" flipV="1">
                <a:off x="2869" y="2430"/>
                <a:ext cx="27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4" name="Line 2500"/>
              <p:cNvSpPr>
                <a:spLocks noChangeShapeType="1"/>
              </p:cNvSpPr>
              <p:nvPr/>
            </p:nvSpPr>
            <p:spPr bwMode="auto">
              <a:xfrm flipH="1" flipV="1">
                <a:off x="2899" y="245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5" name="Line 2501"/>
              <p:cNvSpPr>
                <a:spLocks noChangeShapeType="1"/>
              </p:cNvSpPr>
              <p:nvPr/>
            </p:nvSpPr>
            <p:spPr bwMode="auto">
              <a:xfrm flipH="1" flipV="1">
                <a:off x="2909" y="244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6" name="Line 2502"/>
              <p:cNvSpPr>
                <a:spLocks noChangeShapeType="1"/>
              </p:cNvSpPr>
              <p:nvPr/>
            </p:nvSpPr>
            <p:spPr bwMode="auto">
              <a:xfrm flipH="1" flipV="1">
                <a:off x="2918" y="2436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7" name="Line 2503"/>
              <p:cNvSpPr>
                <a:spLocks noChangeShapeType="1"/>
              </p:cNvSpPr>
              <p:nvPr/>
            </p:nvSpPr>
            <p:spPr bwMode="auto">
              <a:xfrm flipH="1" flipV="1">
                <a:off x="2929" y="242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8" name="Line 2504"/>
              <p:cNvSpPr>
                <a:spLocks noChangeShapeType="1"/>
              </p:cNvSpPr>
              <p:nvPr/>
            </p:nvSpPr>
            <p:spPr bwMode="auto">
              <a:xfrm flipH="1" flipV="1">
                <a:off x="2938" y="241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9" name="Line 2505"/>
              <p:cNvSpPr>
                <a:spLocks noChangeShapeType="1"/>
              </p:cNvSpPr>
              <p:nvPr/>
            </p:nvSpPr>
            <p:spPr bwMode="auto">
              <a:xfrm flipH="1" flipV="1">
                <a:off x="2850" y="2261"/>
                <a:ext cx="16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0" name="Line 2506"/>
              <p:cNvSpPr>
                <a:spLocks noChangeShapeType="1"/>
              </p:cNvSpPr>
              <p:nvPr/>
            </p:nvSpPr>
            <p:spPr bwMode="auto">
              <a:xfrm flipH="1" flipV="1">
                <a:off x="2948" y="240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1" name="Line 2507"/>
              <p:cNvSpPr>
                <a:spLocks noChangeShapeType="1"/>
              </p:cNvSpPr>
              <p:nvPr/>
            </p:nvSpPr>
            <p:spPr bwMode="auto">
              <a:xfrm flipH="1" flipV="1">
                <a:off x="2958" y="239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2" name="Line 2508"/>
              <p:cNvSpPr>
                <a:spLocks noChangeShapeType="1"/>
              </p:cNvSpPr>
              <p:nvPr/>
            </p:nvSpPr>
            <p:spPr bwMode="auto">
              <a:xfrm flipH="1" flipV="1">
                <a:off x="2936" y="2357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3" name="Line 2509"/>
              <p:cNvSpPr>
                <a:spLocks noChangeShapeType="1"/>
              </p:cNvSpPr>
              <p:nvPr/>
            </p:nvSpPr>
            <p:spPr bwMode="auto">
              <a:xfrm flipH="1" flipV="1">
                <a:off x="2951" y="2357"/>
                <a:ext cx="24" cy="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4" name="Line 2510"/>
              <p:cNvSpPr>
                <a:spLocks noChangeShapeType="1"/>
              </p:cNvSpPr>
              <p:nvPr/>
            </p:nvSpPr>
            <p:spPr bwMode="auto">
              <a:xfrm flipH="1" flipV="1">
                <a:off x="2978" y="237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5" name="Line 2511"/>
              <p:cNvSpPr>
                <a:spLocks noChangeShapeType="1"/>
              </p:cNvSpPr>
              <p:nvPr/>
            </p:nvSpPr>
            <p:spPr bwMode="auto">
              <a:xfrm flipV="1">
                <a:off x="3050" y="29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6" name="Line 2512"/>
              <p:cNvSpPr>
                <a:spLocks noChangeShapeType="1"/>
              </p:cNvSpPr>
              <p:nvPr/>
            </p:nvSpPr>
            <p:spPr bwMode="auto">
              <a:xfrm flipH="1">
                <a:off x="3050" y="29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7" name="Line 2513"/>
              <p:cNvSpPr>
                <a:spLocks noChangeShapeType="1"/>
              </p:cNvSpPr>
              <p:nvPr/>
            </p:nvSpPr>
            <p:spPr bwMode="auto">
              <a:xfrm>
                <a:off x="3199" y="2949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8" name="Line 2514"/>
              <p:cNvSpPr>
                <a:spLocks noChangeShapeType="1"/>
              </p:cNvSpPr>
              <p:nvPr/>
            </p:nvSpPr>
            <p:spPr bwMode="auto">
              <a:xfrm flipV="1">
                <a:off x="3110" y="305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9" name="Rectangle 2515"/>
              <p:cNvSpPr>
                <a:spLocks noChangeArrowheads="1"/>
              </p:cNvSpPr>
              <p:nvPr/>
            </p:nvSpPr>
            <p:spPr bwMode="auto">
              <a:xfrm>
                <a:off x="2861" y="3006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0" name="Freeform 2516"/>
              <p:cNvSpPr>
                <a:spLocks/>
              </p:cNvSpPr>
              <p:nvPr/>
            </p:nvSpPr>
            <p:spPr bwMode="auto">
              <a:xfrm>
                <a:off x="2880" y="3020"/>
                <a:ext cx="6" cy="26"/>
              </a:xfrm>
              <a:custGeom>
                <a:avLst/>
                <a:gdLst>
                  <a:gd name="T0" fmla="*/ 0 w 11"/>
                  <a:gd name="T1" fmla="*/ 0 h 54"/>
                  <a:gd name="T2" fmla="*/ 1 w 11"/>
                  <a:gd name="T3" fmla="*/ 0 h 54"/>
                  <a:gd name="T4" fmla="*/ 1 w 11"/>
                  <a:gd name="T5" fmla="*/ 0 h 54"/>
                  <a:gd name="T6" fmla="*/ 1 w 11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4"/>
                  <a:gd name="T14" fmla="*/ 11 w 1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4">
                    <a:moveTo>
                      <a:pt x="0" y="10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1" name="Freeform 2517"/>
              <p:cNvSpPr>
                <a:spLocks/>
              </p:cNvSpPr>
              <p:nvPr/>
            </p:nvSpPr>
            <p:spPr bwMode="auto">
              <a:xfrm>
                <a:off x="2898" y="3020"/>
                <a:ext cx="14" cy="26"/>
              </a:xfrm>
              <a:custGeom>
                <a:avLst/>
                <a:gdLst>
                  <a:gd name="T0" fmla="*/ 1 w 28"/>
                  <a:gd name="T1" fmla="*/ 0 h 54"/>
                  <a:gd name="T2" fmla="*/ 1 w 28"/>
                  <a:gd name="T3" fmla="*/ 0 h 54"/>
                  <a:gd name="T4" fmla="*/ 1 w 28"/>
                  <a:gd name="T5" fmla="*/ 0 h 54"/>
                  <a:gd name="T6" fmla="*/ 0 w 28"/>
                  <a:gd name="T7" fmla="*/ 1 h 54"/>
                  <a:gd name="T8" fmla="*/ 0 w 28"/>
                  <a:gd name="T9" fmla="*/ 1 h 54"/>
                  <a:gd name="T10" fmla="*/ 1 w 28"/>
                  <a:gd name="T11" fmla="*/ 2 h 54"/>
                  <a:gd name="T12" fmla="*/ 1 w 28"/>
                  <a:gd name="T13" fmla="*/ 3 h 54"/>
                  <a:gd name="T14" fmla="*/ 1 w 28"/>
                  <a:gd name="T15" fmla="*/ 3 h 54"/>
                  <a:gd name="T16" fmla="*/ 1 w 28"/>
                  <a:gd name="T17" fmla="*/ 3 h 54"/>
                  <a:gd name="T18" fmla="*/ 2 w 28"/>
                  <a:gd name="T19" fmla="*/ 3 h 54"/>
                  <a:gd name="T20" fmla="*/ 2 w 28"/>
                  <a:gd name="T21" fmla="*/ 2 h 54"/>
                  <a:gd name="T22" fmla="*/ 2 w 28"/>
                  <a:gd name="T23" fmla="*/ 1 h 54"/>
                  <a:gd name="T24" fmla="*/ 2 w 28"/>
                  <a:gd name="T25" fmla="*/ 1 h 54"/>
                  <a:gd name="T26" fmla="*/ 2 w 28"/>
                  <a:gd name="T27" fmla="*/ 0 h 54"/>
                  <a:gd name="T28" fmla="*/ 2 w 28"/>
                  <a:gd name="T29" fmla="*/ 0 h 54"/>
                  <a:gd name="T30" fmla="*/ 1 w 28"/>
                  <a:gd name="T31" fmla="*/ 0 h 54"/>
                  <a:gd name="T32" fmla="*/ 1 w 2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4"/>
                  <a:gd name="T53" fmla="*/ 28 w 2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4">
                    <a:moveTo>
                      <a:pt x="11" y="0"/>
                    </a:moveTo>
                    <a:lnTo>
                      <a:pt x="5" y="2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2" y="43"/>
                    </a:lnTo>
                    <a:lnTo>
                      <a:pt x="5" y="50"/>
                    </a:lnTo>
                    <a:lnTo>
                      <a:pt x="11" y="54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27" y="43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7" y="10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2" name="Freeform 2518"/>
              <p:cNvSpPr>
                <a:spLocks/>
              </p:cNvSpPr>
              <p:nvPr/>
            </p:nvSpPr>
            <p:spPr bwMode="auto">
              <a:xfrm>
                <a:off x="2922" y="3020"/>
                <a:ext cx="4" cy="26"/>
              </a:xfrm>
              <a:custGeom>
                <a:avLst/>
                <a:gdLst>
                  <a:gd name="T0" fmla="*/ 0 w 10"/>
                  <a:gd name="T1" fmla="*/ 0 h 54"/>
                  <a:gd name="T2" fmla="*/ 0 w 10"/>
                  <a:gd name="T3" fmla="*/ 0 h 54"/>
                  <a:gd name="T4" fmla="*/ 0 w 10"/>
                  <a:gd name="T5" fmla="*/ 0 h 54"/>
                  <a:gd name="T6" fmla="*/ 0 w 10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4"/>
                  <a:gd name="T14" fmla="*/ 10 w 10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4">
                    <a:moveTo>
                      <a:pt x="0" y="10"/>
                    </a:moveTo>
                    <a:lnTo>
                      <a:pt x="3" y="8"/>
                    </a:lnTo>
                    <a:lnTo>
                      <a:pt x="10" y="0"/>
                    </a:lnTo>
                    <a:lnTo>
                      <a:pt x="1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3" name="Freeform 2519"/>
              <p:cNvSpPr>
                <a:spLocks/>
              </p:cNvSpPr>
              <p:nvPr/>
            </p:nvSpPr>
            <p:spPr bwMode="auto">
              <a:xfrm>
                <a:off x="3108" y="3037"/>
                <a:ext cx="11" cy="11"/>
              </a:xfrm>
              <a:custGeom>
                <a:avLst/>
                <a:gdLst>
                  <a:gd name="T0" fmla="*/ 0 w 22"/>
                  <a:gd name="T1" fmla="*/ 1 h 22"/>
                  <a:gd name="T2" fmla="*/ 1 w 22"/>
                  <a:gd name="T3" fmla="*/ 0 h 22"/>
                  <a:gd name="T4" fmla="*/ 1 w 22"/>
                  <a:gd name="T5" fmla="*/ 1 h 22"/>
                  <a:gd name="T6" fmla="*/ 1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0" y="8"/>
                    </a:moveTo>
                    <a:lnTo>
                      <a:pt x="6" y="0"/>
                    </a:lnTo>
                    <a:lnTo>
                      <a:pt x="22" y="14"/>
                    </a:lnTo>
                    <a:lnTo>
                      <a:pt x="14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4" name="Freeform 2520"/>
              <p:cNvSpPr>
                <a:spLocks/>
              </p:cNvSpPr>
              <p:nvPr/>
            </p:nvSpPr>
            <p:spPr bwMode="auto">
              <a:xfrm>
                <a:off x="3195" y="2949"/>
                <a:ext cx="12" cy="12"/>
              </a:xfrm>
              <a:custGeom>
                <a:avLst/>
                <a:gdLst>
                  <a:gd name="T0" fmla="*/ 1 w 23"/>
                  <a:gd name="T1" fmla="*/ 0 h 24"/>
                  <a:gd name="T2" fmla="*/ 0 w 23"/>
                  <a:gd name="T3" fmla="*/ 1 h 24"/>
                  <a:gd name="T4" fmla="*/ 1 w 23"/>
                  <a:gd name="T5" fmla="*/ 2 h 24"/>
                  <a:gd name="T6" fmla="*/ 2 w 2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8" y="0"/>
                    </a:moveTo>
                    <a:lnTo>
                      <a:pt x="0" y="8"/>
                    </a:lnTo>
                    <a:lnTo>
                      <a:pt x="15" y="24"/>
                    </a:lnTo>
                    <a:lnTo>
                      <a:pt x="23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5" name="Line 2521"/>
              <p:cNvSpPr>
                <a:spLocks noChangeShapeType="1"/>
              </p:cNvSpPr>
              <p:nvPr/>
            </p:nvSpPr>
            <p:spPr bwMode="auto">
              <a:xfrm flipH="1">
                <a:off x="3119" y="2961"/>
                <a:ext cx="84" cy="8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6" name="Line 2522"/>
              <p:cNvSpPr>
                <a:spLocks noChangeShapeType="1"/>
              </p:cNvSpPr>
              <p:nvPr/>
            </p:nvSpPr>
            <p:spPr bwMode="auto">
              <a:xfrm flipH="1">
                <a:off x="3117" y="2957"/>
                <a:ext cx="82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7" name="Freeform 2523"/>
              <p:cNvSpPr>
                <a:spLocks/>
              </p:cNvSpPr>
              <p:nvPr/>
            </p:nvSpPr>
            <p:spPr bwMode="auto">
              <a:xfrm>
                <a:off x="2554" y="3209"/>
                <a:ext cx="6" cy="21"/>
              </a:xfrm>
              <a:custGeom>
                <a:avLst/>
                <a:gdLst>
                  <a:gd name="T0" fmla="*/ 0 w 11"/>
                  <a:gd name="T1" fmla="*/ 2 h 43"/>
                  <a:gd name="T2" fmla="*/ 1 w 11"/>
                  <a:gd name="T3" fmla="*/ 1 h 43"/>
                  <a:gd name="T4" fmla="*/ 1 w 11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3"/>
                  <a:gd name="T11" fmla="*/ 11 w 1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3">
                    <a:moveTo>
                      <a:pt x="0" y="43"/>
                    </a:moveTo>
                    <a:lnTo>
                      <a:pt x="11" y="17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8" name="Line 2524"/>
              <p:cNvSpPr>
                <a:spLocks noChangeShapeType="1"/>
              </p:cNvSpPr>
              <p:nvPr/>
            </p:nvSpPr>
            <p:spPr bwMode="auto">
              <a:xfrm flipV="1">
                <a:off x="2561" y="3198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9" name="Line 2525"/>
              <p:cNvSpPr>
                <a:spLocks noChangeShapeType="1"/>
              </p:cNvSpPr>
              <p:nvPr/>
            </p:nvSpPr>
            <p:spPr bwMode="auto">
              <a:xfrm flipH="1">
                <a:off x="2554" y="319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0" name="Line 2526"/>
              <p:cNvSpPr>
                <a:spLocks noChangeShapeType="1"/>
              </p:cNvSpPr>
              <p:nvPr/>
            </p:nvSpPr>
            <p:spPr bwMode="auto">
              <a:xfrm>
                <a:off x="2555" y="3200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1" name="Line 2527"/>
              <p:cNvSpPr>
                <a:spLocks noChangeShapeType="1"/>
              </p:cNvSpPr>
              <p:nvPr/>
            </p:nvSpPr>
            <p:spPr bwMode="auto">
              <a:xfrm>
                <a:off x="2554" y="320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2" name="Line 2528"/>
              <p:cNvSpPr>
                <a:spLocks noChangeShapeType="1"/>
              </p:cNvSpPr>
              <p:nvPr/>
            </p:nvSpPr>
            <p:spPr bwMode="auto">
              <a:xfrm flipH="1">
                <a:off x="2554" y="3213"/>
                <a:ext cx="1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3" name="Line 2529"/>
              <p:cNvSpPr>
                <a:spLocks noChangeShapeType="1"/>
              </p:cNvSpPr>
              <p:nvPr/>
            </p:nvSpPr>
            <p:spPr bwMode="auto">
              <a:xfrm flipV="1">
                <a:off x="2566" y="3193"/>
                <a:ext cx="7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4" name="Freeform 2530"/>
              <p:cNvSpPr>
                <a:spLocks/>
              </p:cNvSpPr>
              <p:nvPr/>
            </p:nvSpPr>
            <p:spPr bwMode="auto">
              <a:xfrm>
                <a:off x="2579" y="3197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1 w 27"/>
                  <a:gd name="T3" fmla="*/ 0 h 1"/>
                  <a:gd name="T4" fmla="*/ 1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5" name="Freeform 2531"/>
              <p:cNvSpPr>
                <a:spLocks/>
              </p:cNvSpPr>
              <p:nvPr/>
            </p:nvSpPr>
            <p:spPr bwMode="auto">
              <a:xfrm>
                <a:off x="2584" y="3197"/>
                <a:ext cx="6" cy="31"/>
              </a:xfrm>
              <a:custGeom>
                <a:avLst/>
                <a:gdLst>
                  <a:gd name="T0" fmla="*/ 1 w 11"/>
                  <a:gd name="T1" fmla="*/ 0 h 61"/>
                  <a:gd name="T2" fmla="*/ 0 w 11"/>
                  <a:gd name="T3" fmla="*/ 2 h 61"/>
                  <a:gd name="T4" fmla="*/ 0 w 11"/>
                  <a:gd name="T5" fmla="*/ 4 h 61"/>
                  <a:gd name="T6" fmla="*/ 0 w 11"/>
                  <a:gd name="T7" fmla="*/ 4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1"/>
                  <a:gd name="T14" fmla="*/ 11 w 1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1">
                    <a:moveTo>
                      <a:pt x="11" y="0"/>
                    </a:moveTo>
                    <a:lnTo>
                      <a:pt x="0" y="26"/>
                    </a:lnTo>
                    <a:lnTo>
                      <a:pt x="0" y="51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6" name="Freeform 2532"/>
              <p:cNvSpPr>
                <a:spLocks/>
              </p:cNvSpPr>
              <p:nvPr/>
            </p:nvSpPr>
            <p:spPr bwMode="auto">
              <a:xfrm>
                <a:off x="2575" y="3201"/>
                <a:ext cx="2" cy="25"/>
              </a:xfrm>
              <a:custGeom>
                <a:avLst/>
                <a:gdLst>
                  <a:gd name="T0" fmla="*/ 0 w 4"/>
                  <a:gd name="T1" fmla="*/ 3 h 50"/>
                  <a:gd name="T2" fmla="*/ 1 w 4"/>
                  <a:gd name="T3" fmla="*/ 1 h 50"/>
                  <a:gd name="T4" fmla="*/ 1 w 4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0"/>
                  <a:gd name="T11" fmla="*/ 4 w 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0">
                    <a:moveTo>
                      <a:pt x="0" y="50"/>
                    </a:moveTo>
                    <a:lnTo>
                      <a:pt x="4" y="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7" name="Line 2533"/>
              <p:cNvSpPr>
                <a:spLocks noChangeShapeType="1"/>
              </p:cNvSpPr>
              <p:nvPr/>
            </p:nvSpPr>
            <p:spPr bwMode="auto">
              <a:xfrm flipH="1">
                <a:off x="2567" y="3202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8" name="Line 2534"/>
              <p:cNvSpPr>
                <a:spLocks noChangeShapeType="1"/>
              </p:cNvSpPr>
              <p:nvPr/>
            </p:nvSpPr>
            <p:spPr bwMode="auto">
              <a:xfrm flipH="1">
                <a:off x="2566" y="319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9" name="Line 2535"/>
              <p:cNvSpPr>
                <a:spLocks noChangeShapeType="1"/>
              </p:cNvSpPr>
              <p:nvPr/>
            </p:nvSpPr>
            <p:spPr bwMode="auto">
              <a:xfrm flipV="1">
                <a:off x="2560" y="3190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0" name="Line 2536"/>
              <p:cNvSpPr>
                <a:spLocks noChangeShapeType="1"/>
              </p:cNvSpPr>
              <p:nvPr/>
            </p:nvSpPr>
            <p:spPr bwMode="auto">
              <a:xfrm>
                <a:off x="2584" y="3190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1" name="Line 2537"/>
              <p:cNvSpPr>
                <a:spLocks noChangeShapeType="1"/>
              </p:cNvSpPr>
              <p:nvPr/>
            </p:nvSpPr>
            <p:spPr bwMode="auto">
              <a:xfrm>
                <a:off x="2579" y="3200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2" name="Line 2538"/>
              <p:cNvSpPr>
                <a:spLocks noChangeShapeType="1"/>
              </p:cNvSpPr>
              <p:nvPr/>
            </p:nvSpPr>
            <p:spPr bwMode="auto">
              <a:xfrm>
                <a:off x="2579" y="321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3" name="Freeform 2539"/>
              <p:cNvSpPr>
                <a:spLocks/>
              </p:cNvSpPr>
              <p:nvPr/>
            </p:nvSpPr>
            <p:spPr bwMode="auto">
              <a:xfrm>
                <a:off x="2578" y="3218"/>
                <a:ext cx="13" cy="1"/>
              </a:xfrm>
              <a:custGeom>
                <a:avLst/>
                <a:gdLst>
                  <a:gd name="T0" fmla="*/ 2 w 26"/>
                  <a:gd name="T1" fmla="*/ 0 h 1"/>
                  <a:gd name="T2" fmla="*/ 2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26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4" name="Line 2540"/>
              <p:cNvSpPr>
                <a:spLocks noChangeShapeType="1"/>
              </p:cNvSpPr>
              <p:nvPr/>
            </p:nvSpPr>
            <p:spPr bwMode="auto">
              <a:xfrm flipH="1" flipV="1">
                <a:off x="2570" y="3222"/>
                <a:ext cx="5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5" name="Line 2541"/>
              <p:cNvSpPr>
                <a:spLocks noChangeShapeType="1"/>
              </p:cNvSpPr>
              <p:nvPr/>
            </p:nvSpPr>
            <p:spPr bwMode="auto">
              <a:xfrm flipV="1">
                <a:off x="2597" y="3223"/>
                <a:ext cx="27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6" name="Line 2542"/>
              <p:cNvSpPr>
                <a:spLocks noChangeShapeType="1"/>
              </p:cNvSpPr>
              <p:nvPr/>
            </p:nvSpPr>
            <p:spPr bwMode="auto">
              <a:xfrm flipH="1" flipV="1">
                <a:off x="2619" y="3216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7" name="Line 2543"/>
              <p:cNvSpPr>
                <a:spLocks noChangeShapeType="1"/>
              </p:cNvSpPr>
              <p:nvPr/>
            </p:nvSpPr>
            <p:spPr bwMode="auto">
              <a:xfrm>
                <a:off x="2616" y="3192"/>
                <a:ext cx="16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8" name="Freeform 2544"/>
              <p:cNvSpPr>
                <a:spLocks/>
              </p:cNvSpPr>
              <p:nvPr/>
            </p:nvSpPr>
            <p:spPr bwMode="auto">
              <a:xfrm>
                <a:off x="2594" y="3193"/>
                <a:ext cx="13" cy="18"/>
              </a:xfrm>
              <a:custGeom>
                <a:avLst/>
                <a:gdLst>
                  <a:gd name="T0" fmla="*/ 0 w 25"/>
                  <a:gd name="T1" fmla="*/ 2 h 36"/>
                  <a:gd name="T2" fmla="*/ 2 w 25"/>
                  <a:gd name="T3" fmla="*/ 1 h 36"/>
                  <a:gd name="T4" fmla="*/ 2 w 25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6"/>
                  <a:gd name="T11" fmla="*/ 25 w 25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6">
                    <a:moveTo>
                      <a:pt x="0" y="36"/>
                    </a:moveTo>
                    <a:lnTo>
                      <a:pt x="17" y="21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9" name="Line 2545"/>
              <p:cNvSpPr>
                <a:spLocks noChangeShapeType="1"/>
              </p:cNvSpPr>
              <p:nvPr/>
            </p:nvSpPr>
            <p:spPr bwMode="auto">
              <a:xfrm flipV="1">
                <a:off x="2599" y="3205"/>
                <a:ext cx="13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0" name="Freeform 2546"/>
              <p:cNvSpPr>
                <a:spLocks/>
              </p:cNvSpPr>
              <p:nvPr/>
            </p:nvSpPr>
            <p:spPr bwMode="auto">
              <a:xfrm>
                <a:off x="2637" y="3227"/>
                <a:ext cx="33" cy="1"/>
              </a:xfrm>
              <a:custGeom>
                <a:avLst/>
                <a:gdLst>
                  <a:gd name="T0" fmla="*/ 0 w 68"/>
                  <a:gd name="T1" fmla="*/ 0 h 1"/>
                  <a:gd name="T2" fmla="*/ 1 w 68"/>
                  <a:gd name="T3" fmla="*/ 0 h 1"/>
                  <a:gd name="T4" fmla="*/ 3 w 68"/>
                  <a:gd name="T5" fmla="*/ 0 h 1"/>
                  <a:gd name="T6" fmla="*/ 4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1" name="Freeform 2547"/>
              <p:cNvSpPr>
                <a:spLocks/>
              </p:cNvSpPr>
              <p:nvPr/>
            </p:nvSpPr>
            <p:spPr bwMode="auto">
              <a:xfrm>
                <a:off x="2640" y="3220"/>
                <a:ext cx="27" cy="1"/>
              </a:xfrm>
              <a:custGeom>
                <a:avLst/>
                <a:gdLst>
                  <a:gd name="T0" fmla="*/ 3 w 55"/>
                  <a:gd name="T1" fmla="*/ 0 h 1"/>
                  <a:gd name="T2" fmla="*/ 3 w 55"/>
                  <a:gd name="T3" fmla="*/ 0 h 1"/>
                  <a:gd name="T4" fmla="*/ 1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1" y="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2" name="Line 2548"/>
              <p:cNvSpPr>
                <a:spLocks noChangeShapeType="1"/>
              </p:cNvSpPr>
              <p:nvPr/>
            </p:nvSpPr>
            <p:spPr bwMode="auto">
              <a:xfrm flipV="1">
                <a:off x="2639" y="3210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3" name="Line 2549"/>
              <p:cNvSpPr>
                <a:spLocks noChangeShapeType="1"/>
              </p:cNvSpPr>
              <p:nvPr/>
            </p:nvSpPr>
            <p:spPr bwMode="auto">
              <a:xfrm>
                <a:off x="2659" y="3205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4" name="Freeform 2550"/>
              <p:cNvSpPr>
                <a:spLocks/>
              </p:cNvSpPr>
              <p:nvPr/>
            </p:nvSpPr>
            <p:spPr bwMode="auto">
              <a:xfrm>
                <a:off x="2641" y="3203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5" name="Line 2551"/>
              <p:cNvSpPr>
                <a:spLocks noChangeShapeType="1"/>
              </p:cNvSpPr>
              <p:nvPr/>
            </p:nvSpPr>
            <p:spPr bwMode="auto">
              <a:xfrm flipV="1">
                <a:off x="2635" y="3193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6" name="Freeform 2552"/>
              <p:cNvSpPr>
                <a:spLocks/>
              </p:cNvSpPr>
              <p:nvPr/>
            </p:nvSpPr>
            <p:spPr bwMode="auto">
              <a:xfrm>
                <a:off x="2638" y="3197"/>
                <a:ext cx="32" cy="1"/>
              </a:xfrm>
              <a:custGeom>
                <a:avLst/>
                <a:gdLst>
                  <a:gd name="T0" fmla="*/ 0 w 65"/>
                  <a:gd name="T1" fmla="*/ 0 h 1"/>
                  <a:gd name="T2" fmla="*/ 1 w 65"/>
                  <a:gd name="T3" fmla="*/ 0 h 1"/>
                  <a:gd name="T4" fmla="*/ 3 w 65"/>
                  <a:gd name="T5" fmla="*/ 0 h 1"/>
                  <a:gd name="T6" fmla="*/ 4 w 6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"/>
                  <a:gd name="T14" fmla="*/ 65 w 6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7" name="Line 2553"/>
              <p:cNvSpPr>
                <a:spLocks noChangeShapeType="1"/>
              </p:cNvSpPr>
              <p:nvPr/>
            </p:nvSpPr>
            <p:spPr bwMode="auto">
              <a:xfrm flipH="1">
                <a:off x="2668" y="3195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8" name="Line 2554"/>
              <p:cNvSpPr>
                <a:spLocks noChangeShapeType="1"/>
              </p:cNvSpPr>
              <p:nvPr/>
            </p:nvSpPr>
            <p:spPr bwMode="auto">
              <a:xfrm flipH="1">
                <a:off x="2642" y="3203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9" name="Freeform 2555"/>
              <p:cNvSpPr>
                <a:spLocks/>
              </p:cNvSpPr>
              <p:nvPr/>
            </p:nvSpPr>
            <p:spPr bwMode="auto">
              <a:xfrm>
                <a:off x="2652" y="3211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2 h 31"/>
                  <a:gd name="T4" fmla="*/ 0 w 1"/>
                  <a:gd name="T5" fmla="*/ 2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0" name="Line 2556"/>
              <p:cNvSpPr>
                <a:spLocks noChangeShapeType="1"/>
              </p:cNvSpPr>
              <p:nvPr/>
            </p:nvSpPr>
            <p:spPr bwMode="auto">
              <a:xfrm flipV="1">
                <a:off x="2653" y="319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1" name="Rectangle 2557"/>
              <p:cNvSpPr>
                <a:spLocks noChangeArrowheads="1"/>
              </p:cNvSpPr>
              <p:nvPr/>
            </p:nvSpPr>
            <p:spPr bwMode="auto">
              <a:xfrm>
                <a:off x="2589" y="3265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2" name="Freeform 2558"/>
              <p:cNvSpPr>
                <a:spLocks/>
              </p:cNvSpPr>
              <p:nvPr/>
            </p:nvSpPr>
            <p:spPr bwMode="auto">
              <a:xfrm>
                <a:off x="2606" y="3278"/>
                <a:ext cx="6" cy="27"/>
              </a:xfrm>
              <a:custGeom>
                <a:avLst/>
                <a:gdLst>
                  <a:gd name="T0" fmla="*/ 0 w 11"/>
                  <a:gd name="T1" fmla="*/ 1 h 53"/>
                  <a:gd name="T2" fmla="*/ 1 w 11"/>
                  <a:gd name="T3" fmla="*/ 1 h 53"/>
                  <a:gd name="T4" fmla="*/ 1 w 11"/>
                  <a:gd name="T5" fmla="*/ 0 h 53"/>
                  <a:gd name="T6" fmla="*/ 1 w 11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3" name="Freeform 2559"/>
              <p:cNvSpPr>
                <a:spLocks/>
              </p:cNvSpPr>
              <p:nvPr/>
            </p:nvSpPr>
            <p:spPr bwMode="auto">
              <a:xfrm>
                <a:off x="2623" y="3278"/>
                <a:ext cx="15" cy="27"/>
              </a:xfrm>
              <a:custGeom>
                <a:avLst/>
                <a:gdLst>
                  <a:gd name="T0" fmla="*/ 1 w 29"/>
                  <a:gd name="T1" fmla="*/ 0 h 53"/>
                  <a:gd name="T2" fmla="*/ 1 w 29"/>
                  <a:gd name="T3" fmla="*/ 1 h 53"/>
                  <a:gd name="T4" fmla="*/ 1 w 29"/>
                  <a:gd name="T5" fmla="*/ 1 h 53"/>
                  <a:gd name="T6" fmla="*/ 0 w 29"/>
                  <a:gd name="T7" fmla="*/ 2 h 53"/>
                  <a:gd name="T8" fmla="*/ 0 w 29"/>
                  <a:gd name="T9" fmla="*/ 2 h 53"/>
                  <a:gd name="T10" fmla="*/ 1 w 29"/>
                  <a:gd name="T11" fmla="*/ 3 h 53"/>
                  <a:gd name="T12" fmla="*/ 1 w 29"/>
                  <a:gd name="T13" fmla="*/ 4 h 53"/>
                  <a:gd name="T14" fmla="*/ 1 w 29"/>
                  <a:gd name="T15" fmla="*/ 4 h 53"/>
                  <a:gd name="T16" fmla="*/ 2 w 29"/>
                  <a:gd name="T17" fmla="*/ 4 h 53"/>
                  <a:gd name="T18" fmla="*/ 2 w 29"/>
                  <a:gd name="T19" fmla="*/ 4 h 53"/>
                  <a:gd name="T20" fmla="*/ 2 w 29"/>
                  <a:gd name="T21" fmla="*/ 3 h 53"/>
                  <a:gd name="T22" fmla="*/ 2 w 29"/>
                  <a:gd name="T23" fmla="*/ 2 h 53"/>
                  <a:gd name="T24" fmla="*/ 2 w 29"/>
                  <a:gd name="T25" fmla="*/ 2 h 53"/>
                  <a:gd name="T26" fmla="*/ 2 w 29"/>
                  <a:gd name="T27" fmla="*/ 1 h 53"/>
                  <a:gd name="T28" fmla="*/ 2 w 29"/>
                  <a:gd name="T29" fmla="*/ 1 h 53"/>
                  <a:gd name="T30" fmla="*/ 2 w 29"/>
                  <a:gd name="T31" fmla="*/ 0 h 53"/>
                  <a:gd name="T32" fmla="*/ 1 w 2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3"/>
                  <a:gd name="T53" fmla="*/ 29 w 2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3">
                    <a:moveTo>
                      <a:pt x="12" y="0"/>
                    </a:moveTo>
                    <a:lnTo>
                      <a:pt x="6" y="3"/>
                    </a:lnTo>
                    <a:lnTo>
                      <a:pt x="3" y="11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3" y="44"/>
                    </a:lnTo>
                    <a:lnTo>
                      <a:pt x="6" y="52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44"/>
                    </a:lnTo>
                    <a:lnTo>
                      <a:pt x="29" y="31"/>
                    </a:lnTo>
                    <a:lnTo>
                      <a:pt x="29" y="24"/>
                    </a:lnTo>
                    <a:lnTo>
                      <a:pt x="26" y="11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4" name="Freeform 2560"/>
              <p:cNvSpPr>
                <a:spLocks/>
              </p:cNvSpPr>
              <p:nvPr/>
            </p:nvSpPr>
            <p:spPr bwMode="auto">
              <a:xfrm>
                <a:off x="2644" y="3278"/>
                <a:ext cx="15" cy="27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1 h 53"/>
                  <a:gd name="T4" fmla="*/ 1 w 30"/>
                  <a:gd name="T5" fmla="*/ 1 h 53"/>
                  <a:gd name="T6" fmla="*/ 1 w 30"/>
                  <a:gd name="T7" fmla="*/ 1 h 53"/>
                  <a:gd name="T8" fmla="*/ 1 w 30"/>
                  <a:gd name="T9" fmla="*/ 2 h 53"/>
                  <a:gd name="T10" fmla="*/ 1 w 30"/>
                  <a:gd name="T11" fmla="*/ 2 h 53"/>
                  <a:gd name="T12" fmla="*/ 2 w 30"/>
                  <a:gd name="T13" fmla="*/ 2 h 53"/>
                  <a:gd name="T14" fmla="*/ 2 w 30"/>
                  <a:gd name="T15" fmla="*/ 2 h 53"/>
                  <a:gd name="T16" fmla="*/ 2 w 30"/>
                  <a:gd name="T17" fmla="*/ 2 h 53"/>
                  <a:gd name="T18" fmla="*/ 2 w 30"/>
                  <a:gd name="T19" fmla="*/ 3 h 53"/>
                  <a:gd name="T20" fmla="*/ 2 w 30"/>
                  <a:gd name="T21" fmla="*/ 3 h 53"/>
                  <a:gd name="T22" fmla="*/ 2 w 30"/>
                  <a:gd name="T23" fmla="*/ 4 h 53"/>
                  <a:gd name="T24" fmla="*/ 2 w 30"/>
                  <a:gd name="T25" fmla="*/ 4 h 53"/>
                  <a:gd name="T26" fmla="*/ 2 w 30"/>
                  <a:gd name="T27" fmla="*/ 4 h 53"/>
                  <a:gd name="T28" fmla="*/ 1 w 30"/>
                  <a:gd name="T29" fmla="*/ 4 h 53"/>
                  <a:gd name="T30" fmla="*/ 1 w 30"/>
                  <a:gd name="T31" fmla="*/ 4 h 53"/>
                  <a:gd name="T32" fmla="*/ 1 w 30"/>
                  <a:gd name="T33" fmla="*/ 4 h 53"/>
                  <a:gd name="T34" fmla="*/ 0 w 30"/>
                  <a:gd name="T35" fmla="*/ 3 h 53"/>
                  <a:gd name="T36" fmla="*/ 0 w 30"/>
                  <a:gd name="T37" fmla="*/ 3 h 53"/>
                  <a:gd name="T38" fmla="*/ 1 w 30"/>
                  <a:gd name="T39" fmla="*/ 2 h 53"/>
                  <a:gd name="T40" fmla="*/ 1 w 30"/>
                  <a:gd name="T41" fmla="*/ 2 h 53"/>
                  <a:gd name="T42" fmla="*/ 1 w 30"/>
                  <a:gd name="T43" fmla="*/ 2 h 53"/>
                  <a:gd name="T44" fmla="*/ 2 w 30"/>
                  <a:gd name="T45" fmla="*/ 2 h 53"/>
                  <a:gd name="T46" fmla="*/ 2 w 30"/>
                  <a:gd name="T47" fmla="*/ 2 h 53"/>
                  <a:gd name="T48" fmla="*/ 2 w 30"/>
                  <a:gd name="T49" fmla="*/ 1 h 53"/>
                  <a:gd name="T50" fmla="*/ 2 w 30"/>
                  <a:gd name="T51" fmla="*/ 1 h 53"/>
                  <a:gd name="T52" fmla="*/ 2 w 30"/>
                  <a:gd name="T53" fmla="*/ 1 h 53"/>
                  <a:gd name="T54" fmla="*/ 2 w 30"/>
                  <a:gd name="T55" fmla="*/ 0 h 53"/>
                  <a:gd name="T56" fmla="*/ 1 w 30"/>
                  <a:gd name="T57" fmla="*/ 0 h 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53"/>
                  <a:gd name="T89" fmla="*/ 30 w 30"/>
                  <a:gd name="T90" fmla="*/ 53 h 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53">
                    <a:moveTo>
                      <a:pt x="11" y="0"/>
                    </a:moveTo>
                    <a:lnTo>
                      <a:pt x="5" y="3"/>
                    </a:lnTo>
                    <a:lnTo>
                      <a:pt x="3" y="8"/>
                    </a:lnTo>
                    <a:lnTo>
                      <a:pt x="3" y="13"/>
                    </a:lnTo>
                    <a:lnTo>
                      <a:pt x="5" y="19"/>
                    </a:lnTo>
                    <a:lnTo>
                      <a:pt x="10" y="20"/>
                    </a:lnTo>
                    <a:lnTo>
                      <a:pt x="18" y="24"/>
                    </a:lnTo>
                    <a:lnTo>
                      <a:pt x="24" y="25"/>
                    </a:lnTo>
                    <a:lnTo>
                      <a:pt x="27" y="31"/>
                    </a:lnTo>
                    <a:lnTo>
                      <a:pt x="30" y="36"/>
                    </a:lnTo>
                    <a:lnTo>
                      <a:pt x="30" y="44"/>
                    </a:lnTo>
                    <a:lnTo>
                      <a:pt x="27" y="49"/>
                    </a:lnTo>
                    <a:lnTo>
                      <a:pt x="25" y="52"/>
                    </a:lnTo>
                    <a:lnTo>
                      <a:pt x="19" y="53"/>
                    </a:lnTo>
                    <a:lnTo>
                      <a:pt x="11" y="53"/>
                    </a:lnTo>
                    <a:lnTo>
                      <a:pt x="5" y="52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7" y="25"/>
                    </a:lnTo>
                    <a:lnTo>
                      <a:pt x="13" y="24"/>
                    </a:lnTo>
                    <a:lnTo>
                      <a:pt x="21" y="20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7" y="8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5" name="Line 2561"/>
              <p:cNvSpPr>
                <a:spLocks noChangeShapeType="1"/>
              </p:cNvSpPr>
              <p:nvPr/>
            </p:nvSpPr>
            <p:spPr bwMode="auto">
              <a:xfrm flipV="1">
                <a:off x="2845" y="2964"/>
                <a:ext cx="9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6" name="Line 2562"/>
              <p:cNvSpPr>
                <a:spLocks noChangeShapeType="1"/>
              </p:cNvSpPr>
              <p:nvPr/>
            </p:nvSpPr>
            <p:spPr bwMode="auto">
              <a:xfrm flipH="1">
                <a:off x="2844" y="2959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7" name="Freeform 2563"/>
              <p:cNvSpPr>
                <a:spLocks/>
              </p:cNvSpPr>
              <p:nvPr/>
            </p:nvSpPr>
            <p:spPr bwMode="auto">
              <a:xfrm>
                <a:off x="2849" y="2951"/>
                <a:ext cx="29" cy="1"/>
              </a:xfrm>
              <a:custGeom>
                <a:avLst/>
                <a:gdLst>
                  <a:gd name="T0" fmla="*/ 0 w 58"/>
                  <a:gd name="T1" fmla="*/ 0 h 1"/>
                  <a:gd name="T2" fmla="*/ 2 w 58"/>
                  <a:gd name="T3" fmla="*/ 0 h 1"/>
                  <a:gd name="T4" fmla="*/ 4 w 58"/>
                  <a:gd name="T5" fmla="*/ 0 h 1"/>
                  <a:gd name="T6" fmla="*/ 4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"/>
                  <a:gd name="T14" fmla="*/ 58 w 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8" name="Freeform 2564"/>
              <p:cNvSpPr>
                <a:spLocks/>
              </p:cNvSpPr>
              <p:nvPr/>
            </p:nvSpPr>
            <p:spPr bwMode="auto">
              <a:xfrm>
                <a:off x="2857" y="2959"/>
                <a:ext cx="25" cy="1"/>
              </a:xfrm>
              <a:custGeom>
                <a:avLst/>
                <a:gdLst>
                  <a:gd name="T0" fmla="*/ 3 w 50"/>
                  <a:gd name="T1" fmla="*/ 0 h 1"/>
                  <a:gd name="T2" fmla="*/ 2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9" name="Freeform 2565"/>
              <p:cNvSpPr>
                <a:spLocks/>
              </p:cNvSpPr>
              <p:nvPr/>
            </p:nvSpPr>
            <p:spPr bwMode="auto">
              <a:xfrm>
                <a:off x="2863" y="2944"/>
                <a:ext cx="1" cy="34"/>
              </a:xfrm>
              <a:custGeom>
                <a:avLst/>
                <a:gdLst>
                  <a:gd name="T0" fmla="*/ 0 w 1"/>
                  <a:gd name="T1" fmla="*/ 0 h 69"/>
                  <a:gd name="T2" fmla="*/ 0 w 1"/>
                  <a:gd name="T3" fmla="*/ 1 h 69"/>
                  <a:gd name="T4" fmla="*/ 0 w 1"/>
                  <a:gd name="T5" fmla="*/ 3 h 69"/>
                  <a:gd name="T6" fmla="*/ 0 w 1"/>
                  <a:gd name="T7" fmla="*/ 4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9"/>
                  <a:gd name="T14" fmla="*/ 1 w 1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9">
                    <a:moveTo>
                      <a:pt x="0" y="0"/>
                    </a:moveTo>
                    <a:lnTo>
                      <a:pt x="0" y="26"/>
                    </a:lnTo>
                    <a:lnTo>
                      <a:pt x="0" y="52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0" name="Freeform 2566"/>
              <p:cNvSpPr>
                <a:spLocks/>
              </p:cNvSpPr>
              <p:nvPr/>
            </p:nvSpPr>
            <p:spPr bwMode="auto">
              <a:xfrm>
                <a:off x="2863" y="2967"/>
                <a:ext cx="15" cy="1"/>
              </a:xfrm>
              <a:custGeom>
                <a:avLst/>
                <a:gdLst>
                  <a:gd name="T0" fmla="*/ 0 w 30"/>
                  <a:gd name="T1" fmla="*/ 0 h 1"/>
                  <a:gd name="T2" fmla="*/ 2 w 30"/>
                  <a:gd name="T3" fmla="*/ 0 h 1"/>
                  <a:gd name="T4" fmla="*/ 2 w 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"/>
                  <a:gd name="T11" fmla="*/ 30 w 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">
                    <a:moveTo>
                      <a:pt x="0" y="0"/>
                    </a:moveTo>
                    <a:lnTo>
                      <a:pt x="25" y="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1" name="Freeform 2567"/>
              <p:cNvSpPr>
                <a:spLocks/>
              </p:cNvSpPr>
              <p:nvPr/>
            </p:nvSpPr>
            <p:spPr bwMode="auto">
              <a:xfrm>
                <a:off x="2853" y="2971"/>
                <a:ext cx="27" cy="12"/>
              </a:xfrm>
              <a:custGeom>
                <a:avLst/>
                <a:gdLst>
                  <a:gd name="T0" fmla="*/ 0 w 55"/>
                  <a:gd name="T1" fmla="*/ 0 h 24"/>
                  <a:gd name="T2" fmla="*/ 1 w 55"/>
                  <a:gd name="T3" fmla="*/ 2 h 24"/>
                  <a:gd name="T4" fmla="*/ 3 w 55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24"/>
                  <a:gd name="T11" fmla="*/ 55 w 5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24">
                    <a:moveTo>
                      <a:pt x="0" y="0"/>
                    </a:moveTo>
                    <a:lnTo>
                      <a:pt x="25" y="17"/>
                    </a:lnTo>
                    <a:lnTo>
                      <a:pt x="55" y="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2" name="Freeform 2568"/>
              <p:cNvSpPr>
                <a:spLocks/>
              </p:cNvSpPr>
              <p:nvPr/>
            </p:nvSpPr>
            <p:spPr bwMode="auto">
              <a:xfrm>
                <a:off x="2886" y="2958"/>
                <a:ext cx="9" cy="24"/>
              </a:xfrm>
              <a:custGeom>
                <a:avLst/>
                <a:gdLst>
                  <a:gd name="T0" fmla="*/ 0 w 17"/>
                  <a:gd name="T1" fmla="*/ 3 h 48"/>
                  <a:gd name="T2" fmla="*/ 1 w 17"/>
                  <a:gd name="T3" fmla="*/ 2 h 48"/>
                  <a:gd name="T4" fmla="*/ 1 w 17"/>
                  <a:gd name="T5" fmla="*/ 2 h 48"/>
                  <a:gd name="T6" fmla="*/ 1 w 17"/>
                  <a:gd name="T7" fmla="*/ 2 h 48"/>
                  <a:gd name="T8" fmla="*/ 1 w 17"/>
                  <a:gd name="T9" fmla="*/ 2 h 48"/>
                  <a:gd name="T10" fmla="*/ 2 w 17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8"/>
                  <a:gd name="T20" fmla="*/ 17 w 1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8">
                    <a:moveTo>
                      <a:pt x="0" y="48"/>
                    </a:moveTo>
                    <a:lnTo>
                      <a:pt x="14" y="26"/>
                    </a:lnTo>
                    <a:lnTo>
                      <a:pt x="12" y="22"/>
                    </a:lnTo>
                    <a:lnTo>
                      <a:pt x="8" y="18"/>
                    </a:lnTo>
                    <a:lnTo>
                      <a:pt x="3" y="18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3" name="Line 2569"/>
              <p:cNvSpPr>
                <a:spLocks noChangeShapeType="1"/>
              </p:cNvSpPr>
              <p:nvPr/>
            </p:nvSpPr>
            <p:spPr bwMode="auto">
              <a:xfrm flipH="1">
                <a:off x="2884" y="2959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4" name="Line 2570"/>
              <p:cNvSpPr>
                <a:spLocks noChangeShapeType="1"/>
              </p:cNvSpPr>
              <p:nvPr/>
            </p:nvSpPr>
            <p:spPr bwMode="auto">
              <a:xfrm flipH="1" flipV="1">
                <a:off x="2886" y="2947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5" name="Freeform 2571"/>
              <p:cNvSpPr>
                <a:spLocks/>
              </p:cNvSpPr>
              <p:nvPr/>
            </p:nvSpPr>
            <p:spPr bwMode="auto">
              <a:xfrm>
                <a:off x="2897" y="2952"/>
                <a:ext cx="24" cy="1"/>
              </a:xfrm>
              <a:custGeom>
                <a:avLst/>
                <a:gdLst>
                  <a:gd name="T0" fmla="*/ 0 w 49"/>
                  <a:gd name="T1" fmla="*/ 0 h 1"/>
                  <a:gd name="T2" fmla="*/ 1 w 49"/>
                  <a:gd name="T3" fmla="*/ 0 h 1"/>
                  <a:gd name="T4" fmla="*/ 3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0" y="0"/>
                    </a:moveTo>
                    <a:lnTo>
                      <a:pt x="25" y="0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6" name="Freeform 2572"/>
              <p:cNvSpPr>
                <a:spLocks/>
              </p:cNvSpPr>
              <p:nvPr/>
            </p:nvSpPr>
            <p:spPr bwMode="auto">
              <a:xfrm>
                <a:off x="2918" y="2958"/>
                <a:ext cx="1" cy="19"/>
              </a:xfrm>
              <a:custGeom>
                <a:avLst/>
                <a:gdLst>
                  <a:gd name="T0" fmla="*/ 0 w 1"/>
                  <a:gd name="T1" fmla="*/ 0 h 37"/>
                  <a:gd name="T2" fmla="*/ 0 w 1"/>
                  <a:gd name="T3" fmla="*/ 2 h 37"/>
                  <a:gd name="T4" fmla="*/ 0 w 1"/>
                  <a:gd name="T5" fmla="*/ 3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0"/>
                    </a:move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7" name="Freeform 2573"/>
              <p:cNvSpPr>
                <a:spLocks/>
              </p:cNvSpPr>
              <p:nvPr/>
            </p:nvSpPr>
            <p:spPr bwMode="auto">
              <a:xfrm>
                <a:off x="2900" y="2976"/>
                <a:ext cx="18" cy="1"/>
              </a:xfrm>
              <a:custGeom>
                <a:avLst/>
                <a:gdLst>
                  <a:gd name="T0" fmla="*/ 3 w 34"/>
                  <a:gd name="T1" fmla="*/ 0 h 1"/>
                  <a:gd name="T2" fmla="*/ 2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34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8" name="Freeform 2574"/>
              <p:cNvSpPr>
                <a:spLocks/>
              </p:cNvSpPr>
              <p:nvPr/>
            </p:nvSpPr>
            <p:spPr bwMode="auto">
              <a:xfrm>
                <a:off x="2900" y="2958"/>
                <a:ext cx="1" cy="19"/>
              </a:xfrm>
              <a:custGeom>
                <a:avLst/>
                <a:gdLst>
                  <a:gd name="T0" fmla="*/ 0 w 1"/>
                  <a:gd name="T1" fmla="*/ 3 h 37"/>
                  <a:gd name="T2" fmla="*/ 0 w 1"/>
                  <a:gd name="T3" fmla="*/ 2 h 37"/>
                  <a:gd name="T4" fmla="*/ 0 w 1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37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9" name="Freeform 2575"/>
              <p:cNvSpPr>
                <a:spLocks/>
              </p:cNvSpPr>
              <p:nvPr/>
            </p:nvSpPr>
            <p:spPr bwMode="auto">
              <a:xfrm>
                <a:off x="2900" y="2959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2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0" name="Freeform 2576"/>
              <p:cNvSpPr>
                <a:spLocks/>
              </p:cNvSpPr>
              <p:nvPr/>
            </p:nvSpPr>
            <p:spPr bwMode="auto">
              <a:xfrm>
                <a:off x="2900" y="2963"/>
                <a:ext cx="17" cy="1"/>
              </a:xfrm>
              <a:custGeom>
                <a:avLst/>
                <a:gdLst>
                  <a:gd name="T0" fmla="*/ 2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35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1" name="Freeform 2577"/>
              <p:cNvSpPr>
                <a:spLocks/>
              </p:cNvSpPr>
              <p:nvPr/>
            </p:nvSpPr>
            <p:spPr bwMode="auto">
              <a:xfrm>
                <a:off x="2900" y="2970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2" name="Freeform 2578"/>
              <p:cNvSpPr>
                <a:spLocks/>
              </p:cNvSpPr>
              <p:nvPr/>
            </p:nvSpPr>
            <p:spPr bwMode="auto">
              <a:xfrm>
                <a:off x="2890" y="2978"/>
                <a:ext cx="32" cy="3"/>
              </a:xfrm>
              <a:custGeom>
                <a:avLst/>
                <a:gdLst>
                  <a:gd name="T0" fmla="*/ 4 w 66"/>
                  <a:gd name="T1" fmla="*/ 0 h 7"/>
                  <a:gd name="T2" fmla="*/ 0 w 66"/>
                  <a:gd name="T3" fmla="*/ 0 h 7"/>
                  <a:gd name="T4" fmla="*/ 0 w 66"/>
                  <a:gd name="T5" fmla="*/ 0 h 7"/>
                  <a:gd name="T6" fmla="*/ 0 w 6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7"/>
                  <a:gd name="T14" fmla="*/ 66 w 6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7">
                    <a:moveTo>
                      <a:pt x="66" y="7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3" name="Line 2579"/>
              <p:cNvSpPr>
                <a:spLocks noChangeShapeType="1"/>
              </p:cNvSpPr>
              <p:nvPr/>
            </p:nvSpPr>
            <p:spPr bwMode="auto">
              <a:xfrm flipV="1">
                <a:off x="2905" y="2952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4" name="Line 2580"/>
              <p:cNvSpPr>
                <a:spLocks noChangeShapeType="1"/>
              </p:cNvSpPr>
              <p:nvPr/>
            </p:nvSpPr>
            <p:spPr bwMode="auto">
              <a:xfrm flipH="1" flipV="1">
                <a:off x="2901" y="2945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5" name="Line 2581"/>
              <p:cNvSpPr>
                <a:spLocks noChangeShapeType="1"/>
              </p:cNvSpPr>
              <p:nvPr/>
            </p:nvSpPr>
            <p:spPr bwMode="auto">
              <a:xfrm flipH="1">
                <a:off x="2911" y="2945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6" name="Freeform 2582"/>
              <p:cNvSpPr>
                <a:spLocks/>
              </p:cNvSpPr>
              <p:nvPr/>
            </p:nvSpPr>
            <p:spPr bwMode="auto">
              <a:xfrm>
                <a:off x="3031" y="2954"/>
                <a:ext cx="86" cy="87"/>
              </a:xfrm>
              <a:custGeom>
                <a:avLst/>
                <a:gdLst>
                  <a:gd name="T0" fmla="*/ 10 w 173"/>
                  <a:gd name="T1" fmla="*/ 11 h 174"/>
                  <a:gd name="T2" fmla="*/ 10 w 173"/>
                  <a:gd name="T3" fmla="*/ 11 h 174"/>
                  <a:gd name="T4" fmla="*/ 0 w 173"/>
                  <a:gd name="T5" fmla="*/ 0 h 174"/>
                  <a:gd name="T6" fmla="*/ 0 w 173"/>
                  <a:gd name="T7" fmla="*/ 1 h 174"/>
                  <a:gd name="T8" fmla="*/ 10 w 173"/>
                  <a:gd name="T9" fmla="*/ 11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74"/>
                  <a:gd name="T17" fmla="*/ 173 w 173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74">
                    <a:moveTo>
                      <a:pt x="168" y="174"/>
                    </a:moveTo>
                    <a:lnTo>
                      <a:pt x="173" y="16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68" y="17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7" name="Line 2583"/>
              <p:cNvSpPr>
                <a:spLocks noChangeShapeType="1"/>
              </p:cNvSpPr>
              <p:nvPr/>
            </p:nvSpPr>
            <p:spPr bwMode="auto">
              <a:xfrm flipH="1" flipV="1">
                <a:off x="3278" y="32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8" name="Line 2584"/>
              <p:cNvSpPr>
                <a:spLocks noChangeShapeType="1"/>
              </p:cNvSpPr>
              <p:nvPr/>
            </p:nvSpPr>
            <p:spPr bwMode="auto">
              <a:xfrm flipH="1" flipV="1">
                <a:off x="3297" y="3229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9" name="Line 2585"/>
              <p:cNvSpPr>
                <a:spLocks noChangeShapeType="1"/>
              </p:cNvSpPr>
              <p:nvPr/>
            </p:nvSpPr>
            <p:spPr bwMode="auto">
              <a:xfrm flipH="1" flipV="1">
                <a:off x="3297" y="3229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0" name="Line 2586"/>
              <p:cNvSpPr>
                <a:spLocks noChangeShapeType="1"/>
              </p:cNvSpPr>
              <p:nvPr/>
            </p:nvSpPr>
            <p:spPr bwMode="auto">
              <a:xfrm flipH="1">
                <a:off x="3278" y="3172"/>
                <a:ext cx="57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1" name="Line 2587"/>
              <p:cNvSpPr>
                <a:spLocks noChangeShapeType="1"/>
              </p:cNvSpPr>
              <p:nvPr/>
            </p:nvSpPr>
            <p:spPr bwMode="auto">
              <a:xfrm flipH="1">
                <a:off x="2980" y="324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2" name="Line 2588"/>
              <p:cNvSpPr>
                <a:spLocks noChangeShapeType="1"/>
              </p:cNvSpPr>
              <p:nvPr/>
            </p:nvSpPr>
            <p:spPr bwMode="auto">
              <a:xfrm flipH="1">
                <a:off x="3055" y="3322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3" name="Line 2589"/>
              <p:cNvSpPr>
                <a:spLocks noChangeShapeType="1"/>
              </p:cNvSpPr>
              <p:nvPr/>
            </p:nvSpPr>
            <p:spPr bwMode="auto">
              <a:xfrm>
                <a:off x="2988" y="3246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4" name="Line 2590"/>
              <p:cNvSpPr>
                <a:spLocks noChangeShapeType="1"/>
              </p:cNvSpPr>
              <p:nvPr/>
            </p:nvSpPr>
            <p:spPr bwMode="auto">
              <a:xfrm flipH="1">
                <a:off x="3297" y="324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5" name="Freeform 2591"/>
              <p:cNvSpPr>
                <a:spLocks/>
              </p:cNvSpPr>
              <p:nvPr/>
            </p:nvSpPr>
            <p:spPr bwMode="auto">
              <a:xfrm>
                <a:off x="2936" y="2878"/>
                <a:ext cx="123" cy="124"/>
              </a:xfrm>
              <a:custGeom>
                <a:avLst/>
                <a:gdLst>
                  <a:gd name="T0" fmla="*/ 1 w 248"/>
                  <a:gd name="T1" fmla="*/ 0 h 247"/>
                  <a:gd name="T2" fmla="*/ 0 w 248"/>
                  <a:gd name="T3" fmla="*/ 2 h 247"/>
                  <a:gd name="T4" fmla="*/ 14 w 248"/>
                  <a:gd name="T5" fmla="*/ 16 h 247"/>
                  <a:gd name="T6" fmla="*/ 15 w 248"/>
                  <a:gd name="T7" fmla="*/ 15 h 247"/>
                  <a:gd name="T8" fmla="*/ 1 w 248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47"/>
                  <a:gd name="T17" fmla="*/ 248 w 248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47">
                    <a:moveTo>
                      <a:pt x="19" y="0"/>
                    </a:moveTo>
                    <a:lnTo>
                      <a:pt x="0" y="19"/>
                    </a:lnTo>
                    <a:lnTo>
                      <a:pt x="229" y="247"/>
                    </a:lnTo>
                    <a:lnTo>
                      <a:pt x="248" y="229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6" name="Line 2592"/>
              <p:cNvSpPr>
                <a:spLocks noChangeShapeType="1"/>
              </p:cNvSpPr>
              <p:nvPr/>
            </p:nvSpPr>
            <p:spPr bwMode="auto">
              <a:xfrm>
                <a:off x="2937" y="288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7" name="Line 2593"/>
              <p:cNvSpPr>
                <a:spLocks noChangeShapeType="1"/>
              </p:cNvSpPr>
              <p:nvPr/>
            </p:nvSpPr>
            <p:spPr bwMode="auto">
              <a:xfrm>
                <a:off x="2951" y="2901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8" name="Line 2594"/>
              <p:cNvSpPr>
                <a:spLocks noChangeShapeType="1"/>
              </p:cNvSpPr>
              <p:nvPr/>
            </p:nvSpPr>
            <p:spPr bwMode="auto">
              <a:xfrm>
                <a:off x="2964" y="2916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9" name="Line 2595"/>
              <p:cNvSpPr>
                <a:spLocks noChangeShapeType="1"/>
              </p:cNvSpPr>
              <p:nvPr/>
            </p:nvSpPr>
            <p:spPr bwMode="auto">
              <a:xfrm>
                <a:off x="2978" y="292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0" name="Line 2596"/>
              <p:cNvSpPr>
                <a:spLocks noChangeShapeType="1"/>
              </p:cNvSpPr>
              <p:nvPr/>
            </p:nvSpPr>
            <p:spPr bwMode="auto">
              <a:xfrm>
                <a:off x="2991" y="294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1" name="Line 2597"/>
              <p:cNvSpPr>
                <a:spLocks noChangeShapeType="1"/>
              </p:cNvSpPr>
              <p:nvPr/>
            </p:nvSpPr>
            <p:spPr bwMode="auto">
              <a:xfrm>
                <a:off x="3005" y="295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2" name="Line 2598"/>
              <p:cNvSpPr>
                <a:spLocks noChangeShapeType="1"/>
              </p:cNvSpPr>
              <p:nvPr/>
            </p:nvSpPr>
            <p:spPr bwMode="auto">
              <a:xfrm>
                <a:off x="3018" y="296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3" name="Line 2599"/>
              <p:cNvSpPr>
                <a:spLocks noChangeShapeType="1"/>
              </p:cNvSpPr>
              <p:nvPr/>
            </p:nvSpPr>
            <p:spPr bwMode="auto">
              <a:xfrm>
                <a:off x="3031" y="298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4" name="Line 2600"/>
              <p:cNvSpPr>
                <a:spLocks noChangeShapeType="1"/>
              </p:cNvSpPr>
              <p:nvPr/>
            </p:nvSpPr>
            <p:spPr bwMode="auto">
              <a:xfrm>
                <a:off x="3045" y="2996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5" name="Line 2601"/>
              <p:cNvSpPr>
                <a:spLocks noChangeShapeType="1"/>
              </p:cNvSpPr>
              <p:nvPr/>
            </p:nvSpPr>
            <p:spPr bwMode="auto">
              <a:xfrm flipV="1">
                <a:off x="2944" y="2883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6" name="Line 2602"/>
              <p:cNvSpPr>
                <a:spLocks noChangeShapeType="1"/>
              </p:cNvSpPr>
              <p:nvPr/>
            </p:nvSpPr>
            <p:spPr bwMode="auto">
              <a:xfrm flipV="1">
                <a:off x="2953" y="289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7" name="Line 2603"/>
              <p:cNvSpPr>
                <a:spLocks noChangeShapeType="1"/>
              </p:cNvSpPr>
              <p:nvPr/>
            </p:nvSpPr>
            <p:spPr bwMode="auto">
              <a:xfrm flipV="1">
                <a:off x="2963" y="290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8" name="Line 2604"/>
              <p:cNvSpPr>
                <a:spLocks noChangeShapeType="1"/>
              </p:cNvSpPr>
              <p:nvPr/>
            </p:nvSpPr>
            <p:spPr bwMode="auto">
              <a:xfrm flipV="1">
                <a:off x="2973" y="291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9" name="Line 2605"/>
              <p:cNvSpPr>
                <a:spLocks noChangeShapeType="1"/>
              </p:cNvSpPr>
              <p:nvPr/>
            </p:nvSpPr>
            <p:spPr bwMode="auto">
              <a:xfrm flipV="1">
                <a:off x="2983" y="2923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0" name="Line 2606"/>
              <p:cNvSpPr>
                <a:spLocks noChangeShapeType="1"/>
              </p:cNvSpPr>
              <p:nvPr/>
            </p:nvSpPr>
            <p:spPr bwMode="auto">
              <a:xfrm flipV="1">
                <a:off x="2993" y="2932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1" name="Line 2607"/>
              <p:cNvSpPr>
                <a:spLocks noChangeShapeType="1"/>
              </p:cNvSpPr>
              <p:nvPr/>
            </p:nvSpPr>
            <p:spPr bwMode="auto">
              <a:xfrm flipV="1">
                <a:off x="3002" y="294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2" name="Line 2608"/>
              <p:cNvSpPr>
                <a:spLocks noChangeShapeType="1"/>
              </p:cNvSpPr>
              <p:nvPr/>
            </p:nvSpPr>
            <p:spPr bwMode="auto">
              <a:xfrm flipV="1">
                <a:off x="3012" y="295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3" name="Line 2609"/>
              <p:cNvSpPr>
                <a:spLocks noChangeShapeType="1"/>
              </p:cNvSpPr>
              <p:nvPr/>
            </p:nvSpPr>
            <p:spPr bwMode="auto">
              <a:xfrm flipV="1">
                <a:off x="3022" y="296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4" name="Line 2610"/>
              <p:cNvSpPr>
                <a:spLocks noChangeShapeType="1"/>
              </p:cNvSpPr>
              <p:nvPr/>
            </p:nvSpPr>
            <p:spPr bwMode="auto">
              <a:xfrm flipV="1">
                <a:off x="3032" y="297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5" name="Line 2611"/>
              <p:cNvSpPr>
                <a:spLocks noChangeShapeType="1"/>
              </p:cNvSpPr>
              <p:nvPr/>
            </p:nvSpPr>
            <p:spPr bwMode="auto">
              <a:xfrm flipV="1">
                <a:off x="3042" y="2981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6" name="Line 2612"/>
              <p:cNvSpPr>
                <a:spLocks noChangeShapeType="1"/>
              </p:cNvSpPr>
              <p:nvPr/>
            </p:nvSpPr>
            <p:spPr bwMode="auto">
              <a:xfrm flipV="1">
                <a:off x="3055" y="299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7" name="Line 2613"/>
              <p:cNvSpPr>
                <a:spLocks noChangeShapeType="1"/>
              </p:cNvSpPr>
              <p:nvPr/>
            </p:nvSpPr>
            <p:spPr bwMode="auto">
              <a:xfrm flipH="1" flipV="1">
                <a:off x="2943" y="2880"/>
                <a:ext cx="17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8" name="Line 2614"/>
              <p:cNvSpPr>
                <a:spLocks noChangeShapeType="1"/>
              </p:cNvSpPr>
              <p:nvPr/>
            </p:nvSpPr>
            <p:spPr bwMode="auto">
              <a:xfrm flipH="1" flipV="1">
                <a:off x="2972" y="290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9" name="Line 2615"/>
              <p:cNvSpPr>
                <a:spLocks noChangeShapeType="1"/>
              </p:cNvSpPr>
              <p:nvPr/>
            </p:nvSpPr>
            <p:spPr bwMode="auto">
              <a:xfrm flipH="1" flipV="1">
                <a:off x="3009" y="2941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0" name="Line 2616"/>
              <p:cNvSpPr>
                <a:spLocks noChangeShapeType="1"/>
              </p:cNvSpPr>
              <p:nvPr/>
            </p:nvSpPr>
            <p:spPr bwMode="auto">
              <a:xfrm flipH="1" flipV="1">
                <a:off x="3045" y="2978"/>
                <a:ext cx="1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1" name="Line 2617"/>
              <p:cNvSpPr>
                <a:spLocks noChangeShapeType="1"/>
              </p:cNvSpPr>
              <p:nvPr/>
            </p:nvSpPr>
            <p:spPr bwMode="auto">
              <a:xfrm>
                <a:off x="2711" y="2643"/>
                <a:ext cx="408" cy="4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2" name="Line 2618"/>
              <p:cNvSpPr>
                <a:spLocks noChangeShapeType="1"/>
              </p:cNvSpPr>
              <p:nvPr/>
            </p:nvSpPr>
            <p:spPr bwMode="auto">
              <a:xfrm>
                <a:off x="2702" y="2653"/>
                <a:ext cx="408" cy="4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3" name="Line 2619"/>
              <p:cNvSpPr>
                <a:spLocks noChangeShapeType="1"/>
              </p:cNvSpPr>
              <p:nvPr/>
            </p:nvSpPr>
            <p:spPr bwMode="auto">
              <a:xfrm>
                <a:off x="2605" y="2863"/>
                <a:ext cx="383" cy="38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4" name="Freeform 2620"/>
              <p:cNvSpPr>
                <a:spLocks/>
              </p:cNvSpPr>
              <p:nvPr/>
            </p:nvSpPr>
            <p:spPr bwMode="auto">
              <a:xfrm>
                <a:off x="3034" y="2921"/>
                <a:ext cx="161" cy="33"/>
              </a:xfrm>
              <a:custGeom>
                <a:avLst/>
                <a:gdLst>
                  <a:gd name="T0" fmla="*/ 21 w 321"/>
                  <a:gd name="T1" fmla="*/ 4 h 66"/>
                  <a:gd name="T2" fmla="*/ 17 w 321"/>
                  <a:gd name="T3" fmla="*/ 1 h 66"/>
                  <a:gd name="T4" fmla="*/ 13 w 321"/>
                  <a:gd name="T5" fmla="*/ 0 h 66"/>
                  <a:gd name="T6" fmla="*/ 8 w 321"/>
                  <a:gd name="T7" fmla="*/ 1 h 66"/>
                  <a:gd name="T8" fmla="*/ 4 w 321"/>
                  <a:gd name="T9" fmla="*/ 1 h 66"/>
                  <a:gd name="T10" fmla="*/ 0 w 321"/>
                  <a:gd name="T11" fmla="*/ 4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"/>
                  <a:gd name="T19" fmla="*/ 0 h 66"/>
                  <a:gd name="T20" fmla="*/ 321 w 321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" h="66">
                    <a:moveTo>
                      <a:pt x="321" y="64"/>
                    </a:moveTo>
                    <a:lnTo>
                      <a:pt x="263" y="22"/>
                    </a:lnTo>
                    <a:lnTo>
                      <a:pt x="195" y="0"/>
                    </a:lnTo>
                    <a:lnTo>
                      <a:pt x="123" y="2"/>
                    </a:lnTo>
                    <a:lnTo>
                      <a:pt x="56" y="24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5" name="Line 2621"/>
              <p:cNvSpPr>
                <a:spLocks noChangeShapeType="1"/>
              </p:cNvSpPr>
              <p:nvPr/>
            </p:nvSpPr>
            <p:spPr bwMode="auto">
              <a:xfrm>
                <a:off x="2627" y="2902"/>
                <a:ext cx="353" cy="3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6" name="Line 2622"/>
              <p:cNvSpPr>
                <a:spLocks noChangeShapeType="1"/>
              </p:cNvSpPr>
              <p:nvPr/>
            </p:nvSpPr>
            <p:spPr bwMode="auto">
              <a:xfrm flipV="1">
                <a:off x="2201" y="2778"/>
                <a:ext cx="123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7" name="Line 2623"/>
              <p:cNvSpPr>
                <a:spLocks noChangeShapeType="1"/>
              </p:cNvSpPr>
              <p:nvPr/>
            </p:nvSpPr>
            <p:spPr bwMode="auto">
              <a:xfrm>
                <a:off x="2342" y="202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8" name="Line 2624"/>
              <p:cNvSpPr>
                <a:spLocks noChangeShapeType="1"/>
              </p:cNvSpPr>
              <p:nvPr/>
            </p:nvSpPr>
            <p:spPr bwMode="auto">
              <a:xfrm>
                <a:off x="2329" y="204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4" name="Group 2625"/>
            <p:cNvGrpSpPr>
              <a:grpSpLocks/>
            </p:cNvGrpSpPr>
            <p:nvPr/>
          </p:nvGrpSpPr>
          <p:grpSpPr bwMode="auto">
            <a:xfrm>
              <a:off x="2201" y="2028"/>
              <a:ext cx="520" cy="1250"/>
              <a:chOff x="2201" y="2028"/>
              <a:chExt cx="520" cy="1250"/>
            </a:xfrm>
          </p:grpSpPr>
          <p:sp>
            <p:nvSpPr>
              <p:cNvPr id="124869" name="Line 2626"/>
              <p:cNvSpPr>
                <a:spLocks noChangeShapeType="1"/>
              </p:cNvSpPr>
              <p:nvPr/>
            </p:nvSpPr>
            <p:spPr bwMode="auto">
              <a:xfrm>
                <a:off x="2316" y="205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0" name="Line 2627"/>
              <p:cNvSpPr>
                <a:spLocks noChangeShapeType="1"/>
              </p:cNvSpPr>
              <p:nvPr/>
            </p:nvSpPr>
            <p:spPr bwMode="auto">
              <a:xfrm>
                <a:off x="2302" y="206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1" name="Line 2628"/>
              <p:cNvSpPr>
                <a:spLocks noChangeShapeType="1"/>
              </p:cNvSpPr>
              <p:nvPr/>
            </p:nvSpPr>
            <p:spPr bwMode="auto">
              <a:xfrm>
                <a:off x="2288" y="208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2" name="Line 2629"/>
              <p:cNvSpPr>
                <a:spLocks noChangeShapeType="1"/>
              </p:cNvSpPr>
              <p:nvPr/>
            </p:nvSpPr>
            <p:spPr bwMode="auto">
              <a:xfrm>
                <a:off x="2281" y="209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3" name="Line 2630"/>
              <p:cNvSpPr>
                <a:spLocks noChangeShapeType="1"/>
              </p:cNvSpPr>
              <p:nvPr/>
            </p:nvSpPr>
            <p:spPr bwMode="auto">
              <a:xfrm flipV="1">
                <a:off x="2285" y="2066"/>
                <a:ext cx="19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4" name="Line 2631"/>
              <p:cNvSpPr>
                <a:spLocks noChangeShapeType="1"/>
              </p:cNvSpPr>
              <p:nvPr/>
            </p:nvSpPr>
            <p:spPr bwMode="auto">
              <a:xfrm flipV="1">
                <a:off x="2316" y="202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5" name="Line 2632"/>
              <p:cNvSpPr>
                <a:spLocks noChangeShapeType="1"/>
              </p:cNvSpPr>
              <p:nvPr/>
            </p:nvSpPr>
            <p:spPr bwMode="auto">
              <a:xfrm flipV="1">
                <a:off x="2352" y="2031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6" name="Line 2633"/>
              <p:cNvSpPr>
                <a:spLocks noChangeShapeType="1"/>
              </p:cNvSpPr>
              <p:nvPr/>
            </p:nvSpPr>
            <p:spPr bwMode="auto">
              <a:xfrm flipH="1" flipV="1">
                <a:off x="2283" y="208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7" name="Line 2634"/>
              <p:cNvSpPr>
                <a:spLocks noChangeShapeType="1"/>
              </p:cNvSpPr>
              <p:nvPr/>
            </p:nvSpPr>
            <p:spPr bwMode="auto">
              <a:xfrm flipH="1" flipV="1">
                <a:off x="2292" y="207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8" name="Line 2635"/>
              <p:cNvSpPr>
                <a:spLocks noChangeShapeType="1"/>
              </p:cNvSpPr>
              <p:nvPr/>
            </p:nvSpPr>
            <p:spPr bwMode="auto">
              <a:xfrm flipH="1" flipV="1">
                <a:off x="2302" y="206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9" name="Line 2636"/>
              <p:cNvSpPr>
                <a:spLocks noChangeShapeType="1"/>
              </p:cNvSpPr>
              <p:nvPr/>
            </p:nvSpPr>
            <p:spPr bwMode="auto">
              <a:xfrm flipH="1" flipV="1">
                <a:off x="2312" y="2058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0" name="Line 2637"/>
              <p:cNvSpPr>
                <a:spLocks noChangeShapeType="1"/>
              </p:cNvSpPr>
              <p:nvPr/>
            </p:nvSpPr>
            <p:spPr bwMode="auto">
              <a:xfrm flipH="1" flipV="1">
                <a:off x="2322" y="204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1" name="Line 2638"/>
              <p:cNvSpPr>
                <a:spLocks noChangeShapeType="1"/>
              </p:cNvSpPr>
              <p:nvPr/>
            </p:nvSpPr>
            <p:spPr bwMode="auto">
              <a:xfrm flipH="1" flipV="1">
                <a:off x="2332" y="2037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2" name="Line 2639"/>
              <p:cNvSpPr>
                <a:spLocks noChangeShapeType="1"/>
              </p:cNvSpPr>
              <p:nvPr/>
            </p:nvSpPr>
            <p:spPr bwMode="auto">
              <a:xfrm flipH="1" flipV="1">
                <a:off x="2341" y="2028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3" name="Line 2640"/>
              <p:cNvSpPr>
                <a:spLocks noChangeShapeType="1"/>
              </p:cNvSpPr>
              <p:nvPr/>
            </p:nvSpPr>
            <p:spPr bwMode="auto">
              <a:xfrm flipH="1">
                <a:off x="2280" y="2101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4" name="Line 2641"/>
              <p:cNvSpPr>
                <a:spLocks noChangeShapeType="1"/>
              </p:cNvSpPr>
              <p:nvPr/>
            </p:nvSpPr>
            <p:spPr bwMode="auto">
              <a:xfrm flipH="1">
                <a:off x="2270" y="2091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5" name="Line 2642"/>
              <p:cNvSpPr>
                <a:spLocks noChangeShapeType="1"/>
              </p:cNvSpPr>
              <p:nvPr/>
            </p:nvSpPr>
            <p:spPr bwMode="auto">
              <a:xfrm flipH="1" flipV="1">
                <a:off x="2278" y="2091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6" name="Line 2643"/>
              <p:cNvSpPr>
                <a:spLocks noChangeShapeType="1"/>
              </p:cNvSpPr>
              <p:nvPr/>
            </p:nvSpPr>
            <p:spPr bwMode="auto">
              <a:xfrm flipV="1">
                <a:off x="2286" y="2175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7" name="Line 2644"/>
              <p:cNvSpPr>
                <a:spLocks noChangeShapeType="1"/>
              </p:cNvSpPr>
              <p:nvPr/>
            </p:nvSpPr>
            <p:spPr bwMode="auto">
              <a:xfrm flipH="1" flipV="1">
                <a:off x="2270" y="209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8" name="Line 2645"/>
              <p:cNvSpPr>
                <a:spLocks noChangeShapeType="1"/>
              </p:cNvSpPr>
              <p:nvPr/>
            </p:nvSpPr>
            <p:spPr bwMode="auto">
              <a:xfrm flipV="1">
                <a:off x="2209" y="209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9" name="Line 2646"/>
              <p:cNvSpPr>
                <a:spLocks noChangeShapeType="1"/>
              </p:cNvSpPr>
              <p:nvPr/>
            </p:nvSpPr>
            <p:spPr bwMode="auto">
              <a:xfrm>
                <a:off x="2209" y="2160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0" name="Line 2647"/>
              <p:cNvSpPr>
                <a:spLocks noChangeShapeType="1"/>
              </p:cNvSpPr>
              <p:nvPr/>
            </p:nvSpPr>
            <p:spPr bwMode="auto">
              <a:xfrm flipV="1">
                <a:off x="2354" y="2296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1" name="Line 2648"/>
              <p:cNvSpPr>
                <a:spLocks noChangeShapeType="1"/>
              </p:cNvSpPr>
              <p:nvPr/>
            </p:nvSpPr>
            <p:spPr bwMode="auto">
              <a:xfrm>
                <a:off x="2338" y="268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2" name="Line 2649"/>
              <p:cNvSpPr>
                <a:spLocks noChangeShapeType="1"/>
              </p:cNvSpPr>
              <p:nvPr/>
            </p:nvSpPr>
            <p:spPr bwMode="auto">
              <a:xfrm>
                <a:off x="2338" y="2679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3" name="Line 2650"/>
              <p:cNvSpPr>
                <a:spLocks noChangeShapeType="1"/>
              </p:cNvSpPr>
              <p:nvPr/>
            </p:nvSpPr>
            <p:spPr bwMode="auto">
              <a:xfrm>
                <a:off x="2339" y="2679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4" name="Line 2651"/>
              <p:cNvSpPr>
                <a:spLocks noChangeShapeType="1"/>
              </p:cNvSpPr>
              <p:nvPr/>
            </p:nvSpPr>
            <p:spPr bwMode="auto">
              <a:xfrm>
                <a:off x="2320" y="272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5" name="Line 2652"/>
              <p:cNvSpPr>
                <a:spLocks noChangeShapeType="1"/>
              </p:cNvSpPr>
              <p:nvPr/>
            </p:nvSpPr>
            <p:spPr bwMode="auto">
              <a:xfrm>
                <a:off x="2291" y="269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6" name="Line 2653"/>
              <p:cNvSpPr>
                <a:spLocks noChangeShapeType="1"/>
              </p:cNvSpPr>
              <p:nvPr/>
            </p:nvSpPr>
            <p:spPr bwMode="auto">
              <a:xfrm flipV="1">
                <a:off x="2338" y="270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7" name="Line 2654"/>
              <p:cNvSpPr>
                <a:spLocks noChangeShapeType="1"/>
              </p:cNvSpPr>
              <p:nvPr/>
            </p:nvSpPr>
            <p:spPr bwMode="auto">
              <a:xfrm flipV="1">
                <a:off x="2337" y="270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8" name="Freeform 2655"/>
              <p:cNvSpPr>
                <a:spLocks/>
              </p:cNvSpPr>
              <p:nvPr/>
            </p:nvSpPr>
            <p:spPr bwMode="auto">
              <a:xfrm>
                <a:off x="2338" y="2679"/>
                <a:ext cx="7" cy="31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2 h 61"/>
                  <a:gd name="T4" fmla="*/ 0 w 12"/>
                  <a:gd name="T5" fmla="*/ 4 h 6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1"/>
                  <a:gd name="T11" fmla="*/ 12 w 12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1">
                    <a:moveTo>
                      <a:pt x="1" y="0"/>
                    </a:moveTo>
                    <a:lnTo>
                      <a:pt x="12" y="27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9" name="Line 2656"/>
              <p:cNvSpPr>
                <a:spLocks noChangeShapeType="1"/>
              </p:cNvSpPr>
              <p:nvPr/>
            </p:nvSpPr>
            <p:spPr bwMode="auto">
              <a:xfrm flipV="1">
                <a:off x="2338" y="2692"/>
                <a:ext cx="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0" name="Line 2657"/>
              <p:cNvSpPr>
                <a:spLocks noChangeShapeType="1"/>
              </p:cNvSpPr>
              <p:nvPr/>
            </p:nvSpPr>
            <p:spPr bwMode="auto">
              <a:xfrm flipV="1">
                <a:off x="2338" y="2692"/>
                <a:ext cx="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1" name="Line 2658"/>
              <p:cNvSpPr>
                <a:spLocks noChangeShapeType="1"/>
              </p:cNvSpPr>
              <p:nvPr/>
            </p:nvSpPr>
            <p:spPr bwMode="auto">
              <a:xfrm flipH="1" flipV="1">
                <a:off x="2339" y="2680"/>
                <a:ext cx="5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2" name="Line 2659"/>
              <p:cNvSpPr>
                <a:spLocks noChangeShapeType="1"/>
              </p:cNvSpPr>
              <p:nvPr/>
            </p:nvSpPr>
            <p:spPr bwMode="auto">
              <a:xfrm flipH="1" flipV="1">
                <a:off x="2338" y="2681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3" name="Line 2660"/>
              <p:cNvSpPr>
                <a:spLocks noChangeShapeType="1"/>
              </p:cNvSpPr>
              <p:nvPr/>
            </p:nvSpPr>
            <p:spPr bwMode="auto">
              <a:xfrm flipH="1" flipV="1">
                <a:off x="2326" y="2676"/>
                <a:ext cx="1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4" name="Line 2661"/>
              <p:cNvSpPr>
                <a:spLocks noChangeShapeType="1"/>
              </p:cNvSpPr>
              <p:nvPr/>
            </p:nvSpPr>
            <p:spPr bwMode="auto">
              <a:xfrm flipH="1" flipV="1">
                <a:off x="2326" y="2674"/>
                <a:ext cx="12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5" name="Line 2662"/>
              <p:cNvSpPr>
                <a:spLocks noChangeShapeType="1"/>
              </p:cNvSpPr>
              <p:nvPr/>
            </p:nvSpPr>
            <p:spPr bwMode="auto">
              <a:xfrm flipH="1">
                <a:off x="2312" y="2676"/>
                <a:ext cx="1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6" name="Line 2663"/>
              <p:cNvSpPr>
                <a:spLocks noChangeShapeType="1"/>
              </p:cNvSpPr>
              <p:nvPr/>
            </p:nvSpPr>
            <p:spPr bwMode="auto">
              <a:xfrm flipH="1">
                <a:off x="2310" y="2674"/>
                <a:ext cx="1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7" name="Freeform 2664"/>
              <p:cNvSpPr>
                <a:spLocks/>
              </p:cNvSpPr>
              <p:nvPr/>
            </p:nvSpPr>
            <p:spPr bwMode="auto">
              <a:xfrm>
                <a:off x="2309" y="2674"/>
                <a:ext cx="30" cy="6"/>
              </a:xfrm>
              <a:custGeom>
                <a:avLst/>
                <a:gdLst>
                  <a:gd name="T0" fmla="*/ 0 w 61"/>
                  <a:gd name="T1" fmla="*/ 0 h 13"/>
                  <a:gd name="T2" fmla="*/ 2 w 61"/>
                  <a:gd name="T3" fmla="*/ 0 h 13"/>
                  <a:gd name="T4" fmla="*/ 3 w 61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3"/>
                  <a:gd name="T11" fmla="*/ 61 w 6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3">
                    <a:moveTo>
                      <a:pt x="0" y="13"/>
                    </a:moveTo>
                    <a:lnTo>
                      <a:pt x="35" y="0"/>
                    </a:lnTo>
                    <a:lnTo>
                      <a:pt x="61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8" name="Line 2665"/>
              <p:cNvSpPr>
                <a:spLocks noChangeShapeType="1"/>
              </p:cNvSpPr>
              <p:nvPr/>
            </p:nvSpPr>
            <p:spPr bwMode="auto">
              <a:xfrm>
                <a:off x="2278" y="2718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9" name="Line 2666"/>
              <p:cNvSpPr>
                <a:spLocks noChangeShapeType="1"/>
              </p:cNvSpPr>
              <p:nvPr/>
            </p:nvSpPr>
            <p:spPr bwMode="auto">
              <a:xfrm>
                <a:off x="2274" y="2717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0" name="Line 2667"/>
              <p:cNvSpPr>
                <a:spLocks noChangeShapeType="1"/>
              </p:cNvSpPr>
              <p:nvPr/>
            </p:nvSpPr>
            <p:spPr bwMode="auto">
              <a:xfrm>
                <a:off x="2292" y="2703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1" name="Line 2668"/>
              <p:cNvSpPr>
                <a:spLocks noChangeShapeType="1"/>
              </p:cNvSpPr>
              <p:nvPr/>
            </p:nvSpPr>
            <p:spPr bwMode="auto">
              <a:xfrm flipV="1">
                <a:off x="2274" y="2700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2" name="Line 2669"/>
              <p:cNvSpPr>
                <a:spLocks noChangeShapeType="1"/>
              </p:cNvSpPr>
              <p:nvPr/>
            </p:nvSpPr>
            <p:spPr bwMode="auto">
              <a:xfrm flipV="1">
                <a:off x="2307" y="274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3" name="Line 2670"/>
              <p:cNvSpPr>
                <a:spLocks noChangeShapeType="1"/>
              </p:cNvSpPr>
              <p:nvPr/>
            </p:nvSpPr>
            <p:spPr bwMode="auto">
              <a:xfrm flipH="1">
                <a:off x="2286" y="2680"/>
                <a:ext cx="23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4" name="Line 2671"/>
              <p:cNvSpPr>
                <a:spLocks noChangeShapeType="1"/>
              </p:cNvSpPr>
              <p:nvPr/>
            </p:nvSpPr>
            <p:spPr bwMode="auto">
              <a:xfrm flipV="1">
                <a:off x="2318" y="2710"/>
                <a:ext cx="20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5" name="Freeform 2672"/>
              <p:cNvSpPr>
                <a:spLocks/>
              </p:cNvSpPr>
              <p:nvPr/>
            </p:nvSpPr>
            <p:spPr bwMode="auto">
              <a:xfrm>
                <a:off x="2301" y="2744"/>
                <a:ext cx="6" cy="1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1 h 2"/>
                  <a:gd name="T4" fmla="*/ 0 w 1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"/>
                  <a:gd name="T11" fmla="*/ 13 w 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">
                    <a:moveTo>
                      <a:pt x="0" y="0"/>
                    </a:moveTo>
                    <a:lnTo>
                      <a:pt x="7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6" name="Freeform 2673"/>
              <p:cNvSpPr>
                <a:spLocks/>
              </p:cNvSpPr>
              <p:nvPr/>
            </p:nvSpPr>
            <p:spPr bwMode="auto">
              <a:xfrm>
                <a:off x="2273" y="2711"/>
                <a:ext cx="1" cy="6"/>
              </a:xfrm>
              <a:custGeom>
                <a:avLst/>
                <a:gdLst>
                  <a:gd name="T0" fmla="*/ 1 w 1"/>
                  <a:gd name="T1" fmla="*/ 0 h 13"/>
                  <a:gd name="T2" fmla="*/ 0 w 1"/>
                  <a:gd name="T3" fmla="*/ 0 h 13"/>
                  <a:gd name="T4" fmla="*/ 1 w 1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3"/>
                  <a:gd name="T11" fmla="*/ 1 w 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3">
                    <a:moveTo>
                      <a:pt x="1" y="0"/>
                    </a:moveTo>
                    <a:lnTo>
                      <a:pt x="0" y="7"/>
                    </a:lnTo>
                    <a:lnTo>
                      <a:pt x="1" y="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7" name="Line 2674"/>
              <p:cNvSpPr>
                <a:spLocks noChangeShapeType="1"/>
              </p:cNvSpPr>
              <p:nvPr/>
            </p:nvSpPr>
            <p:spPr bwMode="auto">
              <a:xfrm flipH="1">
                <a:off x="2303" y="2729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8" name="Freeform 2675"/>
              <p:cNvSpPr>
                <a:spLocks/>
              </p:cNvSpPr>
              <p:nvPr/>
            </p:nvSpPr>
            <p:spPr bwMode="auto">
              <a:xfrm>
                <a:off x="2277" y="2703"/>
                <a:ext cx="12" cy="15"/>
              </a:xfrm>
              <a:custGeom>
                <a:avLst/>
                <a:gdLst>
                  <a:gd name="T0" fmla="*/ 2 w 24"/>
                  <a:gd name="T1" fmla="*/ 0 h 30"/>
                  <a:gd name="T2" fmla="*/ 1 w 24"/>
                  <a:gd name="T3" fmla="*/ 2 h 30"/>
                  <a:gd name="T4" fmla="*/ 0 w 24"/>
                  <a:gd name="T5" fmla="*/ 2 h 30"/>
                  <a:gd name="T6" fmla="*/ 1 w 24"/>
                  <a:gd name="T7" fmla="*/ 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24" y="0"/>
                    </a:moveTo>
                    <a:lnTo>
                      <a:pt x="2" y="23"/>
                    </a:lnTo>
                    <a:lnTo>
                      <a:pt x="0" y="26"/>
                    </a:lnTo>
                    <a:lnTo>
                      <a:pt x="2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9" name="Freeform 2676"/>
              <p:cNvSpPr>
                <a:spLocks/>
              </p:cNvSpPr>
              <p:nvPr/>
            </p:nvSpPr>
            <p:spPr bwMode="auto">
              <a:xfrm>
                <a:off x="2289" y="2703"/>
                <a:ext cx="3" cy="1"/>
              </a:xfrm>
              <a:custGeom>
                <a:avLst/>
                <a:gdLst>
                  <a:gd name="T0" fmla="*/ 1 w 6"/>
                  <a:gd name="T1" fmla="*/ 0 h 1"/>
                  <a:gd name="T2" fmla="*/ 1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0" name="Freeform 2677"/>
              <p:cNvSpPr>
                <a:spLocks/>
              </p:cNvSpPr>
              <p:nvPr/>
            </p:nvSpPr>
            <p:spPr bwMode="auto">
              <a:xfrm>
                <a:off x="2300" y="2740"/>
                <a:ext cx="3" cy="1"/>
              </a:xfrm>
              <a:custGeom>
                <a:avLst/>
                <a:gdLst>
                  <a:gd name="T0" fmla="*/ 0 w 6"/>
                  <a:gd name="T1" fmla="*/ 0 h 2"/>
                  <a:gd name="T2" fmla="*/ 1 w 6"/>
                  <a:gd name="T3" fmla="*/ 1 h 2"/>
                  <a:gd name="T4" fmla="*/ 1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0"/>
                    </a:move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1" name="Freeform 2678"/>
              <p:cNvSpPr>
                <a:spLocks/>
              </p:cNvSpPr>
              <p:nvPr/>
            </p:nvSpPr>
            <p:spPr bwMode="auto">
              <a:xfrm>
                <a:off x="2315" y="2726"/>
                <a:ext cx="1" cy="3"/>
              </a:xfrm>
              <a:custGeom>
                <a:avLst/>
                <a:gdLst>
                  <a:gd name="T0" fmla="*/ 0 w 1"/>
                  <a:gd name="T1" fmla="*/ 1 h 6"/>
                  <a:gd name="T2" fmla="*/ 0 w 1"/>
                  <a:gd name="T3" fmla="*/ 1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2" name="Freeform 2679"/>
              <p:cNvSpPr>
                <a:spLocks/>
              </p:cNvSpPr>
              <p:nvPr/>
            </p:nvSpPr>
            <p:spPr bwMode="auto">
              <a:xfrm>
                <a:off x="2292" y="2701"/>
                <a:ext cx="28" cy="26"/>
              </a:xfrm>
              <a:custGeom>
                <a:avLst/>
                <a:gdLst>
                  <a:gd name="T0" fmla="*/ 0 w 57"/>
                  <a:gd name="T1" fmla="*/ 0 h 52"/>
                  <a:gd name="T2" fmla="*/ 3 w 57"/>
                  <a:gd name="T3" fmla="*/ 3 h 52"/>
                  <a:gd name="T4" fmla="*/ 3 w 57"/>
                  <a:gd name="T5" fmla="*/ 3 h 5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52"/>
                  <a:gd name="T11" fmla="*/ 57 w 57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52">
                    <a:moveTo>
                      <a:pt x="0" y="0"/>
                    </a:moveTo>
                    <a:lnTo>
                      <a:pt x="50" y="50"/>
                    </a:lnTo>
                    <a:lnTo>
                      <a:pt x="57" y="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3" name="Line 2680"/>
              <p:cNvSpPr>
                <a:spLocks noChangeShapeType="1"/>
              </p:cNvSpPr>
              <p:nvPr/>
            </p:nvSpPr>
            <p:spPr bwMode="auto">
              <a:xfrm flipH="1" flipV="1">
                <a:off x="2291" y="2698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4" name="Line 2681"/>
              <p:cNvSpPr>
                <a:spLocks noChangeShapeType="1"/>
              </p:cNvSpPr>
              <p:nvPr/>
            </p:nvSpPr>
            <p:spPr bwMode="auto">
              <a:xfrm flipV="1">
                <a:off x="2321" y="2708"/>
                <a:ext cx="16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5" name="Line 2682"/>
              <p:cNvSpPr>
                <a:spLocks noChangeShapeType="1"/>
              </p:cNvSpPr>
              <p:nvPr/>
            </p:nvSpPr>
            <p:spPr bwMode="auto">
              <a:xfrm flipH="1">
                <a:off x="2309" y="2680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6" name="Line 2683"/>
              <p:cNvSpPr>
                <a:spLocks noChangeShapeType="1"/>
              </p:cNvSpPr>
              <p:nvPr/>
            </p:nvSpPr>
            <p:spPr bwMode="auto">
              <a:xfrm flipH="1">
                <a:off x="2291" y="2681"/>
                <a:ext cx="19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7" name="Line 2684"/>
              <p:cNvSpPr>
                <a:spLocks noChangeShapeType="1"/>
              </p:cNvSpPr>
              <p:nvPr/>
            </p:nvSpPr>
            <p:spPr bwMode="auto">
              <a:xfrm flipV="1">
                <a:off x="2320" y="2709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8" name="Line 2685"/>
              <p:cNvSpPr>
                <a:spLocks noChangeShapeType="1"/>
              </p:cNvSpPr>
              <p:nvPr/>
            </p:nvSpPr>
            <p:spPr bwMode="auto">
              <a:xfrm flipH="1">
                <a:off x="2289" y="2681"/>
                <a:ext cx="20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9" name="Line 2686"/>
              <p:cNvSpPr>
                <a:spLocks noChangeShapeType="1"/>
              </p:cNvSpPr>
              <p:nvPr/>
            </p:nvSpPr>
            <p:spPr bwMode="auto">
              <a:xfrm flipH="1">
                <a:off x="2309" y="268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0" name="Line 2687"/>
              <p:cNvSpPr>
                <a:spLocks noChangeShapeType="1"/>
              </p:cNvSpPr>
              <p:nvPr/>
            </p:nvSpPr>
            <p:spPr bwMode="auto">
              <a:xfrm flipH="1" flipV="1">
                <a:off x="2316" y="272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1" name="Line 2688"/>
              <p:cNvSpPr>
                <a:spLocks noChangeShapeType="1"/>
              </p:cNvSpPr>
              <p:nvPr/>
            </p:nvSpPr>
            <p:spPr bwMode="auto">
              <a:xfrm>
                <a:off x="2289" y="2699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2" name="Freeform 2689"/>
              <p:cNvSpPr>
                <a:spLocks/>
              </p:cNvSpPr>
              <p:nvPr/>
            </p:nvSpPr>
            <p:spPr bwMode="auto">
              <a:xfrm>
                <a:off x="2289" y="2698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3" name="Freeform 2690"/>
              <p:cNvSpPr>
                <a:spLocks/>
              </p:cNvSpPr>
              <p:nvPr/>
            </p:nvSpPr>
            <p:spPr bwMode="auto">
              <a:xfrm>
                <a:off x="2319" y="2729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4" name="Line 2691"/>
              <p:cNvSpPr>
                <a:spLocks noChangeShapeType="1"/>
              </p:cNvSpPr>
              <p:nvPr/>
            </p:nvSpPr>
            <p:spPr bwMode="auto">
              <a:xfrm flipV="1">
                <a:off x="2314" y="2732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5" name="Line 2692"/>
              <p:cNvSpPr>
                <a:spLocks noChangeShapeType="1"/>
              </p:cNvSpPr>
              <p:nvPr/>
            </p:nvSpPr>
            <p:spPr bwMode="auto">
              <a:xfrm flipV="1">
                <a:off x="2310" y="2735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6" name="Line 2693"/>
              <p:cNvSpPr>
                <a:spLocks noChangeShapeType="1"/>
              </p:cNvSpPr>
              <p:nvPr/>
            </p:nvSpPr>
            <p:spPr bwMode="auto">
              <a:xfrm flipV="1">
                <a:off x="2314" y="2739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7" name="Freeform 2694"/>
              <p:cNvSpPr>
                <a:spLocks/>
              </p:cNvSpPr>
              <p:nvPr/>
            </p:nvSpPr>
            <p:spPr bwMode="auto">
              <a:xfrm>
                <a:off x="2309" y="2738"/>
                <a:ext cx="1" cy="1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8" name="Line 2695"/>
              <p:cNvSpPr>
                <a:spLocks noChangeShapeType="1"/>
              </p:cNvSpPr>
              <p:nvPr/>
            </p:nvSpPr>
            <p:spPr bwMode="auto">
              <a:xfrm flipH="1">
                <a:off x="2312" y="273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9" name="Line 2696"/>
              <p:cNvSpPr>
                <a:spLocks noChangeShapeType="1"/>
              </p:cNvSpPr>
              <p:nvPr/>
            </p:nvSpPr>
            <p:spPr bwMode="auto">
              <a:xfrm flipV="1">
                <a:off x="2310" y="2735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0" name="Line 2697"/>
              <p:cNvSpPr>
                <a:spLocks noChangeShapeType="1"/>
              </p:cNvSpPr>
              <p:nvPr/>
            </p:nvSpPr>
            <p:spPr bwMode="auto">
              <a:xfrm flipV="1">
                <a:off x="2311" y="2737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1" name="Freeform 2698"/>
              <p:cNvSpPr>
                <a:spLocks/>
              </p:cNvSpPr>
              <p:nvPr/>
            </p:nvSpPr>
            <p:spPr bwMode="auto">
              <a:xfrm>
                <a:off x="2312" y="2741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2" name="Freeform 2699"/>
              <p:cNvSpPr>
                <a:spLocks/>
              </p:cNvSpPr>
              <p:nvPr/>
            </p:nvSpPr>
            <p:spPr bwMode="auto">
              <a:xfrm>
                <a:off x="2316" y="2738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3" name="Freeform 2700"/>
              <p:cNvSpPr>
                <a:spLocks/>
              </p:cNvSpPr>
              <p:nvPr/>
            </p:nvSpPr>
            <p:spPr bwMode="auto">
              <a:xfrm>
                <a:off x="2310" y="2739"/>
                <a:ext cx="2" cy="2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1 h 3"/>
                  <a:gd name="T4" fmla="*/ 0 w 5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4" name="Freeform 2701"/>
              <p:cNvSpPr>
                <a:spLocks/>
              </p:cNvSpPr>
              <p:nvPr/>
            </p:nvSpPr>
            <p:spPr bwMode="auto">
              <a:xfrm>
                <a:off x="2313" y="2735"/>
                <a:ext cx="3" cy="3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1 h 5"/>
                  <a:gd name="T4" fmla="*/ 2 w 4"/>
                  <a:gd name="T5" fmla="*/ 1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1" y="2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5" name="Freeform 2702"/>
              <p:cNvSpPr>
                <a:spLocks/>
              </p:cNvSpPr>
              <p:nvPr/>
            </p:nvSpPr>
            <p:spPr bwMode="auto">
              <a:xfrm>
                <a:off x="2313" y="2739"/>
                <a:ext cx="3" cy="2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2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6" name="Line 2703"/>
              <p:cNvSpPr>
                <a:spLocks noChangeShapeType="1"/>
              </p:cNvSpPr>
              <p:nvPr/>
            </p:nvSpPr>
            <p:spPr bwMode="auto">
              <a:xfrm>
                <a:off x="2313" y="2741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7" name="Line 2704"/>
              <p:cNvSpPr>
                <a:spLocks noChangeShapeType="1"/>
              </p:cNvSpPr>
              <p:nvPr/>
            </p:nvSpPr>
            <p:spPr bwMode="auto">
              <a:xfrm>
                <a:off x="2311" y="274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8" name="Line 2705"/>
              <p:cNvSpPr>
                <a:spLocks noChangeShapeType="1"/>
              </p:cNvSpPr>
              <p:nvPr/>
            </p:nvSpPr>
            <p:spPr bwMode="auto">
              <a:xfrm>
                <a:off x="2314" y="2737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9" name="Line 2706"/>
              <p:cNvSpPr>
                <a:spLocks noChangeShapeType="1"/>
              </p:cNvSpPr>
              <p:nvPr/>
            </p:nvSpPr>
            <p:spPr bwMode="auto">
              <a:xfrm>
                <a:off x="2274" y="2717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0" name="Line 2707"/>
              <p:cNvSpPr>
                <a:spLocks noChangeShapeType="1"/>
              </p:cNvSpPr>
              <p:nvPr/>
            </p:nvSpPr>
            <p:spPr bwMode="auto">
              <a:xfrm>
                <a:off x="2275" y="2718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1" name="Freeform 2708"/>
              <p:cNvSpPr>
                <a:spLocks/>
              </p:cNvSpPr>
              <p:nvPr/>
            </p:nvSpPr>
            <p:spPr bwMode="auto">
              <a:xfrm>
                <a:off x="2351" y="2292"/>
                <a:ext cx="12" cy="13"/>
              </a:xfrm>
              <a:custGeom>
                <a:avLst/>
                <a:gdLst>
                  <a:gd name="T0" fmla="*/ 0 w 25"/>
                  <a:gd name="T1" fmla="*/ 2 h 25"/>
                  <a:gd name="T2" fmla="*/ 0 w 25"/>
                  <a:gd name="T3" fmla="*/ 2 h 25"/>
                  <a:gd name="T4" fmla="*/ 1 w 25"/>
                  <a:gd name="T5" fmla="*/ 0 h 25"/>
                  <a:gd name="T6" fmla="*/ 1 w 25"/>
                  <a:gd name="T7" fmla="*/ 1 h 25"/>
                  <a:gd name="T8" fmla="*/ 0 w 25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6" y="25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5" y="6"/>
                    </a:lnTo>
                    <a:lnTo>
                      <a:pt x="6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2" name="Freeform 2709"/>
              <p:cNvSpPr>
                <a:spLocks/>
              </p:cNvSpPr>
              <p:nvPr/>
            </p:nvSpPr>
            <p:spPr bwMode="auto">
              <a:xfrm>
                <a:off x="2286" y="2227"/>
                <a:ext cx="12" cy="13"/>
              </a:xfrm>
              <a:custGeom>
                <a:avLst/>
                <a:gdLst>
                  <a:gd name="T0" fmla="*/ 0 w 25"/>
                  <a:gd name="T1" fmla="*/ 2 h 25"/>
                  <a:gd name="T2" fmla="*/ 0 w 25"/>
                  <a:gd name="T3" fmla="*/ 2 h 25"/>
                  <a:gd name="T4" fmla="*/ 1 w 25"/>
                  <a:gd name="T5" fmla="*/ 1 h 25"/>
                  <a:gd name="T6" fmla="*/ 1 w 25"/>
                  <a:gd name="T7" fmla="*/ 0 h 25"/>
                  <a:gd name="T8" fmla="*/ 0 w 25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17"/>
                    </a:moveTo>
                    <a:lnTo>
                      <a:pt x="6" y="25"/>
                    </a:lnTo>
                    <a:lnTo>
                      <a:pt x="25" y="6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3" name="Freeform 2710"/>
              <p:cNvSpPr>
                <a:spLocks/>
              </p:cNvSpPr>
              <p:nvPr/>
            </p:nvSpPr>
            <p:spPr bwMode="auto">
              <a:xfrm>
                <a:off x="2294" y="2173"/>
                <a:ext cx="61" cy="65"/>
              </a:xfrm>
              <a:custGeom>
                <a:avLst/>
                <a:gdLst>
                  <a:gd name="T0" fmla="*/ 7 w 123"/>
                  <a:gd name="T1" fmla="*/ 0 h 130"/>
                  <a:gd name="T2" fmla="*/ 0 w 123"/>
                  <a:gd name="T3" fmla="*/ 7 h 130"/>
                  <a:gd name="T4" fmla="*/ 0 w 123"/>
                  <a:gd name="T5" fmla="*/ 8 h 130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130"/>
                  <a:gd name="T11" fmla="*/ 123 w 123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130">
                    <a:moveTo>
                      <a:pt x="123" y="0"/>
                    </a:moveTo>
                    <a:lnTo>
                      <a:pt x="0" y="123"/>
                    </a:lnTo>
                    <a:lnTo>
                      <a:pt x="7" y="1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4" name="Line 2711"/>
              <p:cNvSpPr>
                <a:spLocks noChangeShapeType="1"/>
              </p:cNvSpPr>
              <p:nvPr/>
            </p:nvSpPr>
            <p:spPr bwMode="auto">
              <a:xfrm flipV="1">
                <a:off x="2297" y="2177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5" name="Freeform 2712"/>
              <p:cNvSpPr>
                <a:spLocks/>
              </p:cNvSpPr>
              <p:nvPr/>
            </p:nvSpPr>
            <p:spPr bwMode="auto">
              <a:xfrm>
                <a:off x="2355" y="2173"/>
                <a:ext cx="26" cy="123"/>
              </a:xfrm>
              <a:custGeom>
                <a:avLst/>
                <a:gdLst>
                  <a:gd name="T0" fmla="*/ 0 w 51"/>
                  <a:gd name="T1" fmla="*/ 15 h 246"/>
                  <a:gd name="T2" fmla="*/ 2 w 51"/>
                  <a:gd name="T3" fmla="*/ 13 h 246"/>
                  <a:gd name="T4" fmla="*/ 4 w 51"/>
                  <a:gd name="T5" fmla="*/ 10 h 246"/>
                  <a:gd name="T6" fmla="*/ 4 w 51"/>
                  <a:gd name="T7" fmla="*/ 7 h 246"/>
                  <a:gd name="T8" fmla="*/ 3 w 51"/>
                  <a:gd name="T9" fmla="*/ 4 h 246"/>
                  <a:gd name="T10" fmla="*/ 1 w 51"/>
                  <a:gd name="T11" fmla="*/ 1 h 246"/>
                  <a:gd name="T12" fmla="*/ 0 w 51"/>
                  <a:gd name="T13" fmla="*/ 0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246"/>
                  <a:gd name="T23" fmla="*/ 51 w 51"/>
                  <a:gd name="T24" fmla="*/ 246 h 2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246">
                    <a:moveTo>
                      <a:pt x="0" y="246"/>
                    </a:moveTo>
                    <a:lnTo>
                      <a:pt x="32" y="205"/>
                    </a:lnTo>
                    <a:lnTo>
                      <a:pt x="50" y="153"/>
                    </a:lnTo>
                    <a:lnTo>
                      <a:pt x="51" y="102"/>
                    </a:lnTo>
                    <a:lnTo>
                      <a:pt x="37" y="50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6" name="Line 2713"/>
              <p:cNvSpPr>
                <a:spLocks noChangeShapeType="1"/>
              </p:cNvSpPr>
              <p:nvPr/>
            </p:nvSpPr>
            <p:spPr bwMode="auto">
              <a:xfrm>
                <a:off x="2355" y="2173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7" name="Rectangle 2714"/>
              <p:cNvSpPr>
                <a:spLocks noChangeArrowheads="1"/>
              </p:cNvSpPr>
              <p:nvPr/>
            </p:nvSpPr>
            <p:spPr bwMode="auto">
              <a:xfrm>
                <a:off x="2255" y="2618"/>
                <a:ext cx="86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8" name="Freeform 2715"/>
              <p:cNvSpPr>
                <a:spLocks/>
              </p:cNvSpPr>
              <p:nvPr/>
            </p:nvSpPr>
            <p:spPr bwMode="auto">
              <a:xfrm>
                <a:off x="2273" y="2631"/>
                <a:ext cx="4" cy="27"/>
              </a:xfrm>
              <a:custGeom>
                <a:avLst/>
                <a:gdLst>
                  <a:gd name="T0" fmla="*/ 0 w 9"/>
                  <a:gd name="T1" fmla="*/ 1 h 53"/>
                  <a:gd name="T2" fmla="*/ 0 w 9"/>
                  <a:gd name="T3" fmla="*/ 1 h 53"/>
                  <a:gd name="T4" fmla="*/ 0 w 9"/>
                  <a:gd name="T5" fmla="*/ 0 h 53"/>
                  <a:gd name="T6" fmla="*/ 0 w 9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9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9" name="Freeform 2716"/>
              <p:cNvSpPr>
                <a:spLocks/>
              </p:cNvSpPr>
              <p:nvPr/>
            </p:nvSpPr>
            <p:spPr bwMode="auto">
              <a:xfrm>
                <a:off x="2293" y="2631"/>
                <a:ext cx="5" cy="27"/>
              </a:xfrm>
              <a:custGeom>
                <a:avLst/>
                <a:gdLst>
                  <a:gd name="T0" fmla="*/ 0 w 11"/>
                  <a:gd name="T1" fmla="*/ 1 h 53"/>
                  <a:gd name="T2" fmla="*/ 0 w 11"/>
                  <a:gd name="T3" fmla="*/ 1 h 53"/>
                  <a:gd name="T4" fmla="*/ 0 w 11"/>
                  <a:gd name="T5" fmla="*/ 0 h 53"/>
                  <a:gd name="T6" fmla="*/ 0 w 11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0" name="Freeform 2717"/>
              <p:cNvSpPr>
                <a:spLocks/>
              </p:cNvSpPr>
              <p:nvPr/>
            </p:nvSpPr>
            <p:spPr bwMode="auto">
              <a:xfrm>
                <a:off x="2310" y="2631"/>
                <a:ext cx="15" cy="27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1 h 53"/>
                  <a:gd name="T4" fmla="*/ 1 w 30"/>
                  <a:gd name="T5" fmla="*/ 1 h 53"/>
                  <a:gd name="T6" fmla="*/ 0 w 30"/>
                  <a:gd name="T7" fmla="*/ 2 h 53"/>
                  <a:gd name="T8" fmla="*/ 0 w 30"/>
                  <a:gd name="T9" fmla="*/ 2 h 53"/>
                  <a:gd name="T10" fmla="*/ 1 w 30"/>
                  <a:gd name="T11" fmla="*/ 3 h 53"/>
                  <a:gd name="T12" fmla="*/ 1 w 30"/>
                  <a:gd name="T13" fmla="*/ 4 h 53"/>
                  <a:gd name="T14" fmla="*/ 1 w 30"/>
                  <a:gd name="T15" fmla="*/ 4 h 53"/>
                  <a:gd name="T16" fmla="*/ 2 w 30"/>
                  <a:gd name="T17" fmla="*/ 4 h 53"/>
                  <a:gd name="T18" fmla="*/ 2 w 30"/>
                  <a:gd name="T19" fmla="*/ 4 h 53"/>
                  <a:gd name="T20" fmla="*/ 2 w 30"/>
                  <a:gd name="T21" fmla="*/ 3 h 53"/>
                  <a:gd name="T22" fmla="*/ 2 w 30"/>
                  <a:gd name="T23" fmla="*/ 2 h 53"/>
                  <a:gd name="T24" fmla="*/ 2 w 30"/>
                  <a:gd name="T25" fmla="*/ 2 h 53"/>
                  <a:gd name="T26" fmla="*/ 2 w 30"/>
                  <a:gd name="T27" fmla="*/ 1 h 53"/>
                  <a:gd name="T28" fmla="*/ 2 w 30"/>
                  <a:gd name="T29" fmla="*/ 1 h 53"/>
                  <a:gd name="T30" fmla="*/ 2 w 30"/>
                  <a:gd name="T31" fmla="*/ 0 h 53"/>
                  <a:gd name="T32" fmla="*/ 1 w 30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3"/>
                  <a:gd name="T53" fmla="*/ 30 w 30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3">
                    <a:moveTo>
                      <a:pt x="13" y="0"/>
                    </a:moveTo>
                    <a:lnTo>
                      <a:pt x="7" y="1"/>
                    </a:lnTo>
                    <a:lnTo>
                      <a:pt x="3" y="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44"/>
                    </a:lnTo>
                    <a:lnTo>
                      <a:pt x="7" y="51"/>
                    </a:lnTo>
                    <a:lnTo>
                      <a:pt x="13" y="53"/>
                    </a:lnTo>
                    <a:lnTo>
                      <a:pt x="17" y="53"/>
                    </a:lnTo>
                    <a:lnTo>
                      <a:pt x="24" y="51"/>
                    </a:lnTo>
                    <a:lnTo>
                      <a:pt x="27" y="44"/>
                    </a:lnTo>
                    <a:lnTo>
                      <a:pt x="30" y="29"/>
                    </a:lnTo>
                    <a:lnTo>
                      <a:pt x="30" y="23"/>
                    </a:lnTo>
                    <a:lnTo>
                      <a:pt x="27" y="9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1" name="Line 2718"/>
              <p:cNvSpPr>
                <a:spLocks noChangeShapeType="1"/>
              </p:cNvSpPr>
              <p:nvPr/>
            </p:nvSpPr>
            <p:spPr bwMode="auto">
              <a:xfrm>
                <a:off x="2400" y="2675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2" name="Line 2719"/>
              <p:cNvSpPr>
                <a:spLocks noChangeShapeType="1"/>
              </p:cNvSpPr>
              <p:nvPr/>
            </p:nvSpPr>
            <p:spPr bwMode="auto">
              <a:xfrm flipV="1">
                <a:off x="2315" y="2679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3" name="Line 2720"/>
              <p:cNvSpPr>
                <a:spLocks noChangeShapeType="1"/>
              </p:cNvSpPr>
              <p:nvPr/>
            </p:nvSpPr>
            <p:spPr bwMode="auto">
              <a:xfrm flipV="1">
                <a:off x="2324" y="2689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4" name="Line 2721"/>
              <p:cNvSpPr>
                <a:spLocks noChangeShapeType="1"/>
              </p:cNvSpPr>
              <p:nvPr/>
            </p:nvSpPr>
            <p:spPr bwMode="auto">
              <a:xfrm>
                <a:off x="2308" y="2583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5" name="Line 2722"/>
              <p:cNvSpPr>
                <a:spLocks noChangeShapeType="1"/>
              </p:cNvSpPr>
              <p:nvPr/>
            </p:nvSpPr>
            <p:spPr bwMode="auto">
              <a:xfrm flipH="1">
                <a:off x="2308" y="2573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6" name="Line 2723"/>
              <p:cNvSpPr>
                <a:spLocks noChangeShapeType="1"/>
              </p:cNvSpPr>
              <p:nvPr/>
            </p:nvSpPr>
            <p:spPr bwMode="auto">
              <a:xfrm>
                <a:off x="2209" y="2160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7" name="Line 2724"/>
              <p:cNvSpPr>
                <a:spLocks noChangeShapeType="1"/>
              </p:cNvSpPr>
              <p:nvPr/>
            </p:nvSpPr>
            <p:spPr bwMode="auto">
              <a:xfrm>
                <a:off x="2247" y="250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8" name="Line 2725"/>
              <p:cNvSpPr>
                <a:spLocks noChangeShapeType="1"/>
              </p:cNvSpPr>
              <p:nvPr/>
            </p:nvSpPr>
            <p:spPr bwMode="auto">
              <a:xfrm>
                <a:off x="2222" y="2479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9" name="Line 2726"/>
              <p:cNvSpPr>
                <a:spLocks noChangeShapeType="1"/>
              </p:cNvSpPr>
              <p:nvPr/>
            </p:nvSpPr>
            <p:spPr bwMode="auto">
              <a:xfrm>
                <a:off x="2212" y="2487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0" name="Line 2727"/>
              <p:cNvSpPr>
                <a:spLocks noChangeShapeType="1"/>
              </p:cNvSpPr>
              <p:nvPr/>
            </p:nvSpPr>
            <p:spPr bwMode="auto">
              <a:xfrm>
                <a:off x="2222" y="2479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1" name="Line 2728"/>
              <p:cNvSpPr>
                <a:spLocks noChangeShapeType="1"/>
              </p:cNvSpPr>
              <p:nvPr/>
            </p:nvSpPr>
            <p:spPr bwMode="auto">
              <a:xfrm flipH="1">
                <a:off x="2203" y="2516"/>
                <a:ext cx="56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2" name="Line 2729"/>
              <p:cNvSpPr>
                <a:spLocks noChangeShapeType="1"/>
              </p:cNvSpPr>
              <p:nvPr/>
            </p:nvSpPr>
            <p:spPr bwMode="auto">
              <a:xfrm flipV="1">
                <a:off x="2209" y="209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3" name="Line 2730"/>
              <p:cNvSpPr>
                <a:spLocks noChangeShapeType="1"/>
              </p:cNvSpPr>
              <p:nvPr/>
            </p:nvSpPr>
            <p:spPr bwMode="auto">
              <a:xfrm>
                <a:off x="2209" y="2160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4" name="Line 2731"/>
              <p:cNvSpPr>
                <a:spLocks noChangeShapeType="1"/>
              </p:cNvSpPr>
              <p:nvPr/>
            </p:nvSpPr>
            <p:spPr bwMode="auto">
              <a:xfrm flipH="1">
                <a:off x="2212" y="2479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5" name="Freeform 2732"/>
              <p:cNvSpPr>
                <a:spLocks/>
              </p:cNvSpPr>
              <p:nvPr/>
            </p:nvSpPr>
            <p:spPr bwMode="auto">
              <a:xfrm>
                <a:off x="2203" y="2573"/>
                <a:ext cx="113" cy="23"/>
              </a:xfrm>
              <a:custGeom>
                <a:avLst/>
                <a:gdLst>
                  <a:gd name="T0" fmla="*/ 0 w 227"/>
                  <a:gd name="T1" fmla="*/ 0 h 45"/>
                  <a:gd name="T2" fmla="*/ 2 w 227"/>
                  <a:gd name="T3" fmla="*/ 2 h 45"/>
                  <a:gd name="T4" fmla="*/ 5 w 227"/>
                  <a:gd name="T5" fmla="*/ 3 h 45"/>
                  <a:gd name="T6" fmla="*/ 8 w 227"/>
                  <a:gd name="T7" fmla="*/ 3 h 45"/>
                  <a:gd name="T8" fmla="*/ 11 w 227"/>
                  <a:gd name="T9" fmla="*/ 2 h 45"/>
                  <a:gd name="T10" fmla="*/ 14 w 227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45"/>
                  <a:gd name="T20" fmla="*/ 227 w 227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45">
                    <a:moveTo>
                      <a:pt x="0" y="0"/>
                    </a:moveTo>
                    <a:lnTo>
                      <a:pt x="40" y="30"/>
                    </a:lnTo>
                    <a:lnTo>
                      <a:pt x="87" y="45"/>
                    </a:lnTo>
                    <a:lnTo>
                      <a:pt x="139" y="45"/>
                    </a:lnTo>
                    <a:lnTo>
                      <a:pt x="186" y="30"/>
                    </a:lnTo>
                    <a:lnTo>
                      <a:pt x="2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6" name="Line 2733"/>
              <p:cNvSpPr>
                <a:spLocks noChangeShapeType="1"/>
              </p:cNvSpPr>
              <p:nvPr/>
            </p:nvSpPr>
            <p:spPr bwMode="auto">
              <a:xfrm>
                <a:off x="2215" y="2687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7" name="Line 2734"/>
              <p:cNvSpPr>
                <a:spLocks noChangeShapeType="1"/>
              </p:cNvSpPr>
              <p:nvPr/>
            </p:nvSpPr>
            <p:spPr bwMode="auto">
              <a:xfrm>
                <a:off x="2294" y="2227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8" name="Line 2735"/>
              <p:cNvSpPr>
                <a:spLocks noChangeShapeType="1"/>
              </p:cNvSpPr>
              <p:nvPr/>
            </p:nvSpPr>
            <p:spPr bwMode="auto">
              <a:xfrm>
                <a:off x="2310" y="2242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9" name="Line 2736"/>
              <p:cNvSpPr>
                <a:spLocks noChangeShapeType="1"/>
              </p:cNvSpPr>
              <p:nvPr/>
            </p:nvSpPr>
            <p:spPr bwMode="auto">
              <a:xfrm>
                <a:off x="2324" y="2256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0" name="Line 2737"/>
              <p:cNvSpPr>
                <a:spLocks noChangeShapeType="1"/>
              </p:cNvSpPr>
              <p:nvPr/>
            </p:nvSpPr>
            <p:spPr bwMode="auto">
              <a:xfrm>
                <a:off x="2338" y="2270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1" name="Line 2738"/>
              <p:cNvSpPr>
                <a:spLocks noChangeShapeType="1"/>
              </p:cNvSpPr>
              <p:nvPr/>
            </p:nvSpPr>
            <p:spPr bwMode="auto">
              <a:xfrm>
                <a:off x="2352" y="228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2" name="Line 2739"/>
              <p:cNvSpPr>
                <a:spLocks noChangeShapeType="1"/>
              </p:cNvSpPr>
              <p:nvPr/>
            </p:nvSpPr>
            <p:spPr bwMode="auto">
              <a:xfrm>
                <a:off x="2286" y="2236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3" name="Line 2740"/>
              <p:cNvSpPr>
                <a:spLocks noChangeShapeType="1"/>
              </p:cNvSpPr>
              <p:nvPr/>
            </p:nvSpPr>
            <p:spPr bwMode="auto">
              <a:xfrm>
                <a:off x="2301" y="225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4" name="Line 2741"/>
              <p:cNvSpPr>
                <a:spLocks noChangeShapeType="1"/>
              </p:cNvSpPr>
              <p:nvPr/>
            </p:nvSpPr>
            <p:spPr bwMode="auto">
              <a:xfrm>
                <a:off x="2315" y="2266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5" name="Line 2742"/>
              <p:cNvSpPr>
                <a:spLocks noChangeShapeType="1"/>
              </p:cNvSpPr>
              <p:nvPr/>
            </p:nvSpPr>
            <p:spPr bwMode="auto">
              <a:xfrm>
                <a:off x="2329" y="228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6" name="Line 2743"/>
              <p:cNvSpPr>
                <a:spLocks noChangeShapeType="1"/>
              </p:cNvSpPr>
              <p:nvPr/>
            </p:nvSpPr>
            <p:spPr bwMode="auto">
              <a:xfrm>
                <a:off x="2344" y="2294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7" name="Rectangle 2744"/>
              <p:cNvSpPr>
                <a:spLocks noChangeArrowheads="1"/>
              </p:cNvSpPr>
              <p:nvPr/>
            </p:nvSpPr>
            <p:spPr bwMode="auto">
              <a:xfrm>
                <a:off x="2305" y="2976"/>
                <a:ext cx="87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8" name="Freeform 2745"/>
              <p:cNvSpPr>
                <a:spLocks/>
              </p:cNvSpPr>
              <p:nvPr/>
            </p:nvSpPr>
            <p:spPr bwMode="auto">
              <a:xfrm>
                <a:off x="2323" y="2989"/>
                <a:ext cx="5" cy="27"/>
              </a:xfrm>
              <a:custGeom>
                <a:avLst/>
                <a:gdLst>
                  <a:gd name="T0" fmla="*/ 0 w 11"/>
                  <a:gd name="T1" fmla="*/ 1 h 54"/>
                  <a:gd name="T2" fmla="*/ 0 w 11"/>
                  <a:gd name="T3" fmla="*/ 1 h 54"/>
                  <a:gd name="T4" fmla="*/ 0 w 11"/>
                  <a:gd name="T5" fmla="*/ 0 h 54"/>
                  <a:gd name="T6" fmla="*/ 0 w 11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4"/>
                  <a:gd name="T14" fmla="*/ 11 w 1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4">
                    <a:moveTo>
                      <a:pt x="0" y="10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9" name="Freeform 2746"/>
              <p:cNvSpPr>
                <a:spLocks/>
              </p:cNvSpPr>
              <p:nvPr/>
            </p:nvSpPr>
            <p:spPr bwMode="auto">
              <a:xfrm>
                <a:off x="2340" y="2989"/>
                <a:ext cx="15" cy="27"/>
              </a:xfrm>
              <a:custGeom>
                <a:avLst/>
                <a:gdLst>
                  <a:gd name="T0" fmla="*/ 1 w 30"/>
                  <a:gd name="T1" fmla="*/ 0 h 54"/>
                  <a:gd name="T2" fmla="*/ 1 w 30"/>
                  <a:gd name="T3" fmla="*/ 1 h 54"/>
                  <a:gd name="T4" fmla="*/ 1 w 30"/>
                  <a:gd name="T5" fmla="*/ 1 h 54"/>
                  <a:gd name="T6" fmla="*/ 0 w 30"/>
                  <a:gd name="T7" fmla="*/ 2 h 54"/>
                  <a:gd name="T8" fmla="*/ 0 w 30"/>
                  <a:gd name="T9" fmla="*/ 2 h 54"/>
                  <a:gd name="T10" fmla="*/ 1 w 30"/>
                  <a:gd name="T11" fmla="*/ 3 h 54"/>
                  <a:gd name="T12" fmla="*/ 1 w 30"/>
                  <a:gd name="T13" fmla="*/ 3 h 54"/>
                  <a:gd name="T14" fmla="*/ 1 w 30"/>
                  <a:gd name="T15" fmla="*/ 3 h 54"/>
                  <a:gd name="T16" fmla="*/ 2 w 30"/>
                  <a:gd name="T17" fmla="*/ 3 h 54"/>
                  <a:gd name="T18" fmla="*/ 2 w 30"/>
                  <a:gd name="T19" fmla="*/ 3 h 54"/>
                  <a:gd name="T20" fmla="*/ 2 w 30"/>
                  <a:gd name="T21" fmla="*/ 3 h 54"/>
                  <a:gd name="T22" fmla="*/ 2 w 30"/>
                  <a:gd name="T23" fmla="*/ 2 h 54"/>
                  <a:gd name="T24" fmla="*/ 2 w 30"/>
                  <a:gd name="T25" fmla="*/ 2 h 54"/>
                  <a:gd name="T26" fmla="*/ 2 w 30"/>
                  <a:gd name="T27" fmla="*/ 1 h 54"/>
                  <a:gd name="T28" fmla="*/ 2 w 30"/>
                  <a:gd name="T29" fmla="*/ 1 h 54"/>
                  <a:gd name="T30" fmla="*/ 2 w 30"/>
                  <a:gd name="T31" fmla="*/ 0 h 54"/>
                  <a:gd name="T32" fmla="*/ 1 w 30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4"/>
                  <a:gd name="T53" fmla="*/ 30 w 3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4">
                    <a:moveTo>
                      <a:pt x="12" y="0"/>
                    </a:moveTo>
                    <a:lnTo>
                      <a:pt x="6" y="2"/>
                    </a:lnTo>
                    <a:lnTo>
                      <a:pt x="3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3" y="44"/>
                    </a:lnTo>
                    <a:lnTo>
                      <a:pt x="6" y="50"/>
                    </a:lnTo>
                    <a:lnTo>
                      <a:pt x="12" y="54"/>
                    </a:lnTo>
                    <a:lnTo>
                      <a:pt x="17" y="54"/>
                    </a:lnTo>
                    <a:lnTo>
                      <a:pt x="23" y="50"/>
                    </a:lnTo>
                    <a:lnTo>
                      <a:pt x="26" y="44"/>
                    </a:lnTo>
                    <a:lnTo>
                      <a:pt x="30" y="30"/>
                    </a:lnTo>
                    <a:lnTo>
                      <a:pt x="30" y="22"/>
                    </a:lnTo>
                    <a:lnTo>
                      <a:pt x="26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0" name="Freeform 2747"/>
              <p:cNvSpPr>
                <a:spLocks/>
              </p:cNvSpPr>
              <p:nvPr/>
            </p:nvSpPr>
            <p:spPr bwMode="auto">
              <a:xfrm>
                <a:off x="2360" y="2989"/>
                <a:ext cx="14" cy="27"/>
              </a:xfrm>
              <a:custGeom>
                <a:avLst/>
                <a:gdLst>
                  <a:gd name="T0" fmla="*/ 2 w 27"/>
                  <a:gd name="T1" fmla="*/ 2 h 54"/>
                  <a:gd name="T2" fmla="*/ 2 w 27"/>
                  <a:gd name="T3" fmla="*/ 2 h 54"/>
                  <a:gd name="T4" fmla="*/ 2 w 27"/>
                  <a:gd name="T5" fmla="*/ 2 h 54"/>
                  <a:gd name="T6" fmla="*/ 1 w 27"/>
                  <a:gd name="T7" fmla="*/ 3 h 54"/>
                  <a:gd name="T8" fmla="*/ 1 w 27"/>
                  <a:gd name="T9" fmla="*/ 3 h 54"/>
                  <a:gd name="T10" fmla="*/ 1 w 27"/>
                  <a:gd name="T11" fmla="*/ 2 h 54"/>
                  <a:gd name="T12" fmla="*/ 1 w 27"/>
                  <a:gd name="T13" fmla="*/ 2 h 54"/>
                  <a:gd name="T14" fmla="*/ 0 w 27"/>
                  <a:gd name="T15" fmla="*/ 2 h 54"/>
                  <a:gd name="T16" fmla="*/ 0 w 27"/>
                  <a:gd name="T17" fmla="*/ 1 h 54"/>
                  <a:gd name="T18" fmla="*/ 1 w 27"/>
                  <a:gd name="T19" fmla="*/ 1 h 54"/>
                  <a:gd name="T20" fmla="*/ 1 w 27"/>
                  <a:gd name="T21" fmla="*/ 1 h 54"/>
                  <a:gd name="T22" fmla="*/ 1 w 27"/>
                  <a:gd name="T23" fmla="*/ 0 h 54"/>
                  <a:gd name="T24" fmla="*/ 1 w 27"/>
                  <a:gd name="T25" fmla="*/ 0 h 54"/>
                  <a:gd name="T26" fmla="*/ 2 w 27"/>
                  <a:gd name="T27" fmla="*/ 1 h 54"/>
                  <a:gd name="T28" fmla="*/ 2 w 27"/>
                  <a:gd name="T29" fmla="*/ 1 h 54"/>
                  <a:gd name="T30" fmla="*/ 2 w 27"/>
                  <a:gd name="T31" fmla="*/ 2 h 54"/>
                  <a:gd name="T32" fmla="*/ 2 w 27"/>
                  <a:gd name="T33" fmla="*/ 2 h 54"/>
                  <a:gd name="T34" fmla="*/ 2 w 27"/>
                  <a:gd name="T35" fmla="*/ 3 h 54"/>
                  <a:gd name="T36" fmla="*/ 2 w 27"/>
                  <a:gd name="T37" fmla="*/ 3 h 54"/>
                  <a:gd name="T38" fmla="*/ 1 w 27"/>
                  <a:gd name="T39" fmla="*/ 3 h 54"/>
                  <a:gd name="T40" fmla="*/ 1 w 27"/>
                  <a:gd name="T41" fmla="*/ 3 h 54"/>
                  <a:gd name="T42" fmla="*/ 1 w 27"/>
                  <a:gd name="T43" fmla="*/ 3 h 54"/>
                  <a:gd name="T44" fmla="*/ 1 w 27"/>
                  <a:gd name="T45" fmla="*/ 3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4"/>
                  <a:gd name="T71" fmla="*/ 27 w 27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4">
                    <a:moveTo>
                      <a:pt x="27" y="18"/>
                    </a:moveTo>
                    <a:lnTo>
                      <a:pt x="26" y="25"/>
                    </a:lnTo>
                    <a:lnTo>
                      <a:pt x="21" y="30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6" y="8"/>
                    </a:lnTo>
                    <a:lnTo>
                      <a:pt x="27" y="18"/>
                    </a:lnTo>
                    <a:lnTo>
                      <a:pt x="27" y="30"/>
                    </a:lnTo>
                    <a:lnTo>
                      <a:pt x="26" y="44"/>
                    </a:lnTo>
                    <a:lnTo>
                      <a:pt x="21" y="50"/>
                    </a:lnTo>
                    <a:lnTo>
                      <a:pt x="16" y="54"/>
                    </a:lnTo>
                    <a:lnTo>
                      <a:pt x="11" y="54"/>
                    </a:lnTo>
                    <a:lnTo>
                      <a:pt x="5" y="50"/>
                    </a:lnTo>
                    <a:lnTo>
                      <a:pt x="4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1" name="Line 2748"/>
              <p:cNvSpPr>
                <a:spLocks noChangeShapeType="1"/>
              </p:cNvSpPr>
              <p:nvPr/>
            </p:nvSpPr>
            <p:spPr bwMode="auto">
              <a:xfrm flipH="1">
                <a:off x="2292" y="326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2" name="Line 2749"/>
              <p:cNvSpPr>
                <a:spLocks noChangeShapeType="1"/>
              </p:cNvSpPr>
              <p:nvPr/>
            </p:nvSpPr>
            <p:spPr bwMode="auto">
              <a:xfrm>
                <a:off x="2274" y="3237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3" name="Line 2750"/>
              <p:cNvSpPr>
                <a:spLocks noChangeShapeType="1"/>
              </p:cNvSpPr>
              <p:nvPr/>
            </p:nvSpPr>
            <p:spPr bwMode="auto">
              <a:xfrm flipH="1">
                <a:off x="2288" y="326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4" name="Line 2751"/>
              <p:cNvSpPr>
                <a:spLocks noChangeShapeType="1"/>
              </p:cNvSpPr>
              <p:nvPr/>
            </p:nvSpPr>
            <p:spPr bwMode="auto">
              <a:xfrm>
                <a:off x="2262" y="3248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5" name="Line 2752"/>
              <p:cNvSpPr>
                <a:spLocks noChangeShapeType="1"/>
              </p:cNvSpPr>
              <p:nvPr/>
            </p:nvSpPr>
            <p:spPr bwMode="auto">
              <a:xfrm flipH="1" flipV="1">
                <a:off x="2284" y="3246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6" name="Line 2753"/>
              <p:cNvSpPr>
                <a:spLocks noChangeShapeType="1"/>
              </p:cNvSpPr>
              <p:nvPr/>
            </p:nvSpPr>
            <p:spPr bwMode="auto">
              <a:xfrm flipH="1">
                <a:off x="2259" y="323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7" name="Freeform 2754"/>
              <p:cNvSpPr>
                <a:spLocks/>
              </p:cNvSpPr>
              <p:nvPr/>
            </p:nvSpPr>
            <p:spPr bwMode="auto">
              <a:xfrm>
                <a:off x="2255" y="2912"/>
                <a:ext cx="1" cy="28"/>
              </a:xfrm>
              <a:custGeom>
                <a:avLst/>
                <a:gdLst>
                  <a:gd name="T0" fmla="*/ 0 w 1"/>
                  <a:gd name="T1" fmla="*/ 4 h 55"/>
                  <a:gd name="T2" fmla="*/ 0 w 1"/>
                  <a:gd name="T3" fmla="*/ 4 h 55"/>
                  <a:gd name="T4" fmla="*/ 0 w 1"/>
                  <a:gd name="T5" fmla="*/ 2 h 55"/>
                  <a:gd name="T6" fmla="*/ 0 w 1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5"/>
                  <a:gd name="T14" fmla="*/ 1 w 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5">
                    <a:moveTo>
                      <a:pt x="0" y="55"/>
                    </a:moveTo>
                    <a:lnTo>
                      <a:pt x="0" y="52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8" name="Freeform 2755"/>
              <p:cNvSpPr>
                <a:spLocks/>
              </p:cNvSpPr>
              <p:nvPr/>
            </p:nvSpPr>
            <p:spPr bwMode="auto">
              <a:xfrm>
                <a:off x="2261" y="2912"/>
                <a:ext cx="23" cy="1"/>
              </a:xfrm>
              <a:custGeom>
                <a:avLst/>
                <a:gdLst>
                  <a:gd name="T0" fmla="*/ 0 w 47"/>
                  <a:gd name="T1" fmla="*/ 0 h 1"/>
                  <a:gd name="T2" fmla="*/ 1 w 47"/>
                  <a:gd name="T3" fmla="*/ 0 h 1"/>
                  <a:gd name="T4" fmla="*/ 2 w 4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"/>
                  <a:gd name="T11" fmla="*/ 47 w 4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">
                    <a:moveTo>
                      <a:pt x="0" y="0"/>
                    </a:moveTo>
                    <a:lnTo>
                      <a:pt x="25" y="0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9" name="Freeform 2756"/>
              <p:cNvSpPr>
                <a:spLocks/>
              </p:cNvSpPr>
              <p:nvPr/>
            </p:nvSpPr>
            <p:spPr bwMode="auto">
              <a:xfrm>
                <a:off x="2258" y="2912"/>
                <a:ext cx="15" cy="21"/>
              </a:xfrm>
              <a:custGeom>
                <a:avLst/>
                <a:gdLst>
                  <a:gd name="T0" fmla="*/ 0 w 30"/>
                  <a:gd name="T1" fmla="*/ 2 h 43"/>
                  <a:gd name="T2" fmla="*/ 2 w 30"/>
                  <a:gd name="T3" fmla="*/ 1 h 43"/>
                  <a:gd name="T4" fmla="*/ 2 w 30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3"/>
                  <a:gd name="T11" fmla="*/ 30 w 30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3">
                    <a:moveTo>
                      <a:pt x="0" y="43"/>
                    </a:moveTo>
                    <a:lnTo>
                      <a:pt x="19" y="2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0" name="Line 2757"/>
              <p:cNvSpPr>
                <a:spLocks noChangeShapeType="1"/>
              </p:cNvSpPr>
              <p:nvPr/>
            </p:nvSpPr>
            <p:spPr bwMode="auto">
              <a:xfrm flipV="1">
                <a:off x="2247" y="2902"/>
                <a:ext cx="1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1" name="Freeform 2758"/>
              <p:cNvSpPr>
                <a:spLocks/>
              </p:cNvSpPr>
              <p:nvPr/>
            </p:nvSpPr>
            <p:spPr bwMode="auto">
              <a:xfrm>
                <a:off x="2273" y="2902"/>
                <a:ext cx="1" cy="37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1 h 74"/>
                  <a:gd name="T4" fmla="*/ 0 w 1"/>
                  <a:gd name="T5" fmla="*/ 3 h 74"/>
                  <a:gd name="T6" fmla="*/ 0 w 1"/>
                  <a:gd name="T7" fmla="*/ 5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4"/>
                  <a:gd name="T14" fmla="*/ 1 w 1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4">
                    <a:moveTo>
                      <a:pt x="0" y="0"/>
                    </a:moveTo>
                    <a:lnTo>
                      <a:pt x="0" y="27"/>
                    </a:lnTo>
                    <a:lnTo>
                      <a:pt x="0" y="52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2" name="Line 2759"/>
              <p:cNvSpPr>
                <a:spLocks noChangeShapeType="1"/>
              </p:cNvSpPr>
              <p:nvPr/>
            </p:nvSpPr>
            <p:spPr bwMode="auto">
              <a:xfrm>
                <a:off x="2273" y="2912"/>
                <a:ext cx="12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3" name="Line 2760"/>
              <p:cNvSpPr>
                <a:spLocks noChangeShapeType="1"/>
              </p:cNvSpPr>
              <p:nvPr/>
            </p:nvSpPr>
            <p:spPr bwMode="auto">
              <a:xfrm flipV="1">
                <a:off x="2288" y="2930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4" name="Freeform 2761"/>
              <p:cNvSpPr>
                <a:spLocks/>
              </p:cNvSpPr>
              <p:nvPr/>
            </p:nvSpPr>
            <p:spPr bwMode="auto">
              <a:xfrm>
                <a:off x="2298" y="2930"/>
                <a:ext cx="21" cy="11"/>
              </a:xfrm>
              <a:custGeom>
                <a:avLst/>
                <a:gdLst>
                  <a:gd name="T0" fmla="*/ 0 w 40"/>
                  <a:gd name="T1" fmla="*/ 0 h 20"/>
                  <a:gd name="T2" fmla="*/ 0 w 40"/>
                  <a:gd name="T3" fmla="*/ 1 h 20"/>
                  <a:gd name="T4" fmla="*/ 1 w 40"/>
                  <a:gd name="T5" fmla="*/ 2 h 20"/>
                  <a:gd name="T6" fmla="*/ 1 w 40"/>
                  <a:gd name="T7" fmla="*/ 2 h 20"/>
                  <a:gd name="T8" fmla="*/ 3 w 40"/>
                  <a:gd name="T9" fmla="*/ 2 h 20"/>
                  <a:gd name="T10" fmla="*/ 3 w 40"/>
                  <a:gd name="T11" fmla="*/ 2 h 20"/>
                  <a:gd name="T12" fmla="*/ 3 w 40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0"/>
                  <a:gd name="T23" fmla="*/ 40 w 4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0">
                    <a:moveTo>
                      <a:pt x="0" y="0"/>
                    </a:moveTo>
                    <a:lnTo>
                      <a:pt x="0" y="8"/>
                    </a:lnTo>
                    <a:lnTo>
                      <a:pt x="3" y="17"/>
                    </a:lnTo>
                    <a:lnTo>
                      <a:pt x="11" y="20"/>
                    </a:lnTo>
                    <a:lnTo>
                      <a:pt x="36" y="20"/>
                    </a:lnTo>
                    <a:lnTo>
                      <a:pt x="40" y="20"/>
                    </a:lnTo>
                    <a:lnTo>
                      <a:pt x="33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5" name="Line 2762"/>
              <p:cNvSpPr>
                <a:spLocks noChangeShapeType="1"/>
              </p:cNvSpPr>
              <p:nvPr/>
            </p:nvSpPr>
            <p:spPr bwMode="auto">
              <a:xfrm flipH="1" flipV="1">
                <a:off x="2304" y="2929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6" name="Line 2763"/>
              <p:cNvSpPr>
                <a:spLocks noChangeShapeType="1"/>
              </p:cNvSpPr>
              <p:nvPr/>
            </p:nvSpPr>
            <p:spPr bwMode="auto">
              <a:xfrm flipH="1">
                <a:off x="2296" y="292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7" name="Freeform 2764"/>
              <p:cNvSpPr>
                <a:spLocks/>
              </p:cNvSpPr>
              <p:nvPr/>
            </p:nvSpPr>
            <p:spPr bwMode="auto">
              <a:xfrm>
                <a:off x="2296" y="2905"/>
                <a:ext cx="1" cy="22"/>
              </a:xfrm>
              <a:custGeom>
                <a:avLst/>
                <a:gdLst>
                  <a:gd name="T0" fmla="*/ 0 w 1"/>
                  <a:gd name="T1" fmla="*/ 3 h 44"/>
                  <a:gd name="T2" fmla="*/ 0 w 1"/>
                  <a:gd name="T3" fmla="*/ 1 h 44"/>
                  <a:gd name="T4" fmla="*/ 0 w 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4"/>
                  <a:gd name="T11" fmla="*/ 1 w 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4">
                    <a:moveTo>
                      <a:pt x="0" y="44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8" name="Freeform 2765"/>
              <p:cNvSpPr>
                <a:spLocks/>
              </p:cNvSpPr>
              <p:nvPr/>
            </p:nvSpPr>
            <p:spPr bwMode="auto">
              <a:xfrm>
                <a:off x="2296" y="2901"/>
                <a:ext cx="13" cy="6"/>
              </a:xfrm>
              <a:custGeom>
                <a:avLst/>
                <a:gdLst>
                  <a:gd name="T0" fmla="*/ 2 w 25"/>
                  <a:gd name="T1" fmla="*/ 0 h 11"/>
                  <a:gd name="T2" fmla="*/ 0 w 25"/>
                  <a:gd name="T3" fmla="*/ 1 h 11"/>
                  <a:gd name="T4" fmla="*/ 2 w 25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"/>
                  <a:gd name="T11" fmla="*/ 25 w 2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">
                    <a:moveTo>
                      <a:pt x="20" y="0"/>
                    </a:moveTo>
                    <a:lnTo>
                      <a:pt x="0" y="11"/>
                    </a:lnTo>
                    <a:lnTo>
                      <a:pt x="25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9" name="Freeform 2766"/>
              <p:cNvSpPr>
                <a:spLocks/>
              </p:cNvSpPr>
              <p:nvPr/>
            </p:nvSpPr>
            <p:spPr bwMode="auto">
              <a:xfrm>
                <a:off x="2296" y="2912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1 w 44"/>
                  <a:gd name="T3" fmla="*/ 0 h 1"/>
                  <a:gd name="T4" fmla="*/ 3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0" name="Line 2767"/>
              <p:cNvSpPr>
                <a:spLocks noChangeShapeType="1"/>
              </p:cNvSpPr>
              <p:nvPr/>
            </p:nvSpPr>
            <p:spPr bwMode="auto">
              <a:xfrm>
                <a:off x="2318" y="2914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1" name="Line 2768"/>
              <p:cNvSpPr>
                <a:spLocks noChangeShapeType="1"/>
              </p:cNvSpPr>
              <p:nvPr/>
            </p:nvSpPr>
            <p:spPr bwMode="auto">
              <a:xfrm flipH="1">
                <a:off x="2309" y="2926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2" name="Freeform 2769"/>
              <p:cNvSpPr>
                <a:spLocks/>
              </p:cNvSpPr>
              <p:nvPr/>
            </p:nvSpPr>
            <p:spPr bwMode="auto">
              <a:xfrm>
                <a:off x="2296" y="2920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1 w 44"/>
                  <a:gd name="T3" fmla="*/ 0 h 1"/>
                  <a:gd name="T4" fmla="*/ 3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3" name="Line 2770"/>
              <p:cNvSpPr>
                <a:spLocks noChangeShapeType="1"/>
              </p:cNvSpPr>
              <p:nvPr/>
            </p:nvSpPr>
            <p:spPr bwMode="auto">
              <a:xfrm flipV="1">
                <a:off x="2318" y="290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4" name="Line 2771"/>
              <p:cNvSpPr>
                <a:spLocks noChangeShapeType="1"/>
              </p:cNvSpPr>
              <p:nvPr/>
            </p:nvSpPr>
            <p:spPr bwMode="auto">
              <a:xfrm flipH="1">
                <a:off x="2309" y="290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5" name="Line 2772"/>
              <p:cNvSpPr>
                <a:spLocks noChangeShapeType="1"/>
              </p:cNvSpPr>
              <p:nvPr/>
            </p:nvSpPr>
            <p:spPr bwMode="auto">
              <a:xfrm flipH="1" flipV="1">
                <a:off x="2319" y="2930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6" name="Freeform 2773"/>
              <p:cNvSpPr>
                <a:spLocks/>
              </p:cNvSpPr>
              <p:nvPr/>
            </p:nvSpPr>
            <p:spPr bwMode="auto">
              <a:xfrm>
                <a:off x="2330" y="2939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7" name="Freeform 2774"/>
              <p:cNvSpPr>
                <a:spLocks/>
              </p:cNvSpPr>
              <p:nvPr/>
            </p:nvSpPr>
            <p:spPr bwMode="auto">
              <a:xfrm>
                <a:off x="2334" y="2931"/>
                <a:ext cx="26" cy="1"/>
              </a:xfrm>
              <a:custGeom>
                <a:avLst/>
                <a:gdLst>
                  <a:gd name="T0" fmla="*/ 3 w 53"/>
                  <a:gd name="T1" fmla="*/ 0 h 1"/>
                  <a:gd name="T2" fmla="*/ 3 w 53"/>
                  <a:gd name="T3" fmla="*/ 0 h 1"/>
                  <a:gd name="T4" fmla="*/ 1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8" name="Line 2775"/>
              <p:cNvSpPr>
                <a:spLocks noChangeShapeType="1"/>
              </p:cNvSpPr>
              <p:nvPr/>
            </p:nvSpPr>
            <p:spPr bwMode="auto">
              <a:xfrm flipV="1">
                <a:off x="2333" y="2921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9" name="Line 2776"/>
              <p:cNvSpPr>
                <a:spLocks noChangeShapeType="1"/>
              </p:cNvSpPr>
              <p:nvPr/>
            </p:nvSpPr>
            <p:spPr bwMode="auto">
              <a:xfrm>
                <a:off x="2353" y="2917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0" name="Freeform 2777"/>
              <p:cNvSpPr>
                <a:spLocks/>
              </p:cNvSpPr>
              <p:nvPr/>
            </p:nvSpPr>
            <p:spPr bwMode="auto">
              <a:xfrm>
                <a:off x="2334" y="2914"/>
                <a:ext cx="25" cy="1"/>
              </a:xfrm>
              <a:custGeom>
                <a:avLst/>
                <a:gdLst>
                  <a:gd name="T0" fmla="*/ 4 w 48"/>
                  <a:gd name="T1" fmla="*/ 0 h 1"/>
                  <a:gd name="T2" fmla="*/ 2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1" name="Line 2778"/>
              <p:cNvSpPr>
                <a:spLocks noChangeShapeType="1"/>
              </p:cNvSpPr>
              <p:nvPr/>
            </p:nvSpPr>
            <p:spPr bwMode="auto">
              <a:xfrm flipV="1">
                <a:off x="2328" y="2905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2" name="Freeform 2779"/>
              <p:cNvSpPr>
                <a:spLocks/>
              </p:cNvSpPr>
              <p:nvPr/>
            </p:nvSpPr>
            <p:spPr bwMode="auto">
              <a:xfrm>
                <a:off x="2332" y="2909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3" name="Line 2780"/>
              <p:cNvSpPr>
                <a:spLocks noChangeShapeType="1"/>
              </p:cNvSpPr>
              <p:nvPr/>
            </p:nvSpPr>
            <p:spPr bwMode="auto">
              <a:xfrm flipH="1">
                <a:off x="2361" y="2906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4" name="Line 2781"/>
              <p:cNvSpPr>
                <a:spLocks noChangeShapeType="1"/>
              </p:cNvSpPr>
              <p:nvPr/>
            </p:nvSpPr>
            <p:spPr bwMode="auto">
              <a:xfrm flipH="1">
                <a:off x="2336" y="2914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5" name="Freeform 2782"/>
              <p:cNvSpPr>
                <a:spLocks/>
              </p:cNvSpPr>
              <p:nvPr/>
            </p:nvSpPr>
            <p:spPr bwMode="auto">
              <a:xfrm>
                <a:off x="2346" y="2923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 h 33"/>
                  <a:gd name="T4" fmla="*/ 0 w 1"/>
                  <a:gd name="T5" fmla="*/ 2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6" name="Line 2783"/>
              <p:cNvSpPr>
                <a:spLocks noChangeShapeType="1"/>
              </p:cNvSpPr>
              <p:nvPr/>
            </p:nvSpPr>
            <p:spPr bwMode="auto">
              <a:xfrm flipV="1">
                <a:off x="2347" y="2903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7" name="Line 2784"/>
              <p:cNvSpPr>
                <a:spLocks noChangeShapeType="1"/>
              </p:cNvSpPr>
              <p:nvPr/>
            </p:nvSpPr>
            <p:spPr bwMode="auto">
              <a:xfrm>
                <a:off x="2201" y="2900"/>
                <a:ext cx="101" cy="1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8" name="Line 2785"/>
              <p:cNvSpPr>
                <a:spLocks noChangeShapeType="1"/>
              </p:cNvSpPr>
              <p:nvPr/>
            </p:nvSpPr>
            <p:spPr bwMode="auto">
              <a:xfrm flipH="1">
                <a:off x="2262" y="2893"/>
                <a:ext cx="356" cy="3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9" name="Line 2786"/>
              <p:cNvSpPr>
                <a:spLocks noChangeShapeType="1"/>
              </p:cNvSpPr>
              <p:nvPr/>
            </p:nvSpPr>
            <p:spPr bwMode="auto">
              <a:xfrm flipH="1">
                <a:off x="2284" y="2902"/>
                <a:ext cx="343" cy="3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0" name="Line 2787"/>
              <p:cNvSpPr>
                <a:spLocks noChangeShapeType="1"/>
              </p:cNvSpPr>
              <p:nvPr/>
            </p:nvSpPr>
            <p:spPr bwMode="auto">
              <a:xfrm>
                <a:off x="2363" y="2296"/>
                <a:ext cx="279" cy="2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1" name="Line 2788"/>
              <p:cNvSpPr>
                <a:spLocks noChangeShapeType="1"/>
              </p:cNvSpPr>
              <p:nvPr/>
            </p:nvSpPr>
            <p:spPr bwMode="auto">
              <a:xfrm>
                <a:off x="2354" y="2305"/>
                <a:ext cx="279" cy="2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2" name="Line 2789"/>
              <p:cNvSpPr>
                <a:spLocks noChangeShapeType="1"/>
              </p:cNvSpPr>
              <p:nvPr/>
            </p:nvSpPr>
            <p:spPr bwMode="auto">
              <a:xfrm flipV="1">
                <a:off x="2458" y="2127"/>
                <a:ext cx="263" cy="2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3" name="Line 2790"/>
              <p:cNvSpPr>
                <a:spLocks noChangeShapeType="1"/>
              </p:cNvSpPr>
              <p:nvPr/>
            </p:nvSpPr>
            <p:spPr bwMode="auto">
              <a:xfrm flipV="1">
                <a:off x="2310" y="2126"/>
                <a:ext cx="10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4" name="Freeform 2791"/>
              <p:cNvSpPr>
                <a:spLocks/>
              </p:cNvSpPr>
              <p:nvPr/>
            </p:nvSpPr>
            <p:spPr bwMode="auto">
              <a:xfrm>
                <a:off x="2324" y="2115"/>
                <a:ext cx="6" cy="38"/>
              </a:xfrm>
              <a:custGeom>
                <a:avLst/>
                <a:gdLst>
                  <a:gd name="T0" fmla="*/ 1 w 11"/>
                  <a:gd name="T1" fmla="*/ 0 h 77"/>
                  <a:gd name="T2" fmla="*/ 1 w 11"/>
                  <a:gd name="T3" fmla="*/ 1 h 77"/>
                  <a:gd name="T4" fmla="*/ 1 w 11"/>
                  <a:gd name="T5" fmla="*/ 3 h 77"/>
                  <a:gd name="T6" fmla="*/ 1 w 11"/>
                  <a:gd name="T7" fmla="*/ 4 h 77"/>
                  <a:gd name="T8" fmla="*/ 1 w 11"/>
                  <a:gd name="T9" fmla="*/ 4 h 77"/>
                  <a:gd name="T10" fmla="*/ 0 w 11"/>
                  <a:gd name="T11" fmla="*/ 4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7"/>
                  <a:gd name="T20" fmla="*/ 11 w 11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7">
                    <a:moveTo>
                      <a:pt x="11" y="0"/>
                    </a:moveTo>
                    <a:lnTo>
                      <a:pt x="11" y="25"/>
                    </a:lnTo>
                    <a:lnTo>
                      <a:pt x="11" y="50"/>
                    </a:lnTo>
                    <a:lnTo>
                      <a:pt x="11" y="76"/>
                    </a:lnTo>
                    <a:lnTo>
                      <a:pt x="11" y="77"/>
                    </a:lnTo>
                    <a:lnTo>
                      <a:pt x="0" y="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5" name="Line 2792"/>
              <p:cNvSpPr>
                <a:spLocks noChangeShapeType="1"/>
              </p:cNvSpPr>
              <p:nvPr/>
            </p:nvSpPr>
            <p:spPr bwMode="auto">
              <a:xfrm flipH="1" flipV="1">
                <a:off x="2335" y="2126"/>
                <a:ext cx="12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6" name="Line 2793"/>
              <p:cNvSpPr>
                <a:spLocks noChangeShapeType="1"/>
              </p:cNvSpPr>
              <p:nvPr/>
            </p:nvSpPr>
            <p:spPr bwMode="auto">
              <a:xfrm flipV="1">
                <a:off x="2352" y="2145"/>
                <a:ext cx="1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7" name="Freeform 2794"/>
              <p:cNvSpPr>
                <a:spLocks/>
              </p:cNvSpPr>
              <p:nvPr/>
            </p:nvSpPr>
            <p:spPr bwMode="auto">
              <a:xfrm>
                <a:off x="2353" y="2142"/>
                <a:ext cx="17" cy="1"/>
              </a:xfrm>
              <a:custGeom>
                <a:avLst/>
                <a:gdLst>
                  <a:gd name="T0" fmla="*/ 2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35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8" name="Freeform 2795"/>
              <p:cNvSpPr>
                <a:spLocks/>
              </p:cNvSpPr>
              <p:nvPr/>
            </p:nvSpPr>
            <p:spPr bwMode="auto">
              <a:xfrm>
                <a:off x="2353" y="2127"/>
                <a:ext cx="17" cy="11"/>
              </a:xfrm>
              <a:custGeom>
                <a:avLst/>
                <a:gdLst>
                  <a:gd name="T0" fmla="*/ 0 w 35"/>
                  <a:gd name="T1" fmla="*/ 1 h 22"/>
                  <a:gd name="T2" fmla="*/ 0 w 35"/>
                  <a:gd name="T3" fmla="*/ 0 h 22"/>
                  <a:gd name="T4" fmla="*/ 0 w 35"/>
                  <a:gd name="T5" fmla="*/ 0 h 22"/>
                  <a:gd name="T6" fmla="*/ 2 w 35"/>
                  <a:gd name="T7" fmla="*/ 0 h 22"/>
                  <a:gd name="T8" fmla="*/ 2 w 35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2"/>
                  <a:gd name="T17" fmla="*/ 35 w 3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2">
                    <a:moveTo>
                      <a:pt x="0" y="2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5" y="0"/>
                    </a:lnTo>
                    <a:lnTo>
                      <a:pt x="35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9" name="Freeform 2796"/>
              <p:cNvSpPr>
                <a:spLocks/>
              </p:cNvSpPr>
              <p:nvPr/>
            </p:nvSpPr>
            <p:spPr bwMode="auto">
              <a:xfrm>
                <a:off x="2353" y="2137"/>
                <a:ext cx="17" cy="1"/>
              </a:xfrm>
              <a:custGeom>
                <a:avLst/>
                <a:gdLst>
                  <a:gd name="T0" fmla="*/ 2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35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0" name="Freeform 2797"/>
              <p:cNvSpPr>
                <a:spLocks/>
              </p:cNvSpPr>
              <p:nvPr/>
            </p:nvSpPr>
            <p:spPr bwMode="auto">
              <a:xfrm>
                <a:off x="2353" y="2132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2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1" name="Freeform 2798"/>
              <p:cNvSpPr>
                <a:spLocks/>
              </p:cNvSpPr>
              <p:nvPr/>
            </p:nvSpPr>
            <p:spPr bwMode="auto">
              <a:xfrm>
                <a:off x="2377" y="2115"/>
                <a:ext cx="1" cy="16"/>
              </a:xfrm>
              <a:custGeom>
                <a:avLst/>
                <a:gdLst>
                  <a:gd name="T0" fmla="*/ 0 w 1"/>
                  <a:gd name="T1" fmla="*/ 2 h 31"/>
                  <a:gd name="T2" fmla="*/ 0 w 1"/>
                  <a:gd name="T3" fmla="*/ 2 h 31"/>
                  <a:gd name="T4" fmla="*/ 0 w 1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2" name="Line 2799"/>
              <p:cNvSpPr>
                <a:spLocks noChangeShapeType="1"/>
              </p:cNvSpPr>
              <p:nvPr/>
            </p:nvSpPr>
            <p:spPr bwMode="auto">
              <a:xfrm flipV="1">
                <a:off x="2352" y="2115"/>
                <a:ext cx="18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3" name="Freeform 2800"/>
              <p:cNvSpPr>
                <a:spLocks/>
              </p:cNvSpPr>
              <p:nvPr/>
            </p:nvSpPr>
            <p:spPr bwMode="auto">
              <a:xfrm>
                <a:off x="2352" y="2123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2 w 37"/>
                  <a:gd name="T3" fmla="*/ 0 h 1"/>
                  <a:gd name="T4" fmla="*/ 3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4" name="Freeform 2801"/>
              <p:cNvSpPr>
                <a:spLocks/>
              </p:cNvSpPr>
              <p:nvPr/>
            </p:nvSpPr>
            <p:spPr bwMode="auto">
              <a:xfrm>
                <a:off x="2373" y="2126"/>
                <a:ext cx="14" cy="1"/>
              </a:xfrm>
              <a:custGeom>
                <a:avLst/>
                <a:gdLst>
                  <a:gd name="T0" fmla="*/ 0 w 28"/>
                  <a:gd name="T1" fmla="*/ 0 h 1"/>
                  <a:gd name="T2" fmla="*/ 2 w 28"/>
                  <a:gd name="T3" fmla="*/ 0 h 1"/>
                  <a:gd name="T4" fmla="*/ 2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5" name="Freeform 2802"/>
              <p:cNvSpPr>
                <a:spLocks/>
              </p:cNvSpPr>
              <p:nvPr/>
            </p:nvSpPr>
            <p:spPr bwMode="auto">
              <a:xfrm>
                <a:off x="2378" y="2126"/>
                <a:ext cx="9" cy="26"/>
              </a:xfrm>
              <a:custGeom>
                <a:avLst/>
                <a:gdLst>
                  <a:gd name="T0" fmla="*/ 1 w 18"/>
                  <a:gd name="T1" fmla="*/ 0 h 54"/>
                  <a:gd name="T2" fmla="*/ 1 w 18"/>
                  <a:gd name="T3" fmla="*/ 1 h 54"/>
                  <a:gd name="T4" fmla="*/ 1 w 18"/>
                  <a:gd name="T5" fmla="*/ 3 h 54"/>
                  <a:gd name="T6" fmla="*/ 0 w 18"/>
                  <a:gd name="T7" fmla="*/ 2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54"/>
                  <a:gd name="T14" fmla="*/ 18 w 18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54">
                    <a:moveTo>
                      <a:pt x="18" y="0"/>
                    </a:moveTo>
                    <a:lnTo>
                      <a:pt x="18" y="24"/>
                    </a:lnTo>
                    <a:lnTo>
                      <a:pt x="10" y="54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6" name="Freeform 2803"/>
              <p:cNvSpPr>
                <a:spLocks/>
              </p:cNvSpPr>
              <p:nvPr/>
            </p:nvSpPr>
            <p:spPr bwMode="auto">
              <a:xfrm>
                <a:off x="2369" y="2131"/>
                <a:ext cx="8" cy="21"/>
              </a:xfrm>
              <a:custGeom>
                <a:avLst/>
                <a:gdLst>
                  <a:gd name="T0" fmla="*/ 0 w 17"/>
                  <a:gd name="T1" fmla="*/ 2 h 43"/>
                  <a:gd name="T2" fmla="*/ 0 w 17"/>
                  <a:gd name="T3" fmla="*/ 1 h 43"/>
                  <a:gd name="T4" fmla="*/ 1 w 17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3"/>
                  <a:gd name="T11" fmla="*/ 17 w 17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3">
                    <a:moveTo>
                      <a:pt x="0" y="43"/>
                    </a:moveTo>
                    <a:lnTo>
                      <a:pt x="12" y="24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7" name="Freeform 2804"/>
              <p:cNvSpPr>
                <a:spLocks/>
              </p:cNvSpPr>
              <p:nvPr/>
            </p:nvSpPr>
            <p:spPr bwMode="auto">
              <a:xfrm>
                <a:off x="2361" y="2118"/>
                <a:ext cx="1" cy="30"/>
              </a:xfrm>
              <a:custGeom>
                <a:avLst/>
                <a:gdLst>
                  <a:gd name="T0" fmla="*/ 0 w 1"/>
                  <a:gd name="T1" fmla="*/ 0 h 61"/>
                  <a:gd name="T2" fmla="*/ 0 w 1"/>
                  <a:gd name="T3" fmla="*/ 1 h 61"/>
                  <a:gd name="T4" fmla="*/ 0 w 1"/>
                  <a:gd name="T5" fmla="*/ 3 h 61"/>
                  <a:gd name="T6" fmla="*/ 0 w 1"/>
                  <a:gd name="T7" fmla="*/ 3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8" name="Freeform 2805"/>
              <p:cNvSpPr>
                <a:spLocks/>
              </p:cNvSpPr>
              <p:nvPr/>
            </p:nvSpPr>
            <p:spPr bwMode="auto">
              <a:xfrm>
                <a:off x="2399" y="2115"/>
                <a:ext cx="1" cy="37"/>
              </a:xfrm>
              <a:custGeom>
                <a:avLst/>
                <a:gdLst>
                  <a:gd name="T0" fmla="*/ 0 w 1"/>
                  <a:gd name="T1" fmla="*/ 5 h 74"/>
                  <a:gd name="T2" fmla="*/ 0 w 1"/>
                  <a:gd name="T3" fmla="*/ 3 h 74"/>
                  <a:gd name="T4" fmla="*/ 0 w 1"/>
                  <a:gd name="T5" fmla="*/ 1 h 74"/>
                  <a:gd name="T6" fmla="*/ 0 w 1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4"/>
                  <a:gd name="T14" fmla="*/ 1 w 1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4">
                    <a:moveTo>
                      <a:pt x="0" y="7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9" name="Line 2806"/>
              <p:cNvSpPr>
                <a:spLocks noChangeShapeType="1"/>
              </p:cNvSpPr>
              <p:nvPr/>
            </p:nvSpPr>
            <p:spPr bwMode="auto">
              <a:xfrm flipV="1">
                <a:off x="2391" y="2119"/>
                <a:ext cx="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0" name="Line 2807"/>
              <p:cNvSpPr>
                <a:spLocks noChangeShapeType="1"/>
              </p:cNvSpPr>
              <p:nvPr/>
            </p:nvSpPr>
            <p:spPr bwMode="auto">
              <a:xfrm flipV="1">
                <a:off x="2392" y="2135"/>
                <a:ext cx="1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1" name="Line 2808"/>
              <p:cNvSpPr>
                <a:spLocks noChangeShapeType="1"/>
              </p:cNvSpPr>
              <p:nvPr/>
            </p:nvSpPr>
            <p:spPr bwMode="auto">
              <a:xfrm flipV="1">
                <a:off x="2405" y="2115"/>
                <a:ext cx="7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2" name="Freeform 2809"/>
              <p:cNvSpPr>
                <a:spLocks/>
              </p:cNvSpPr>
              <p:nvPr/>
            </p:nvSpPr>
            <p:spPr bwMode="auto">
              <a:xfrm>
                <a:off x="2411" y="2124"/>
                <a:ext cx="17" cy="1"/>
              </a:xfrm>
              <a:custGeom>
                <a:avLst/>
                <a:gdLst>
                  <a:gd name="T0" fmla="*/ 0 w 33"/>
                  <a:gd name="T1" fmla="*/ 0 h 1"/>
                  <a:gd name="T2" fmla="*/ 2 w 33"/>
                  <a:gd name="T3" fmla="*/ 0 h 1"/>
                  <a:gd name="T4" fmla="*/ 3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5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3" name="Freeform 2810"/>
              <p:cNvSpPr>
                <a:spLocks/>
              </p:cNvSpPr>
              <p:nvPr/>
            </p:nvSpPr>
            <p:spPr bwMode="auto">
              <a:xfrm>
                <a:off x="2417" y="2125"/>
                <a:ext cx="11" cy="27"/>
              </a:xfrm>
              <a:custGeom>
                <a:avLst/>
                <a:gdLst>
                  <a:gd name="T0" fmla="*/ 2 w 20"/>
                  <a:gd name="T1" fmla="*/ 0 h 55"/>
                  <a:gd name="T2" fmla="*/ 2 w 20"/>
                  <a:gd name="T3" fmla="*/ 1 h 55"/>
                  <a:gd name="T4" fmla="*/ 1 w 20"/>
                  <a:gd name="T5" fmla="*/ 3 h 55"/>
                  <a:gd name="T6" fmla="*/ 0 w 20"/>
                  <a:gd name="T7" fmla="*/ 2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55"/>
                  <a:gd name="T14" fmla="*/ 20 w 20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55">
                    <a:moveTo>
                      <a:pt x="20" y="0"/>
                    </a:moveTo>
                    <a:lnTo>
                      <a:pt x="20" y="25"/>
                    </a:lnTo>
                    <a:lnTo>
                      <a:pt x="11" y="55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4" name="Freeform 2811"/>
              <p:cNvSpPr>
                <a:spLocks/>
              </p:cNvSpPr>
              <p:nvPr/>
            </p:nvSpPr>
            <p:spPr bwMode="auto">
              <a:xfrm>
                <a:off x="2405" y="2124"/>
                <a:ext cx="18" cy="28"/>
              </a:xfrm>
              <a:custGeom>
                <a:avLst/>
                <a:gdLst>
                  <a:gd name="T0" fmla="*/ 0 w 36"/>
                  <a:gd name="T1" fmla="*/ 3 h 57"/>
                  <a:gd name="T2" fmla="*/ 1 w 36"/>
                  <a:gd name="T3" fmla="*/ 1 h 57"/>
                  <a:gd name="T4" fmla="*/ 2 w 36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57"/>
                  <a:gd name="T11" fmla="*/ 36 w 36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57">
                    <a:moveTo>
                      <a:pt x="0" y="57"/>
                    </a:moveTo>
                    <a:lnTo>
                      <a:pt x="25" y="31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5" name="Line 2812"/>
              <p:cNvSpPr>
                <a:spLocks noChangeShapeType="1"/>
              </p:cNvSpPr>
              <p:nvPr/>
            </p:nvSpPr>
            <p:spPr bwMode="auto">
              <a:xfrm flipV="1">
                <a:off x="2428" y="2121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6" name="Line 2813"/>
              <p:cNvSpPr>
                <a:spLocks noChangeShapeType="1"/>
              </p:cNvSpPr>
              <p:nvPr/>
            </p:nvSpPr>
            <p:spPr bwMode="auto">
              <a:xfrm flipV="1">
                <a:off x="2405" y="2124"/>
                <a:ext cx="1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7" name="Line 2814"/>
              <p:cNvSpPr>
                <a:spLocks noChangeShapeType="1"/>
              </p:cNvSpPr>
              <p:nvPr/>
            </p:nvSpPr>
            <p:spPr bwMode="auto">
              <a:xfrm flipH="1">
                <a:off x="2393" y="2125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8" name="Freeform 2815"/>
              <p:cNvSpPr>
                <a:spLocks/>
              </p:cNvSpPr>
              <p:nvPr/>
            </p:nvSpPr>
            <p:spPr bwMode="auto">
              <a:xfrm>
                <a:off x="2437" y="2115"/>
                <a:ext cx="1" cy="37"/>
              </a:xfrm>
              <a:custGeom>
                <a:avLst/>
                <a:gdLst>
                  <a:gd name="T0" fmla="*/ 0 w 1"/>
                  <a:gd name="T1" fmla="*/ 5 h 74"/>
                  <a:gd name="T2" fmla="*/ 0 w 1"/>
                  <a:gd name="T3" fmla="*/ 3 h 74"/>
                  <a:gd name="T4" fmla="*/ 0 w 1"/>
                  <a:gd name="T5" fmla="*/ 1 h 74"/>
                  <a:gd name="T6" fmla="*/ 0 w 1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4"/>
                  <a:gd name="T14" fmla="*/ 1 w 1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4">
                    <a:moveTo>
                      <a:pt x="0" y="7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9" name="Line 2816"/>
              <p:cNvSpPr>
                <a:spLocks noChangeShapeType="1"/>
              </p:cNvSpPr>
              <p:nvPr/>
            </p:nvSpPr>
            <p:spPr bwMode="auto">
              <a:xfrm>
                <a:off x="2432" y="2124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0" name="Rectangle 2817"/>
              <p:cNvSpPr>
                <a:spLocks noChangeArrowheads="1"/>
              </p:cNvSpPr>
              <p:nvPr/>
            </p:nvSpPr>
            <p:spPr bwMode="auto">
              <a:xfrm>
                <a:off x="2445" y="2127"/>
                <a:ext cx="7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1" name="Line 2818"/>
              <p:cNvSpPr>
                <a:spLocks noChangeShapeType="1"/>
              </p:cNvSpPr>
              <p:nvPr/>
            </p:nvSpPr>
            <p:spPr bwMode="auto">
              <a:xfrm flipH="1">
                <a:off x="2432" y="2131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2" name="Line 2819"/>
              <p:cNvSpPr>
                <a:spLocks noChangeShapeType="1"/>
              </p:cNvSpPr>
              <p:nvPr/>
            </p:nvSpPr>
            <p:spPr bwMode="auto">
              <a:xfrm>
                <a:off x="2433" y="2148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3" name="Freeform 2820"/>
              <p:cNvSpPr>
                <a:spLocks/>
              </p:cNvSpPr>
              <p:nvPr/>
            </p:nvSpPr>
            <p:spPr bwMode="auto">
              <a:xfrm>
                <a:off x="2442" y="2140"/>
                <a:ext cx="13" cy="11"/>
              </a:xfrm>
              <a:custGeom>
                <a:avLst/>
                <a:gdLst>
                  <a:gd name="T0" fmla="*/ 0 w 27"/>
                  <a:gd name="T1" fmla="*/ 1 h 24"/>
                  <a:gd name="T2" fmla="*/ 1 w 27"/>
                  <a:gd name="T3" fmla="*/ 0 h 24"/>
                  <a:gd name="T4" fmla="*/ 0 w 2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4"/>
                  <a:gd name="T11" fmla="*/ 27 w 2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4">
                    <a:moveTo>
                      <a:pt x="0" y="24"/>
                    </a:move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4" name="Line 2821"/>
              <p:cNvSpPr>
                <a:spLocks noChangeShapeType="1"/>
              </p:cNvSpPr>
              <p:nvPr/>
            </p:nvSpPr>
            <p:spPr bwMode="auto">
              <a:xfrm>
                <a:off x="2455" y="2140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5" name="Rectangle 2822"/>
              <p:cNvSpPr>
                <a:spLocks noChangeArrowheads="1"/>
              </p:cNvSpPr>
              <p:nvPr/>
            </p:nvSpPr>
            <p:spPr bwMode="auto">
              <a:xfrm>
                <a:off x="2459" y="2127"/>
                <a:ext cx="8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6" name="Freeform 2823"/>
              <p:cNvSpPr>
                <a:spLocks/>
              </p:cNvSpPr>
              <p:nvPr/>
            </p:nvSpPr>
            <p:spPr bwMode="auto">
              <a:xfrm>
                <a:off x="2455" y="2136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 h 33"/>
                  <a:gd name="T4" fmla="*/ 0 w 1"/>
                  <a:gd name="T5" fmla="*/ 2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7" name="Line 2824"/>
              <p:cNvSpPr>
                <a:spLocks noChangeShapeType="1"/>
              </p:cNvSpPr>
              <p:nvPr/>
            </p:nvSpPr>
            <p:spPr bwMode="auto">
              <a:xfrm>
                <a:off x="2456" y="214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8" name="Rectangle 2825"/>
              <p:cNvSpPr>
                <a:spLocks noChangeArrowheads="1"/>
              </p:cNvSpPr>
              <p:nvPr/>
            </p:nvSpPr>
            <p:spPr bwMode="auto">
              <a:xfrm>
                <a:off x="2449" y="2116"/>
                <a:ext cx="12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5" name="Group 2826"/>
            <p:cNvGrpSpPr>
              <a:grpSpLocks/>
            </p:cNvGrpSpPr>
            <p:nvPr/>
          </p:nvGrpSpPr>
          <p:grpSpPr bwMode="auto">
            <a:xfrm>
              <a:off x="2316" y="2115"/>
              <a:ext cx="531" cy="776"/>
              <a:chOff x="2316" y="2115"/>
              <a:chExt cx="531" cy="776"/>
            </a:xfrm>
          </p:grpSpPr>
          <p:sp>
            <p:nvSpPr>
              <p:cNvPr id="124669" name="Freeform 2827"/>
              <p:cNvSpPr>
                <a:spLocks/>
              </p:cNvSpPr>
              <p:nvPr/>
            </p:nvSpPr>
            <p:spPr bwMode="auto">
              <a:xfrm>
                <a:off x="2478" y="2126"/>
                <a:ext cx="1" cy="26"/>
              </a:xfrm>
              <a:custGeom>
                <a:avLst/>
                <a:gdLst>
                  <a:gd name="T0" fmla="*/ 0 w 1"/>
                  <a:gd name="T1" fmla="*/ 3 h 54"/>
                  <a:gd name="T2" fmla="*/ 0 w 1"/>
                  <a:gd name="T3" fmla="*/ 3 h 54"/>
                  <a:gd name="T4" fmla="*/ 0 w 1"/>
                  <a:gd name="T5" fmla="*/ 1 h 54"/>
                  <a:gd name="T6" fmla="*/ 0 w 1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4"/>
                  <a:gd name="T14" fmla="*/ 1 w 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4">
                    <a:moveTo>
                      <a:pt x="0" y="5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0" name="Line 2828"/>
              <p:cNvSpPr>
                <a:spLocks noChangeShapeType="1"/>
              </p:cNvSpPr>
              <p:nvPr/>
            </p:nvSpPr>
            <p:spPr bwMode="auto">
              <a:xfrm flipV="1">
                <a:off x="2482" y="2115"/>
                <a:ext cx="9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1" name="Line 2829"/>
              <p:cNvSpPr>
                <a:spLocks noChangeShapeType="1"/>
              </p:cNvSpPr>
              <p:nvPr/>
            </p:nvSpPr>
            <p:spPr bwMode="auto">
              <a:xfrm flipV="1">
                <a:off x="2471" y="2115"/>
                <a:ext cx="1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2" name="Line 2830"/>
              <p:cNvSpPr>
                <a:spLocks noChangeShapeType="1"/>
              </p:cNvSpPr>
              <p:nvPr/>
            </p:nvSpPr>
            <p:spPr bwMode="auto">
              <a:xfrm flipV="1">
                <a:off x="2495" y="2124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3" name="Freeform 2831"/>
              <p:cNvSpPr>
                <a:spLocks/>
              </p:cNvSpPr>
              <p:nvPr/>
            </p:nvSpPr>
            <p:spPr bwMode="auto">
              <a:xfrm>
                <a:off x="2488" y="2124"/>
                <a:ext cx="20" cy="1"/>
              </a:xfrm>
              <a:custGeom>
                <a:avLst/>
                <a:gdLst>
                  <a:gd name="T0" fmla="*/ 0 w 40"/>
                  <a:gd name="T1" fmla="*/ 0 h 1"/>
                  <a:gd name="T2" fmla="*/ 1 w 40"/>
                  <a:gd name="T3" fmla="*/ 0 h 1"/>
                  <a:gd name="T4" fmla="*/ 3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26" y="0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4" name="Line 2832"/>
              <p:cNvSpPr>
                <a:spLocks noChangeShapeType="1"/>
              </p:cNvSpPr>
              <p:nvPr/>
            </p:nvSpPr>
            <p:spPr bwMode="auto">
              <a:xfrm flipH="1">
                <a:off x="2495" y="2133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5" name="Freeform 2833"/>
              <p:cNvSpPr>
                <a:spLocks/>
              </p:cNvSpPr>
              <p:nvPr/>
            </p:nvSpPr>
            <p:spPr bwMode="auto">
              <a:xfrm>
                <a:off x="2495" y="2137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 h 33"/>
                  <a:gd name="T4" fmla="*/ 0 w 1"/>
                  <a:gd name="T5" fmla="*/ 2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6" name="Line 2834"/>
              <p:cNvSpPr>
                <a:spLocks noChangeShapeType="1"/>
              </p:cNvSpPr>
              <p:nvPr/>
            </p:nvSpPr>
            <p:spPr bwMode="auto">
              <a:xfrm>
                <a:off x="2495" y="214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7" name="Freeform 2835"/>
              <p:cNvSpPr>
                <a:spLocks/>
              </p:cNvSpPr>
              <p:nvPr/>
            </p:nvSpPr>
            <p:spPr bwMode="auto">
              <a:xfrm>
                <a:off x="2514" y="2151"/>
                <a:ext cx="33" cy="1"/>
              </a:xfrm>
              <a:custGeom>
                <a:avLst/>
                <a:gdLst>
                  <a:gd name="T0" fmla="*/ 0 w 68"/>
                  <a:gd name="T1" fmla="*/ 0 h 1"/>
                  <a:gd name="T2" fmla="*/ 1 w 68"/>
                  <a:gd name="T3" fmla="*/ 0 h 1"/>
                  <a:gd name="T4" fmla="*/ 3 w 68"/>
                  <a:gd name="T5" fmla="*/ 0 h 1"/>
                  <a:gd name="T6" fmla="*/ 4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8" name="Freeform 2836"/>
              <p:cNvSpPr>
                <a:spLocks/>
              </p:cNvSpPr>
              <p:nvPr/>
            </p:nvSpPr>
            <p:spPr bwMode="auto">
              <a:xfrm>
                <a:off x="2517" y="2144"/>
                <a:ext cx="26" cy="1"/>
              </a:xfrm>
              <a:custGeom>
                <a:avLst/>
                <a:gdLst>
                  <a:gd name="T0" fmla="*/ 3 w 53"/>
                  <a:gd name="T1" fmla="*/ 0 h 1"/>
                  <a:gd name="T2" fmla="*/ 3 w 53"/>
                  <a:gd name="T3" fmla="*/ 0 h 1"/>
                  <a:gd name="T4" fmla="*/ 1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9" name="Line 2837"/>
              <p:cNvSpPr>
                <a:spLocks noChangeShapeType="1"/>
              </p:cNvSpPr>
              <p:nvPr/>
            </p:nvSpPr>
            <p:spPr bwMode="auto">
              <a:xfrm flipV="1">
                <a:off x="2516" y="2133"/>
                <a:ext cx="2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0" name="Line 2838"/>
              <p:cNvSpPr>
                <a:spLocks noChangeShapeType="1"/>
              </p:cNvSpPr>
              <p:nvPr/>
            </p:nvSpPr>
            <p:spPr bwMode="auto">
              <a:xfrm>
                <a:off x="2536" y="2130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1" name="Freeform 2839"/>
              <p:cNvSpPr>
                <a:spLocks/>
              </p:cNvSpPr>
              <p:nvPr/>
            </p:nvSpPr>
            <p:spPr bwMode="auto">
              <a:xfrm>
                <a:off x="2518" y="2127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2" name="Line 2840"/>
              <p:cNvSpPr>
                <a:spLocks noChangeShapeType="1"/>
              </p:cNvSpPr>
              <p:nvPr/>
            </p:nvSpPr>
            <p:spPr bwMode="auto">
              <a:xfrm flipV="1">
                <a:off x="2512" y="2118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3" name="Freeform 2841"/>
              <p:cNvSpPr>
                <a:spLocks/>
              </p:cNvSpPr>
              <p:nvPr/>
            </p:nvSpPr>
            <p:spPr bwMode="auto">
              <a:xfrm>
                <a:off x="2515" y="2121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4" name="Line 2842"/>
              <p:cNvSpPr>
                <a:spLocks noChangeShapeType="1"/>
              </p:cNvSpPr>
              <p:nvPr/>
            </p:nvSpPr>
            <p:spPr bwMode="auto">
              <a:xfrm flipH="1">
                <a:off x="2544" y="2119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5" name="Line 2843"/>
              <p:cNvSpPr>
                <a:spLocks noChangeShapeType="1"/>
              </p:cNvSpPr>
              <p:nvPr/>
            </p:nvSpPr>
            <p:spPr bwMode="auto">
              <a:xfrm flipH="1">
                <a:off x="2519" y="2127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6" name="Freeform 2844"/>
              <p:cNvSpPr>
                <a:spLocks/>
              </p:cNvSpPr>
              <p:nvPr/>
            </p:nvSpPr>
            <p:spPr bwMode="auto">
              <a:xfrm>
                <a:off x="2529" y="2136"/>
                <a:ext cx="1" cy="15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1 h 31"/>
                  <a:gd name="T4" fmla="*/ 0 w 1"/>
                  <a:gd name="T5" fmla="*/ 1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7" name="Line 2845"/>
              <p:cNvSpPr>
                <a:spLocks noChangeShapeType="1"/>
              </p:cNvSpPr>
              <p:nvPr/>
            </p:nvSpPr>
            <p:spPr bwMode="auto">
              <a:xfrm flipV="1">
                <a:off x="2530" y="2116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8" name="Freeform 2846"/>
              <p:cNvSpPr>
                <a:spLocks/>
              </p:cNvSpPr>
              <p:nvPr/>
            </p:nvSpPr>
            <p:spPr bwMode="auto">
              <a:xfrm>
                <a:off x="2450" y="2301"/>
                <a:ext cx="4" cy="34"/>
              </a:xfrm>
              <a:custGeom>
                <a:avLst/>
                <a:gdLst>
                  <a:gd name="T0" fmla="*/ 0 w 7"/>
                  <a:gd name="T1" fmla="*/ 5 h 67"/>
                  <a:gd name="T2" fmla="*/ 1 w 7"/>
                  <a:gd name="T3" fmla="*/ 3 h 67"/>
                  <a:gd name="T4" fmla="*/ 1 w 7"/>
                  <a:gd name="T5" fmla="*/ 2 h 67"/>
                  <a:gd name="T6" fmla="*/ 1 w 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7"/>
                  <a:gd name="T14" fmla="*/ 7 w 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7">
                    <a:moveTo>
                      <a:pt x="0" y="67"/>
                    </a:moveTo>
                    <a:lnTo>
                      <a:pt x="7" y="44"/>
                    </a:lnTo>
                    <a:lnTo>
                      <a:pt x="7" y="19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9" name="Freeform 2847"/>
              <p:cNvSpPr>
                <a:spLocks/>
              </p:cNvSpPr>
              <p:nvPr/>
            </p:nvSpPr>
            <p:spPr bwMode="auto">
              <a:xfrm>
                <a:off x="2454" y="2303"/>
                <a:ext cx="33" cy="1"/>
              </a:xfrm>
              <a:custGeom>
                <a:avLst/>
                <a:gdLst>
                  <a:gd name="T0" fmla="*/ 0 w 66"/>
                  <a:gd name="T1" fmla="*/ 0 h 1"/>
                  <a:gd name="T2" fmla="*/ 1 w 66"/>
                  <a:gd name="T3" fmla="*/ 0 h 1"/>
                  <a:gd name="T4" fmla="*/ 3 w 66"/>
                  <a:gd name="T5" fmla="*/ 0 h 1"/>
                  <a:gd name="T6" fmla="*/ 4 w 6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"/>
                  <a:gd name="T14" fmla="*/ 66 w 6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0" name="Freeform 2848"/>
              <p:cNvSpPr>
                <a:spLocks/>
              </p:cNvSpPr>
              <p:nvPr/>
            </p:nvSpPr>
            <p:spPr bwMode="auto">
              <a:xfrm>
                <a:off x="2478" y="2307"/>
                <a:ext cx="7" cy="30"/>
              </a:xfrm>
              <a:custGeom>
                <a:avLst/>
                <a:gdLst>
                  <a:gd name="T0" fmla="*/ 1 w 12"/>
                  <a:gd name="T1" fmla="*/ 0 h 59"/>
                  <a:gd name="T2" fmla="*/ 1 w 12"/>
                  <a:gd name="T3" fmla="*/ 2 h 59"/>
                  <a:gd name="T4" fmla="*/ 1 w 12"/>
                  <a:gd name="T5" fmla="*/ 4 h 59"/>
                  <a:gd name="T6" fmla="*/ 1 w 12"/>
                  <a:gd name="T7" fmla="*/ 4 h 59"/>
                  <a:gd name="T8" fmla="*/ 0 w 12"/>
                  <a:gd name="T9" fmla="*/ 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9"/>
                  <a:gd name="T17" fmla="*/ 12 w 1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9">
                    <a:moveTo>
                      <a:pt x="12" y="0"/>
                    </a:moveTo>
                    <a:lnTo>
                      <a:pt x="12" y="25"/>
                    </a:lnTo>
                    <a:lnTo>
                      <a:pt x="12" y="50"/>
                    </a:lnTo>
                    <a:lnTo>
                      <a:pt x="12" y="59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1" name="Freeform 2849"/>
              <p:cNvSpPr>
                <a:spLocks/>
              </p:cNvSpPr>
              <p:nvPr/>
            </p:nvSpPr>
            <p:spPr bwMode="auto">
              <a:xfrm>
                <a:off x="2477" y="2313"/>
                <a:ext cx="1" cy="16"/>
              </a:xfrm>
              <a:custGeom>
                <a:avLst/>
                <a:gdLst>
                  <a:gd name="T0" fmla="*/ 0 w 1"/>
                  <a:gd name="T1" fmla="*/ 2 h 33"/>
                  <a:gd name="T2" fmla="*/ 0 w 1"/>
                  <a:gd name="T3" fmla="*/ 1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2" name="Line 2850"/>
              <p:cNvSpPr>
                <a:spLocks noChangeShapeType="1"/>
              </p:cNvSpPr>
              <p:nvPr/>
            </p:nvSpPr>
            <p:spPr bwMode="auto">
              <a:xfrm flipH="1">
                <a:off x="2460" y="2310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3" name="Freeform 2851"/>
              <p:cNvSpPr>
                <a:spLocks/>
              </p:cNvSpPr>
              <p:nvPr/>
            </p:nvSpPr>
            <p:spPr bwMode="auto">
              <a:xfrm>
                <a:off x="2460" y="2309"/>
                <a:ext cx="9" cy="21"/>
              </a:xfrm>
              <a:custGeom>
                <a:avLst/>
                <a:gdLst>
                  <a:gd name="T0" fmla="*/ 0 w 19"/>
                  <a:gd name="T1" fmla="*/ 0 h 42"/>
                  <a:gd name="T2" fmla="*/ 0 w 19"/>
                  <a:gd name="T3" fmla="*/ 1 h 42"/>
                  <a:gd name="T4" fmla="*/ 0 w 19"/>
                  <a:gd name="T5" fmla="*/ 3 h 42"/>
                  <a:gd name="T6" fmla="*/ 1 w 19"/>
                  <a:gd name="T7" fmla="*/ 3 h 42"/>
                  <a:gd name="T8" fmla="*/ 1 w 19"/>
                  <a:gd name="T9" fmla="*/ 1 h 42"/>
                  <a:gd name="T10" fmla="*/ 1 w 1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2"/>
                  <a:gd name="T20" fmla="*/ 19 w 1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2">
                    <a:moveTo>
                      <a:pt x="0" y="0"/>
                    </a:moveTo>
                    <a:lnTo>
                      <a:pt x="0" y="25"/>
                    </a:lnTo>
                    <a:lnTo>
                      <a:pt x="0" y="42"/>
                    </a:lnTo>
                    <a:lnTo>
                      <a:pt x="19" y="42"/>
                    </a:lnTo>
                    <a:lnTo>
                      <a:pt x="19" y="17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4" name="Line 2852"/>
              <p:cNvSpPr>
                <a:spLocks noChangeShapeType="1"/>
              </p:cNvSpPr>
              <p:nvPr/>
            </p:nvSpPr>
            <p:spPr bwMode="auto">
              <a:xfrm flipV="1">
                <a:off x="2470" y="2299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5" name="Line 2853"/>
              <p:cNvSpPr>
                <a:spLocks noChangeShapeType="1"/>
              </p:cNvSpPr>
              <p:nvPr/>
            </p:nvSpPr>
            <p:spPr bwMode="auto">
              <a:xfrm flipH="1">
                <a:off x="2460" y="231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6" name="Line 2854"/>
              <p:cNvSpPr>
                <a:spLocks noChangeShapeType="1"/>
              </p:cNvSpPr>
              <p:nvPr/>
            </p:nvSpPr>
            <p:spPr bwMode="auto">
              <a:xfrm>
                <a:off x="2460" y="2323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7" name="Line 2855"/>
              <p:cNvSpPr>
                <a:spLocks noChangeShapeType="1"/>
              </p:cNvSpPr>
              <p:nvPr/>
            </p:nvSpPr>
            <p:spPr bwMode="auto">
              <a:xfrm>
                <a:off x="2467" y="2331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8" name="Line 2856"/>
              <p:cNvSpPr>
                <a:spLocks noChangeShapeType="1"/>
              </p:cNvSpPr>
              <p:nvPr/>
            </p:nvSpPr>
            <p:spPr bwMode="auto">
              <a:xfrm flipV="1">
                <a:off x="2458" y="2331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9" name="Freeform 2857"/>
              <p:cNvSpPr>
                <a:spLocks/>
              </p:cNvSpPr>
              <p:nvPr/>
            </p:nvSpPr>
            <p:spPr bwMode="auto">
              <a:xfrm>
                <a:off x="2490" y="2303"/>
                <a:ext cx="4" cy="32"/>
              </a:xfrm>
              <a:custGeom>
                <a:avLst/>
                <a:gdLst>
                  <a:gd name="T0" fmla="*/ 0 w 8"/>
                  <a:gd name="T1" fmla="*/ 4 h 66"/>
                  <a:gd name="T2" fmla="*/ 1 w 8"/>
                  <a:gd name="T3" fmla="*/ 2 h 66"/>
                  <a:gd name="T4" fmla="*/ 1 w 8"/>
                  <a:gd name="T5" fmla="*/ 1 h 66"/>
                  <a:gd name="T6" fmla="*/ 1 w 8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6"/>
                  <a:gd name="T14" fmla="*/ 8 w 8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6">
                    <a:moveTo>
                      <a:pt x="0" y="66"/>
                    </a:moveTo>
                    <a:lnTo>
                      <a:pt x="8" y="44"/>
                    </a:lnTo>
                    <a:lnTo>
                      <a:pt x="8" y="1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0" name="Line 2858"/>
              <p:cNvSpPr>
                <a:spLocks noChangeShapeType="1"/>
              </p:cNvSpPr>
              <p:nvPr/>
            </p:nvSpPr>
            <p:spPr bwMode="auto">
              <a:xfrm flipV="1">
                <a:off x="2493" y="2300"/>
                <a:ext cx="1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1" name="Freeform 2859"/>
              <p:cNvSpPr>
                <a:spLocks/>
              </p:cNvSpPr>
              <p:nvPr/>
            </p:nvSpPr>
            <p:spPr bwMode="auto">
              <a:xfrm>
                <a:off x="2514" y="2300"/>
                <a:ext cx="1" cy="19"/>
              </a:xfrm>
              <a:custGeom>
                <a:avLst/>
                <a:gdLst>
                  <a:gd name="T0" fmla="*/ 0 w 1"/>
                  <a:gd name="T1" fmla="*/ 0 h 38"/>
                  <a:gd name="T2" fmla="*/ 0 w 1"/>
                  <a:gd name="T3" fmla="*/ 1 h 38"/>
                  <a:gd name="T4" fmla="*/ 0 w 1"/>
                  <a:gd name="T5" fmla="*/ 2 h 3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8"/>
                  <a:gd name="T11" fmla="*/ 1 w 1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8">
                    <a:moveTo>
                      <a:pt x="0" y="0"/>
                    </a:moveTo>
                    <a:lnTo>
                      <a:pt x="0" y="13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2" name="Freeform 2860"/>
              <p:cNvSpPr>
                <a:spLocks/>
              </p:cNvSpPr>
              <p:nvPr/>
            </p:nvSpPr>
            <p:spPr bwMode="auto">
              <a:xfrm>
                <a:off x="2505" y="2319"/>
                <a:ext cx="9" cy="15"/>
              </a:xfrm>
              <a:custGeom>
                <a:avLst/>
                <a:gdLst>
                  <a:gd name="T0" fmla="*/ 0 w 17"/>
                  <a:gd name="T1" fmla="*/ 2 h 30"/>
                  <a:gd name="T2" fmla="*/ 1 w 17"/>
                  <a:gd name="T3" fmla="*/ 2 h 30"/>
                  <a:gd name="T4" fmla="*/ 2 w 17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0"/>
                  <a:gd name="T11" fmla="*/ 17 w 17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0">
                    <a:moveTo>
                      <a:pt x="0" y="30"/>
                    </a:moveTo>
                    <a:lnTo>
                      <a:pt x="13" y="17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3" name="Line 2861"/>
              <p:cNvSpPr>
                <a:spLocks noChangeShapeType="1"/>
              </p:cNvSpPr>
              <p:nvPr/>
            </p:nvSpPr>
            <p:spPr bwMode="auto">
              <a:xfrm flipV="1">
                <a:off x="2507" y="2309"/>
                <a:ext cx="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4" name="Line 2862"/>
              <p:cNvSpPr>
                <a:spLocks noChangeShapeType="1"/>
              </p:cNvSpPr>
              <p:nvPr/>
            </p:nvSpPr>
            <p:spPr bwMode="auto">
              <a:xfrm flipH="1">
                <a:off x="2494" y="2310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5" name="Line 2863"/>
              <p:cNvSpPr>
                <a:spLocks noChangeShapeType="1"/>
              </p:cNvSpPr>
              <p:nvPr/>
            </p:nvSpPr>
            <p:spPr bwMode="auto">
              <a:xfrm>
                <a:off x="2496" y="2320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6" name="Freeform 2864"/>
              <p:cNvSpPr>
                <a:spLocks/>
              </p:cNvSpPr>
              <p:nvPr/>
            </p:nvSpPr>
            <p:spPr bwMode="auto">
              <a:xfrm>
                <a:off x="2514" y="2312"/>
                <a:ext cx="15" cy="1"/>
              </a:xfrm>
              <a:custGeom>
                <a:avLst/>
                <a:gdLst>
                  <a:gd name="T0" fmla="*/ 0 w 30"/>
                  <a:gd name="T1" fmla="*/ 0 h 1"/>
                  <a:gd name="T2" fmla="*/ 2 w 30"/>
                  <a:gd name="T3" fmla="*/ 0 h 1"/>
                  <a:gd name="T4" fmla="*/ 2 w 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"/>
                  <a:gd name="T11" fmla="*/ 30 w 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">
                    <a:moveTo>
                      <a:pt x="0" y="0"/>
                    </a:moveTo>
                    <a:lnTo>
                      <a:pt x="25" y="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7" name="Freeform 2865"/>
              <p:cNvSpPr>
                <a:spLocks/>
              </p:cNvSpPr>
              <p:nvPr/>
            </p:nvSpPr>
            <p:spPr bwMode="auto">
              <a:xfrm>
                <a:off x="2524" y="2312"/>
                <a:ext cx="1" cy="24"/>
              </a:xfrm>
              <a:custGeom>
                <a:avLst/>
                <a:gdLst>
                  <a:gd name="T0" fmla="*/ 0 w 1"/>
                  <a:gd name="T1" fmla="*/ 0 h 48"/>
                  <a:gd name="T2" fmla="*/ 0 w 1"/>
                  <a:gd name="T3" fmla="*/ 2 h 48"/>
                  <a:gd name="T4" fmla="*/ 0 w 1"/>
                  <a:gd name="T5" fmla="*/ 3 h 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8"/>
                  <a:gd name="T11" fmla="*/ 1 w 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8">
                    <a:moveTo>
                      <a:pt x="0" y="0"/>
                    </a:moveTo>
                    <a:lnTo>
                      <a:pt x="0" y="25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8" name="Line 2866"/>
              <p:cNvSpPr>
                <a:spLocks noChangeShapeType="1"/>
              </p:cNvSpPr>
              <p:nvPr/>
            </p:nvSpPr>
            <p:spPr bwMode="auto">
              <a:xfrm flipV="1">
                <a:off x="2514" y="2299"/>
                <a:ext cx="1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9" name="Line 2867"/>
              <p:cNvSpPr>
                <a:spLocks noChangeShapeType="1"/>
              </p:cNvSpPr>
              <p:nvPr/>
            </p:nvSpPr>
            <p:spPr bwMode="auto">
              <a:xfrm flipV="1">
                <a:off x="2532" y="2325"/>
                <a:ext cx="12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0" name="Freeform 2868"/>
              <p:cNvSpPr>
                <a:spLocks/>
              </p:cNvSpPr>
              <p:nvPr/>
            </p:nvSpPr>
            <p:spPr bwMode="auto">
              <a:xfrm>
                <a:off x="2535" y="2313"/>
                <a:ext cx="26" cy="11"/>
              </a:xfrm>
              <a:custGeom>
                <a:avLst/>
                <a:gdLst>
                  <a:gd name="T0" fmla="*/ 2 w 51"/>
                  <a:gd name="T1" fmla="*/ 1 h 22"/>
                  <a:gd name="T2" fmla="*/ 4 w 51"/>
                  <a:gd name="T3" fmla="*/ 1 h 22"/>
                  <a:gd name="T4" fmla="*/ 4 w 51"/>
                  <a:gd name="T5" fmla="*/ 0 h 22"/>
                  <a:gd name="T6" fmla="*/ 4 w 51"/>
                  <a:gd name="T7" fmla="*/ 0 h 22"/>
                  <a:gd name="T8" fmla="*/ 2 w 51"/>
                  <a:gd name="T9" fmla="*/ 0 h 22"/>
                  <a:gd name="T10" fmla="*/ 0 w 5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2"/>
                  <a:gd name="T20" fmla="*/ 51 w 5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2">
                    <a:moveTo>
                      <a:pt x="26" y="22"/>
                    </a:moveTo>
                    <a:lnTo>
                      <a:pt x="51" y="22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1" name="Freeform 2869"/>
              <p:cNvSpPr>
                <a:spLocks/>
              </p:cNvSpPr>
              <p:nvPr/>
            </p:nvSpPr>
            <p:spPr bwMode="auto">
              <a:xfrm>
                <a:off x="2532" y="2318"/>
                <a:ext cx="35" cy="1"/>
              </a:xfrm>
              <a:custGeom>
                <a:avLst/>
                <a:gdLst>
                  <a:gd name="T0" fmla="*/ 0 w 71"/>
                  <a:gd name="T1" fmla="*/ 0 h 1"/>
                  <a:gd name="T2" fmla="*/ 1 w 71"/>
                  <a:gd name="T3" fmla="*/ 0 h 1"/>
                  <a:gd name="T4" fmla="*/ 3 w 71"/>
                  <a:gd name="T5" fmla="*/ 0 h 1"/>
                  <a:gd name="T6" fmla="*/ 4 w 7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"/>
                  <a:gd name="T14" fmla="*/ 71 w 7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7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2" name="Freeform 2870"/>
              <p:cNvSpPr>
                <a:spLocks/>
              </p:cNvSpPr>
              <p:nvPr/>
            </p:nvSpPr>
            <p:spPr bwMode="auto">
              <a:xfrm>
                <a:off x="2532" y="2306"/>
                <a:ext cx="35" cy="1"/>
              </a:xfrm>
              <a:custGeom>
                <a:avLst/>
                <a:gdLst>
                  <a:gd name="T0" fmla="*/ 4 w 71"/>
                  <a:gd name="T1" fmla="*/ 0 h 1"/>
                  <a:gd name="T2" fmla="*/ 3 w 71"/>
                  <a:gd name="T3" fmla="*/ 0 h 1"/>
                  <a:gd name="T4" fmla="*/ 1 w 71"/>
                  <a:gd name="T5" fmla="*/ 0 h 1"/>
                  <a:gd name="T6" fmla="*/ 0 w 7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"/>
                  <a:gd name="T14" fmla="*/ 71 w 7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">
                    <a:moveTo>
                      <a:pt x="7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3" name="Freeform 2871"/>
              <p:cNvSpPr>
                <a:spLocks/>
              </p:cNvSpPr>
              <p:nvPr/>
            </p:nvSpPr>
            <p:spPr bwMode="auto">
              <a:xfrm>
                <a:off x="2544" y="2306"/>
                <a:ext cx="1" cy="31"/>
              </a:xfrm>
              <a:custGeom>
                <a:avLst/>
                <a:gdLst>
                  <a:gd name="T0" fmla="*/ 0 w 1"/>
                  <a:gd name="T1" fmla="*/ 0 h 61"/>
                  <a:gd name="T2" fmla="*/ 0 w 1"/>
                  <a:gd name="T3" fmla="*/ 2 h 61"/>
                  <a:gd name="T4" fmla="*/ 0 w 1"/>
                  <a:gd name="T5" fmla="*/ 4 h 61"/>
                  <a:gd name="T6" fmla="*/ 0 w 1"/>
                  <a:gd name="T7" fmla="*/ 4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4" name="Freeform 2872"/>
              <p:cNvSpPr>
                <a:spLocks/>
              </p:cNvSpPr>
              <p:nvPr/>
            </p:nvSpPr>
            <p:spPr bwMode="auto">
              <a:xfrm>
                <a:off x="2554" y="2306"/>
                <a:ext cx="1" cy="31"/>
              </a:xfrm>
              <a:custGeom>
                <a:avLst/>
                <a:gdLst>
                  <a:gd name="T0" fmla="*/ 0 w 1"/>
                  <a:gd name="T1" fmla="*/ 4 h 61"/>
                  <a:gd name="T2" fmla="*/ 0 w 1"/>
                  <a:gd name="T3" fmla="*/ 4 h 61"/>
                  <a:gd name="T4" fmla="*/ 0 w 1"/>
                  <a:gd name="T5" fmla="*/ 2 h 61"/>
                  <a:gd name="T6" fmla="*/ 0 w 1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61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5" name="Line 2873"/>
              <p:cNvSpPr>
                <a:spLocks noChangeShapeType="1"/>
              </p:cNvSpPr>
              <p:nvPr/>
            </p:nvSpPr>
            <p:spPr bwMode="auto">
              <a:xfrm flipV="1">
                <a:off x="2554" y="2299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6" name="Line 2874"/>
              <p:cNvSpPr>
                <a:spLocks noChangeShapeType="1"/>
              </p:cNvSpPr>
              <p:nvPr/>
            </p:nvSpPr>
            <p:spPr bwMode="auto">
              <a:xfrm>
                <a:off x="2539" y="2300"/>
                <a:ext cx="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7" name="Freeform 2875"/>
              <p:cNvSpPr>
                <a:spLocks/>
              </p:cNvSpPr>
              <p:nvPr/>
            </p:nvSpPr>
            <p:spPr bwMode="auto">
              <a:xfrm>
                <a:off x="2535" y="2324"/>
                <a:ext cx="13" cy="1"/>
              </a:xfrm>
              <a:custGeom>
                <a:avLst/>
                <a:gdLst>
                  <a:gd name="T0" fmla="*/ 2 w 26"/>
                  <a:gd name="T1" fmla="*/ 0 h 1"/>
                  <a:gd name="T2" fmla="*/ 1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26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8" name="Line 2876"/>
              <p:cNvSpPr>
                <a:spLocks noChangeShapeType="1"/>
              </p:cNvSpPr>
              <p:nvPr/>
            </p:nvSpPr>
            <p:spPr bwMode="auto">
              <a:xfrm>
                <a:off x="2554" y="2325"/>
                <a:ext cx="12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9" name="Line 2877"/>
              <p:cNvSpPr>
                <a:spLocks noChangeShapeType="1"/>
              </p:cNvSpPr>
              <p:nvPr/>
            </p:nvSpPr>
            <p:spPr bwMode="auto">
              <a:xfrm flipH="1" flipV="1">
                <a:off x="2572" y="2328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0" name="Line 2878"/>
              <p:cNvSpPr>
                <a:spLocks noChangeShapeType="1"/>
              </p:cNvSpPr>
              <p:nvPr/>
            </p:nvSpPr>
            <p:spPr bwMode="auto">
              <a:xfrm flipV="1">
                <a:off x="2574" y="2318"/>
                <a:ext cx="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1" name="Line 2879"/>
              <p:cNvSpPr>
                <a:spLocks noChangeShapeType="1"/>
              </p:cNvSpPr>
              <p:nvPr/>
            </p:nvSpPr>
            <p:spPr bwMode="auto">
              <a:xfrm flipH="1" flipV="1">
                <a:off x="2571" y="2310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2" name="Line 2880"/>
              <p:cNvSpPr>
                <a:spLocks noChangeShapeType="1"/>
              </p:cNvSpPr>
              <p:nvPr/>
            </p:nvSpPr>
            <p:spPr bwMode="auto">
              <a:xfrm>
                <a:off x="2579" y="230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3" name="Line 2881"/>
              <p:cNvSpPr>
                <a:spLocks noChangeShapeType="1"/>
              </p:cNvSpPr>
              <p:nvPr/>
            </p:nvSpPr>
            <p:spPr bwMode="auto">
              <a:xfrm>
                <a:off x="2594" y="2309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4" name="Line 2882"/>
              <p:cNvSpPr>
                <a:spLocks noChangeShapeType="1"/>
              </p:cNvSpPr>
              <p:nvPr/>
            </p:nvSpPr>
            <p:spPr bwMode="auto">
              <a:xfrm flipV="1">
                <a:off x="2591" y="2310"/>
                <a:ext cx="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5" name="Freeform 2883"/>
              <p:cNvSpPr>
                <a:spLocks/>
              </p:cNvSpPr>
              <p:nvPr/>
            </p:nvSpPr>
            <p:spPr bwMode="auto">
              <a:xfrm>
                <a:off x="2579" y="2310"/>
                <a:ext cx="13" cy="14"/>
              </a:xfrm>
              <a:custGeom>
                <a:avLst/>
                <a:gdLst>
                  <a:gd name="T0" fmla="*/ 1 w 27"/>
                  <a:gd name="T1" fmla="*/ 1 h 30"/>
                  <a:gd name="T2" fmla="*/ 0 w 27"/>
                  <a:gd name="T3" fmla="*/ 0 h 30"/>
                  <a:gd name="T4" fmla="*/ 0 w 27"/>
                  <a:gd name="T5" fmla="*/ 1 h 30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0"/>
                  <a:gd name="T11" fmla="*/ 27 w 27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0">
                    <a:moveTo>
                      <a:pt x="27" y="24"/>
                    </a:moveTo>
                    <a:lnTo>
                      <a:pt x="13" y="0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6" name="Freeform 2884"/>
              <p:cNvSpPr>
                <a:spLocks/>
              </p:cNvSpPr>
              <p:nvPr/>
            </p:nvSpPr>
            <p:spPr bwMode="auto">
              <a:xfrm>
                <a:off x="2585" y="2299"/>
                <a:ext cx="1" cy="25"/>
              </a:xfrm>
              <a:custGeom>
                <a:avLst/>
                <a:gdLst>
                  <a:gd name="T0" fmla="*/ 0 w 1"/>
                  <a:gd name="T1" fmla="*/ 3 h 50"/>
                  <a:gd name="T2" fmla="*/ 0 w 1"/>
                  <a:gd name="T3" fmla="*/ 2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"/>
                  <a:gd name="T11" fmla="*/ 1 w 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">
                    <a:moveTo>
                      <a:pt x="0" y="5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7" name="Line 2885"/>
              <p:cNvSpPr>
                <a:spLocks noChangeShapeType="1"/>
              </p:cNvSpPr>
              <p:nvPr/>
            </p:nvSpPr>
            <p:spPr bwMode="auto">
              <a:xfrm>
                <a:off x="2574" y="2301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8" name="Line 2886"/>
              <p:cNvSpPr>
                <a:spLocks noChangeShapeType="1"/>
              </p:cNvSpPr>
              <p:nvPr/>
            </p:nvSpPr>
            <p:spPr bwMode="auto">
              <a:xfrm>
                <a:off x="2585" y="2324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9" name="Freeform 2887"/>
              <p:cNvSpPr>
                <a:spLocks/>
              </p:cNvSpPr>
              <p:nvPr/>
            </p:nvSpPr>
            <p:spPr bwMode="auto">
              <a:xfrm>
                <a:off x="2600" y="2299"/>
                <a:ext cx="1" cy="37"/>
              </a:xfrm>
              <a:custGeom>
                <a:avLst/>
                <a:gdLst>
                  <a:gd name="T0" fmla="*/ 0 w 1"/>
                  <a:gd name="T1" fmla="*/ 5 h 73"/>
                  <a:gd name="T2" fmla="*/ 0 w 1"/>
                  <a:gd name="T3" fmla="*/ 4 h 73"/>
                  <a:gd name="T4" fmla="*/ 0 w 1"/>
                  <a:gd name="T5" fmla="*/ 2 h 73"/>
                  <a:gd name="T6" fmla="*/ 0 w 1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3"/>
                  <a:gd name="T14" fmla="*/ 1 w 1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3">
                    <a:moveTo>
                      <a:pt x="0" y="73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0" name="Line 2888"/>
              <p:cNvSpPr>
                <a:spLocks noChangeShapeType="1"/>
              </p:cNvSpPr>
              <p:nvPr/>
            </p:nvSpPr>
            <p:spPr bwMode="auto">
              <a:xfrm>
                <a:off x="2600" y="2311"/>
                <a:ext cx="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1" name="Line 2889"/>
              <p:cNvSpPr>
                <a:spLocks noChangeShapeType="1"/>
              </p:cNvSpPr>
              <p:nvPr/>
            </p:nvSpPr>
            <p:spPr bwMode="auto">
              <a:xfrm flipH="1" flipV="1">
                <a:off x="2612" y="2327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2" name="Line 2890"/>
              <p:cNvSpPr>
                <a:spLocks noChangeShapeType="1"/>
              </p:cNvSpPr>
              <p:nvPr/>
            </p:nvSpPr>
            <p:spPr bwMode="auto">
              <a:xfrm flipV="1">
                <a:off x="2614" y="2317"/>
                <a:ext cx="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3" name="Line 2891"/>
              <p:cNvSpPr>
                <a:spLocks noChangeShapeType="1"/>
              </p:cNvSpPr>
              <p:nvPr/>
            </p:nvSpPr>
            <p:spPr bwMode="auto">
              <a:xfrm flipH="1" flipV="1">
                <a:off x="2611" y="231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4" name="Line 2892"/>
              <p:cNvSpPr>
                <a:spLocks noChangeShapeType="1"/>
              </p:cNvSpPr>
              <p:nvPr/>
            </p:nvSpPr>
            <p:spPr bwMode="auto">
              <a:xfrm flipH="1" flipV="1">
                <a:off x="2613" y="2300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5" name="Line 2893"/>
              <p:cNvSpPr>
                <a:spLocks noChangeShapeType="1"/>
              </p:cNvSpPr>
              <p:nvPr/>
            </p:nvSpPr>
            <p:spPr bwMode="auto">
              <a:xfrm flipV="1">
                <a:off x="2622" y="2301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6" name="Line 2894"/>
              <p:cNvSpPr>
                <a:spLocks noChangeShapeType="1"/>
              </p:cNvSpPr>
              <p:nvPr/>
            </p:nvSpPr>
            <p:spPr bwMode="auto">
              <a:xfrm>
                <a:off x="2633" y="2309"/>
                <a:ext cx="1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7" name="Freeform 2895"/>
              <p:cNvSpPr>
                <a:spLocks/>
              </p:cNvSpPr>
              <p:nvPr/>
            </p:nvSpPr>
            <p:spPr bwMode="auto">
              <a:xfrm>
                <a:off x="2626" y="2323"/>
                <a:ext cx="15" cy="1"/>
              </a:xfrm>
              <a:custGeom>
                <a:avLst/>
                <a:gdLst>
                  <a:gd name="T0" fmla="*/ 1 w 32"/>
                  <a:gd name="T1" fmla="*/ 0 h 1"/>
                  <a:gd name="T2" fmla="*/ 1 w 32"/>
                  <a:gd name="T3" fmla="*/ 0 h 1"/>
                  <a:gd name="T4" fmla="*/ 0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32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8" name="Freeform 2896"/>
              <p:cNvSpPr>
                <a:spLocks/>
              </p:cNvSpPr>
              <p:nvPr/>
            </p:nvSpPr>
            <p:spPr bwMode="auto">
              <a:xfrm>
                <a:off x="2626" y="2322"/>
                <a:ext cx="1" cy="13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1 h 27"/>
                  <a:gd name="T4" fmla="*/ 0 w 1"/>
                  <a:gd name="T5" fmla="*/ 1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25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9" name="Freeform 2897"/>
              <p:cNvSpPr>
                <a:spLocks/>
              </p:cNvSpPr>
              <p:nvPr/>
            </p:nvSpPr>
            <p:spPr bwMode="auto">
              <a:xfrm>
                <a:off x="2626" y="2322"/>
                <a:ext cx="15" cy="13"/>
              </a:xfrm>
              <a:custGeom>
                <a:avLst/>
                <a:gdLst>
                  <a:gd name="T0" fmla="*/ 0 w 30"/>
                  <a:gd name="T1" fmla="*/ 2 h 25"/>
                  <a:gd name="T2" fmla="*/ 2 w 30"/>
                  <a:gd name="T3" fmla="*/ 2 h 25"/>
                  <a:gd name="T4" fmla="*/ 2 w 30"/>
                  <a:gd name="T5" fmla="*/ 2 h 25"/>
                  <a:gd name="T6" fmla="*/ 2 w 30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5"/>
                  <a:gd name="T14" fmla="*/ 30 w 3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5">
                    <a:moveTo>
                      <a:pt x="0" y="25"/>
                    </a:moveTo>
                    <a:lnTo>
                      <a:pt x="25" y="25"/>
                    </a:lnTo>
                    <a:lnTo>
                      <a:pt x="30" y="2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0" name="Line 2898"/>
              <p:cNvSpPr>
                <a:spLocks noChangeShapeType="1"/>
              </p:cNvSpPr>
              <p:nvPr/>
            </p:nvSpPr>
            <p:spPr bwMode="auto">
              <a:xfrm>
                <a:off x="2641" y="233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1" name="Line 2899"/>
              <p:cNvSpPr>
                <a:spLocks noChangeShapeType="1"/>
              </p:cNvSpPr>
              <p:nvPr/>
            </p:nvSpPr>
            <p:spPr bwMode="auto">
              <a:xfrm flipH="1" flipV="1">
                <a:off x="2638" y="2300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2" name="Freeform 2900"/>
              <p:cNvSpPr>
                <a:spLocks/>
              </p:cNvSpPr>
              <p:nvPr/>
            </p:nvSpPr>
            <p:spPr bwMode="auto">
              <a:xfrm>
                <a:off x="2618" y="2307"/>
                <a:ext cx="15" cy="17"/>
              </a:xfrm>
              <a:custGeom>
                <a:avLst/>
                <a:gdLst>
                  <a:gd name="T0" fmla="*/ 0 w 31"/>
                  <a:gd name="T1" fmla="*/ 2 h 34"/>
                  <a:gd name="T2" fmla="*/ 1 w 31"/>
                  <a:gd name="T3" fmla="*/ 1 h 34"/>
                  <a:gd name="T4" fmla="*/ 1 w 31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4"/>
                  <a:gd name="T11" fmla="*/ 31 w 31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4">
                    <a:moveTo>
                      <a:pt x="0" y="34"/>
                    </a:moveTo>
                    <a:lnTo>
                      <a:pt x="18" y="2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3" name="Freeform 2901"/>
              <p:cNvSpPr>
                <a:spLocks/>
              </p:cNvSpPr>
              <p:nvPr/>
            </p:nvSpPr>
            <p:spPr bwMode="auto">
              <a:xfrm>
                <a:off x="2653" y="2335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4" name="Freeform 2902"/>
              <p:cNvSpPr>
                <a:spLocks/>
              </p:cNvSpPr>
              <p:nvPr/>
            </p:nvSpPr>
            <p:spPr bwMode="auto">
              <a:xfrm>
                <a:off x="2657" y="2328"/>
                <a:ext cx="27" cy="1"/>
              </a:xfrm>
              <a:custGeom>
                <a:avLst/>
                <a:gdLst>
                  <a:gd name="T0" fmla="*/ 4 w 53"/>
                  <a:gd name="T1" fmla="*/ 0 h 1"/>
                  <a:gd name="T2" fmla="*/ 4 w 53"/>
                  <a:gd name="T3" fmla="*/ 0 h 1"/>
                  <a:gd name="T4" fmla="*/ 2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5" name="Line 2903"/>
              <p:cNvSpPr>
                <a:spLocks noChangeShapeType="1"/>
              </p:cNvSpPr>
              <p:nvPr/>
            </p:nvSpPr>
            <p:spPr bwMode="auto">
              <a:xfrm flipV="1">
                <a:off x="2656" y="2318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6" name="Line 2904"/>
              <p:cNvSpPr>
                <a:spLocks noChangeShapeType="1"/>
              </p:cNvSpPr>
              <p:nvPr/>
            </p:nvSpPr>
            <p:spPr bwMode="auto">
              <a:xfrm>
                <a:off x="2676" y="2314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7" name="Freeform 2905"/>
              <p:cNvSpPr>
                <a:spLocks/>
              </p:cNvSpPr>
              <p:nvPr/>
            </p:nvSpPr>
            <p:spPr bwMode="auto">
              <a:xfrm>
                <a:off x="2658" y="2311"/>
                <a:ext cx="24" cy="1"/>
              </a:xfrm>
              <a:custGeom>
                <a:avLst/>
                <a:gdLst>
                  <a:gd name="T0" fmla="*/ 3 w 48"/>
                  <a:gd name="T1" fmla="*/ 0 h 1"/>
                  <a:gd name="T2" fmla="*/ 2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8" name="Line 2906"/>
              <p:cNvSpPr>
                <a:spLocks noChangeShapeType="1"/>
              </p:cNvSpPr>
              <p:nvPr/>
            </p:nvSpPr>
            <p:spPr bwMode="auto">
              <a:xfrm flipV="1">
                <a:off x="2651" y="2302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9" name="Freeform 2907"/>
              <p:cNvSpPr>
                <a:spLocks/>
              </p:cNvSpPr>
              <p:nvPr/>
            </p:nvSpPr>
            <p:spPr bwMode="auto">
              <a:xfrm>
                <a:off x="2655" y="2306"/>
                <a:ext cx="32" cy="1"/>
              </a:xfrm>
              <a:custGeom>
                <a:avLst/>
                <a:gdLst>
                  <a:gd name="T0" fmla="*/ 0 w 62"/>
                  <a:gd name="T1" fmla="*/ 0 h 1"/>
                  <a:gd name="T2" fmla="*/ 2 w 62"/>
                  <a:gd name="T3" fmla="*/ 0 h 1"/>
                  <a:gd name="T4" fmla="*/ 4 w 62"/>
                  <a:gd name="T5" fmla="*/ 0 h 1"/>
                  <a:gd name="T6" fmla="*/ 5 w 6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"/>
                  <a:gd name="T14" fmla="*/ 62 w 6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0" name="Line 2908"/>
              <p:cNvSpPr>
                <a:spLocks noChangeShapeType="1"/>
              </p:cNvSpPr>
              <p:nvPr/>
            </p:nvSpPr>
            <p:spPr bwMode="auto">
              <a:xfrm flipH="1">
                <a:off x="2684" y="2303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1" name="Line 2909"/>
              <p:cNvSpPr>
                <a:spLocks noChangeShapeType="1"/>
              </p:cNvSpPr>
              <p:nvPr/>
            </p:nvSpPr>
            <p:spPr bwMode="auto">
              <a:xfrm flipH="1">
                <a:off x="2659" y="2311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2" name="Freeform 2910"/>
              <p:cNvSpPr>
                <a:spLocks/>
              </p:cNvSpPr>
              <p:nvPr/>
            </p:nvSpPr>
            <p:spPr bwMode="auto">
              <a:xfrm>
                <a:off x="2669" y="2320"/>
                <a:ext cx="1" cy="15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1 h 31"/>
                  <a:gd name="T4" fmla="*/ 0 w 1"/>
                  <a:gd name="T5" fmla="*/ 1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3" name="Line 2911"/>
              <p:cNvSpPr>
                <a:spLocks noChangeShapeType="1"/>
              </p:cNvSpPr>
              <p:nvPr/>
            </p:nvSpPr>
            <p:spPr bwMode="auto">
              <a:xfrm flipV="1">
                <a:off x="2670" y="230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4" name="Rectangle 2912"/>
              <p:cNvSpPr>
                <a:spLocks noChangeArrowheads="1"/>
              </p:cNvSpPr>
              <p:nvPr/>
            </p:nvSpPr>
            <p:spPr bwMode="auto">
              <a:xfrm>
                <a:off x="2426" y="2184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5" name="Freeform 2913"/>
              <p:cNvSpPr>
                <a:spLocks/>
              </p:cNvSpPr>
              <p:nvPr/>
            </p:nvSpPr>
            <p:spPr bwMode="auto">
              <a:xfrm>
                <a:off x="2442" y="2198"/>
                <a:ext cx="6" cy="26"/>
              </a:xfrm>
              <a:custGeom>
                <a:avLst/>
                <a:gdLst>
                  <a:gd name="T0" fmla="*/ 0 w 11"/>
                  <a:gd name="T1" fmla="*/ 0 h 54"/>
                  <a:gd name="T2" fmla="*/ 1 w 11"/>
                  <a:gd name="T3" fmla="*/ 0 h 54"/>
                  <a:gd name="T4" fmla="*/ 1 w 11"/>
                  <a:gd name="T5" fmla="*/ 0 h 54"/>
                  <a:gd name="T6" fmla="*/ 1 w 11"/>
                  <a:gd name="T7" fmla="*/ 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4"/>
                  <a:gd name="T14" fmla="*/ 11 w 1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4">
                    <a:moveTo>
                      <a:pt x="0" y="10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6" name="Freeform 2914"/>
              <p:cNvSpPr>
                <a:spLocks/>
              </p:cNvSpPr>
              <p:nvPr/>
            </p:nvSpPr>
            <p:spPr bwMode="auto">
              <a:xfrm>
                <a:off x="2460" y="2198"/>
                <a:ext cx="15" cy="26"/>
              </a:xfrm>
              <a:custGeom>
                <a:avLst/>
                <a:gdLst>
                  <a:gd name="T0" fmla="*/ 1 w 28"/>
                  <a:gd name="T1" fmla="*/ 0 h 54"/>
                  <a:gd name="T2" fmla="*/ 1 w 28"/>
                  <a:gd name="T3" fmla="*/ 0 h 54"/>
                  <a:gd name="T4" fmla="*/ 1 w 28"/>
                  <a:gd name="T5" fmla="*/ 0 h 54"/>
                  <a:gd name="T6" fmla="*/ 0 w 28"/>
                  <a:gd name="T7" fmla="*/ 1 h 54"/>
                  <a:gd name="T8" fmla="*/ 0 w 28"/>
                  <a:gd name="T9" fmla="*/ 1 h 54"/>
                  <a:gd name="T10" fmla="*/ 1 w 28"/>
                  <a:gd name="T11" fmla="*/ 2 h 54"/>
                  <a:gd name="T12" fmla="*/ 1 w 28"/>
                  <a:gd name="T13" fmla="*/ 3 h 54"/>
                  <a:gd name="T14" fmla="*/ 1 w 28"/>
                  <a:gd name="T15" fmla="*/ 3 h 54"/>
                  <a:gd name="T16" fmla="*/ 2 w 28"/>
                  <a:gd name="T17" fmla="*/ 3 h 54"/>
                  <a:gd name="T18" fmla="*/ 2 w 28"/>
                  <a:gd name="T19" fmla="*/ 3 h 54"/>
                  <a:gd name="T20" fmla="*/ 2 w 28"/>
                  <a:gd name="T21" fmla="*/ 2 h 54"/>
                  <a:gd name="T22" fmla="*/ 2 w 28"/>
                  <a:gd name="T23" fmla="*/ 1 h 54"/>
                  <a:gd name="T24" fmla="*/ 2 w 28"/>
                  <a:gd name="T25" fmla="*/ 1 h 54"/>
                  <a:gd name="T26" fmla="*/ 2 w 28"/>
                  <a:gd name="T27" fmla="*/ 0 h 54"/>
                  <a:gd name="T28" fmla="*/ 2 w 28"/>
                  <a:gd name="T29" fmla="*/ 0 h 54"/>
                  <a:gd name="T30" fmla="*/ 2 w 28"/>
                  <a:gd name="T31" fmla="*/ 0 h 54"/>
                  <a:gd name="T32" fmla="*/ 1 w 2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4"/>
                  <a:gd name="T53" fmla="*/ 28 w 2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4">
                    <a:moveTo>
                      <a:pt x="12" y="0"/>
                    </a:moveTo>
                    <a:lnTo>
                      <a:pt x="6" y="2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2" y="54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27" y="43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7" y="10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7" name="Freeform 2915"/>
              <p:cNvSpPr>
                <a:spLocks/>
              </p:cNvSpPr>
              <p:nvPr/>
            </p:nvSpPr>
            <p:spPr bwMode="auto">
              <a:xfrm>
                <a:off x="2481" y="2198"/>
                <a:ext cx="14" cy="26"/>
              </a:xfrm>
              <a:custGeom>
                <a:avLst/>
                <a:gdLst>
                  <a:gd name="T0" fmla="*/ 1 w 28"/>
                  <a:gd name="T1" fmla="*/ 3 h 54"/>
                  <a:gd name="T2" fmla="*/ 2 w 28"/>
                  <a:gd name="T3" fmla="*/ 0 h 54"/>
                  <a:gd name="T4" fmla="*/ 0 w 2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54"/>
                  <a:gd name="T11" fmla="*/ 28 w 2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54">
                    <a:moveTo>
                      <a:pt x="7" y="54"/>
                    </a:move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8" name="Line 2916"/>
              <p:cNvSpPr>
                <a:spLocks noChangeShapeType="1"/>
              </p:cNvSpPr>
              <p:nvPr/>
            </p:nvSpPr>
            <p:spPr bwMode="auto">
              <a:xfrm flipH="1">
                <a:off x="2461" y="2790"/>
                <a:ext cx="72" cy="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9" name="Freeform 2917"/>
              <p:cNvSpPr>
                <a:spLocks/>
              </p:cNvSpPr>
              <p:nvPr/>
            </p:nvSpPr>
            <p:spPr bwMode="auto">
              <a:xfrm>
                <a:off x="2461" y="2863"/>
                <a:ext cx="144" cy="28"/>
              </a:xfrm>
              <a:custGeom>
                <a:avLst/>
                <a:gdLst>
                  <a:gd name="T0" fmla="*/ 0 w 289"/>
                  <a:gd name="T1" fmla="*/ 0 h 57"/>
                  <a:gd name="T2" fmla="*/ 3 w 289"/>
                  <a:gd name="T3" fmla="*/ 2 h 57"/>
                  <a:gd name="T4" fmla="*/ 7 w 289"/>
                  <a:gd name="T5" fmla="*/ 3 h 57"/>
                  <a:gd name="T6" fmla="*/ 11 w 289"/>
                  <a:gd name="T7" fmla="*/ 3 h 57"/>
                  <a:gd name="T8" fmla="*/ 14 w 289"/>
                  <a:gd name="T9" fmla="*/ 2 h 57"/>
                  <a:gd name="T10" fmla="*/ 18 w 289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9"/>
                  <a:gd name="T19" fmla="*/ 0 h 57"/>
                  <a:gd name="T20" fmla="*/ 289 w 28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9" h="57">
                    <a:moveTo>
                      <a:pt x="0" y="0"/>
                    </a:moveTo>
                    <a:lnTo>
                      <a:pt x="52" y="38"/>
                    </a:lnTo>
                    <a:lnTo>
                      <a:pt x="113" y="57"/>
                    </a:lnTo>
                    <a:lnTo>
                      <a:pt x="177" y="57"/>
                    </a:lnTo>
                    <a:lnTo>
                      <a:pt x="237" y="38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0" name="Line 2918"/>
              <p:cNvSpPr>
                <a:spLocks noChangeShapeType="1"/>
              </p:cNvSpPr>
              <p:nvPr/>
            </p:nvSpPr>
            <p:spPr bwMode="auto">
              <a:xfrm>
                <a:off x="2413" y="2689"/>
                <a:ext cx="108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1" name="Line 2919"/>
              <p:cNvSpPr>
                <a:spLocks noChangeShapeType="1"/>
              </p:cNvSpPr>
              <p:nvPr/>
            </p:nvSpPr>
            <p:spPr bwMode="auto">
              <a:xfrm>
                <a:off x="2316" y="2573"/>
                <a:ext cx="206" cy="20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2" name="Line 2920"/>
              <p:cNvSpPr>
                <a:spLocks noChangeShapeType="1"/>
              </p:cNvSpPr>
              <p:nvPr/>
            </p:nvSpPr>
            <p:spPr bwMode="auto">
              <a:xfrm>
                <a:off x="2718" y="213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3" name="Line 2921"/>
              <p:cNvSpPr>
                <a:spLocks noChangeShapeType="1"/>
              </p:cNvSpPr>
              <p:nvPr/>
            </p:nvSpPr>
            <p:spPr bwMode="auto">
              <a:xfrm>
                <a:off x="2710" y="214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4" name="Line 2922"/>
              <p:cNvSpPr>
                <a:spLocks noChangeShapeType="1"/>
              </p:cNvSpPr>
              <p:nvPr/>
            </p:nvSpPr>
            <p:spPr bwMode="auto">
              <a:xfrm>
                <a:off x="2726" y="214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5" name="Line 2923"/>
              <p:cNvSpPr>
                <a:spLocks noChangeShapeType="1"/>
              </p:cNvSpPr>
              <p:nvPr/>
            </p:nvSpPr>
            <p:spPr bwMode="auto">
              <a:xfrm>
                <a:off x="2702" y="215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6" name="Line 2924"/>
              <p:cNvSpPr>
                <a:spLocks noChangeShapeType="1"/>
              </p:cNvSpPr>
              <p:nvPr/>
            </p:nvSpPr>
            <p:spPr bwMode="auto">
              <a:xfrm>
                <a:off x="2734" y="215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7" name="Line 2925"/>
              <p:cNvSpPr>
                <a:spLocks noChangeShapeType="1"/>
              </p:cNvSpPr>
              <p:nvPr/>
            </p:nvSpPr>
            <p:spPr bwMode="auto">
              <a:xfrm>
                <a:off x="2694" y="216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8" name="Line 2926"/>
              <p:cNvSpPr>
                <a:spLocks noChangeShapeType="1"/>
              </p:cNvSpPr>
              <p:nvPr/>
            </p:nvSpPr>
            <p:spPr bwMode="auto">
              <a:xfrm>
                <a:off x="2742" y="216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9" name="Line 2927"/>
              <p:cNvSpPr>
                <a:spLocks noChangeShapeType="1"/>
              </p:cNvSpPr>
              <p:nvPr/>
            </p:nvSpPr>
            <p:spPr bwMode="auto">
              <a:xfrm>
                <a:off x="2686" y="216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0" name="Line 2928"/>
              <p:cNvSpPr>
                <a:spLocks noChangeShapeType="1"/>
              </p:cNvSpPr>
              <p:nvPr/>
            </p:nvSpPr>
            <p:spPr bwMode="auto">
              <a:xfrm>
                <a:off x="2750" y="2169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1" name="Line 2929"/>
              <p:cNvSpPr>
                <a:spLocks noChangeShapeType="1"/>
              </p:cNvSpPr>
              <p:nvPr/>
            </p:nvSpPr>
            <p:spPr bwMode="auto">
              <a:xfrm>
                <a:off x="2678" y="217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2" name="Line 2930"/>
              <p:cNvSpPr>
                <a:spLocks noChangeShapeType="1"/>
              </p:cNvSpPr>
              <p:nvPr/>
            </p:nvSpPr>
            <p:spPr bwMode="auto">
              <a:xfrm>
                <a:off x="2759" y="217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3" name="Line 2931"/>
              <p:cNvSpPr>
                <a:spLocks noChangeShapeType="1"/>
              </p:cNvSpPr>
              <p:nvPr/>
            </p:nvSpPr>
            <p:spPr bwMode="auto">
              <a:xfrm>
                <a:off x="2669" y="2186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4" name="Line 2932"/>
              <p:cNvSpPr>
                <a:spLocks noChangeShapeType="1"/>
              </p:cNvSpPr>
              <p:nvPr/>
            </p:nvSpPr>
            <p:spPr bwMode="auto">
              <a:xfrm>
                <a:off x="2767" y="218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5" name="Line 2933"/>
              <p:cNvSpPr>
                <a:spLocks noChangeShapeType="1"/>
              </p:cNvSpPr>
              <p:nvPr/>
            </p:nvSpPr>
            <p:spPr bwMode="auto">
              <a:xfrm>
                <a:off x="2662" y="2194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6" name="Line 2934"/>
              <p:cNvSpPr>
                <a:spLocks noChangeShapeType="1"/>
              </p:cNvSpPr>
              <p:nvPr/>
            </p:nvSpPr>
            <p:spPr bwMode="auto">
              <a:xfrm>
                <a:off x="2774" y="2194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7" name="Line 2935"/>
              <p:cNvSpPr>
                <a:spLocks noChangeShapeType="1"/>
              </p:cNvSpPr>
              <p:nvPr/>
            </p:nvSpPr>
            <p:spPr bwMode="auto">
              <a:xfrm>
                <a:off x="2654" y="220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8" name="Line 2936"/>
              <p:cNvSpPr>
                <a:spLocks noChangeShapeType="1"/>
              </p:cNvSpPr>
              <p:nvPr/>
            </p:nvSpPr>
            <p:spPr bwMode="auto">
              <a:xfrm>
                <a:off x="2783" y="220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9" name="Line 2937"/>
              <p:cNvSpPr>
                <a:spLocks noChangeShapeType="1"/>
              </p:cNvSpPr>
              <p:nvPr/>
            </p:nvSpPr>
            <p:spPr bwMode="auto">
              <a:xfrm>
                <a:off x="2645" y="2210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0" name="Line 2938"/>
              <p:cNvSpPr>
                <a:spLocks noChangeShapeType="1"/>
              </p:cNvSpPr>
              <p:nvPr/>
            </p:nvSpPr>
            <p:spPr bwMode="auto">
              <a:xfrm>
                <a:off x="2791" y="221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1" name="Line 2939"/>
              <p:cNvSpPr>
                <a:spLocks noChangeShapeType="1"/>
              </p:cNvSpPr>
              <p:nvPr/>
            </p:nvSpPr>
            <p:spPr bwMode="auto">
              <a:xfrm>
                <a:off x="2637" y="221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2" name="Line 2940"/>
              <p:cNvSpPr>
                <a:spLocks noChangeShapeType="1"/>
              </p:cNvSpPr>
              <p:nvPr/>
            </p:nvSpPr>
            <p:spPr bwMode="auto">
              <a:xfrm>
                <a:off x="2799" y="221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3" name="Line 2941"/>
              <p:cNvSpPr>
                <a:spLocks noChangeShapeType="1"/>
              </p:cNvSpPr>
              <p:nvPr/>
            </p:nvSpPr>
            <p:spPr bwMode="auto">
              <a:xfrm>
                <a:off x="2630" y="222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4" name="Line 2942"/>
              <p:cNvSpPr>
                <a:spLocks noChangeShapeType="1"/>
              </p:cNvSpPr>
              <p:nvPr/>
            </p:nvSpPr>
            <p:spPr bwMode="auto">
              <a:xfrm>
                <a:off x="2807" y="222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5" name="Line 2943"/>
              <p:cNvSpPr>
                <a:spLocks noChangeShapeType="1"/>
              </p:cNvSpPr>
              <p:nvPr/>
            </p:nvSpPr>
            <p:spPr bwMode="auto">
              <a:xfrm>
                <a:off x="2621" y="2234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6" name="Line 2944"/>
              <p:cNvSpPr>
                <a:spLocks noChangeShapeType="1"/>
              </p:cNvSpPr>
              <p:nvPr/>
            </p:nvSpPr>
            <p:spPr bwMode="auto">
              <a:xfrm>
                <a:off x="2815" y="223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7" name="Line 2945"/>
              <p:cNvSpPr>
                <a:spLocks noChangeShapeType="1"/>
              </p:cNvSpPr>
              <p:nvPr/>
            </p:nvSpPr>
            <p:spPr bwMode="auto">
              <a:xfrm>
                <a:off x="2613" y="224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8" name="Line 2946"/>
              <p:cNvSpPr>
                <a:spLocks noChangeShapeType="1"/>
              </p:cNvSpPr>
              <p:nvPr/>
            </p:nvSpPr>
            <p:spPr bwMode="auto">
              <a:xfrm>
                <a:off x="2823" y="224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9" name="Line 2947"/>
              <p:cNvSpPr>
                <a:spLocks noChangeShapeType="1"/>
              </p:cNvSpPr>
              <p:nvPr/>
            </p:nvSpPr>
            <p:spPr bwMode="auto">
              <a:xfrm>
                <a:off x="2605" y="225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0" name="Line 2948"/>
              <p:cNvSpPr>
                <a:spLocks noChangeShapeType="1"/>
              </p:cNvSpPr>
              <p:nvPr/>
            </p:nvSpPr>
            <p:spPr bwMode="auto">
              <a:xfrm>
                <a:off x="2831" y="225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1" name="Line 2949"/>
              <p:cNvSpPr>
                <a:spLocks noChangeShapeType="1"/>
              </p:cNvSpPr>
              <p:nvPr/>
            </p:nvSpPr>
            <p:spPr bwMode="auto">
              <a:xfrm>
                <a:off x="2597" y="225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2" name="Line 2950"/>
              <p:cNvSpPr>
                <a:spLocks noChangeShapeType="1"/>
              </p:cNvSpPr>
              <p:nvPr/>
            </p:nvSpPr>
            <p:spPr bwMode="auto">
              <a:xfrm>
                <a:off x="2839" y="225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3" name="Line 2951"/>
              <p:cNvSpPr>
                <a:spLocks noChangeShapeType="1"/>
              </p:cNvSpPr>
              <p:nvPr/>
            </p:nvSpPr>
            <p:spPr bwMode="auto">
              <a:xfrm>
                <a:off x="2589" y="226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4" name="Line 2952"/>
              <p:cNvSpPr>
                <a:spLocks noChangeShapeType="1"/>
              </p:cNvSpPr>
              <p:nvPr/>
            </p:nvSpPr>
            <p:spPr bwMode="auto">
              <a:xfrm>
                <a:off x="2581" y="227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5" name="Line 2953"/>
              <p:cNvSpPr>
                <a:spLocks noChangeShapeType="1"/>
              </p:cNvSpPr>
              <p:nvPr/>
            </p:nvSpPr>
            <p:spPr bwMode="auto">
              <a:xfrm>
                <a:off x="2573" y="228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6" name="Line 2954"/>
              <p:cNvSpPr>
                <a:spLocks noChangeShapeType="1"/>
              </p:cNvSpPr>
              <p:nvPr/>
            </p:nvSpPr>
            <p:spPr bwMode="auto">
              <a:xfrm>
                <a:off x="2565" y="229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7" name="Line 2955"/>
              <p:cNvSpPr>
                <a:spLocks noChangeShapeType="1"/>
              </p:cNvSpPr>
              <p:nvPr/>
            </p:nvSpPr>
            <p:spPr bwMode="auto">
              <a:xfrm>
                <a:off x="2557" y="229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8" name="Line 2956"/>
              <p:cNvSpPr>
                <a:spLocks noChangeShapeType="1"/>
              </p:cNvSpPr>
              <p:nvPr/>
            </p:nvSpPr>
            <p:spPr bwMode="auto">
              <a:xfrm>
                <a:off x="2549" y="230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9" name="Line 2957"/>
              <p:cNvSpPr>
                <a:spLocks noChangeShapeType="1"/>
              </p:cNvSpPr>
              <p:nvPr/>
            </p:nvSpPr>
            <p:spPr bwMode="auto">
              <a:xfrm>
                <a:off x="2540" y="2315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0" name="Line 2958"/>
              <p:cNvSpPr>
                <a:spLocks noChangeShapeType="1"/>
              </p:cNvSpPr>
              <p:nvPr/>
            </p:nvSpPr>
            <p:spPr bwMode="auto">
              <a:xfrm>
                <a:off x="2532" y="232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1" name="Line 2959"/>
              <p:cNvSpPr>
                <a:spLocks noChangeShapeType="1"/>
              </p:cNvSpPr>
              <p:nvPr/>
            </p:nvSpPr>
            <p:spPr bwMode="auto">
              <a:xfrm>
                <a:off x="2525" y="2332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2" name="Line 2960"/>
              <p:cNvSpPr>
                <a:spLocks noChangeShapeType="1"/>
              </p:cNvSpPr>
              <p:nvPr/>
            </p:nvSpPr>
            <p:spPr bwMode="auto">
              <a:xfrm>
                <a:off x="2767" y="2332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3" name="Line 2961"/>
              <p:cNvSpPr>
                <a:spLocks noChangeShapeType="1"/>
              </p:cNvSpPr>
              <p:nvPr/>
            </p:nvSpPr>
            <p:spPr bwMode="auto">
              <a:xfrm>
                <a:off x="2516" y="2339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4" name="Line 2962"/>
              <p:cNvSpPr>
                <a:spLocks noChangeShapeType="1"/>
              </p:cNvSpPr>
              <p:nvPr/>
            </p:nvSpPr>
            <p:spPr bwMode="auto">
              <a:xfrm>
                <a:off x="2759" y="233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5" name="Line 2963"/>
              <p:cNvSpPr>
                <a:spLocks noChangeShapeType="1"/>
              </p:cNvSpPr>
              <p:nvPr/>
            </p:nvSpPr>
            <p:spPr bwMode="auto">
              <a:xfrm>
                <a:off x="2508" y="234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6" name="Line 2964"/>
              <p:cNvSpPr>
                <a:spLocks noChangeShapeType="1"/>
              </p:cNvSpPr>
              <p:nvPr/>
            </p:nvSpPr>
            <p:spPr bwMode="auto">
              <a:xfrm>
                <a:off x="2750" y="234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7" name="Line 2965"/>
              <p:cNvSpPr>
                <a:spLocks noChangeShapeType="1"/>
              </p:cNvSpPr>
              <p:nvPr/>
            </p:nvSpPr>
            <p:spPr bwMode="auto">
              <a:xfrm>
                <a:off x="2500" y="2356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8" name="Line 2966"/>
              <p:cNvSpPr>
                <a:spLocks noChangeShapeType="1"/>
              </p:cNvSpPr>
              <p:nvPr/>
            </p:nvSpPr>
            <p:spPr bwMode="auto">
              <a:xfrm>
                <a:off x="2742" y="2356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9" name="Line 2967"/>
              <p:cNvSpPr>
                <a:spLocks noChangeShapeType="1"/>
              </p:cNvSpPr>
              <p:nvPr/>
            </p:nvSpPr>
            <p:spPr bwMode="auto">
              <a:xfrm>
                <a:off x="2493" y="2364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0" name="Line 2968"/>
              <p:cNvSpPr>
                <a:spLocks noChangeShapeType="1"/>
              </p:cNvSpPr>
              <p:nvPr/>
            </p:nvSpPr>
            <p:spPr bwMode="auto">
              <a:xfrm>
                <a:off x="2734" y="236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1" name="Line 2969"/>
              <p:cNvSpPr>
                <a:spLocks noChangeShapeType="1"/>
              </p:cNvSpPr>
              <p:nvPr/>
            </p:nvSpPr>
            <p:spPr bwMode="auto">
              <a:xfrm>
                <a:off x="2484" y="2371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2" name="Line 2970"/>
              <p:cNvSpPr>
                <a:spLocks noChangeShapeType="1"/>
              </p:cNvSpPr>
              <p:nvPr/>
            </p:nvSpPr>
            <p:spPr bwMode="auto">
              <a:xfrm>
                <a:off x="2726" y="237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3" name="Line 2971"/>
              <p:cNvSpPr>
                <a:spLocks noChangeShapeType="1"/>
              </p:cNvSpPr>
              <p:nvPr/>
            </p:nvSpPr>
            <p:spPr bwMode="auto">
              <a:xfrm>
                <a:off x="2476" y="238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4" name="Line 2972"/>
              <p:cNvSpPr>
                <a:spLocks noChangeShapeType="1"/>
              </p:cNvSpPr>
              <p:nvPr/>
            </p:nvSpPr>
            <p:spPr bwMode="auto">
              <a:xfrm>
                <a:off x="2718" y="238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5" name="Line 2973"/>
              <p:cNvSpPr>
                <a:spLocks noChangeShapeType="1"/>
              </p:cNvSpPr>
              <p:nvPr/>
            </p:nvSpPr>
            <p:spPr bwMode="auto">
              <a:xfrm>
                <a:off x="2468" y="238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6" name="Line 2974"/>
              <p:cNvSpPr>
                <a:spLocks noChangeShapeType="1"/>
              </p:cNvSpPr>
              <p:nvPr/>
            </p:nvSpPr>
            <p:spPr bwMode="auto">
              <a:xfrm>
                <a:off x="2710" y="238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7" name="Line 2975"/>
              <p:cNvSpPr>
                <a:spLocks noChangeShapeType="1"/>
              </p:cNvSpPr>
              <p:nvPr/>
            </p:nvSpPr>
            <p:spPr bwMode="auto">
              <a:xfrm>
                <a:off x="2464" y="2396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8" name="Line 2976"/>
              <p:cNvSpPr>
                <a:spLocks noChangeShapeType="1"/>
              </p:cNvSpPr>
              <p:nvPr/>
            </p:nvSpPr>
            <p:spPr bwMode="auto">
              <a:xfrm>
                <a:off x="2702" y="2396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9" name="Line 2977"/>
              <p:cNvSpPr>
                <a:spLocks noChangeShapeType="1"/>
              </p:cNvSpPr>
              <p:nvPr/>
            </p:nvSpPr>
            <p:spPr bwMode="auto">
              <a:xfrm>
                <a:off x="2694" y="240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0" name="Line 2978"/>
              <p:cNvSpPr>
                <a:spLocks noChangeShapeType="1"/>
              </p:cNvSpPr>
              <p:nvPr/>
            </p:nvSpPr>
            <p:spPr bwMode="auto">
              <a:xfrm>
                <a:off x="2686" y="241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1" name="Line 2979"/>
              <p:cNvSpPr>
                <a:spLocks noChangeShapeType="1"/>
              </p:cNvSpPr>
              <p:nvPr/>
            </p:nvSpPr>
            <p:spPr bwMode="auto">
              <a:xfrm>
                <a:off x="2678" y="242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2" name="Line 2980"/>
              <p:cNvSpPr>
                <a:spLocks noChangeShapeType="1"/>
              </p:cNvSpPr>
              <p:nvPr/>
            </p:nvSpPr>
            <p:spPr bwMode="auto">
              <a:xfrm>
                <a:off x="2669" y="2428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3" name="Line 2981"/>
              <p:cNvSpPr>
                <a:spLocks noChangeShapeType="1"/>
              </p:cNvSpPr>
              <p:nvPr/>
            </p:nvSpPr>
            <p:spPr bwMode="auto">
              <a:xfrm>
                <a:off x="2662" y="243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4" name="Line 2982"/>
              <p:cNvSpPr>
                <a:spLocks noChangeShapeType="1"/>
              </p:cNvSpPr>
              <p:nvPr/>
            </p:nvSpPr>
            <p:spPr bwMode="auto">
              <a:xfrm>
                <a:off x="2654" y="244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5" name="Line 2983"/>
              <p:cNvSpPr>
                <a:spLocks noChangeShapeType="1"/>
              </p:cNvSpPr>
              <p:nvPr/>
            </p:nvSpPr>
            <p:spPr bwMode="auto">
              <a:xfrm>
                <a:off x="2645" y="2452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6" name="Line 2984"/>
              <p:cNvSpPr>
                <a:spLocks noChangeShapeType="1"/>
              </p:cNvSpPr>
              <p:nvPr/>
            </p:nvSpPr>
            <p:spPr bwMode="auto">
              <a:xfrm>
                <a:off x="2637" y="246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7" name="Line 2985"/>
              <p:cNvSpPr>
                <a:spLocks noChangeShapeType="1"/>
              </p:cNvSpPr>
              <p:nvPr/>
            </p:nvSpPr>
            <p:spPr bwMode="auto">
              <a:xfrm>
                <a:off x="2630" y="2469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8" name="Line 2986"/>
              <p:cNvSpPr>
                <a:spLocks noChangeShapeType="1"/>
              </p:cNvSpPr>
              <p:nvPr/>
            </p:nvSpPr>
            <p:spPr bwMode="auto">
              <a:xfrm>
                <a:off x="2621" y="2476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9" name="Line 2987"/>
              <p:cNvSpPr>
                <a:spLocks noChangeShapeType="1"/>
              </p:cNvSpPr>
              <p:nvPr/>
            </p:nvSpPr>
            <p:spPr bwMode="auto">
              <a:xfrm>
                <a:off x="2613" y="248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0" name="Line 2988"/>
              <p:cNvSpPr>
                <a:spLocks noChangeShapeType="1"/>
              </p:cNvSpPr>
              <p:nvPr/>
            </p:nvSpPr>
            <p:spPr bwMode="auto">
              <a:xfrm>
                <a:off x="2605" y="249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1" name="Line 2989"/>
              <p:cNvSpPr>
                <a:spLocks noChangeShapeType="1"/>
              </p:cNvSpPr>
              <p:nvPr/>
            </p:nvSpPr>
            <p:spPr bwMode="auto">
              <a:xfrm>
                <a:off x="2597" y="250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2" name="Line 2990"/>
              <p:cNvSpPr>
                <a:spLocks noChangeShapeType="1"/>
              </p:cNvSpPr>
              <p:nvPr/>
            </p:nvSpPr>
            <p:spPr bwMode="auto">
              <a:xfrm>
                <a:off x="2589" y="250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3" name="Line 2991"/>
              <p:cNvSpPr>
                <a:spLocks noChangeShapeType="1"/>
              </p:cNvSpPr>
              <p:nvPr/>
            </p:nvSpPr>
            <p:spPr bwMode="auto">
              <a:xfrm>
                <a:off x="2584" y="2517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4" name="Line 2992"/>
              <p:cNvSpPr>
                <a:spLocks noChangeShapeType="1"/>
              </p:cNvSpPr>
              <p:nvPr/>
            </p:nvSpPr>
            <p:spPr bwMode="auto">
              <a:xfrm flipV="1">
                <a:off x="2468" y="238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5" name="Line 2993"/>
              <p:cNvSpPr>
                <a:spLocks noChangeShapeType="1"/>
              </p:cNvSpPr>
              <p:nvPr/>
            </p:nvSpPr>
            <p:spPr bwMode="auto">
              <a:xfrm flipV="1">
                <a:off x="2476" y="238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6" name="Line 2994"/>
              <p:cNvSpPr>
                <a:spLocks noChangeShapeType="1"/>
              </p:cNvSpPr>
              <p:nvPr/>
            </p:nvSpPr>
            <p:spPr bwMode="auto">
              <a:xfrm flipV="1">
                <a:off x="2484" y="2371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7" name="Line 2995"/>
              <p:cNvSpPr>
                <a:spLocks noChangeShapeType="1"/>
              </p:cNvSpPr>
              <p:nvPr/>
            </p:nvSpPr>
            <p:spPr bwMode="auto">
              <a:xfrm flipV="1">
                <a:off x="2493" y="2364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8" name="Line 2996"/>
              <p:cNvSpPr>
                <a:spLocks noChangeShapeType="1"/>
              </p:cNvSpPr>
              <p:nvPr/>
            </p:nvSpPr>
            <p:spPr bwMode="auto">
              <a:xfrm flipV="1">
                <a:off x="2500" y="235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9" name="Line 2997"/>
              <p:cNvSpPr>
                <a:spLocks noChangeShapeType="1"/>
              </p:cNvSpPr>
              <p:nvPr/>
            </p:nvSpPr>
            <p:spPr bwMode="auto">
              <a:xfrm flipV="1">
                <a:off x="2508" y="2347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0" name="Line 2998"/>
              <p:cNvSpPr>
                <a:spLocks noChangeShapeType="1"/>
              </p:cNvSpPr>
              <p:nvPr/>
            </p:nvSpPr>
            <p:spPr bwMode="auto">
              <a:xfrm flipV="1">
                <a:off x="2516" y="233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1" name="Line 2999"/>
              <p:cNvSpPr>
                <a:spLocks noChangeShapeType="1"/>
              </p:cNvSpPr>
              <p:nvPr/>
            </p:nvSpPr>
            <p:spPr bwMode="auto">
              <a:xfrm flipV="1">
                <a:off x="2525" y="233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2" name="Line 3000"/>
              <p:cNvSpPr>
                <a:spLocks noChangeShapeType="1"/>
              </p:cNvSpPr>
              <p:nvPr/>
            </p:nvSpPr>
            <p:spPr bwMode="auto">
              <a:xfrm flipV="1">
                <a:off x="2532" y="232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3" name="Line 3001"/>
              <p:cNvSpPr>
                <a:spLocks noChangeShapeType="1"/>
              </p:cNvSpPr>
              <p:nvPr/>
            </p:nvSpPr>
            <p:spPr bwMode="auto">
              <a:xfrm flipV="1">
                <a:off x="2540" y="2315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4" name="Line 3002"/>
              <p:cNvSpPr>
                <a:spLocks noChangeShapeType="1"/>
              </p:cNvSpPr>
              <p:nvPr/>
            </p:nvSpPr>
            <p:spPr bwMode="auto">
              <a:xfrm flipV="1">
                <a:off x="2549" y="2307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5" name="Line 3003"/>
              <p:cNvSpPr>
                <a:spLocks noChangeShapeType="1"/>
              </p:cNvSpPr>
              <p:nvPr/>
            </p:nvSpPr>
            <p:spPr bwMode="auto">
              <a:xfrm flipV="1">
                <a:off x="2557" y="229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6" name="Line 3004"/>
              <p:cNvSpPr>
                <a:spLocks noChangeShapeType="1"/>
              </p:cNvSpPr>
              <p:nvPr/>
            </p:nvSpPr>
            <p:spPr bwMode="auto">
              <a:xfrm flipV="1">
                <a:off x="2565" y="229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7" name="Line 3005"/>
              <p:cNvSpPr>
                <a:spLocks noChangeShapeType="1"/>
              </p:cNvSpPr>
              <p:nvPr/>
            </p:nvSpPr>
            <p:spPr bwMode="auto">
              <a:xfrm flipV="1">
                <a:off x="2573" y="228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8" name="Line 3006"/>
              <p:cNvSpPr>
                <a:spLocks noChangeShapeType="1"/>
              </p:cNvSpPr>
              <p:nvPr/>
            </p:nvSpPr>
            <p:spPr bwMode="auto">
              <a:xfrm flipV="1">
                <a:off x="2581" y="2274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9" name="Line 3007"/>
              <p:cNvSpPr>
                <a:spLocks noChangeShapeType="1"/>
              </p:cNvSpPr>
              <p:nvPr/>
            </p:nvSpPr>
            <p:spPr bwMode="auto">
              <a:xfrm flipV="1">
                <a:off x="2589" y="250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0" name="Line 3008"/>
              <p:cNvSpPr>
                <a:spLocks noChangeShapeType="1"/>
              </p:cNvSpPr>
              <p:nvPr/>
            </p:nvSpPr>
            <p:spPr bwMode="auto">
              <a:xfrm flipV="1">
                <a:off x="2589" y="226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1" name="Line 3009"/>
              <p:cNvSpPr>
                <a:spLocks noChangeShapeType="1"/>
              </p:cNvSpPr>
              <p:nvPr/>
            </p:nvSpPr>
            <p:spPr bwMode="auto">
              <a:xfrm flipV="1">
                <a:off x="2597" y="250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2" name="Line 3010"/>
              <p:cNvSpPr>
                <a:spLocks noChangeShapeType="1"/>
              </p:cNvSpPr>
              <p:nvPr/>
            </p:nvSpPr>
            <p:spPr bwMode="auto">
              <a:xfrm flipV="1">
                <a:off x="2597" y="225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3" name="Line 3011"/>
              <p:cNvSpPr>
                <a:spLocks noChangeShapeType="1"/>
              </p:cNvSpPr>
              <p:nvPr/>
            </p:nvSpPr>
            <p:spPr bwMode="auto">
              <a:xfrm flipV="1">
                <a:off x="2605" y="249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4" name="Line 3012"/>
              <p:cNvSpPr>
                <a:spLocks noChangeShapeType="1"/>
              </p:cNvSpPr>
              <p:nvPr/>
            </p:nvSpPr>
            <p:spPr bwMode="auto">
              <a:xfrm flipV="1">
                <a:off x="2605" y="225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5" name="Line 3013"/>
              <p:cNvSpPr>
                <a:spLocks noChangeShapeType="1"/>
              </p:cNvSpPr>
              <p:nvPr/>
            </p:nvSpPr>
            <p:spPr bwMode="auto">
              <a:xfrm flipV="1">
                <a:off x="2613" y="2485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6" name="Line 3014"/>
              <p:cNvSpPr>
                <a:spLocks noChangeShapeType="1"/>
              </p:cNvSpPr>
              <p:nvPr/>
            </p:nvSpPr>
            <p:spPr bwMode="auto">
              <a:xfrm flipV="1">
                <a:off x="2613" y="2242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7" name="Line 3015"/>
              <p:cNvSpPr>
                <a:spLocks noChangeShapeType="1"/>
              </p:cNvSpPr>
              <p:nvPr/>
            </p:nvSpPr>
            <p:spPr bwMode="auto">
              <a:xfrm flipV="1">
                <a:off x="2621" y="2476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8" name="Line 3016"/>
              <p:cNvSpPr>
                <a:spLocks noChangeShapeType="1"/>
              </p:cNvSpPr>
              <p:nvPr/>
            </p:nvSpPr>
            <p:spPr bwMode="auto">
              <a:xfrm flipV="1">
                <a:off x="2621" y="223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9" name="Line 3017"/>
              <p:cNvSpPr>
                <a:spLocks noChangeShapeType="1"/>
              </p:cNvSpPr>
              <p:nvPr/>
            </p:nvSpPr>
            <p:spPr bwMode="auto">
              <a:xfrm flipV="1">
                <a:off x="2630" y="2469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0" name="Line 3018"/>
              <p:cNvSpPr>
                <a:spLocks noChangeShapeType="1"/>
              </p:cNvSpPr>
              <p:nvPr/>
            </p:nvSpPr>
            <p:spPr bwMode="auto">
              <a:xfrm flipV="1">
                <a:off x="2630" y="222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1" name="Line 3019"/>
              <p:cNvSpPr>
                <a:spLocks noChangeShapeType="1"/>
              </p:cNvSpPr>
              <p:nvPr/>
            </p:nvSpPr>
            <p:spPr bwMode="auto">
              <a:xfrm flipV="1">
                <a:off x="2637" y="246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2" name="Line 3020"/>
              <p:cNvSpPr>
                <a:spLocks noChangeShapeType="1"/>
              </p:cNvSpPr>
              <p:nvPr/>
            </p:nvSpPr>
            <p:spPr bwMode="auto">
              <a:xfrm flipV="1">
                <a:off x="2637" y="2218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3" name="Line 3021"/>
              <p:cNvSpPr>
                <a:spLocks noChangeShapeType="1"/>
              </p:cNvSpPr>
              <p:nvPr/>
            </p:nvSpPr>
            <p:spPr bwMode="auto">
              <a:xfrm flipV="1">
                <a:off x="2645" y="2452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4" name="Line 3022"/>
              <p:cNvSpPr>
                <a:spLocks noChangeShapeType="1"/>
              </p:cNvSpPr>
              <p:nvPr/>
            </p:nvSpPr>
            <p:spPr bwMode="auto">
              <a:xfrm flipV="1">
                <a:off x="2645" y="221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5" name="Line 3023"/>
              <p:cNvSpPr>
                <a:spLocks noChangeShapeType="1"/>
              </p:cNvSpPr>
              <p:nvPr/>
            </p:nvSpPr>
            <p:spPr bwMode="auto">
              <a:xfrm flipV="1">
                <a:off x="2654" y="244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6" name="Line 3024"/>
              <p:cNvSpPr>
                <a:spLocks noChangeShapeType="1"/>
              </p:cNvSpPr>
              <p:nvPr/>
            </p:nvSpPr>
            <p:spPr bwMode="auto">
              <a:xfrm flipV="1">
                <a:off x="2654" y="2202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7" name="Line 3025"/>
              <p:cNvSpPr>
                <a:spLocks noChangeShapeType="1"/>
              </p:cNvSpPr>
              <p:nvPr/>
            </p:nvSpPr>
            <p:spPr bwMode="auto">
              <a:xfrm flipV="1">
                <a:off x="2662" y="243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8" name="Line 3026"/>
              <p:cNvSpPr>
                <a:spLocks noChangeShapeType="1"/>
              </p:cNvSpPr>
              <p:nvPr/>
            </p:nvSpPr>
            <p:spPr bwMode="auto">
              <a:xfrm flipV="1">
                <a:off x="2662" y="219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6" name="Group 3027"/>
            <p:cNvGrpSpPr>
              <a:grpSpLocks/>
            </p:cNvGrpSpPr>
            <p:nvPr/>
          </p:nvGrpSpPr>
          <p:grpSpPr bwMode="auto">
            <a:xfrm>
              <a:off x="2009" y="2032"/>
              <a:ext cx="1027" cy="1115"/>
              <a:chOff x="2009" y="2032"/>
              <a:chExt cx="1027" cy="1115"/>
            </a:xfrm>
          </p:grpSpPr>
          <p:sp>
            <p:nvSpPr>
              <p:cNvPr id="124469" name="Line 3028"/>
              <p:cNvSpPr>
                <a:spLocks noChangeShapeType="1"/>
              </p:cNvSpPr>
              <p:nvPr/>
            </p:nvSpPr>
            <p:spPr bwMode="auto">
              <a:xfrm flipV="1">
                <a:off x="2669" y="242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0" name="Line 3029"/>
              <p:cNvSpPr>
                <a:spLocks noChangeShapeType="1"/>
              </p:cNvSpPr>
              <p:nvPr/>
            </p:nvSpPr>
            <p:spPr bwMode="auto">
              <a:xfrm flipV="1">
                <a:off x="2669" y="218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1" name="Line 3030"/>
              <p:cNvSpPr>
                <a:spLocks noChangeShapeType="1"/>
              </p:cNvSpPr>
              <p:nvPr/>
            </p:nvSpPr>
            <p:spPr bwMode="auto">
              <a:xfrm flipV="1">
                <a:off x="2678" y="242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2" name="Line 3031"/>
              <p:cNvSpPr>
                <a:spLocks noChangeShapeType="1"/>
              </p:cNvSpPr>
              <p:nvPr/>
            </p:nvSpPr>
            <p:spPr bwMode="auto">
              <a:xfrm flipV="1">
                <a:off x="2678" y="217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3" name="Line 3032"/>
              <p:cNvSpPr>
                <a:spLocks noChangeShapeType="1"/>
              </p:cNvSpPr>
              <p:nvPr/>
            </p:nvSpPr>
            <p:spPr bwMode="auto">
              <a:xfrm flipV="1">
                <a:off x="2686" y="2412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4" name="Line 3033"/>
              <p:cNvSpPr>
                <a:spLocks noChangeShapeType="1"/>
              </p:cNvSpPr>
              <p:nvPr/>
            </p:nvSpPr>
            <p:spPr bwMode="auto">
              <a:xfrm flipV="1">
                <a:off x="2686" y="2169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5" name="Line 3034"/>
              <p:cNvSpPr>
                <a:spLocks noChangeShapeType="1"/>
              </p:cNvSpPr>
              <p:nvPr/>
            </p:nvSpPr>
            <p:spPr bwMode="auto">
              <a:xfrm flipV="1">
                <a:off x="2694" y="240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6" name="Line 3035"/>
              <p:cNvSpPr>
                <a:spLocks noChangeShapeType="1"/>
              </p:cNvSpPr>
              <p:nvPr/>
            </p:nvSpPr>
            <p:spPr bwMode="auto">
              <a:xfrm flipV="1">
                <a:off x="2694" y="216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7" name="Line 3036"/>
              <p:cNvSpPr>
                <a:spLocks noChangeShapeType="1"/>
              </p:cNvSpPr>
              <p:nvPr/>
            </p:nvSpPr>
            <p:spPr bwMode="auto">
              <a:xfrm flipV="1">
                <a:off x="2702" y="239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8" name="Line 3037"/>
              <p:cNvSpPr>
                <a:spLocks noChangeShapeType="1"/>
              </p:cNvSpPr>
              <p:nvPr/>
            </p:nvSpPr>
            <p:spPr bwMode="auto">
              <a:xfrm flipV="1">
                <a:off x="2702" y="215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9" name="Line 3038"/>
              <p:cNvSpPr>
                <a:spLocks noChangeShapeType="1"/>
              </p:cNvSpPr>
              <p:nvPr/>
            </p:nvSpPr>
            <p:spPr bwMode="auto">
              <a:xfrm flipV="1">
                <a:off x="2710" y="238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0" name="Line 3039"/>
              <p:cNvSpPr>
                <a:spLocks noChangeShapeType="1"/>
              </p:cNvSpPr>
              <p:nvPr/>
            </p:nvSpPr>
            <p:spPr bwMode="auto">
              <a:xfrm flipV="1">
                <a:off x="2710" y="2145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1" name="Line 3040"/>
              <p:cNvSpPr>
                <a:spLocks noChangeShapeType="1"/>
              </p:cNvSpPr>
              <p:nvPr/>
            </p:nvSpPr>
            <p:spPr bwMode="auto">
              <a:xfrm flipV="1">
                <a:off x="2718" y="238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2" name="Line 3041"/>
              <p:cNvSpPr>
                <a:spLocks noChangeShapeType="1"/>
              </p:cNvSpPr>
              <p:nvPr/>
            </p:nvSpPr>
            <p:spPr bwMode="auto">
              <a:xfrm flipV="1">
                <a:off x="2718" y="2137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3" name="Line 3042"/>
              <p:cNvSpPr>
                <a:spLocks noChangeShapeType="1"/>
              </p:cNvSpPr>
              <p:nvPr/>
            </p:nvSpPr>
            <p:spPr bwMode="auto">
              <a:xfrm flipV="1">
                <a:off x="2726" y="2371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4" name="Line 3043"/>
              <p:cNvSpPr>
                <a:spLocks noChangeShapeType="1"/>
              </p:cNvSpPr>
              <p:nvPr/>
            </p:nvSpPr>
            <p:spPr bwMode="auto">
              <a:xfrm flipV="1">
                <a:off x="2726" y="214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5" name="Line 3044"/>
              <p:cNvSpPr>
                <a:spLocks noChangeShapeType="1"/>
              </p:cNvSpPr>
              <p:nvPr/>
            </p:nvSpPr>
            <p:spPr bwMode="auto">
              <a:xfrm flipV="1">
                <a:off x="2726" y="213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6" name="Line 3045"/>
              <p:cNvSpPr>
                <a:spLocks noChangeShapeType="1"/>
              </p:cNvSpPr>
              <p:nvPr/>
            </p:nvSpPr>
            <p:spPr bwMode="auto">
              <a:xfrm flipV="1">
                <a:off x="2734" y="2364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7" name="Line 3046"/>
              <p:cNvSpPr>
                <a:spLocks noChangeShapeType="1"/>
              </p:cNvSpPr>
              <p:nvPr/>
            </p:nvSpPr>
            <p:spPr bwMode="auto">
              <a:xfrm flipV="1">
                <a:off x="2734" y="215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8" name="Line 3047"/>
              <p:cNvSpPr>
                <a:spLocks noChangeShapeType="1"/>
              </p:cNvSpPr>
              <p:nvPr/>
            </p:nvSpPr>
            <p:spPr bwMode="auto">
              <a:xfrm flipV="1">
                <a:off x="2734" y="2141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9" name="Line 3048"/>
              <p:cNvSpPr>
                <a:spLocks noChangeShapeType="1"/>
              </p:cNvSpPr>
              <p:nvPr/>
            </p:nvSpPr>
            <p:spPr bwMode="auto">
              <a:xfrm flipV="1">
                <a:off x="2742" y="235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0" name="Line 3049"/>
              <p:cNvSpPr>
                <a:spLocks noChangeShapeType="1"/>
              </p:cNvSpPr>
              <p:nvPr/>
            </p:nvSpPr>
            <p:spPr bwMode="auto">
              <a:xfrm flipV="1">
                <a:off x="2742" y="2162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1" name="Line 3050"/>
              <p:cNvSpPr>
                <a:spLocks noChangeShapeType="1"/>
              </p:cNvSpPr>
              <p:nvPr/>
            </p:nvSpPr>
            <p:spPr bwMode="auto">
              <a:xfrm flipV="1">
                <a:off x="2742" y="214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2" name="Line 3051"/>
              <p:cNvSpPr>
                <a:spLocks noChangeShapeType="1"/>
              </p:cNvSpPr>
              <p:nvPr/>
            </p:nvSpPr>
            <p:spPr bwMode="auto">
              <a:xfrm flipV="1">
                <a:off x="2750" y="2347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3" name="Line 3052"/>
              <p:cNvSpPr>
                <a:spLocks noChangeShapeType="1"/>
              </p:cNvSpPr>
              <p:nvPr/>
            </p:nvSpPr>
            <p:spPr bwMode="auto">
              <a:xfrm flipV="1">
                <a:off x="2750" y="2169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4" name="Line 3053"/>
              <p:cNvSpPr>
                <a:spLocks noChangeShapeType="1"/>
              </p:cNvSpPr>
              <p:nvPr/>
            </p:nvSpPr>
            <p:spPr bwMode="auto">
              <a:xfrm flipV="1">
                <a:off x="2750" y="2156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5" name="Line 3054"/>
              <p:cNvSpPr>
                <a:spLocks noChangeShapeType="1"/>
              </p:cNvSpPr>
              <p:nvPr/>
            </p:nvSpPr>
            <p:spPr bwMode="auto">
              <a:xfrm flipV="1">
                <a:off x="2759" y="233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6" name="Line 3055"/>
              <p:cNvSpPr>
                <a:spLocks noChangeShapeType="1"/>
              </p:cNvSpPr>
              <p:nvPr/>
            </p:nvSpPr>
            <p:spPr bwMode="auto">
              <a:xfrm flipV="1">
                <a:off x="2759" y="2178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7" name="Line 3056"/>
              <p:cNvSpPr>
                <a:spLocks noChangeShapeType="1"/>
              </p:cNvSpPr>
              <p:nvPr/>
            </p:nvSpPr>
            <p:spPr bwMode="auto">
              <a:xfrm flipV="1">
                <a:off x="2759" y="216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8" name="Line 3057"/>
              <p:cNvSpPr>
                <a:spLocks noChangeShapeType="1"/>
              </p:cNvSpPr>
              <p:nvPr/>
            </p:nvSpPr>
            <p:spPr bwMode="auto">
              <a:xfrm flipV="1">
                <a:off x="2767" y="233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9" name="Line 3058"/>
              <p:cNvSpPr>
                <a:spLocks noChangeShapeType="1"/>
              </p:cNvSpPr>
              <p:nvPr/>
            </p:nvSpPr>
            <p:spPr bwMode="auto">
              <a:xfrm flipV="1">
                <a:off x="2767" y="2186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0" name="Line 3059"/>
              <p:cNvSpPr>
                <a:spLocks noChangeShapeType="1"/>
              </p:cNvSpPr>
              <p:nvPr/>
            </p:nvSpPr>
            <p:spPr bwMode="auto">
              <a:xfrm flipV="1">
                <a:off x="2767" y="2173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1" name="Line 3060"/>
              <p:cNvSpPr>
                <a:spLocks noChangeShapeType="1"/>
              </p:cNvSpPr>
              <p:nvPr/>
            </p:nvSpPr>
            <p:spPr bwMode="auto">
              <a:xfrm flipV="1">
                <a:off x="2774" y="2194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2" name="Line 3061"/>
              <p:cNvSpPr>
                <a:spLocks noChangeShapeType="1"/>
              </p:cNvSpPr>
              <p:nvPr/>
            </p:nvSpPr>
            <p:spPr bwMode="auto">
              <a:xfrm flipV="1">
                <a:off x="2774" y="218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3" name="Line 3062"/>
              <p:cNvSpPr>
                <a:spLocks noChangeShapeType="1"/>
              </p:cNvSpPr>
              <p:nvPr/>
            </p:nvSpPr>
            <p:spPr bwMode="auto">
              <a:xfrm flipV="1">
                <a:off x="2783" y="220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4" name="Line 3063"/>
              <p:cNvSpPr>
                <a:spLocks noChangeShapeType="1"/>
              </p:cNvSpPr>
              <p:nvPr/>
            </p:nvSpPr>
            <p:spPr bwMode="auto">
              <a:xfrm flipV="1">
                <a:off x="2783" y="218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5" name="Line 3064"/>
              <p:cNvSpPr>
                <a:spLocks noChangeShapeType="1"/>
              </p:cNvSpPr>
              <p:nvPr/>
            </p:nvSpPr>
            <p:spPr bwMode="auto">
              <a:xfrm flipV="1">
                <a:off x="2791" y="2210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6" name="Line 3065"/>
              <p:cNvSpPr>
                <a:spLocks noChangeShapeType="1"/>
              </p:cNvSpPr>
              <p:nvPr/>
            </p:nvSpPr>
            <p:spPr bwMode="auto">
              <a:xfrm flipV="1">
                <a:off x="2791" y="2197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7" name="Line 3066"/>
              <p:cNvSpPr>
                <a:spLocks noChangeShapeType="1"/>
              </p:cNvSpPr>
              <p:nvPr/>
            </p:nvSpPr>
            <p:spPr bwMode="auto">
              <a:xfrm flipV="1">
                <a:off x="2799" y="2218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8" name="Line 3067"/>
              <p:cNvSpPr>
                <a:spLocks noChangeShapeType="1"/>
              </p:cNvSpPr>
              <p:nvPr/>
            </p:nvSpPr>
            <p:spPr bwMode="auto">
              <a:xfrm flipV="1">
                <a:off x="2799" y="2205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9" name="Line 3068"/>
              <p:cNvSpPr>
                <a:spLocks noChangeShapeType="1"/>
              </p:cNvSpPr>
              <p:nvPr/>
            </p:nvSpPr>
            <p:spPr bwMode="auto">
              <a:xfrm flipV="1">
                <a:off x="2807" y="2227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0" name="Line 3069"/>
              <p:cNvSpPr>
                <a:spLocks noChangeShapeType="1"/>
              </p:cNvSpPr>
              <p:nvPr/>
            </p:nvSpPr>
            <p:spPr bwMode="auto">
              <a:xfrm flipV="1">
                <a:off x="2807" y="2213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1" name="Line 3070"/>
              <p:cNvSpPr>
                <a:spLocks noChangeShapeType="1"/>
              </p:cNvSpPr>
              <p:nvPr/>
            </p:nvSpPr>
            <p:spPr bwMode="auto">
              <a:xfrm flipV="1">
                <a:off x="2815" y="223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2" name="Line 3071"/>
              <p:cNvSpPr>
                <a:spLocks noChangeShapeType="1"/>
              </p:cNvSpPr>
              <p:nvPr/>
            </p:nvSpPr>
            <p:spPr bwMode="auto">
              <a:xfrm flipV="1">
                <a:off x="2815" y="2221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3" name="Line 3072"/>
              <p:cNvSpPr>
                <a:spLocks noChangeShapeType="1"/>
              </p:cNvSpPr>
              <p:nvPr/>
            </p:nvSpPr>
            <p:spPr bwMode="auto">
              <a:xfrm flipV="1">
                <a:off x="2823" y="224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4" name="Line 3073"/>
              <p:cNvSpPr>
                <a:spLocks noChangeShapeType="1"/>
              </p:cNvSpPr>
              <p:nvPr/>
            </p:nvSpPr>
            <p:spPr bwMode="auto">
              <a:xfrm flipV="1">
                <a:off x="2823" y="2229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5" name="Line 3074"/>
              <p:cNvSpPr>
                <a:spLocks noChangeShapeType="1"/>
              </p:cNvSpPr>
              <p:nvPr/>
            </p:nvSpPr>
            <p:spPr bwMode="auto">
              <a:xfrm flipV="1">
                <a:off x="2831" y="2251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6" name="Line 3075"/>
              <p:cNvSpPr>
                <a:spLocks noChangeShapeType="1"/>
              </p:cNvSpPr>
              <p:nvPr/>
            </p:nvSpPr>
            <p:spPr bwMode="auto">
              <a:xfrm flipV="1">
                <a:off x="2831" y="2237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7" name="Line 3076"/>
              <p:cNvSpPr>
                <a:spLocks noChangeShapeType="1"/>
              </p:cNvSpPr>
              <p:nvPr/>
            </p:nvSpPr>
            <p:spPr bwMode="auto">
              <a:xfrm flipV="1">
                <a:off x="2839" y="2259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8" name="Line 3077"/>
              <p:cNvSpPr>
                <a:spLocks noChangeShapeType="1"/>
              </p:cNvSpPr>
              <p:nvPr/>
            </p:nvSpPr>
            <p:spPr bwMode="auto">
              <a:xfrm flipV="1">
                <a:off x="2839" y="224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9" name="Line 3078"/>
              <p:cNvSpPr>
                <a:spLocks noChangeShapeType="1"/>
              </p:cNvSpPr>
              <p:nvPr/>
            </p:nvSpPr>
            <p:spPr bwMode="auto">
              <a:xfrm flipV="1">
                <a:off x="2847" y="2253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0" name="Freeform 3079"/>
              <p:cNvSpPr>
                <a:spLocks/>
              </p:cNvSpPr>
              <p:nvPr/>
            </p:nvSpPr>
            <p:spPr bwMode="auto">
              <a:xfrm>
                <a:off x="2900" y="2038"/>
                <a:ext cx="9" cy="34"/>
              </a:xfrm>
              <a:custGeom>
                <a:avLst/>
                <a:gdLst>
                  <a:gd name="T0" fmla="*/ 0 w 17"/>
                  <a:gd name="T1" fmla="*/ 3 h 69"/>
                  <a:gd name="T2" fmla="*/ 2 w 17"/>
                  <a:gd name="T3" fmla="*/ 4 h 69"/>
                  <a:gd name="T4" fmla="*/ 2 w 17"/>
                  <a:gd name="T5" fmla="*/ 2 h 69"/>
                  <a:gd name="T6" fmla="*/ 2 w 17"/>
                  <a:gd name="T7" fmla="*/ 1 h 69"/>
                  <a:gd name="T8" fmla="*/ 2 w 1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9"/>
                  <a:gd name="T17" fmla="*/ 17 w 1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9">
                    <a:moveTo>
                      <a:pt x="0" y="61"/>
                    </a:moveTo>
                    <a:lnTo>
                      <a:pt x="17" y="69"/>
                    </a:lnTo>
                    <a:lnTo>
                      <a:pt x="17" y="44"/>
                    </a:lnTo>
                    <a:lnTo>
                      <a:pt x="17" y="19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1" name="Line 3080"/>
              <p:cNvSpPr>
                <a:spLocks noChangeShapeType="1"/>
              </p:cNvSpPr>
              <p:nvPr/>
            </p:nvSpPr>
            <p:spPr bwMode="auto">
              <a:xfrm flipH="1">
                <a:off x="2893" y="2048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2" name="Line 3081"/>
              <p:cNvSpPr>
                <a:spLocks noChangeShapeType="1"/>
              </p:cNvSpPr>
              <p:nvPr/>
            </p:nvSpPr>
            <p:spPr bwMode="auto">
              <a:xfrm flipV="1">
                <a:off x="2893" y="2034"/>
                <a:ext cx="2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3" name="Freeform 3082"/>
              <p:cNvSpPr>
                <a:spLocks/>
              </p:cNvSpPr>
              <p:nvPr/>
            </p:nvSpPr>
            <p:spPr bwMode="auto">
              <a:xfrm>
                <a:off x="2906" y="2048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4" name="Freeform 3083"/>
              <p:cNvSpPr>
                <a:spLocks/>
              </p:cNvSpPr>
              <p:nvPr/>
            </p:nvSpPr>
            <p:spPr bwMode="auto">
              <a:xfrm>
                <a:off x="2890" y="2058"/>
                <a:ext cx="36" cy="1"/>
              </a:xfrm>
              <a:custGeom>
                <a:avLst/>
                <a:gdLst>
                  <a:gd name="T0" fmla="*/ 4 w 74"/>
                  <a:gd name="T1" fmla="*/ 0 h 1"/>
                  <a:gd name="T2" fmla="*/ 3 w 74"/>
                  <a:gd name="T3" fmla="*/ 0 h 1"/>
                  <a:gd name="T4" fmla="*/ 1 w 74"/>
                  <a:gd name="T5" fmla="*/ 0 h 1"/>
                  <a:gd name="T6" fmla="*/ 0 w 7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1"/>
                  <a:gd name="T14" fmla="*/ 74 w 7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1">
                    <a:moveTo>
                      <a:pt x="7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5" name="Freeform 3084"/>
              <p:cNvSpPr>
                <a:spLocks/>
              </p:cNvSpPr>
              <p:nvPr/>
            </p:nvSpPr>
            <p:spPr bwMode="auto">
              <a:xfrm>
                <a:off x="2936" y="2052"/>
                <a:ext cx="1" cy="20"/>
              </a:xfrm>
              <a:custGeom>
                <a:avLst/>
                <a:gdLst>
                  <a:gd name="T0" fmla="*/ 0 w 1"/>
                  <a:gd name="T1" fmla="*/ 3 h 39"/>
                  <a:gd name="T2" fmla="*/ 0 w 1"/>
                  <a:gd name="T3" fmla="*/ 2 h 39"/>
                  <a:gd name="T4" fmla="*/ 0 w 1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9"/>
                  <a:gd name="T11" fmla="*/ 1 w 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9">
                    <a:moveTo>
                      <a:pt x="0" y="39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6" name="Line 3085"/>
              <p:cNvSpPr>
                <a:spLocks noChangeShapeType="1"/>
              </p:cNvSpPr>
              <p:nvPr/>
            </p:nvSpPr>
            <p:spPr bwMode="auto">
              <a:xfrm flipV="1">
                <a:off x="2938" y="2051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7" name="Freeform 3086"/>
              <p:cNvSpPr>
                <a:spLocks/>
              </p:cNvSpPr>
              <p:nvPr/>
            </p:nvSpPr>
            <p:spPr bwMode="auto">
              <a:xfrm>
                <a:off x="2947" y="2035"/>
                <a:ext cx="1" cy="25"/>
              </a:xfrm>
              <a:custGeom>
                <a:avLst/>
                <a:gdLst>
                  <a:gd name="T0" fmla="*/ 0 w 1"/>
                  <a:gd name="T1" fmla="*/ 3 h 50"/>
                  <a:gd name="T2" fmla="*/ 0 w 1"/>
                  <a:gd name="T3" fmla="*/ 2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"/>
                  <a:gd name="T11" fmla="*/ 1 w 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">
                    <a:moveTo>
                      <a:pt x="0" y="5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8" name="Line 3087"/>
              <p:cNvSpPr>
                <a:spLocks noChangeShapeType="1"/>
              </p:cNvSpPr>
              <p:nvPr/>
            </p:nvSpPr>
            <p:spPr bwMode="auto">
              <a:xfrm>
                <a:off x="2951" y="2038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9" name="Line 3088"/>
              <p:cNvSpPr>
                <a:spLocks noChangeShapeType="1"/>
              </p:cNvSpPr>
              <p:nvPr/>
            </p:nvSpPr>
            <p:spPr bwMode="auto">
              <a:xfrm flipH="1">
                <a:off x="2940" y="2047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0" name="Line 3089"/>
              <p:cNvSpPr>
                <a:spLocks noChangeShapeType="1"/>
              </p:cNvSpPr>
              <p:nvPr/>
            </p:nvSpPr>
            <p:spPr bwMode="auto">
              <a:xfrm flipV="1">
                <a:off x="2929" y="2045"/>
                <a:ext cx="1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1" name="Line 3090"/>
              <p:cNvSpPr>
                <a:spLocks noChangeShapeType="1"/>
              </p:cNvSpPr>
              <p:nvPr/>
            </p:nvSpPr>
            <p:spPr bwMode="auto">
              <a:xfrm flipV="1">
                <a:off x="2929" y="2035"/>
                <a:ext cx="9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2" name="Line 3091"/>
              <p:cNvSpPr>
                <a:spLocks noChangeShapeType="1"/>
              </p:cNvSpPr>
              <p:nvPr/>
            </p:nvSpPr>
            <p:spPr bwMode="auto">
              <a:xfrm>
                <a:off x="2957" y="2040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3" name="Line 3092"/>
              <p:cNvSpPr>
                <a:spLocks noChangeShapeType="1"/>
              </p:cNvSpPr>
              <p:nvPr/>
            </p:nvSpPr>
            <p:spPr bwMode="auto">
              <a:xfrm flipH="1">
                <a:off x="2954" y="204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4" name="Line 3093"/>
              <p:cNvSpPr>
                <a:spLocks noChangeShapeType="1"/>
              </p:cNvSpPr>
              <p:nvPr/>
            </p:nvSpPr>
            <p:spPr bwMode="auto">
              <a:xfrm flipH="1" flipV="1">
                <a:off x="2950" y="2051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5" name="Line 3094"/>
              <p:cNvSpPr>
                <a:spLocks noChangeShapeType="1"/>
              </p:cNvSpPr>
              <p:nvPr/>
            </p:nvSpPr>
            <p:spPr bwMode="auto">
              <a:xfrm flipV="1">
                <a:off x="2962" y="2049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6" name="Line 3095"/>
              <p:cNvSpPr>
                <a:spLocks noChangeShapeType="1"/>
              </p:cNvSpPr>
              <p:nvPr/>
            </p:nvSpPr>
            <p:spPr bwMode="auto">
              <a:xfrm>
                <a:off x="2966" y="2049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7" name="Freeform 3096"/>
              <p:cNvSpPr>
                <a:spLocks/>
              </p:cNvSpPr>
              <p:nvPr/>
            </p:nvSpPr>
            <p:spPr bwMode="auto">
              <a:xfrm>
                <a:off x="2958" y="2061"/>
                <a:ext cx="4" cy="11"/>
              </a:xfrm>
              <a:custGeom>
                <a:avLst/>
                <a:gdLst>
                  <a:gd name="T0" fmla="*/ 1 w 8"/>
                  <a:gd name="T1" fmla="*/ 0 h 20"/>
                  <a:gd name="T2" fmla="*/ 1 w 8"/>
                  <a:gd name="T3" fmla="*/ 2 h 20"/>
                  <a:gd name="T4" fmla="*/ 0 w 8"/>
                  <a:gd name="T5" fmla="*/ 2 h 2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0"/>
                  <a:gd name="T11" fmla="*/ 8 w 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0">
                    <a:moveTo>
                      <a:pt x="8" y="0"/>
                    </a:moveTo>
                    <a:lnTo>
                      <a:pt x="8" y="20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8" name="Line 3097"/>
              <p:cNvSpPr>
                <a:spLocks noChangeShapeType="1"/>
              </p:cNvSpPr>
              <p:nvPr/>
            </p:nvSpPr>
            <p:spPr bwMode="auto">
              <a:xfrm flipV="1">
                <a:off x="2947" y="2060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9" name="Freeform 3098"/>
              <p:cNvSpPr>
                <a:spLocks/>
              </p:cNvSpPr>
              <p:nvPr/>
            </p:nvSpPr>
            <p:spPr bwMode="auto">
              <a:xfrm>
                <a:off x="2972" y="2071"/>
                <a:ext cx="33" cy="1"/>
              </a:xfrm>
              <a:custGeom>
                <a:avLst/>
                <a:gdLst>
                  <a:gd name="T0" fmla="*/ 0 w 68"/>
                  <a:gd name="T1" fmla="*/ 0 h 1"/>
                  <a:gd name="T2" fmla="*/ 1 w 68"/>
                  <a:gd name="T3" fmla="*/ 0 h 1"/>
                  <a:gd name="T4" fmla="*/ 3 w 68"/>
                  <a:gd name="T5" fmla="*/ 0 h 1"/>
                  <a:gd name="T6" fmla="*/ 4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0" name="Freeform 3099"/>
              <p:cNvSpPr>
                <a:spLocks/>
              </p:cNvSpPr>
              <p:nvPr/>
            </p:nvSpPr>
            <p:spPr bwMode="auto">
              <a:xfrm>
                <a:off x="2975" y="2063"/>
                <a:ext cx="27" cy="1"/>
              </a:xfrm>
              <a:custGeom>
                <a:avLst/>
                <a:gdLst>
                  <a:gd name="T0" fmla="*/ 3 w 55"/>
                  <a:gd name="T1" fmla="*/ 0 h 1"/>
                  <a:gd name="T2" fmla="*/ 3 w 55"/>
                  <a:gd name="T3" fmla="*/ 0 h 1"/>
                  <a:gd name="T4" fmla="*/ 1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1" y="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1" name="Line 3100"/>
              <p:cNvSpPr>
                <a:spLocks noChangeShapeType="1"/>
              </p:cNvSpPr>
              <p:nvPr/>
            </p:nvSpPr>
            <p:spPr bwMode="auto">
              <a:xfrm flipV="1">
                <a:off x="2974" y="2053"/>
                <a:ext cx="2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2" name="Line 3101"/>
              <p:cNvSpPr>
                <a:spLocks noChangeShapeType="1"/>
              </p:cNvSpPr>
              <p:nvPr/>
            </p:nvSpPr>
            <p:spPr bwMode="auto">
              <a:xfrm>
                <a:off x="2994" y="2049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3" name="Freeform 3102"/>
              <p:cNvSpPr>
                <a:spLocks/>
              </p:cNvSpPr>
              <p:nvPr/>
            </p:nvSpPr>
            <p:spPr bwMode="auto">
              <a:xfrm>
                <a:off x="2976" y="2047"/>
                <a:ext cx="25" cy="1"/>
              </a:xfrm>
              <a:custGeom>
                <a:avLst/>
                <a:gdLst>
                  <a:gd name="T0" fmla="*/ 3 w 50"/>
                  <a:gd name="T1" fmla="*/ 0 h 1"/>
                  <a:gd name="T2" fmla="*/ 2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4" name="Line 3103"/>
              <p:cNvSpPr>
                <a:spLocks noChangeShapeType="1"/>
              </p:cNvSpPr>
              <p:nvPr/>
            </p:nvSpPr>
            <p:spPr bwMode="auto">
              <a:xfrm flipV="1">
                <a:off x="2970" y="2037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5" name="Freeform 3104"/>
              <p:cNvSpPr>
                <a:spLocks/>
              </p:cNvSpPr>
              <p:nvPr/>
            </p:nvSpPr>
            <p:spPr bwMode="auto">
              <a:xfrm>
                <a:off x="2973" y="2040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6" name="Line 3105"/>
              <p:cNvSpPr>
                <a:spLocks noChangeShapeType="1"/>
              </p:cNvSpPr>
              <p:nvPr/>
            </p:nvSpPr>
            <p:spPr bwMode="auto">
              <a:xfrm flipH="1">
                <a:off x="3003" y="2038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7" name="Line 3106"/>
              <p:cNvSpPr>
                <a:spLocks noChangeShapeType="1"/>
              </p:cNvSpPr>
              <p:nvPr/>
            </p:nvSpPr>
            <p:spPr bwMode="auto">
              <a:xfrm flipH="1">
                <a:off x="2978" y="2047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8" name="Freeform 3107"/>
              <p:cNvSpPr>
                <a:spLocks/>
              </p:cNvSpPr>
              <p:nvPr/>
            </p:nvSpPr>
            <p:spPr bwMode="auto">
              <a:xfrm>
                <a:off x="2988" y="2054"/>
                <a:ext cx="1" cy="17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2 h 33"/>
                  <a:gd name="T4" fmla="*/ 0 w 1"/>
                  <a:gd name="T5" fmla="*/ 3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6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9" name="Line 3108"/>
              <p:cNvSpPr>
                <a:spLocks noChangeShapeType="1"/>
              </p:cNvSpPr>
              <p:nvPr/>
            </p:nvSpPr>
            <p:spPr bwMode="auto">
              <a:xfrm flipV="1">
                <a:off x="2989" y="203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0" name="Freeform 3109"/>
              <p:cNvSpPr>
                <a:spLocks/>
              </p:cNvSpPr>
              <p:nvPr/>
            </p:nvSpPr>
            <p:spPr bwMode="auto">
              <a:xfrm>
                <a:off x="3009" y="2032"/>
                <a:ext cx="27" cy="41"/>
              </a:xfrm>
              <a:custGeom>
                <a:avLst/>
                <a:gdLst>
                  <a:gd name="T0" fmla="*/ 0 w 55"/>
                  <a:gd name="T1" fmla="*/ 1 h 81"/>
                  <a:gd name="T2" fmla="*/ 0 w 55"/>
                  <a:gd name="T3" fmla="*/ 2 h 81"/>
                  <a:gd name="T4" fmla="*/ 0 w 55"/>
                  <a:gd name="T5" fmla="*/ 2 h 81"/>
                  <a:gd name="T6" fmla="*/ 0 w 55"/>
                  <a:gd name="T7" fmla="*/ 2 h 81"/>
                  <a:gd name="T8" fmla="*/ 0 w 55"/>
                  <a:gd name="T9" fmla="*/ 1 h 81"/>
                  <a:gd name="T10" fmla="*/ 0 w 55"/>
                  <a:gd name="T11" fmla="*/ 1 h 81"/>
                  <a:gd name="T12" fmla="*/ 0 w 55"/>
                  <a:gd name="T13" fmla="*/ 1 h 81"/>
                  <a:gd name="T14" fmla="*/ 1 w 55"/>
                  <a:gd name="T15" fmla="*/ 0 h 81"/>
                  <a:gd name="T16" fmla="*/ 2 w 55"/>
                  <a:gd name="T17" fmla="*/ 0 h 81"/>
                  <a:gd name="T18" fmla="*/ 2 w 55"/>
                  <a:gd name="T19" fmla="*/ 1 h 81"/>
                  <a:gd name="T20" fmla="*/ 3 w 55"/>
                  <a:gd name="T21" fmla="*/ 1 h 81"/>
                  <a:gd name="T22" fmla="*/ 3 w 55"/>
                  <a:gd name="T23" fmla="*/ 1 h 81"/>
                  <a:gd name="T24" fmla="*/ 3 w 55"/>
                  <a:gd name="T25" fmla="*/ 2 h 81"/>
                  <a:gd name="T26" fmla="*/ 3 w 55"/>
                  <a:gd name="T27" fmla="*/ 2 h 81"/>
                  <a:gd name="T28" fmla="*/ 2 w 55"/>
                  <a:gd name="T29" fmla="*/ 3 h 81"/>
                  <a:gd name="T30" fmla="*/ 1 w 55"/>
                  <a:gd name="T31" fmla="*/ 3 h 81"/>
                  <a:gd name="T32" fmla="*/ 0 w 55"/>
                  <a:gd name="T33" fmla="*/ 4 h 81"/>
                  <a:gd name="T34" fmla="*/ 0 w 55"/>
                  <a:gd name="T35" fmla="*/ 4 h 81"/>
                  <a:gd name="T36" fmla="*/ 0 w 55"/>
                  <a:gd name="T37" fmla="*/ 5 h 81"/>
                  <a:gd name="T38" fmla="*/ 0 w 55"/>
                  <a:gd name="T39" fmla="*/ 6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5"/>
                  <a:gd name="T61" fmla="*/ 0 h 81"/>
                  <a:gd name="T62" fmla="*/ 55 w 55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5" h="81">
                    <a:moveTo>
                      <a:pt x="5" y="16"/>
                    </a:moveTo>
                    <a:lnTo>
                      <a:pt x="8" y="20"/>
                    </a:lnTo>
                    <a:lnTo>
                      <a:pt x="5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7" y="5"/>
                    </a:lnTo>
                    <a:lnTo>
                      <a:pt x="50" y="8"/>
                    </a:lnTo>
                    <a:lnTo>
                      <a:pt x="55" y="16"/>
                    </a:lnTo>
                    <a:lnTo>
                      <a:pt x="55" y="23"/>
                    </a:lnTo>
                    <a:lnTo>
                      <a:pt x="50" y="31"/>
                    </a:lnTo>
                    <a:lnTo>
                      <a:pt x="39" y="39"/>
                    </a:lnTo>
                    <a:lnTo>
                      <a:pt x="20" y="47"/>
                    </a:lnTo>
                    <a:lnTo>
                      <a:pt x="13" y="50"/>
                    </a:lnTo>
                    <a:lnTo>
                      <a:pt x="5" y="58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1" name="Freeform 3110"/>
              <p:cNvSpPr>
                <a:spLocks/>
              </p:cNvSpPr>
              <p:nvPr/>
            </p:nvSpPr>
            <p:spPr bwMode="auto">
              <a:xfrm>
                <a:off x="3019" y="2032"/>
                <a:ext cx="15" cy="24"/>
              </a:xfrm>
              <a:custGeom>
                <a:avLst/>
                <a:gdLst>
                  <a:gd name="T0" fmla="*/ 1 w 30"/>
                  <a:gd name="T1" fmla="*/ 0 h 47"/>
                  <a:gd name="T2" fmla="*/ 2 w 30"/>
                  <a:gd name="T3" fmla="*/ 1 h 47"/>
                  <a:gd name="T4" fmla="*/ 2 w 30"/>
                  <a:gd name="T5" fmla="*/ 1 h 47"/>
                  <a:gd name="T6" fmla="*/ 2 w 30"/>
                  <a:gd name="T7" fmla="*/ 1 h 47"/>
                  <a:gd name="T8" fmla="*/ 2 w 30"/>
                  <a:gd name="T9" fmla="*/ 2 h 47"/>
                  <a:gd name="T10" fmla="*/ 2 w 30"/>
                  <a:gd name="T11" fmla="*/ 2 h 47"/>
                  <a:gd name="T12" fmla="*/ 1 w 30"/>
                  <a:gd name="T13" fmla="*/ 3 h 47"/>
                  <a:gd name="T14" fmla="*/ 0 w 30"/>
                  <a:gd name="T15" fmla="*/ 3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47"/>
                  <a:gd name="T26" fmla="*/ 30 w 30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47">
                    <a:moveTo>
                      <a:pt x="14" y="0"/>
                    </a:moveTo>
                    <a:lnTo>
                      <a:pt x="22" y="5"/>
                    </a:lnTo>
                    <a:lnTo>
                      <a:pt x="27" y="8"/>
                    </a:lnTo>
                    <a:lnTo>
                      <a:pt x="30" y="16"/>
                    </a:lnTo>
                    <a:lnTo>
                      <a:pt x="30" y="23"/>
                    </a:lnTo>
                    <a:lnTo>
                      <a:pt x="27" y="31"/>
                    </a:lnTo>
                    <a:lnTo>
                      <a:pt x="14" y="39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2" name="Freeform 3111"/>
              <p:cNvSpPr>
                <a:spLocks/>
              </p:cNvSpPr>
              <p:nvPr/>
            </p:nvSpPr>
            <p:spPr bwMode="auto">
              <a:xfrm>
                <a:off x="3009" y="2068"/>
                <a:ext cx="27" cy="4"/>
              </a:xfrm>
              <a:custGeom>
                <a:avLst/>
                <a:gdLst>
                  <a:gd name="T0" fmla="*/ 0 w 55"/>
                  <a:gd name="T1" fmla="*/ 1 h 8"/>
                  <a:gd name="T2" fmla="*/ 0 w 55"/>
                  <a:gd name="T3" fmla="*/ 0 h 8"/>
                  <a:gd name="T4" fmla="*/ 0 w 55"/>
                  <a:gd name="T5" fmla="*/ 0 h 8"/>
                  <a:gd name="T6" fmla="*/ 1 w 55"/>
                  <a:gd name="T7" fmla="*/ 1 h 8"/>
                  <a:gd name="T8" fmla="*/ 2 w 55"/>
                  <a:gd name="T9" fmla="*/ 1 h 8"/>
                  <a:gd name="T10" fmla="*/ 3 w 55"/>
                  <a:gd name="T11" fmla="*/ 1 h 8"/>
                  <a:gd name="T12" fmla="*/ 3 w 55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8"/>
                  <a:gd name="T23" fmla="*/ 55 w 5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8">
                    <a:moveTo>
                      <a:pt x="0" y="4"/>
                    </a:moveTo>
                    <a:lnTo>
                      <a:pt x="5" y="0"/>
                    </a:lnTo>
                    <a:lnTo>
                      <a:pt x="13" y="0"/>
                    </a:lnTo>
                    <a:lnTo>
                      <a:pt x="31" y="8"/>
                    </a:lnTo>
                    <a:lnTo>
                      <a:pt x="42" y="8"/>
                    </a:lnTo>
                    <a:lnTo>
                      <a:pt x="50" y="4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3" name="Freeform 3112"/>
              <p:cNvSpPr>
                <a:spLocks/>
              </p:cNvSpPr>
              <p:nvPr/>
            </p:nvSpPr>
            <p:spPr bwMode="auto">
              <a:xfrm>
                <a:off x="3015" y="2068"/>
                <a:ext cx="21" cy="5"/>
              </a:xfrm>
              <a:custGeom>
                <a:avLst/>
                <a:gdLst>
                  <a:gd name="T0" fmla="*/ 0 w 42"/>
                  <a:gd name="T1" fmla="*/ 0 h 11"/>
                  <a:gd name="T2" fmla="*/ 1 w 42"/>
                  <a:gd name="T3" fmla="*/ 0 h 11"/>
                  <a:gd name="T4" fmla="*/ 3 w 42"/>
                  <a:gd name="T5" fmla="*/ 0 h 11"/>
                  <a:gd name="T6" fmla="*/ 3 w 42"/>
                  <a:gd name="T7" fmla="*/ 0 h 11"/>
                  <a:gd name="T8" fmla="*/ 3 w 4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1"/>
                  <a:gd name="T17" fmla="*/ 42 w 4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1">
                    <a:moveTo>
                      <a:pt x="0" y="0"/>
                    </a:moveTo>
                    <a:lnTo>
                      <a:pt x="18" y="11"/>
                    </a:lnTo>
                    <a:lnTo>
                      <a:pt x="34" y="11"/>
                    </a:lnTo>
                    <a:lnTo>
                      <a:pt x="37" y="8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4" name="Line 3113"/>
              <p:cNvSpPr>
                <a:spLocks noChangeShapeType="1"/>
              </p:cNvSpPr>
              <p:nvPr/>
            </p:nvSpPr>
            <p:spPr bwMode="auto">
              <a:xfrm>
                <a:off x="2092" y="2810"/>
                <a:ext cx="101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5" name="Freeform 3114"/>
              <p:cNvSpPr>
                <a:spLocks/>
              </p:cNvSpPr>
              <p:nvPr/>
            </p:nvSpPr>
            <p:spPr bwMode="auto">
              <a:xfrm>
                <a:off x="2021" y="2333"/>
                <a:ext cx="9" cy="9"/>
              </a:xfrm>
              <a:custGeom>
                <a:avLst/>
                <a:gdLst>
                  <a:gd name="T0" fmla="*/ 0 w 18"/>
                  <a:gd name="T1" fmla="*/ 2 h 17"/>
                  <a:gd name="T2" fmla="*/ 1 w 18"/>
                  <a:gd name="T3" fmla="*/ 2 h 17"/>
                  <a:gd name="T4" fmla="*/ 1 w 18"/>
                  <a:gd name="T5" fmla="*/ 1 h 17"/>
                  <a:gd name="T6" fmla="*/ 1 w 18"/>
                  <a:gd name="T7" fmla="*/ 1 h 17"/>
                  <a:gd name="T8" fmla="*/ 1 w 18"/>
                  <a:gd name="T9" fmla="*/ 1 h 17"/>
                  <a:gd name="T10" fmla="*/ 1 w 18"/>
                  <a:gd name="T11" fmla="*/ 1 h 17"/>
                  <a:gd name="T12" fmla="*/ 1 w 18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7"/>
                  <a:gd name="T23" fmla="*/ 18 w 18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7">
                    <a:moveTo>
                      <a:pt x="0" y="17"/>
                    </a:moveTo>
                    <a:lnTo>
                      <a:pt x="4" y="17"/>
                    </a:lnTo>
                    <a:lnTo>
                      <a:pt x="8" y="16"/>
                    </a:lnTo>
                    <a:lnTo>
                      <a:pt x="13" y="13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6" name="Line 3115"/>
              <p:cNvSpPr>
                <a:spLocks noChangeShapeType="1"/>
              </p:cNvSpPr>
              <p:nvPr/>
            </p:nvSpPr>
            <p:spPr bwMode="auto">
              <a:xfrm>
                <a:off x="2021" y="234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7" name="Freeform 3116"/>
              <p:cNvSpPr>
                <a:spLocks/>
              </p:cNvSpPr>
              <p:nvPr/>
            </p:nvSpPr>
            <p:spPr bwMode="auto">
              <a:xfrm>
                <a:off x="2021" y="2333"/>
                <a:ext cx="16" cy="16"/>
              </a:xfrm>
              <a:custGeom>
                <a:avLst/>
                <a:gdLst>
                  <a:gd name="T0" fmla="*/ 1 w 32"/>
                  <a:gd name="T1" fmla="*/ 0 h 32"/>
                  <a:gd name="T2" fmla="*/ 2 w 32"/>
                  <a:gd name="T3" fmla="*/ 0 h 32"/>
                  <a:gd name="T4" fmla="*/ 0 w 32"/>
                  <a:gd name="T5" fmla="*/ 2 h 32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2"/>
                  <a:gd name="T11" fmla="*/ 32 w 3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2">
                    <a:moveTo>
                      <a:pt x="18" y="0"/>
                    </a:moveTo>
                    <a:lnTo>
                      <a:pt x="32" y="0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8" name="Line 3117"/>
              <p:cNvSpPr>
                <a:spLocks noChangeShapeType="1"/>
              </p:cNvSpPr>
              <p:nvPr/>
            </p:nvSpPr>
            <p:spPr bwMode="auto">
              <a:xfrm>
                <a:off x="2030" y="2333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9" name="Line 3118"/>
              <p:cNvSpPr>
                <a:spLocks noChangeShapeType="1"/>
              </p:cNvSpPr>
              <p:nvPr/>
            </p:nvSpPr>
            <p:spPr bwMode="auto">
              <a:xfrm>
                <a:off x="2021" y="23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0" name="Line 3119"/>
              <p:cNvSpPr>
                <a:spLocks noChangeShapeType="1"/>
              </p:cNvSpPr>
              <p:nvPr/>
            </p:nvSpPr>
            <p:spPr bwMode="auto">
              <a:xfrm>
                <a:off x="2056" y="2332"/>
                <a:ext cx="103" cy="1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1" name="Line 3120"/>
              <p:cNvSpPr>
                <a:spLocks noChangeShapeType="1"/>
              </p:cNvSpPr>
              <p:nvPr/>
            </p:nvSpPr>
            <p:spPr bwMode="auto">
              <a:xfrm>
                <a:off x="2056" y="2314"/>
                <a:ext cx="112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2" name="Line 3121"/>
              <p:cNvSpPr>
                <a:spLocks noChangeShapeType="1"/>
              </p:cNvSpPr>
              <p:nvPr/>
            </p:nvSpPr>
            <p:spPr bwMode="auto">
              <a:xfrm>
                <a:off x="2102" y="2800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3" name="Freeform 3122"/>
              <p:cNvSpPr>
                <a:spLocks/>
              </p:cNvSpPr>
              <p:nvPr/>
            </p:nvSpPr>
            <p:spPr bwMode="auto">
              <a:xfrm>
                <a:off x="2148" y="2425"/>
                <a:ext cx="20" cy="99"/>
              </a:xfrm>
              <a:custGeom>
                <a:avLst/>
                <a:gdLst>
                  <a:gd name="T0" fmla="*/ 2 w 41"/>
                  <a:gd name="T1" fmla="*/ 0 h 199"/>
                  <a:gd name="T2" fmla="*/ 0 w 41"/>
                  <a:gd name="T3" fmla="*/ 2 h 199"/>
                  <a:gd name="T4" fmla="*/ 0 w 41"/>
                  <a:gd name="T5" fmla="*/ 6 h 199"/>
                  <a:gd name="T6" fmla="*/ 0 w 41"/>
                  <a:gd name="T7" fmla="*/ 9 h 199"/>
                  <a:gd name="T8" fmla="*/ 2 w 41"/>
                  <a:gd name="T9" fmla="*/ 12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99"/>
                  <a:gd name="T17" fmla="*/ 41 w 41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99">
                    <a:moveTo>
                      <a:pt x="41" y="0"/>
                    </a:moveTo>
                    <a:lnTo>
                      <a:pt x="10" y="46"/>
                    </a:lnTo>
                    <a:lnTo>
                      <a:pt x="0" y="101"/>
                    </a:lnTo>
                    <a:lnTo>
                      <a:pt x="10" y="154"/>
                    </a:lnTo>
                    <a:lnTo>
                      <a:pt x="41" y="19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4" name="Line 3123"/>
              <p:cNvSpPr>
                <a:spLocks noChangeShapeType="1"/>
              </p:cNvSpPr>
              <p:nvPr/>
            </p:nvSpPr>
            <p:spPr bwMode="auto">
              <a:xfrm flipV="1">
                <a:off x="2159" y="242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5" name="Line 3124"/>
              <p:cNvSpPr>
                <a:spLocks noChangeShapeType="1"/>
              </p:cNvSpPr>
              <p:nvPr/>
            </p:nvSpPr>
            <p:spPr bwMode="auto">
              <a:xfrm>
                <a:off x="2082" y="2534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6" name="Freeform 3125"/>
              <p:cNvSpPr>
                <a:spLocks/>
              </p:cNvSpPr>
              <p:nvPr/>
            </p:nvSpPr>
            <p:spPr bwMode="auto">
              <a:xfrm>
                <a:off x="2063" y="2461"/>
                <a:ext cx="7" cy="1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"/>
                  <a:gd name="T11" fmla="*/ 15 w 1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">
                    <a:moveTo>
                      <a:pt x="15" y="4"/>
                    </a:move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7" name="Line 3126"/>
              <p:cNvSpPr>
                <a:spLocks noChangeShapeType="1"/>
              </p:cNvSpPr>
              <p:nvPr/>
            </p:nvSpPr>
            <p:spPr bwMode="auto">
              <a:xfrm>
                <a:off x="2070" y="2462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8" name="Freeform 3127"/>
              <p:cNvSpPr>
                <a:spLocks/>
              </p:cNvSpPr>
              <p:nvPr/>
            </p:nvSpPr>
            <p:spPr bwMode="auto">
              <a:xfrm>
                <a:off x="2065" y="2469"/>
                <a:ext cx="7" cy="1"/>
              </a:xfrm>
              <a:custGeom>
                <a:avLst/>
                <a:gdLst>
                  <a:gd name="T0" fmla="*/ 1 w 14"/>
                  <a:gd name="T1" fmla="*/ 0 h 3"/>
                  <a:gd name="T2" fmla="*/ 1 w 14"/>
                  <a:gd name="T3" fmla="*/ 0 h 3"/>
                  <a:gd name="T4" fmla="*/ 0 w 1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14" y="3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9" name="Line 3128"/>
              <p:cNvSpPr>
                <a:spLocks noChangeShapeType="1"/>
              </p:cNvSpPr>
              <p:nvPr/>
            </p:nvSpPr>
            <p:spPr bwMode="auto">
              <a:xfrm flipV="1">
                <a:off x="2049" y="2470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0" name="Freeform 3129"/>
              <p:cNvSpPr>
                <a:spLocks/>
              </p:cNvSpPr>
              <p:nvPr/>
            </p:nvSpPr>
            <p:spPr bwMode="auto">
              <a:xfrm>
                <a:off x="2047" y="2487"/>
                <a:ext cx="2" cy="7"/>
              </a:xfrm>
              <a:custGeom>
                <a:avLst/>
                <a:gdLst>
                  <a:gd name="T0" fmla="*/ 1 w 3"/>
                  <a:gd name="T1" fmla="*/ 0 h 14"/>
                  <a:gd name="T2" fmla="*/ 0 w 3"/>
                  <a:gd name="T3" fmla="*/ 1 h 14"/>
                  <a:gd name="T4" fmla="*/ 1 w 3"/>
                  <a:gd name="T5" fmla="*/ 1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6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1" name="Line 3130"/>
              <p:cNvSpPr>
                <a:spLocks noChangeShapeType="1"/>
              </p:cNvSpPr>
              <p:nvPr/>
            </p:nvSpPr>
            <p:spPr bwMode="auto">
              <a:xfrm flipH="1" flipV="1">
                <a:off x="2049" y="2494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2" name="Freeform 3131"/>
              <p:cNvSpPr>
                <a:spLocks/>
              </p:cNvSpPr>
              <p:nvPr/>
            </p:nvSpPr>
            <p:spPr bwMode="auto">
              <a:xfrm>
                <a:off x="2077" y="2522"/>
                <a:ext cx="8" cy="1"/>
              </a:xfrm>
              <a:custGeom>
                <a:avLst/>
                <a:gdLst>
                  <a:gd name="T0" fmla="*/ 0 w 15"/>
                  <a:gd name="T1" fmla="*/ 0 h 3"/>
                  <a:gd name="T2" fmla="*/ 1 w 15"/>
                  <a:gd name="T3" fmla="*/ 0 h 3"/>
                  <a:gd name="T4" fmla="*/ 1 w 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0" y="0"/>
                    </a:moveTo>
                    <a:lnTo>
                      <a:pt x="7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3" name="Line 3132"/>
              <p:cNvSpPr>
                <a:spLocks noChangeShapeType="1"/>
              </p:cNvSpPr>
              <p:nvPr/>
            </p:nvSpPr>
            <p:spPr bwMode="auto">
              <a:xfrm flipH="1">
                <a:off x="2085" y="2506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4" name="Freeform 3133"/>
              <p:cNvSpPr>
                <a:spLocks/>
              </p:cNvSpPr>
              <p:nvPr/>
            </p:nvSpPr>
            <p:spPr bwMode="auto">
              <a:xfrm>
                <a:off x="2100" y="2498"/>
                <a:ext cx="2" cy="8"/>
              </a:xfrm>
              <a:custGeom>
                <a:avLst/>
                <a:gdLst>
                  <a:gd name="T0" fmla="*/ 0 w 3"/>
                  <a:gd name="T1" fmla="*/ 1 h 15"/>
                  <a:gd name="T2" fmla="*/ 1 w 3"/>
                  <a:gd name="T3" fmla="*/ 1 h 15"/>
                  <a:gd name="T4" fmla="*/ 0 w 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5"/>
                  <a:gd name="T11" fmla="*/ 3 w 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5">
                    <a:moveTo>
                      <a:pt x="0" y="15"/>
                    </a:move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5" name="Line 3134"/>
              <p:cNvSpPr>
                <a:spLocks noChangeShapeType="1"/>
              </p:cNvSpPr>
              <p:nvPr/>
            </p:nvSpPr>
            <p:spPr bwMode="auto">
              <a:xfrm>
                <a:off x="2072" y="2470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6" name="Freeform 3135"/>
              <p:cNvSpPr>
                <a:spLocks/>
              </p:cNvSpPr>
              <p:nvPr/>
            </p:nvSpPr>
            <p:spPr bwMode="auto">
              <a:xfrm>
                <a:off x="2108" y="2501"/>
                <a:ext cx="2" cy="7"/>
              </a:xfrm>
              <a:custGeom>
                <a:avLst/>
                <a:gdLst>
                  <a:gd name="T0" fmla="*/ 0 w 3"/>
                  <a:gd name="T1" fmla="*/ 1 h 14"/>
                  <a:gd name="T2" fmla="*/ 1 w 3"/>
                  <a:gd name="T3" fmla="*/ 1 h 14"/>
                  <a:gd name="T4" fmla="*/ 0 w 3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0" y="14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7" name="Line 3136"/>
              <p:cNvSpPr>
                <a:spLocks noChangeShapeType="1"/>
              </p:cNvSpPr>
              <p:nvPr/>
            </p:nvSpPr>
            <p:spPr bwMode="auto">
              <a:xfrm flipV="1">
                <a:off x="2082" y="2508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8" name="Line 3137"/>
              <p:cNvSpPr>
                <a:spLocks noChangeShapeType="1"/>
              </p:cNvSpPr>
              <p:nvPr/>
            </p:nvSpPr>
            <p:spPr bwMode="auto">
              <a:xfrm>
                <a:off x="2110" y="2562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9" name="Line 3138"/>
              <p:cNvSpPr>
                <a:spLocks noChangeShapeType="1"/>
              </p:cNvSpPr>
              <p:nvPr/>
            </p:nvSpPr>
            <p:spPr bwMode="auto">
              <a:xfrm>
                <a:off x="2132" y="2541"/>
                <a:ext cx="37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0" name="Line 3139"/>
              <p:cNvSpPr>
                <a:spLocks noChangeShapeType="1"/>
              </p:cNvSpPr>
              <p:nvPr/>
            </p:nvSpPr>
            <p:spPr bwMode="auto">
              <a:xfrm flipH="1" flipV="1">
                <a:off x="2132" y="2541"/>
                <a:ext cx="16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1" name="Line 3140"/>
              <p:cNvSpPr>
                <a:spLocks noChangeShapeType="1"/>
              </p:cNvSpPr>
              <p:nvPr/>
            </p:nvSpPr>
            <p:spPr bwMode="auto">
              <a:xfrm flipV="1">
                <a:off x="2148" y="2580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2" name="Line 3141"/>
              <p:cNvSpPr>
                <a:spLocks noChangeShapeType="1"/>
              </p:cNvSpPr>
              <p:nvPr/>
            </p:nvSpPr>
            <p:spPr bwMode="auto">
              <a:xfrm flipH="1">
                <a:off x="2110" y="2541"/>
                <a:ext cx="22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3" name="Line 3142"/>
              <p:cNvSpPr>
                <a:spLocks noChangeShapeType="1"/>
              </p:cNvSpPr>
              <p:nvPr/>
            </p:nvSpPr>
            <p:spPr bwMode="auto">
              <a:xfrm flipV="1">
                <a:off x="2149" y="2600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4" name="Line 3143"/>
              <p:cNvSpPr>
                <a:spLocks noChangeShapeType="1"/>
              </p:cNvSpPr>
              <p:nvPr/>
            </p:nvSpPr>
            <p:spPr bwMode="auto">
              <a:xfrm flipV="1">
                <a:off x="2036" y="2462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5" name="Freeform 3144"/>
              <p:cNvSpPr>
                <a:spLocks/>
              </p:cNvSpPr>
              <p:nvPr/>
            </p:nvSpPr>
            <p:spPr bwMode="auto">
              <a:xfrm>
                <a:off x="2031" y="2388"/>
                <a:ext cx="12" cy="16"/>
              </a:xfrm>
              <a:custGeom>
                <a:avLst/>
                <a:gdLst>
                  <a:gd name="T0" fmla="*/ 0 w 23"/>
                  <a:gd name="T1" fmla="*/ 0 h 31"/>
                  <a:gd name="T2" fmla="*/ 1 w 23"/>
                  <a:gd name="T3" fmla="*/ 1 h 31"/>
                  <a:gd name="T4" fmla="*/ 2 w 23"/>
                  <a:gd name="T5" fmla="*/ 2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0" y="0"/>
                    </a:moveTo>
                    <a:lnTo>
                      <a:pt x="8" y="12"/>
                    </a:lnTo>
                    <a:lnTo>
                      <a:pt x="23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6" name="Line 3145"/>
              <p:cNvSpPr>
                <a:spLocks noChangeShapeType="1"/>
              </p:cNvSpPr>
              <p:nvPr/>
            </p:nvSpPr>
            <p:spPr bwMode="auto">
              <a:xfrm flipH="1" flipV="1">
                <a:off x="2046" y="2347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7" name="Line 3146"/>
              <p:cNvSpPr>
                <a:spLocks noChangeShapeType="1"/>
              </p:cNvSpPr>
              <p:nvPr/>
            </p:nvSpPr>
            <p:spPr bwMode="auto">
              <a:xfrm flipV="1">
                <a:off x="2022" y="2360"/>
                <a:ext cx="38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8" name="Line 3147"/>
              <p:cNvSpPr>
                <a:spLocks noChangeShapeType="1"/>
              </p:cNvSpPr>
              <p:nvPr/>
            </p:nvSpPr>
            <p:spPr bwMode="auto">
              <a:xfrm>
                <a:off x="2009" y="2384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9" name="Line 3148"/>
              <p:cNvSpPr>
                <a:spLocks noChangeShapeType="1"/>
              </p:cNvSpPr>
              <p:nvPr/>
            </p:nvSpPr>
            <p:spPr bwMode="auto">
              <a:xfrm flipH="1">
                <a:off x="2009" y="2347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0" name="Line 3149"/>
              <p:cNvSpPr>
                <a:spLocks noChangeShapeType="1"/>
              </p:cNvSpPr>
              <p:nvPr/>
            </p:nvSpPr>
            <p:spPr bwMode="auto">
              <a:xfrm>
                <a:off x="2043" y="2404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1" name="Line 3150"/>
              <p:cNvSpPr>
                <a:spLocks noChangeShapeType="1"/>
              </p:cNvSpPr>
              <p:nvPr/>
            </p:nvSpPr>
            <p:spPr bwMode="auto">
              <a:xfrm>
                <a:off x="2053" y="2411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2" name="Line 3151"/>
              <p:cNvSpPr>
                <a:spLocks noChangeShapeType="1"/>
              </p:cNvSpPr>
              <p:nvPr/>
            </p:nvSpPr>
            <p:spPr bwMode="auto">
              <a:xfrm>
                <a:off x="2061" y="2416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3" name="Line 3152"/>
              <p:cNvSpPr>
                <a:spLocks noChangeShapeType="1"/>
              </p:cNvSpPr>
              <p:nvPr/>
            </p:nvSpPr>
            <p:spPr bwMode="auto">
              <a:xfrm flipV="1">
                <a:off x="2071" y="2415"/>
                <a:ext cx="4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4" name="Line 3153"/>
              <p:cNvSpPr>
                <a:spLocks noChangeShapeType="1"/>
              </p:cNvSpPr>
              <p:nvPr/>
            </p:nvSpPr>
            <p:spPr bwMode="auto">
              <a:xfrm flipV="1">
                <a:off x="2075" y="2410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5" name="Line 3154"/>
              <p:cNvSpPr>
                <a:spLocks noChangeShapeType="1"/>
              </p:cNvSpPr>
              <p:nvPr/>
            </p:nvSpPr>
            <p:spPr bwMode="auto">
              <a:xfrm flipH="1" flipV="1">
                <a:off x="2077" y="2400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6" name="Line 3155"/>
              <p:cNvSpPr>
                <a:spLocks noChangeShapeType="1"/>
              </p:cNvSpPr>
              <p:nvPr/>
            </p:nvSpPr>
            <p:spPr bwMode="auto">
              <a:xfrm flipH="1" flipV="1">
                <a:off x="2073" y="2392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7" name="Line 3156"/>
              <p:cNvSpPr>
                <a:spLocks noChangeShapeType="1"/>
              </p:cNvSpPr>
              <p:nvPr/>
            </p:nvSpPr>
            <p:spPr bwMode="auto">
              <a:xfrm flipH="1" flipV="1">
                <a:off x="2065" y="2382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8" name="Line 3157"/>
              <p:cNvSpPr>
                <a:spLocks noChangeShapeType="1"/>
              </p:cNvSpPr>
              <p:nvPr/>
            </p:nvSpPr>
            <p:spPr bwMode="auto">
              <a:xfrm flipH="1" flipV="1">
                <a:off x="2055" y="2374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9" name="Line 3158"/>
              <p:cNvSpPr>
                <a:spLocks noChangeShapeType="1"/>
              </p:cNvSpPr>
              <p:nvPr/>
            </p:nvSpPr>
            <p:spPr bwMode="auto">
              <a:xfrm flipH="1" flipV="1">
                <a:off x="2049" y="2371"/>
                <a:ext cx="6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0" name="Freeform 3159"/>
              <p:cNvSpPr>
                <a:spLocks/>
              </p:cNvSpPr>
              <p:nvPr/>
            </p:nvSpPr>
            <p:spPr bwMode="auto">
              <a:xfrm>
                <a:off x="2060" y="2440"/>
                <a:ext cx="5" cy="27"/>
              </a:xfrm>
              <a:custGeom>
                <a:avLst/>
                <a:gdLst>
                  <a:gd name="T0" fmla="*/ 0 w 9"/>
                  <a:gd name="T1" fmla="*/ 1 h 53"/>
                  <a:gd name="T2" fmla="*/ 1 w 9"/>
                  <a:gd name="T3" fmla="*/ 1 h 53"/>
                  <a:gd name="T4" fmla="*/ 1 w 9"/>
                  <a:gd name="T5" fmla="*/ 0 h 53"/>
                  <a:gd name="T6" fmla="*/ 1 w 9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9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1" name="Freeform 3160"/>
              <p:cNvSpPr>
                <a:spLocks/>
              </p:cNvSpPr>
              <p:nvPr/>
            </p:nvSpPr>
            <p:spPr bwMode="auto">
              <a:xfrm>
                <a:off x="2081" y="2440"/>
                <a:ext cx="4" cy="27"/>
              </a:xfrm>
              <a:custGeom>
                <a:avLst/>
                <a:gdLst>
                  <a:gd name="T0" fmla="*/ 0 w 10"/>
                  <a:gd name="T1" fmla="*/ 1 h 53"/>
                  <a:gd name="T2" fmla="*/ 0 w 10"/>
                  <a:gd name="T3" fmla="*/ 1 h 53"/>
                  <a:gd name="T4" fmla="*/ 0 w 10"/>
                  <a:gd name="T5" fmla="*/ 0 h 53"/>
                  <a:gd name="T6" fmla="*/ 0 w 10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3"/>
                  <a:gd name="T14" fmla="*/ 10 w 10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3">
                    <a:moveTo>
                      <a:pt x="0" y="9"/>
                    </a:moveTo>
                    <a:lnTo>
                      <a:pt x="4" y="8"/>
                    </a:lnTo>
                    <a:lnTo>
                      <a:pt x="10" y="0"/>
                    </a:lnTo>
                    <a:lnTo>
                      <a:pt x="10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2" name="Freeform 3161"/>
              <p:cNvSpPr>
                <a:spLocks/>
              </p:cNvSpPr>
              <p:nvPr/>
            </p:nvSpPr>
            <p:spPr bwMode="auto">
              <a:xfrm>
                <a:off x="2098" y="2440"/>
                <a:ext cx="14" cy="27"/>
              </a:xfrm>
              <a:custGeom>
                <a:avLst/>
                <a:gdLst>
                  <a:gd name="T0" fmla="*/ 1 w 28"/>
                  <a:gd name="T1" fmla="*/ 0 h 53"/>
                  <a:gd name="T2" fmla="*/ 1 w 28"/>
                  <a:gd name="T3" fmla="*/ 1 h 53"/>
                  <a:gd name="T4" fmla="*/ 1 w 28"/>
                  <a:gd name="T5" fmla="*/ 1 h 53"/>
                  <a:gd name="T6" fmla="*/ 0 w 28"/>
                  <a:gd name="T7" fmla="*/ 2 h 53"/>
                  <a:gd name="T8" fmla="*/ 0 w 28"/>
                  <a:gd name="T9" fmla="*/ 2 h 53"/>
                  <a:gd name="T10" fmla="*/ 1 w 28"/>
                  <a:gd name="T11" fmla="*/ 3 h 53"/>
                  <a:gd name="T12" fmla="*/ 1 w 28"/>
                  <a:gd name="T13" fmla="*/ 4 h 53"/>
                  <a:gd name="T14" fmla="*/ 1 w 28"/>
                  <a:gd name="T15" fmla="*/ 4 h 53"/>
                  <a:gd name="T16" fmla="*/ 2 w 28"/>
                  <a:gd name="T17" fmla="*/ 4 h 53"/>
                  <a:gd name="T18" fmla="*/ 2 w 28"/>
                  <a:gd name="T19" fmla="*/ 4 h 53"/>
                  <a:gd name="T20" fmla="*/ 2 w 28"/>
                  <a:gd name="T21" fmla="*/ 3 h 53"/>
                  <a:gd name="T22" fmla="*/ 2 w 28"/>
                  <a:gd name="T23" fmla="*/ 2 h 53"/>
                  <a:gd name="T24" fmla="*/ 2 w 28"/>
                  <a:gd name="T25" fmla="*/ 2 h 53"/>
                  <a:gd name="T26" fmla="*/ 2 w 28"/>
                  <a:gd name="T27" fmla="*/ 1 h 53"/>
                  <a:gd name="T28" fmla="*/ 2 w 28"/>
                  <a:gd name="T29" fmla="*/ 1 h 53"/>
                  <a:gd name="T30" fmla="*/ 2 w 28"/>
                  <a:gd name="T31" fmla="*/ 0 h 53"/>
                  <a:gd name="T32" fmla="*/ 1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2" y="0"/>
                    </a:moveTo>
                    <a:lnTo>
                      <a:pt x="6" y="1"/>
                    </a:lnTo>
                    <a:lnTo>
                      <a:pt x="1" y="9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2" y="50"/>
                    </a:lnTo>
                    <a:lnTo>
                      <a:pt x="27" y="42"/>
                    </a:lnTo>
                    <a:lnTo>
                      <a:pt x="28" y="29"/>
                    </a:lnTo>
                    <a:lnTo>
                      <a:pt x="28" y="22"/>
                    </a:lnTo>
                    <a:lnTo>
                      <a:pt x="27" y="9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3" name="Rectangle 3162"/>
              <p:cNvSpPr>
                <a:spLocks noChangeArrowheads="1"/>
              </p:cNvSpPr>
              <p:nvPr/>
            </p:nvSpPr>
            <p:spPr bwMode="auto">
              <a:xfrm>
                <a:off x="2043" y="2426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4" name="Line 3163"/>
              <p:cNvSpPr>
                <a:spLocks noChangeShapeType="1"/>
              </p:cNvSpPr>
              <p:nvPr/>
            </p:nvSpPr>
            <p:spPr bwMode="auto">
              <a:xfrm>
                <a:off x="2070" y="3032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5" name="Line 3164"/>
              <p:cNvSpPr>
                <a:spLocks noChangeShapeType="1"/>
              </p:cNvSpPr>
              <p:nvPr/>
            </p:nvSpPr>
            <p:spPr bwMode="auto">
              <a:xfrm flipH="1">
                <a:off x="2161" y="313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6" name="Line 3165"/>
              <p:cNvSpPr>
                <a:spLocks noChangeShapeType="1"/>
              </p:cNvSpPr>
              <p:nvPr/>
            </p:nvSpPr>
            <p:spPr bwMode="auto">
              <a:xfrm>
                <a:off x="2207" y="2642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7" name="Line 3166"/>
              <p:cNvSpPr>
                <a:spLocks noChangeShapeType="1"/>
              </p:cNvSpPr>
              <p:nvPr/>
            </p:nvSpPr>
            <p:spPr bwMode="auto">
              <a:xfrm>
                <a:off x="2213" y="2639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8" name="Line 3167"/>
              <p:cNvSpPr>
                <a:spLocks noChangeShapeType="1"/>
              </p:cNvSpPr>
              <p:nvPr/>
            </p:nvSpPr>
            <p:spPr bwMode="auto">
              <a:xfrm>
                <a:off x="2214" y="2638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9" name="Freeform 3168"/>
              <p:cNvSpPr>
                <a:spLocks/>
              </p:cNvSpPr>
              <p:nvPr/>
            </p:nvSpPr>
            <p:spPr bwMode="auto">
              <a:xfrm>
                <a:off x="2217" y="2627"/>
                <a:ext cx="5" cy="5"/>
              </a:xfrm>
              <a:custGeom>
                <a:avLst/>
                <a:gdLst>
                  <a:gd name="T0" fmla="*/ 1 w 9"/>
                  <a:gd name="T1" fmla="*/ 1 h 9"/>
                  <a:gd name="T2" fmla="*/ 1 w 9"/>
                  <a:gd name="T3" fmla="*/ 1 h 9"/>
                  <a:gd name="T4" fmla="*/ 1 w 9"/>
                  <a:gd name="T5" fmla="*/ 1 h 9"/>
                  <a:gd name="T6" fmla="*/ 1 w 9"/>
                  <a:gd name="T7" fmla="*/ 0 h 9"/>
                  <a:gd name="T8" fmla="*/ 1 w 9"/>
                  <a:gd name="T9" fmla="*/ 0 h 9"/>
                  <a:gd name="T10" fmla="*/ 1 w 9"/>
                  <a:gd name="T11" fmla="*/ 1 h 9"/>
                  <a:gd name="T12" fmla="*/ 0 w 9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9"/>
                  <a:gd name="T23" fmla="*/ 9 w 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9">
                    <a:moveTo>
                      <a:pt x="5" y="9"/>
                    </a:moveTo>
                    <a:lnTo>
                      <a:pt x="8" y="8"/>
                    </a:lnTo>
                    <a:lnTo>
                      <a:pt x="9" y="5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0" name="Line 3169"/>
              <p:cNvSpPr>
                <a:spLocks noChangeShapeType="1"/>
              </p:cNvSpPr>
              <p:nvPr/>
            </p:nvSpPr>
            <p:spPr bwMode="auto">
              <a:xfrm flipH="1" flipV="1">
                <a:off x="2239" y="2610"/>
                <a:ext cx="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1" name="Freeform 3170"/>
              <p:cNvSpPr>
                <a:spLocks/>
              </p:cNvSpPr>
              <p:nvPr/>
            </p:nvSpPr>
            <p:spPr bwMode="auto">
              <a:xfrm>
                <a:off x="2236" y="2613"/>
                <a:ext cx="8" cy="22"/>
              </a:xfrm>
              <a:custGeom>
                <a:avLst/>
                <a:gdLst>
                  <a:gd name="T0" fmla="*/ 1 w 16"/>
                  <a:gd name="T1" fmla="*/ 3 h 44"/>
                  <a:gd name="T2" fmla="*/ 1 w 16"/>
                  <a:gd name="T3" fmla="*/ 1 h 44"/>
                  <a:gd name="T4" fmla="*/ 0 w 16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4"/>
                  <a:gd name="T11" fmla="*/ 16 w 16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4">
                    <a:moveTo>
                      <a:pt x="16" y="44"/>
                    </a:moveTo>
                    <a:lnTo>
                      <a:pt x="13" y="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2" name="Freeform 3171"/>
              <p:cNvSpPr>
                <a:spLocks/>
              </p:cNvSpPr>
              <p:nvPr/>
            </p:nvSpPr>
            <p:spPr bwMode="auto">
              <a:xfrm>
                <a:off x="2216" y="2636"/>
                <a:ext cx="24" cy="9"/>
              </a:xfrm>
              <a:custGeom>
                <a:avLst/>
                <a:gdLst>
                  <a:gd name="T0" fmla="*/ 0 w 49"/>
                  <a:gd name="T1" fmla="*/ 0 h 17"/>
                  <a:gd name="T2" fmla="*/ 1 w 49"/>
                  <a:gd name="T3" fmla="*/ 2 h 17"/>
                  <a:gd name="T4" fmla="*/ 3 w 49"/>
                  <a:gd name="T5" fmla="*/ 1 h 17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7"/>
                  <a:gd name="T11" fmla="*/ 49 w 4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7">
                    <a:moveTo>
                      <a:pt x="0" y="0"/>
                    </a:moveTo>
                    <a:lnTo>
                      <a:pt x="22" y="17"/>
                    </a:lnTo>
                    <a:lnTo>
                      <a:pt x="49" y="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3" name="Freeform 3172"/>
              <p:cNvSpPr>
                <a:spLocks/>
              </p:cNvSpPr>
              <p:nvPr/>
            </p:nvSpPr>
            <p:spPr bwMode="auto">
              <a:xfrm>
                <a:off x="2215" y="2626"/>
                <a:ext cx="8" cy="8"/>
              </a:xfrm>
              <a:custGeom>
                <a:avLst/>
                <a:gdLst>
                  <a:gd name="T0" fmla="*/ 1 w 15"/>
                  <a:gd name="T1" fmla="*/ 1 h 15"/>
                  <a:gd name="T2" fmla="*/ 1 w 15"/>
                  <a:gd name="T3" fmla="*/ 1 h 15"/>
                  <a:gd name="T4" fmla="*/ 1 w 15"/>
                  <a:gd name="T5" fmla="*/ 1 h 15"/>
                  <a:gd name="T6" fmla="*/ 1 w 15"/>
                  <a:gd name="T7" fmla="*/ 1 h 15"/>
                  <a:gd name="T8" fmla="*/ 1 w 15"/>
                  <a:gd name="T9" fmla="*/ 0 h 15"/>
                  <a:gd name="T10" fmla="*/ 1 w 15"/>
                  <a:gd name="T11" fmla="*/ 0 h 15"/>
                  <a:gd name="T12" fmla="*/ 1 w 15"/>
                  <a:gd name="T13" fmla="*/ 1 h 15"/>
                  <a:gd name="T14" fmla="*/ 0 w 15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5"/>
                  <a:gd name="T26" fmla="*/ 15 w 1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5">
                    <a:moveTo>
                      <a:pt x="4" y="15"/>
                    </a:moveTo>
                    <a:lnTo>
                      <a:pt x="11" y="14"/>
                    </a:lnTo>
                    <a:lnTo>
                      <a:pt x="15" y="11"/>
                    </a:lnTo>
                    <a:lnTo>
                      <a:pt x="15" y="4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1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4" name="Line 3173"/>
              <p:cNvSpPr>
                <a:spLocks noChangeShapeType="1"/>
              </p:cNvSpPr>
              <p:nvPr/>
            </p:nvSpPr>
            <p:spPr bwMode="auto">
              <a:xfrm flipH="1">
                <a:off x="2210" y="2631"/>
                <a:ext cx="9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5" name="Freeform 3174"/>
              <p:cNvSpPr>
                <a:spLocks/>
              </p:cNvSpPr>
              <p:nvPr/>
            </p:nvSpPr>
            <p:spPr bwMode="auto">
              <a:xfrm>
                <a:off x="2199" y="2632"/>
                <a:ext cx="18" cy="18"/>
              </a:xfrm>
              <a:custGeom>
                <a:avLst/>
                <a:gdLst>
                  <a:gd name="T0" fmla="*/ 0 w 36"/>
                  <a:gd name="T1" fmla="*/ 0 h 36"/>
                  <a:gd name="T2" fmla="*/ 1 w 36"/>
                  <a:gd name="T3" fmla="*/ 1 h 36"/>
                  <a:gd name="T4" fmla="*/ 2 w 36"/>
                  <a:gd name="T5" fmla="*/ 2 h 36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36"/>
                  <a:gd name="T11" fmla="*/ 36 w 36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36">
                    <a:moveTo>
                      <a:pt x="0" y="0"/>
                    </a:moveTo>
                    <a:lnTo>
                      <a:pt x="14" y="22"/>
                    </a:lnTo>
                    <a:lnTo>
                      <a:pt x="36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6" name="Freeform 3175"/>
              <p:cNvSpPr>
                <a:spLocks/>
              </p:cNvSpPr>
              <p:nvPr/>
            </p:nvSpPr>
            <p:spPr bwMode="auto">
              <a:xfrm>
                <a:off x="2195" y="2627"/>
                <a:ext cx="27" cy="27"/>
              </a:xfrm>
              <a:custGeom>
                <a:avLst/>
                <a:gdLst>
                  <a:gd name="T0" fmla="*/ 0 w 53"/>
                  <a:gd name="T1" fmla="*/ 0 h 53"/>
                  <a:gd name="T2" fmla="*/ 2 w 53"/>
                  <a:gd name="T3" fmla="*/ 3 h 53"/>
                  <a:gd name="T4" fmla="*/ 4 w 53"/>
                  <a:gd name="T5" fmla="*/ 4 h 53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53"/>
                  <a:gd name="T11" fmla="*/ 53 w 53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53">
                    <a:moveTo>
                      <a:pt x="0" y="0"/>
                    </a:moveTo>
                    <a:lnTo>
                      <a:pt x="20" y="33"/>
                    </a:lnTo>
                    <a:lnTo>
                      <a:pt x="53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7" name="Line 3176"/>
              <p:cNvSpPr>
                <a:spLocks noChangeShapeType="1"/>
              </p:cNvSpPr>
              <p:nvPr/>
            </p:nvSpPr>
            <p:spPr bwMode="auto">
              <a:xfrm flipV="1">
                <a:off x="2220" y="2652"/>
                <a:ext cx="2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8" name="Freeform 3177"/>
              <p:cNvSpPr>
                <a:spLocks/>
              </p:cNvSpPr>
              <p:nvPr/>
            </p:nvSpPr>
            <p:spPr bwMode="auto">
              <a:xfrm>
                <a:off x="2219" y="2642"/>
                <a:ext cx="21" cy="9"/>
              </a:xfrm>
              <a:custGeom>
                <a:avLst/>
                <a:gdLst>
                  <a:gd name="T0" fmla="*/ 0 w 44"/>
                  <a:gd name="T1" fmla="*/ 2 h 17"/>
                  <a:gd name="T2" fmla="*/ 1 w 44"/>
                  <a:gd name="T3" fmla="*/ 2 h 17"/>
                  <a:gd name="T4" fmla="*/ 2 w 44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7"/>
                  <a:gd name="T11" fmla="*/ 44 w 4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7">
                    <a:moveTo>
                      <a:pt x="0" y="17"/>
                    </a:moveTo>
                    <a:lnTo>
                      <a:pt x="25" y="17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9" name="Freeform 3178"/>
              <p:cNvSpPr>
                <a:spLocks/>
              </p:cNvSpPr>
              <p:nvPr/>
            </p:nvSpPr>
            <p:spPr bwMode="auto">
              <a:xfrm>
                <a:off x="2222" y="2643"/>
                <a:ext cx="11" cy="2"/>
              </a:xfrm>
              <a:custGeom>
                <a:avLst/>
                <a:gdLst>
                  <a:gd name="T0" fmla="*/ 0 w 24"/>
                  <a:gd name="T1" fmla="*/ 0 h 5"/>
                  <a:gd name="T2" fmla="*/ 1 w 24"/>
                  <a:gd name="T3" fmla="*/ 0 h 5"/>
                  <a:gd name="T4" fmla="*/ 0 w 2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5"/>
                  <a:gd name="T11" fmla="*/ 24 w 2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5">
                    <a:moveTo>
                      <a:pt x="0" y="2"/>
                    </a:moveTo>
                    <a:lnTo>
                      <a:pt x="24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0" name="Freeform 3179"/>
              <p:cNvSpPr>
                <a:spLocks/>
              </p:cNvSpPr>
              <p:nvPr/>
            </p:nvSpPr>
            <p:spPr bwMode="auto">
              <a:xfrm>
                <a:off x="2222" y="2649"/>
                <a:ext cx="15" cy="5"/>
              </a:xfrm>
              <a:custGeom>
                <a:avLst/>
                <a:gdLst>
                  <a:gd name="T0" fmla="*/ 0 w 32"/>
                  <a:gd name="T1" fmla="*/ 1 h 9"/>
                  <a:gd name="T2" fmla="*/ 1 w 32"/>
                  <a:gd name="T3" fmla="*/ 1 h 9"/>
                  <a:gd name="T4" fmla="*/ 1 w 3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9"/>
                  <a:gd name="T11" fmla="*/ 32 w 3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9">
                    <a:moveTo>
                      <a:pt x="0" y="9"/>
                    </a:moveTo>
                    <a:lnTo>
                      <a:pt x="18" y="9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1" name="Freeform 3180"/>
              <p:cNvSpPr>
                <a:spLocks/>
              </p:cNvSpPr>
              <p:nvPr/>
            </p:nvSpPr>
            <p:spPr bwMode="auto">
              <a:xfrm>
                <a:off x="2240" y="2629"/>
                <a:ext cx="8" cy="23"/>
              </a:xfrm>
              <a:custGeom>
                <a:avLst/>
                <a:gdLst>
                  <a:gd name="T0" fmla="*/ 0 w 18"/>
                  <a:gd name="T1" fmla="*/ 3 h 45"/>
                  <a:gd name="T2" fmla="*/ 0 w 18"/>
                  <a:gd name="T3" fmla="*/ 2 h 45"/>
                  <a:gd name="T4" fmla="*/ 1 w 18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5"/>
                  <a:gd name="T11" fmla="*/ 18 w 1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5">
                    <a:moveTo>
                      <a:pt x="0" y="45"/>
                    </a:moveTo>
                    <a:lnTo>
                      <a:pt x="14" y="2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2" name="Line 3181"/>
              <p:cNvSpPr>
                <a:spLocks noChangeShapeType="1"/>
              </p:cNvSpPr>
              <p:nvPr/>
            </p:nvSpPr>
            <p:spPr bwMode="auto">
              <a:xfrm flipV="1">
                <a:off x="2237" y="2635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3" name="Line 3182"/>
              <p:cNvSpPr>
                <a:spLocks noChangeShapeType="1"/>
              </p:cNvSpPr>
              <p:nvPr/>
            </p:nvSpPr>
            <p:spPr bwMode="auto">
              <a:xfrm flipH="1" flipV="1">
                <a:off x="2214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4" name="Line 3183"/>
              <p:cNvSpPr>
                <a:spLocks noChangeShapeType="1"/>
              </p:cNvSpPr>
              <p:nvPr/>
            </p:nvSpPr>
            <p:spPr bwMode="auto">
              <a:xfrm>
                <a:off x="2211" y="2645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5" name="Line 3184"/>
              <p:cNvSpPr>
                <a:spLocks noChangeShapeType="1"/>
              </p:cNvSpPr>
              <p:nvPr/>
            </p:nvSpPr>
            <p:spPr bwMode="auto">
              <a:xfrm flipH="1" flipV="1">
                <a:off x="2214" y="2641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6" name="Line 3185"/>
              <p:cNvSpPr>
                <a:spLocks noChangeShapeType="1"/>
              </p:cNvSpPr>
              <p:nvPr/>
            </p:nvSpPr>
            <p:spPr bwMode="auto">
              <a:xfrm flipV="1">
                <a:off x="2214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7" name="Line 3186"/>
              <p:cNvSpPr>
                <a:spLocks noChangeShapeType="1"/>
              </p:cNvSpPr>
              <p:nvPr/>
            </p:nvSpPr>
            <p:spPr bwMode="auto">
              <a:xfrm flipV="1">
                <a:off x="2211" y="264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8" name="Freeform 3187"/>
              <p:cNvSpPr>
                <a:spLocks/>
              </p:cNvSpPr>
              <p:nvPr/>
            </p:nvSpPr>
            <p:spPr bwMode="auto">
              <a:xfrm>
                <a:off x="2212" y="2643"/>
                <a:ext cx="2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9" name="Freeform 3188"/>
              <p:cNvSpPr>
                <a:spLocks/>
              </p:cNvSpPr>
              <p:nvPr/>
            </p:nvSpPr>
            <p:spPr bwMode="auto">
              <a:xfrm>
                <a:off x="2211" y="264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0" name="Freeform 3189"/>
              <p:cNvSpPr>
                <a:spLocks/>
              </p:cNvSpPr>
              <p:nvPr/>
            </p:nvSpPr>
            <p:spPr bwMode="auto">
              <a:xfrm>
                <a:off x="2217" y="2644"/>
                <a:ext cx="2" cy="7"/>
              </a:xfrm>
              <a:custGeom>
                <a:avLst/>
                <a:gdLst>
                  <a:gd name="T0" fmla="*/ 1 w 3"/>
                  <a:gd name="T1" fmla="*/ 0 h 14"/>
                  <a:gd name="T2" fmla="*/ 0 w 3"/>
                  <a:gd name="T3" fmla="*/ 1 h 14"/>
                  <a:gd name="T4" fmla="*/ 1 w 3"/>
                  <a:gd name="T5" fmla="*/ 1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1" y="0"/>
                    </a:moveTo>
                    <a:lnTo>
                      <a:pt x="0" y="8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1" name="Freeform 3190"/>
              <p:cNvSpPr>
                <a:spLocks/>
              </p:cNvSpPr>
              <p:nvPr/>
            </p:nvSpPr>
            <p:spPr bwMode="auto">
              <a:xfrm>
                <a:off x="2218" y="2643"/>
                <a:ext cx="4" cy="1"/>
              </a:xfrm>
              <a:custGeom>
                <a:avLst/>
                <a:gdLst>
                  <a:gd name="T0" fmla="*/ 1 w 8"/>
                  <a:gd name="T1" fmla="*/ 1 h 2"/>
                  <a:gd name="T2" fmla="*/ 1 w 8"/>
                  <a:gd name="T3" fmla="*/ 0 h 2"/>
                  <a:gd name="T4" fmla="*/ 0 w 8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2" name="Freeform 3191"/>
              <p:cNvSpPr>
                <a:spLocks/>
              </p:cNvSpPr>
              <p:nvPr/>
            </p:nvSpPr>
            <p:spPr bwMode="auto">
              <a:xfrm>
                <a:off x="2216" y="2642"/>
                <a:ext cx="6" cy="8"/>
              </a:xfrm>
              <a:custGeom>
                <a:avLst/>
                <a:gdLst>
                  <a:gd name="T0" fmla="*/ 1 w 11"/>
                  <a:gd name="T1" fmla="*/ 1 h 15"/>
                  <a:gd name="T2" fmla="*/ 1 w 11"/>
                  <a:gd name="T3" fmla="*/ 0 h 15"/>
                  <a:gd name="T4" fmla="*/ 1 w 11"/>
                  <a:gd name="T5" fmla="*/ 0 h 15"/>
                  <a:gd name="T6" fmla="*/ 0 w 11"/>
                  <a:gd name="T7" fmla="*/ 1 h 15"/>
                  <a:gd name="T8" fmla="*/ 1 w 11"/>
                  <a:gd name="T9" fmla="*/ 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11" y="1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2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3" name="Freeform 3192"/>
              <p:cNvSpPr>
                <a:spLocks/>
              </p:cNvSpPr>
              <p:nvPr/>
            </p:nvSpPr>
            <p:spPr bwMode="auto">
              <a:xfrm>
                <a:off x="2213" y="2643"/>
                <a:ext cx="2" cy="4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1 h 8"/>
                  <a:gd name="T4" fmla="*/ 0 w 5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8"/>
                  <a:gd name="T11" fmla="*/ 5 w 5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8">
                    <a:moveTo>
                      <a:pt x="5" y="0"/>
                    </a:moveTo>
                    <a:lnTo>
                      <a:pt x="5" y="5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4" name="Freeform 3193"/>
              <p:cNvSpPr>
                <a:spLocks/>
              </p:cNvSpPr>
              <p:nvPr/>
            </p:nvSpPr>
            <p:spPr bwMode="auto">
              <a:xfrm>
                <a:off x="2216" y="2643"/>
                <a:ext cx="1" cy="2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1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5" name="Line 3194"/>
              <p:cNvSpPr>
                <a:spLocks noChangeShapeType="1"/>
              </p:cNvSpPr>
              <p:nvPr/>
            </p:nvSpPr>
            <p:spPr bwMode="auto">
              <a:xfrm flipV="1">
                <a:off x="2213" y="2645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6" name="Line 3195"/>
              <p:cNvSpPr>
                <a:spLocks noChangeShapeType="1"/>
              </p:cNvSpPr>
              <p:nvPr/>
            </p:nvSpPr>
            <p:spPr bwMode="auto">
              <a:xfrm>
                <a:off x="2212" y="2645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7" name="Line 3196"/>
              <p:cNvSpPr>
                <a:spLocks noChangeShapeType="1"/>
              </p:cNvSpPr>
              <p:nvPr/>
            </p:nvSpPr>
            <p:spPr bwMode="auto">
              <a:xfrm>
                <a:off x="2213" y="264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8" name="Freeform 3197"/>
              <p:cNvSpPr>
                <a:spLocks/>
              </p:cNvSpPr>
              <p:nvPr/>
            </p:nvSpPr>
            <p:spPr bwMode="auto">
              <a:xfrm>
                <a:off x="2214" y="2643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9" name="Line 3198"/>
              <p:cNvSpPr>
                <a:spLocks noChangeShapeType="1"/>
              </p:cNvSpPr>
              <p:nvPr/>
            </p:nvSpPr>
            <p:spPr bwMode="auto">
              <a:xfrm flipH="1">
                <a:off x="2214" y="2643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0" name="Line 3199"/>
              <p:cNvSpPr>
                <a:spLocks noChangeShapeType="1"/>
              </p:cNvSpPr>
              <p:nvPr/>
            </p:nvSpPr>
            <p:spPr bwMode="auto">
              <a:xfrm flipV="1">
                <a:off x="2213" y="2645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1" name="Line 3200"/>
              <p:cNvSpPr>
                <a:spLocks noChangeShapeType="1"/>
              </p:cNvSpPr>
              <p:nvPr/>
            </p:nvSpPr>
            <p:spPr bwMode="auto">
              <a:xfrm flipH="1">
                <a:off x="2211" y="264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2" name="Line 3201"/>
              <p:cNvSpPr>
                <a:spLocks noChangeShapeType="1"/>
              </p:cNvSpPr>
              <p:nvPr/>
            </p:nvSpPr>
            <p:spPr bwMode="auto">
              <a:xfrm flipH="1">
                <a:off x="2213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3" name="Line 3202"/>
              <p:cNvSpPr>
                <a:spLocks noChangeShapeType="1"/>
              </p:cNvSpPr>
              <p:nvPr/>
            </p:nvSpPr>
            <p:spPr bwMode="auto">
              <a:xfrm>
                <a:off x="2210" y="2643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4" name="Freeform 3203"/>
              <p:cNvSpPr>
                <a:spLocks/>
              </p:cNvSpPr>
              <p:nvPr/>
            </p:nvSpPr>
            <p:spPr bwMode="auto">
              <a:xfrm>
                <a:off x="2211" y="2642"/>
                <a:ext cx="3" cy="1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0 h 3"/>
                  <a:gd name="T4" fmla="*/ 1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5" name="Freeform 3204"/>
              <p:cNvSpPr>
                <a:spLocks/>
              </p:cNvSpPr>
              <p:nvPr/>
            </p:nvSpPr>
            <p:spPr bwMode="auto">
              <a:xfrm>
                <a:off x="2210" y="2643"/>
                <a:ext cx="2" cy="1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6" name="Line 3205"/>
              <p:cNvSpPr>
                <a:spLocks noChangeShapeType="1"/>
              </p:cNvSpPr>
              <p:nvPr/>
            </p:nvSpPr>
            <p:spPr bwMode="auto">
              <a:xfrm>
                <a:off x="2211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7" name="Freeform 3206"/>
              <p:cNvSpPr>
                <a:spLocks/>
              </p:cNvSpPr>
              <p:nvPr/>
            </p:nvSpPr>
            <p:spPr bwMode="auto">
              <a:xfrm>
                <a:off x="2198" y="2609"/>
                <a:ext cx="8" cy="21"/>
              </a:xfrm>
              <a:custGeom>
                <a:avLst/>
                <a:gdLst>
                  <a:gd name="T0" fmla="*/ 1 w 16"/>
                  <a:gd name="T1" fmla="*/ 0 h 43"/>
                  <a:gd name="T2" fmla="*/ 0 w 16"/>
                  <a:gd name="T3" fmla="*/ 1 h 43"/>
                  <a:gd name="T4" fmla="*/ 0 w 16"/>
                  <a:gd name="T5" fmla="*/ 2 h 43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3"/>
                  <a:gd name="T11" fmla="*/ 16 w 16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3">
                    <a:moveTo>
                      <a:pt x="16" y="0"/>
                    </a:moveTo>
                    <a:lnTo>
                      <a:pt x="0" y="19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8" name="Freeform 3207"/>
              <p:cNvSpPr>
                <a:spLocks/>
              </p:cNvSpPr>
              <p:nvPr/>
            </p:nvSpPr>
            <p:spPr bwMode="auto">
              <a:xfrm>
                <a:off x="2204" y="2615"/>
                <a:ext cx="2" cy="12"/>
              </a:xfrm>
              <a:custGeom>
                <a:avLst/>
                <a:gdLst>
                  <a:gd name="T0" fmla="*/ 0 w 5"/>
                  <a:gd name="T1" fmla="*/ 1 h 25"/>
                  <a:gd name="T2" fmla="*/ 0 w 5"/>
                  <a:gd name="T3" fmla="*/ 0 h 25"/>
                  <a:gd name="T4" fmla="*/ 0 w 5"/>
                  <a:gd name="T5" fmla="*/ 1 h 2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5"/>
                  <a:gd name="T11" fmla="*/ 5 w 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5">
                    <a:moveTo>
                      <a:pt x="5" y="25"/>
                    </a:moveTo>
                    <a:lnTo>
                      <a:pt x="0" y="0"/>
                    </a:lnTo>
                    <a:lnTo>
                      <a:pt x="3" y="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9" name="Freeform 3208"/>
              <p:cNvSpPr>
                <a:spLocks/>
              </p:cNvSpPr>
              <p:nvPr/>
            </p:nvSpPr>
            <p:spPr bwMode="auto">
              <a:xfrm>
                <a:off x="2195" y="2612"/>
                <a:ext cx="5" cy="15"/>
              </a:xfrm>
              <a:custGeom>
                <a:avLst/>
                <a:gdLst>
                  <a:gd name="T0" fmla="*/ 1 w 9"/>
                  <a:gd name="T1" fmla="*/ 0 h 31"/>
                  <a:gd name="T2" fmla="*/ 0 w 9"/>
                  <a:gd name="T3" fmla="*/ 0 h 31"/>
                  <a:gd name="T4" fmla="*/ 0 w 9"/>
                  <a:gd name="T5" fmla="*/ 1 h 3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31"/>
                  <a:gd name="T11" fmla="*/ 9 w 9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31">
                    <a:moveTo>
                      <a:pt x="9" y="0"/>
                    </a:moveTo>
                    <a:lnTo>
                      <a:pt x="0" y="14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0" name="Line 3209"/>
              <p:cNvSpPr>
                <a:spLocks noChangeShapeType="1"/>
              </p:cNvSpPr>
              <p:nvPr/>
            </p:nvSpPr>
            <p:spPr bwMode="auto">
              <a:xfrm flipH="1">
                <a:off x="2187" y="2609"/>
                <a:ext cx="1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1" name="Line 3210"/>
              <p:cNvSpPr>
                <a:spLocks noChangeShapeType="1"/>
              </p:cNvSpPr>
              <p:nvPr/>
            </p:nvSpPr>
            <p:spPr bwMode="auto">
              <a:xfrm flipH="1">
                <a:off x="2206" y="2630"/>
                <a:ext cx="12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2" name="Freeform 3211"/>
              <p:cNvSpPr>
                <a:spLocks/>
              </p:cNvSpPr>
              <p:nvPr/>
            </p:nvSpPr>
            <p:spPr bwMode="auto">
              <a:xfrm>
                <a:off x="2204" y="2609"/>
                <a:ext cx="9" cy="24"/>
              </a:xfrm>
              <a:custGeom>
                <a:avLst/>
                <a:gdLst>
                  <a:gd name="T0" fmla="*/ 1 w 17"/>
                  <a:gd name="T1" fmla="*/ 0 h 49"/>
                  <a:gd name="T2" fmla="*/ 0 w 17"/>
                  <a:gd name="T3" fmla="*/ 1 h 49"/>
                  <a:gd name="T4" fmla="*/ 2 w 17"/>
                  <a:gd name="T5" fmla="*/ 3 h 49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9"/>
                  <a:gd name="T11" fmla="*/ 17 w 17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9">
                    <a:moveTo>
                      <a:pt x="3" y="0"/>
                    </a:moveTo>
                    <a:lnTo>
                      <a:pt x="0" y="27"/>
                    </a:lnTo>
                    <a:lnTo>
                      <a:pt x="17" y="4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3" name="Line 3212"/>
              <p:cNvSpPr>
                <a:spLocks noChangeShapeType="1"/>
              </p:cNvSpPr>
              <p:nvPr/>
            </p:nvSpPr>
            <p:spPr bwMode="auto">
              <a:xfrm flipH="1">
                <a:off x="2200" y="2606"/>
                <a:ext cx="1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4" name="Freeform 3213"/>
              <p:cNvSpPr>
                <a:spLocks/>
              </p:cNvSpPr>
              <p:nvPr/>
            </p:nvSpPr>
            <p:spPr bwMode="auto">
              <a:xfrm>
                <a:off x="2197" y="2601"/>
                <a:ext cx="23" cy="8"/>
              </a:xfrm>
              <a:custGeom>
                <a:avLst/>
                <a:gdLst>
                  <a:gd name="T0" fmla="*/ 3 w 45"/>
                  <a:gd name="T1" fmla="*/ 0 h 15"/>
                  <a:gd name="T2" fmla="*/ 2 w 45"/>
                  <a:gd name="T3" fmla="*/ 1 h 15"/>
                  <a:gd name="T4" fmla="*/ 0 w 45"/>
                  <a:gd name="T5" fmla="*/ 1 h 1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5"/>
                  <a:gd name="T11" fmla="*/ 45 w 4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5">
                    <a:moveTo>
                      <a:pt x="45" y="0"/>
                    </a:moveTo>
                    <a:lnTo>
                      <a:pt x="22" y="3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5" name="Freeform 3214"/>
              <p:cNvSpPr>
                <a:spLocks/>
              </p:cNvSpPr>
              <p:nvPr/>
            </p:nvSpPr>
            <p:spPr bwMode="auto">
              <a:xfrm>
                <a:off x="2214" y="2606"/>
                <a:ext cx="22" cy="7"/>
              </a:xfrm>
              <a:custGeom>
                <a:avLst/>
                <a:gdLst>
                  <a:gd name="T0" fmla="*/ 3 w 43"/>
                  <a:gd name="T1" fmla="*/ 0 h 16"/>
                  <a:gd name="T2" fmla="*/ 2 w 43"/>
                  <a:gd name="T3" fmla="*/ 0 h 16"/>
                  <a:gd name="T4" fmla="*/ 0 w 43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6"/>
                  <a:gd name="T11" fmla="*/ 43 w 43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6">
                    <a:moveTo>
                      <a:pt x="43" y="16"/>
                    </a:moveTo>
                    <a:lnTo>
                      <a:pt x="2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6" name="Line 3215"/>
              <p:cNvSpPr>
                <a:spLocks noChangeShapeType="1"/>
              </p:cNvSpPr>
              <p:nvPr/>
            </p:nvSpPr>
            <p:spPr bwMode="auto">
              <a:xfrm flipH="1" flipV="1">
                <a:off x="2220" y="2601"/>
                <a:ext cx="1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7" name="Freeform 3216"/>
              <p:cNvSpPr>
                <a:spLocks/>
              </p:cNvSpPr>
              <p:nvPr/>
            </p:nvSpPr>
            <p:spPr bwMode="auto">
              <a:xfrm>
                <a:off x="2218" y="2630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8" name="Freeform 3217"/>
              <p:cNvSpPr>
                <a:spLocks/>
              </p:cNvSpPr>
              <p:nvPr/>
            </p:nvSpPr>
            <p:spPr bwMode="auto">
              <a:xfrm>
                <a:off x="2199" y="2627"/>
                <a:ext cx="8" cy="5"/>
              </a:xfrm>
              <a:custGeom>
                <a:avLst/>
                <a:gdLst>
                  <a:gd name="T0" fmla="*/ 0 w 16"/>
                  <a:gd name="T1" fmla="*/ 1 h 9"/>
                  <a:gd name="T2" fmla="*/ 1 w 16"/>
                  <a:gd name="T3" fmla="*/ 1 h 9"/>
                  <a:gd name="T4" fmla="*/ 1 w 16"/>
                  <a:gd name="T5" fmla="*/ 1 h 9"/>
                  <a:gd name="T6" fmla="*/ 1 w 16"/>
                  <a:gd name="T7" fmla="*/ 1 h 9"/>
                  <a:gd name="T8" fmla="*/ 1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6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9" name="Freeform 3218"/>
              <p:cNvSpPr>
                <a:spLocks/>
              </p:cNvSpPr>
              <p:nvPr/>
            </p:nvSpPr>
            <p:spPr bwMode="auto">
              <a:xfrm>
                <a:off x="2205" y="2627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1 w 2"/>
                  <a:gd name="T3" fmla="*/ 1 h 8"/>
                  <a:gd name="T4" fmla="*/ 0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0" y="8"/>
                    </a:move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0" name="Freeform 3219"/>
              <p:cNvSpPr>
                <a:spLocks/>
              </p:cNvSpPr>
              <p:nvPr/>
            </p:nvSpPr>
            <p:spPr bwMode="auto">
              <a:xfrm>
                <a:off x="2198" y="2630"/>
                <a:ext cx="7" cy="2"/>
              </a:xfrm>
              <a:custGeom>
                <a:avLst/>
                <a:gdLst>
                  <a:gd name="T0" fmla="*/ 0 w 14"/>
                  <a:gd name="T1" fmla="*/ 0 h 4"/>
                  <a:gd name="T2" fmla="*/ 1 w 14"/>
                  <a:gd name="T3" fmla="*/ 1 h 4"/>
                  <a:gd name="T4" fmla="*/ 1 w 14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"/>
                  <a:gd name="T11" fmla="*/ 14 w 1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">
                    <a:moveTo>
                      <a:pt x="0" y="0"/>
                    </a:moveTo>
                    <a:lnTo>
                      <a:pt x="7" y="4"/>
                    </a:lnTo>
                    <a:lnTo>
                      <a:pt x="14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1" name="Freeform 3220"/>
              <p:cNvSpPr>
                <a:spLocks/>
              </p:cNvSpPr>
              <p:nvPr/>
            </p:nvSpPr>
            <p:spPr bwMode="auto">
              <a:xfrm>
                <a:off x="2204" y="2637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2" y="0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2" name="Line 3221"/>
              <p:cNvSpPr>
                <a:spLocks noChangeShapeType="1"/>
              </p:cNvSpPr>
              <p:nvPr/>
            </p:nvSpPr>
            <p:spPr bwMode="auto">
              <a:xfrm>
                <a:off x="2201" y="26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3" name="Freeform 3222"/>
              <p:cNvSpPr>
                <a:spLocks/>
              </p:cNvSpPr>
              <p:nvPr/>
            </p:nvSpPr>
            <p:spPr bwMode="auto">
              <a:xfrm>
                <a:off x="2202" y="2636"/>
                <a:ext cx="4" cy="3"/>
              </a:xfrm>
              <a:custGeom>
                <a:avLst/>
                <a:gdLst>
                  <a:gd name="T0" fmla="*/ 0 w 8"/>
                  <a:gd name="T1" fmla="*/ 0 h 6"/>
                  <a:gd name="T2" fmla="*/ 1 w 8"/>
                  <a:gd name="T3" fmla="*/ 1 h 6"/>
                  <a:gd name="T4" fmla="*/ 1 w 8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3" y="5"/>
                    </a:lnTo>
                    <a:lnTo>
                      <a:pt x="8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4" name="Line 3223"/>
              <p:cNvSpPr>
                <a:spLocks noChangeShapeType="1"/>
              </p:cNvSpPr>
              <p:nvPr/>
            </p:nvSpPr>
            <p:spPr bwMode="auto">
              <a:xfrm>
                <a:off x="2202" y="2636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5" name="Line 3224"/>
              <p:cNvSpPr>
                <a:spLocks noChangeShapeType="1"/>
              </p:cNvSpPr>
              <p:nvPr/>
            </p:nvSpPr>
            <p:spPr bwMode="auto">
              <a:xfrm>
                <a:off x="2206" y="263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6" name="Freeform 3225"/>
              <p:cNvSpPr>
                <a:spLocks/>
              </p:cNvSpPr>
              <p:nvPr/>
            </p:nvSpPr>
            <p:spPr bwMode="auto">
              <a:xfrm>
                <a:off x="2204" y="2634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0"/>
                    </a:move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7" name="Line 3226"/>
              <p:cNvSpPr>
                <a:spLocks noChangeShapeType="1"/>
              </p:cNvSpPr>
              <p:nvPr/>
            </p:nvSpPr>
            <p:spPr bwMode="auto">
              <a:xfrm flipH="1" flipV="1">
                <a:off x="2204" y="2634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8" name="Line 3227"/>
              <p:cNvSpPr>
                <a:spLocks noChangeShapeType="1"/>
              </p:cNvSpPr>
              <p:nvPr/>
            </p:nvSpPr>
            <p:spPr bwMode="auto">
              <a:xfrm flipH="1" flipV="1">
                <a:off x="2202" y="2636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7" name="Group 3228"/>
            <p:cNvGrpSpPr>
              <a:grpSpLocks/>
            </p:cNvGrpSpPr>
            <p:nvPr/>
          </p:nvGrpSpPr>
          <p:grpSpPr bwMode="auto">
            <a:xfrm>
              <a:off x="2004" y="2425"/>
              <a:ext cx="2681" cy="930"/>
              <a:chOff x="2004" y="2425"/>
              <a:chExt cx="2681" cy="930"/>
            </a:xfrm>
          </p:grpSpPr>
          <p:sp>
            <p:nvSpPr>
              <p:cNvPr id="124269" name="Line 3229"/>
              <p:cNvSpPr>
                <a:spLocks noChangeShapeType="1"/>
              </p:cNvSpPr>
              <p:nvPr/>
            </p:nvSpPr>
            <p:spPr bwMode="auto">
              <a:xfrm>
                <a:off x="2206" y="2633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0" name="Line 3230"/>
              <p:cNvSpPr>
                <a:spLocks noChangeShapeType="1"/>
              </p:cNvSpPr>
              <p:nvPr/>
            </p:nvSpPr>
            <p:spPr bwMode="auto">
              <a:xfrm>
                <a:off x="2206" y="2634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1" name="Freeform 3231"/>
              <p:cNvSpPr>
                <a:spLocks/>
              </p:cNvSpPr>
              <p:nvPr/>
            </p:nvSpPr>
            <p:spPr bwMode="auto">
              <a:xfrm>
                <a:off x="2204" y="2635"/>
                <a:ext cx="2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2" name="Line 3232"/>
              <p:cNvSpPr>
                <a:spLocks noChangeShapeType="1"/>
              </p:cNvSpPr>
              <p:nvPr/>
            </p:nvSpPr>
            <p:spPr bwMode="auto">
              <a:xfrm flipH="1" flipV="1">
                <a:off x="2206" y="2637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3" name="Line 3233"/>
              <p:cNvSpPr>
                <a:spLocks noChangeShapeType="1"/>
              </p:cNvSpPr>
              <p:nvPr/>
            </p:nvSpPr>
            <p:spPr bwMode="auto">
              <a:xfrm flipH="1">
                <a:off x="2206" y="263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4" name="Freeform 3234"/>
              <p:cNvSpPr>
                <a:spLocks/>
              </p:cNvSpPr>
              <p:nvPr/>
            </p:nvSpPr>
            <p:spPr bwMode="auto">
              <a:xfrm>
                <a:off x="2205" y="2637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1 h 4"/>
                  <a:gd name="T4" fmla="*/ 1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5" name="Line 3235"/>
              <p:cNvSpPr>
                <a:spLocks noChangeShapeType="1"/>
              </p:cNvSpPr>
              <p:nvPr/>
            </p:nvSpPr>
            <p:spPr bwMode="auto">
              <a:xfrm>
                <a:off x="2206" y="2636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6" name="Line 3236"/>
              <p:cNvSpPr>
                <a:spLocks noChangeShapeType="1"/>
              </p:cNvSpPr>
              <p:nvPr/>
            </p:nvSpPr>
            <p:spPr bwMode="auto">
              <a:xfrm flipV="1">
                <a:off x="2206" y="263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7" name="Line 3237"/>
              <p:cNvSpPr>
                <a:spLocks noChangeShapeType="1"/>
              </p:cNvSpPr>
              <p:nvPr/>
            </p:nvSpPr>
            <p:spPr bwMode="auto">
              <a:xfrm>
                <a:off x="2208" y="2635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8" name="Freeform 3238"/>
              <p:cNvSpPr>
                <a:spLocks/>
              </p:cNvSpPr>
              <p:nvPr/>
            </p:nvSpPr>
            <p:spPr bwMode="auto">
              <a:xfrm>
                <a:off x="2208" y="2635"/>
                <a:ext cx="1" cy="3"/>
              </a:xfrm>
              <a:custGeom>
                <a:avLst/>
                <a:gdLst>
                  <a:gd name="T0" fmla="*/ 0 w 3"/>
                  <a:gd name="T1" fmla="*/ 1 h 6"/>
                  <a:gd name="T2" fmla="*/ 0 w 3"/>
                  <a:gd name="T3" fmla="*/ 0 h 6"/>
                  <a:gd name="T4" fmla="*/ 0 w 3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9" name="Freeform 3239"/>
              <p:cNvSpPr>
                <a:spLocks/>
              </p:cNvSpPr>
              <p:nvPr/>
            </p:nvSpPr>
            <p:spPr bwMode="auto">
              <a:xfrm>
                <a:off x="2208" y="2639"/>
                <a:ext cx="2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1 h 5"/>
                  <a:gd name="T4" fmla="*/ 0 w 5"/>
                  <a:gd name="T5" fmla="*/ 1 h 5"/>
                  <a:gd name="T6" fmla="*/ 0 w 5"/>
                  <a:gd name="T7" fmla="*/ 1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0" name="Line 3240"/>
              <p:cNvSpPr>
                <a:spLocks noChangeShapeType="1"/>
              </p:cNvSpPr>
              <p:nvPr/>
            </p:nvSpPr>
            <p:spPr bwMode="auto">
              <a:xfrm flipV="1">
                <a:off x="2201" y="2633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1" name="Freeform 3241"/>
              <p:cNvSpPr>
                <a:spLocks/>
              </p:cNvSpPr>
              <p:nvPr/>
            </p:nvSpPr>
            <p:spPr bwMode="auto">
              <a:xfrm>
                <a:off x="2204" y="2632"/>
                <a:ext cx="2" cy="1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0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2" name="Freeform 3242"/>
              <p:cNvSpPr>
                <a:spLocks/>
              </p:cNvSpPr>
              <p:nvPr/>
            </p:nvSpPr>
            <p:spPr bwMode="auto">
              <a:xfrm>
                <a:off x="2202" y="2634"/>
                <a:ext cx="4" cy="2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1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3" name="Line 3243"/>
              <p:cNvSpPr>
                <a:spLocks noChangeShapeType="1"/>
              </p:cNvSpPr>
              <p:nvPr/>
            </p:nvSpPr>
            <p:spPr bwMode="auto">
              <a:xfrm flipH="1" flipV="1">
                <a:off x="2201" y="2637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4" name="Freeform 3244"/>
              <p:cNvSpPr>
                <a:spLocks/>
              </p:cNvSpPr>
              <p:nvPr/>
            </p:nvSpPr>
            <p:spPr bwMode="auto">
              <a:xfrm>
                <a:off x="2187" y="2628"/>
                <a:ext cx="33" cy="34"/>
              </a:xfrm>
              <a:custGeom>
                <a:avLst/>
                <a:gdLst>
                  <a:gd name="T0" fmla="*/ 4 w 66"/>
                  <a:gd name="T1" fmla="*/ 4 h 68"/>
                  <a:gd name="T2" fmla="*/ 2 w 66"/>
                  <a:gd name="T3" fmla="*/ 2 h 68"/>
                  <a:gd name="T4" fmla="*/ 0 w 66"/>
                  <a:gd name="T5" fmla="*/ 0 h 68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68"/>
                  <a:gd name="T11" fmla="*/ 66 w 66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68">
                    <a:moveTo>
                      <a:pt x="66" y="68"/>
                    </a:moveTo>
                    <a:lnTo>
                      <a:pt x="33" y="3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5" name="Line 3245"/>
              <p:cNvSpPr>
                <a:spLocks noChangeShapeType="1"/>
              </p:cNvSpPr>
              <p:nvPr/>
            </p:nvSpPr>
            <p:spPr bwMode="auto">
              <a:xfrm flipV="1">
                <a:off x="2168" y="2475"/>
                <a:ext cx="50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6" name="Line 3246"/>
              <p:cNvSpPr>
                <a:spLocks noChangeShapeType="1"/>
              </p:cNvSpPr>
              <p:nvPr/>
            </p:nvSpPr>
            <p:spPr bwMode="auto">
              <a:xfrm flipV="1">
                <a:off x="2092" y="2678"/>
                <a:ext cx="114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7" name="Line 3247"/>
              <p:cNvSpPr>
                <a:spLocks noChangeShapeType="1"/>
              </p:cNvSpPr>
              <p:nvPr/>
            </p:nvSpPr>
            <p:spPr bwMode="auto">
              <a:xfrm flipV="1">
                <a:off x="2102" y="2687"/>
                <a:ext cx="113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8" name="Line 3248"/>
              <p:cNvSpPr>
                <a:spLocks noChangeShapeType="1"/>
              </p:cNvSpPr>
              <p:nvPr/>
            </p:nvSpPr>
            <p:spPr bwMode="auto">
              <a:xfrm flipH="1">
                <a:off x="2193" y="2687"/>
                <a:ext cx="22" cy="2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9" name="Line 3249"/>
              <p:cNvSpPr>
                <a:spLocks noChangeShapeType="1"/>
              </p:cNvSpPr>
              <p:nvPr/>
            </p:nvSpPr>
            <p:spPr bwMode="auto">
              <a:xfrm>
                <a:off x="2168" y="2425"/>
                <a:ext cx="54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0" name="Line 3250"/>
              <p:cNvSpPr>
                <a:spLocks noChangeShapeType="1"/>
              </p:cNvSpPr>
              <p:nvPr/>
            </p:nvSpPr>
            <p:spPr bwMode="auto">
              <a:xfrm flipV="1">
                <a:off x="2149" y="2512"/>
                <a:ext cx="88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1" name="Line 3251"/>
              <p:cNvSpPr>
                <a:spLocks noChangeShapeType="1"/>
              </p:cNvSpPr>
              <p:nvPr/>
            </p:nvSpPr>
            <p:spPr bwMode="auto">
              <a:xfrm flipV="1">
                <a:off x="2157" y="2512"/>
                <a:ext cx="99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2" name="Line 3252"/>
              <p:cNvSpPr>
                <a:spLocks noChangeShapeType="1"/>
              </p:cNvSpPr>
              <p:nvPr/>
            </p:nvSpPr>
            <p:spPr bwMode="auto">
              <a:xfrm flipV="1">
                <a:off x="2193" y="2778"/>
                <a:ext cx="113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3" name="Line 3253"/>
              <p:cNvSpPr>
                <a:spLocks noChangeShapeType="1"/>
              </p:cNvSpPr>
              <p:nvPr/>
            </p:nvSpPr>
            <p:spPr bwMode="auto">
              <a:xfrm>
                <a:off x="2157" y="2611"/>
                <a:ext cx="167" cy="1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4" name="Line 3254"/>
              <p:cNvSpPr>
                <a:spLocks noChangeShapeType="1"/>
              </p:cNvSpPr>
              <p:nvPr/>
            </p:nvSpPr>
            <p:spPr bwMode="auto">
              <a:xfrm flipV="1">
                <a:off x="2102" y="2778"/>
                <a:ext cx="204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5" name="Line 3255"/>
              <p:cNvSpPr>
                <a:spLocks noChangeShapeType="1"/>
              </p:cNvSpPr>
              <p:nvPr/>
            </p:nvSpPr>
            <p:spPr bwMode="auto">
              <a:xfrm flipH="1">
                <a:off x="2160" y="3000"/>
                <a:ext cx="123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6" name="Line 3256"/>
              <p:cNvSpPr>
                <a:spLocks noChangeShapeType="1"/>
              </p:cNvSpPr>
              <p:nvPr/>
            </p:nvSpPr>
            <p:spPr bwMode="auto">
              <a:xfrm flipH="1">
                <a:off x="2157" y="3000"/>
                <a:ext cx="145" cy="1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7" name="Line 3257"/>
              <p:cNvSpPr>
                <a:spLocks noChangeShapeType="1"/>
              </p:cNvSpPr>
              <p:nvPr/>
            </p:nvSpPr>
            <p:spPr bwMode="auto">
              <a:xfrm>
                <a:off x="2168" y="3142"/>
                <a:ext cx="97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8" name="Line 3258"/>
              <p:cNvSpPr>
                <a:spLocks noChangeShapeType="1"/>
              </p:cNvSpPr>
              <p:nvPr/>
            </p:nvSpPr>
            <p:spPr bwMode="auto">
              <a:xfrm>
                <a:off x="2157" y="3143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9" name="Freeform 3259"/>
              <p:cNvSpPr>
                <a:spLocks/>
              </p:cNvSpPr>
              <p:nvPr/>
            </p:nvSpPr>
            <p:spPr bwMode="auto">
              <a:xfrm>
                <a:off x="2179" y="3186"/>
                <a:ext cx="25" cy="27"/>
              </a:xfrm>
              <a:custGeom>
                <a:avLst/>
                <a:gdLst>
                  <a:gd name="T0" fmla="*/ 1 w 52"/>
                  <a:gd name="T1" fmla="*/ 0 h 53"/>
                  <a:gd name="T2" fmla="*/ 0 w 52"/>
                  <a:gd name="T3" fmla="*/ 3 h 53"/>
                  <a:gd name="T4" fmla="*/ 2 w 52"/>
                  <a:gd name="T5" fmla="*/ 1 h 53"/>
                  <a:gd name="T6" fmla="*/ 0 w 52"/>
                  <a:gd name="T7" fmla="*/ 4 h 53"/>
                  <a:gd name="T8" fmla="*/ 3 w 52"/>
                  <a:gd name="T9" fmla="*/ 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3"/>
                  <a:gd name="T17" fmla="*/ 52 w 5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3">
                    <a:moveTo>
                      <a:pt x="24" y="0"/>
                    </a:moveTo>
                    <a:lnTo>
                      <a:pt x="0" y="39"/>
                    </a:lnTo>
                    <a:lnTo>
                      <a:pt x="38" y="15"/>
                    </a:lnTo>
                    <a:lnTo>
                      <a:pt x="14" y="53"/>
                    </a:lnTo>
                    <a:lnTo>
                      <a:pt x="52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0" name="Freeform 3260"/>
              <p:cNvSpPr>
                <a:spLocks/>
              </p:cNvSpPr>
              <p:nvPr/>
            </p:nvSpPr>
            <p:spPr bwMode="auto">
              <a:xfrm>
                <a:off x="2199" y="3210"/>
                <a:ext cx="15" cy="16"/>
              </a:xfrm>
              <a:custGeom>
                <a:avLst/>
                <a:gdLst>
                  <a:gd name="T0" fmla="*/ 2 w 30"/>
                  <a:gd name="T1" fmla="*/ 0 h 31"/>
                  <a:gd name="T2" fmla="*/ 2 w 30"/>
                  <a:gd name="T3" fmla="*/ 1 h 31"/>
                  <a:gd name="T4" fmla="*/ 2 w 30"/>
                  <a:gd name="T5" fmla="*/ 1 h 31"/>
                  <a:gd name="T6" fmla="*/ 0 w 30"/>
                  <a:gd name="T7" fmla="*/ 2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1"/>
                  <a:gd name="T14" fmla="*/ 30 w 30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1">
                    <a:moveTo>
                      <a:pt x="17" y="0"/>
                    </a:moveTo>
                    <a:lnTo>
                      <a:pt x="22" y="1"/>
                    </a:lnTo>
                    <a:lnTo>
                      <a:pt x="30" y="1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1" name="Freeform 3261"/>
              <p:cNvSpPr>
                <a:spLocks/>
              </p:cNvSpPr>
              <p:nvPr/>
            </p:nvSpPr>
            <p:spPr bwMode="auto">
              <a:xfrm>
                <a:off x="2210" y="3222"/>
                <a:ext cx="19" cy="20"/>
              </a:xfrm>
              <a:custGeom>
                <a:avLst/>
                <a:gdLst>
                  <a:gd name="T0" fmla="*/ 2 w 39"/>
                  <a:gd name="T1" fmla="*/ 1 h 39"/>
                  <a:gd name="T2" fmla="*/ 1 w 39"/>
                  <a:gd name="T3" fmla="*/ 0 h 39"/>
                  <a:gd name="T4" fmla="*/ 1 w 39"/>
                  <a:gd name="T5" fmla="*/ 1 h 39"/>
                  <a:gd name="T6" fmla="*/ 0 w 39"/>
                  <a:gd name="T7" fmla="*/ 1 h 39"/>
                  <a:gd name="T8" fmla="*/ 0 w 39"/>
                  <a:gd name="T9" fmla="*/ 1 h 39"/>
                  <a:gd name="T10" fmla="*/ 0 w 39"/>
                  <a:gd name="T11" fmla="*/ 2 h 39"/>
                  <a:gd name="T12" fmla="*/ 0 w 39"/>
                  <a:gd name="T13" fmla="*/ 2 h 39"/>
                  <a:gd name="T14" fmla="*/ 0 w 39"/>
                  <a:gd name="T15" fmla="*/ 3 h 39"/>
                  <a:gd name="T16" fmla="*/ 0 w 39"/>
                  <a:gd name="T17" fmla="*/ 3 h 39"/>
                  <a:gd name="T18" fmla="*/ 0 w 39"/>
                  <a:gd name="T19" fmla="*/ 3 h 39"/>
                  <a:gd name="T20" fmla="*/ 1 w 39"/>
                  <a:gd name="T21" fmla="*/ 3 h 39"/>
                  <a:gd name="T22" fmla="*/ 1 w 39"/>
                  <a:gd name="T23" fmla="*/ 2 h 39"/>
                  <a:gd name="T24" fmla="*/ 2 w 39"/>
                  <a:gd name="T25" fmla="*/ 2 h 39"/>
                  <a:gd name="T26" fmla="*/ 2 w 39"/>
                  <a:gd name="T27" fmla="*/ 2 h 39"/>
                  <a:gd name="T28" fmla="*/ 2 w 39"/>
                  <a:gd name="T29" fmla="*/ 1 h 39"/>
                  <a:gd name="T30" fmla="*/ 2 w 39"/>
                  <a:gd name="T31" fmla="*/ 1 h 39"/>
                  <a:gd name="T32" fmla="*/ 2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4" y="3"/>
                    </a:moveTo>
                    <a:lnTo>
                      <a:pt x="28" y="0"/>
                    </a:lnTo>
                    <a:lnTo>
                      <a:pt x="20" y="1"/>
                    </a:lnTo>
                    <a:lnTo>
                      <a:pt x="12" y="6"/>
                    </a:lnTo>
                    <a:lnTo>
                      <a:pt x="8" y="11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6" y="36"/>
                    </a:lnTo>
                    <a:lnTo>
                      <a:pt x="12" y="39"/>
                    </a:lnTo>
                    <a:lnTo>
                      <a:pt x="19" y="37"/>
                    </a:lnTo>
                    <a:lnTo>
                      <a:pt x="28" y="31"/>
                    </a:lnTo>
                    <a:lnTo>
                      <a:pt x="33" y="26"/>
                    </a:lnTo>
                    <a:lnTo>
                      <a:pt x="37" y="19"/>
                    </a:lnTo>
                    <a:lnTo>
                      <a:pt x="39" y="11"/>
                    </a:lnTo>
                    <a:lnTo>
                      <a:pt x="37" y="6"/>
                    </a:lnTo>
                    <a:lnTo>
                      <a:pt x="34" y="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2" name="Freeform 3262"/>
              <p:cNvSpPr>
                <a:spLocks/>
              </p:cNvSpPr>
              <p:nvPr/>
            </p:nvSpPr>
            <p:spPr bwMode="auto">
              <a:xfrm>
                <a:off x="2226" y="3237"/>
                <a:ext cx="19" cy="19"/>
              </a:xfrm>
              <a:custGeom>
                <a:avLst/>
                <a:gdLst>
                  <a:gd name="T0" fmla="*/ 2 w 39"/>
                  <a:gd name="T1" fmla="*/ 1 h 37"/>
                  <a:gd name="T2" fmla="*/ 2 w 39"/>
                  <a:gd name="T3" fmla="*/ 1 h 37"/>
                  <a:gd name="T4" fmla="*/ 2 w 39"/>
                  <a:gd name="T5" fmla="*/ 1 h 37"/>
                  <a:gd name="T6" fmla="*/ 2 w 39"/>
                  <a:gd name="T7" fmla="*/ 1 h 37"/>
                  <a:gd name="T8" fmla="*/ 1 w 39"/>
                  <a:gd name="T9" fmla="*/ 0 h 37"/>
                  <a:gd name="T10" fmla="*/ 1 w 39"/>
                  <a:gd name="T11" fmla="*/ 1 h 37"/>
                  <a:gd name="T12" fmla="*/ 0 w 39"/>
                  <a:gd name="T13" fmla="*/ 1 h 37"/>
                  <a:gd name="T14" fmla="*/ 0 w 39"/>
                  <a:gd name="T15" fmla="*/ 1 h 37"/>
                  <a:gd name="T16" fmla="*/ 0 w 39"/>
                  <a:gd name="T17" fmla="*/ 2 h 37"/>
                  <a:gd name="T18" fmla="*/ 0 w 39"/>
                  <a:gd name="T19" fmla="*/ 2 h 37"/>
                  <a:gd name="T20" fmla="*/ 0 w 39"/>
                  <a:gd name="T21" fmla="*/ 3 h 37"/>
                  <a:gd name="T22" fmla="*/ 0 w 39"/>
                  <a:gd name="T23" fmla="*/ 3 h 37"/>
                  <a:gd name="T24" fmla="*/ 0 w 39"/>
                  <a:gd name="T25" fmla="*/ 3 h 37"/>
                  <a:gd name="T26" fmla="*/ 1 w 39"/>
                  <a:gd name="T27" fmla="*/ 3 h 37"/>
                  <a:gd name="T28" fmla="*/ 1 w 39"/>
                  <a:gd name="T29" fmla="*/ 3 h 37"/>
                  <a:gd name="T30" fmla="*/ 1 w 39"/>
                  <a:gd name="T31" fmla="*/ 3 h 37"/>
                  <a:gd name="T32" fmla="*/ 1 w 39"/>
                  <a:gd name="T33" fmla="*/ 2 h 37"/>
                  <a:gd name="T34" fmla="*/ 1 w 39"/>
                  <a:gd name="T35" fmla="*/ 2 h 37"/>
                  <a:gd name="T36" fmla="*/ 1 w 39"/>
                  <a:gd name="T37" fmla="*/ 1 h 37"/>
                  <a:gd name="T38" fmla="*/ 1 w 39"/>
                  <a:gd name="T39" fmla="*/ 1 h 37"/>
                  <a:gd name="T40" fmla="*/ 1 w 39"/>
                  <a:gd name="T41" fmla="*/ 1 h 37"/>
                  <a:gd name="T42" fmla="*/ 0 w 39"/>
                  <a:gd name="T43" fmla="*/ 1 h 37"/>
                  <a:gd name="T44" fmla="*/ 0 w 39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37"/>
                  <a:gd name="T71" fmla="*/ 39 w 39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37">
                    <a:moveTo>
                      <a:pt x="38" y="15"/>
                    </a:moveTo>
                    <a:lnTo>
                      <a:pt x="39" y="12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27" y="0"/>
                    </a:lnTo>
                    <a:lnTo>
                      <a:pt x="20" y="1"/>
                    </a:lnTo>
                    <a:lnTo>
                      <a:pt x="11" y="7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7" y="28"/>
                    </a:lnTo>
                    <a:lnTo>
                      <a:pt x="27" y="22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5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3" name="Line 3263"/>
              <p:cNvSpPr>
                <a:spLocks noChangeShapeType="1"/>
              </p:cNvSpPr>
              <p:nvPr/>
            </p:nvSpPr>
            <p:spPr bwMode="auto">
              <a:xfrm>
                <a:off x="2169" y="3132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4" name="Line 3264"/>
              <p:cNvSpPr>
                <a:spLocks noChangeShapeType="1"/>
              </p:cNvSpPr>
              <p:nvPr/>
            </p:nvSpPr>
            <p:spPr bwMode="auto">
              <a:xfrm>
                <a:off x="2193" y="2909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5" name="Line 3265"/>
              <p:cNvSpPr>
                <a:spLocks noChangeShapeType="1"/>
              </p:cNvSpPr>
              <p:nvPr/>
            </p:nvSpPr>
            <p:spPr bwMode="auto">
              <a:xfrm flipH="1" flipV="1">
                <a:off x="2004" y="2898"/>
                <a:ext cx="279" cy="1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6" name="Line 3266"/>
              <p:cNvSpPr>
                <a:spLocks noChangeShapeType="1"/>
              </p:cNvSpPr>
              <p:nvPr/>
            </p:nvSpPr>
            <p:spPr bwMode="auto">
              <a:xfrm flipH="1" flipV="1">
                <a:off x="2092" y="2810"/>
                <a:ext cx="102" cy="2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7" name="Line 3267"/>
              <p:cNvSpPr>
                <a:spLocks noChangeShapeType="1"/>
              </p:cNvSpPr>
              <p:nvPr/>
            </p:nvSpPr>
            <p:spPr bwMode="auto">
              <a:xfrm>
                <a:off x="2004" y="2898"/>
                <a:ext cx="190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8" name="Line 3268"/>
              <p:cNvSpPr>
                <a:spLocks noChangeShapeType="1"/>
              </p:cNvSpPr>
              <p:nvPr/>
            </p:nvSpPr>
            <p:spPr bwMode="auto">
              <a:xfrm flipV="1">
                <a:off x="4603" y="2657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09" name="Line 3269"/>
              <p:cNvSpPr>
                <a:spLocks noChangeShapeType="1"/>
              </p:cNvSpPr>
              <p:nvPr/>
            </p:nvSpPr>
            <p:spPr bwMode="auto">
              <a:xfrm flipH="1">
                <a:off x="4593" y="266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0" name="Line 3270"/>
              <p:cNvSpPr>
                <a:spLocks noChangeShapeType="1"/>
              </p:cNvSpPr>
              <p:nvPr/>
            </p:nvSpPr>
            <p:spPr bwMode="auto">
              <a:xfrm flipV="1">
                <a:off x="4684" y="2657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1" name="Line 3271"/>
              <p:cNvSpPr>
                <a:spLocks noChangeShapeType="1"/>
              </p:cNvSpPr>
              <p:nvPr/>
            </p:nvSpPr>
            <p:spPr bwMode="auto">
              <a:xfrm flipV="1">
                <a:off x="4527" y="2678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2" name="Line 3272"/>
              <p:cNvSpPr>
                <a:spLocks noChangeShapeType="1"/>
              </p:cNvSpPr>
              <p:nvPr/>
            </p:nvSpPr>
            <p:spPr bwMode="auto">
              <a:xfrm flipH="1">
                <a:off x="4517" y="2688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3" name="Line 3273"/>
              <p:cNvSpPr>
                <a:spLocks noChangeShapeType="1"/>
              </p:cNvSpPr>
              <p:nvPr/>
            </p:nvSpPr>
            <p:spPr bwMode="auto">
              <a:xfrm flipV="1">
                <a:off x="4520" y="2703"/>
                <a:ext cx="39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4" name="Line 3274"/>
              <p:cNvSpPr>
                <a:spLocks noChangeShapeType="1"/>
              </p:cNvSpPr>
              <p:nvPr/>
            </p:nvSpPr>
            <p:spPr bwMode="auto">
              <a:xfrm flipV="1">
                <a:off x="4520" y="2714"/>
                <a:ext cx="43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5" name="Line 3275"/>
              <p:cNvSpPr>
                <a:spLocks noChangeShapeType="1"/>
              </p:cNvSpPr>
              <p:nvPr/>
            </p:nvSpPr>
            <p:spPr bwMode="auto">
              <a:xfrm flipV="1">
                <a:off x="4555" y="325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6" name="Line 3276"/>
              <p:cNvSpPr>
                <a:spLocks noChangeShapeType="1"/>
              </p:cNvSpPr>
              <p:nvPr/>
            </p:nvSpPr>
            <p:spPr bwMode="auto">
              <a:xfrm flipH="1">
                <a:off x="4509" y="3209"/>
                <a:ext cx="1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7" name="Freeform 3277"/>
              <p:cNvSpPr>
                <a:spLocks/>
              </p:cNvSpPr>
              <p:nvPr/>
            </p:nvSpPr>
            <p:spPr bwMode="auto">
              <a:xfrm>
                <a:off x="4502" y="3238"/>
                <a:ext cx="4" cy="26"/>
              </a:xfrm>
              <a:custGeom>
                <a:avLst/>
                <a:gdLst>
                  <a:gd name="T0" fmla="*/ 1 w 6"/>
                  <a:gd name="T1" fmla="*/ 0 h 52"/>
                  <a:gd name="T2" fmla="*/ 0 w 6"/>
                  <a:gd name="T3" fmla="*/ 2 h 52"/>
                  <a:gd name="T4" fmla="*/ 1 w 6"/>
                  <a:gd name="T5" fmla="*/ 3 h 5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2"/>
                  <a:gd name="T11" fmla="*/ 6 w 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2">
                    <a:moveTo>
                      <a:pt x="6" y="0"/>
                    </a:moveTo>
                    <a:lnTo>
                      <a:pt x="0" y="27"/>
                    </a:lnTo>
                    <a:lnTo>
                      <a:pt x="6" y="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8" name="Line 3278"/>
              <p:cNvSpPr>
                <a:spLocks noChangeShapeType="1"/>
              </p:cNvSpPr>
              <p:nvPr/>
            </p:nvSpPr>
            <p:spPr bwMode="auto">
              <a:xfrm>
                <a:off x="4509" y="3277"/>
                <a:ext cx="1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9" name="Line 3279"/>
              <p:cNvSpPr>
                <a:spLocks noChangeShapeType="1"/>
              </p:cNvSpPr>
              <p:nvPr/>
            </p:nvSpPr>
            <p:spPr bwMode="auto">
              <a:xfrm flipV="1">
                <a:off x="4520" y="3276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0" name="Line 3280"/>
              <p:cNvSpPr>
                <a:spLocks noChangeShapeType="1"/>
              </p:cNvSpPr>
              <p:nvPr/>
            </p:nvSpPr>
            <p:spPr bwMode="auto">
              <a:xfrm flipV="1">
                <a:off x="4546" y="3251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1" name="Line 3281"/>
              <p:cNvSpPr>
                <a:spLocks noChangeShapeType="1"/>
              </p:cNvSpPr>
              <p:nvPr/>
            </p:nvSpPr>
            <p:spPr bwMode="auto">
              <a:xfrm>
                <a:off x="3680" y="2429"/>
                <a:ext cx="5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2" name="Line 3282"/>
              <p:cNvSpPr>
                <a:spLocks noChangeShapeType="1"/>
              </p:cNvSpPr>
              <p:nvPr/>
            </p:nvSpPr>
            <p:spPr bwMode="auto">
              <a:xfrm>
                <a:off x="3744" y="2433"/>
                <a:ext cx="174" cy="1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3" name="Line 3283"/>
              <p:cNvSpPr>
                <a:spLocks noChangeShapeType="1"/>
              </p:cNvSpPr>
              <p:nvPr/>
            </p:nvSpPr>
            <p:spPr bwMode="auto">
              <a:xfrm flipV="1">
                <a:off x="3619" y="2759"/>
                <a:ext cx="259" cy="2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4" name="Line 3284"/>
              <p:cNvSpPr>
                <a:spLocks noChangeShapeType="1"/>
              </p:cNvSpPr>
              <p:nvPr/>
            </p:nvSpPr>
            <p:spPr bwMode="auto">
              <a:xfrm flipH="1" flipV="1">
                <a:off x="3787" y="2566"/>
                <a:ext cx="46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5" name="Freeform 3285"/>
              <p:cNvSpPr>
                <a:spLocks/>
              </p:cNvSpPr>
              <p:nvPr/>
            </p:nvSpPr>
            <p:spPr bwMode="auto">
              <a:xfrm>
                <a:off x="3783" y="2555"/>
                <a:ext cx="12" cy="11"/>
              </a:xfrm>
              <a:custGeom>
                <a:avLst/>
                <a:gdLst>
                  <a:gd name="T0" fmla="*/ 1 w 23"/>
                  <a:gd name="T1" fmla="*/ 1 h 24"/>
                  <a:gd name="T2" fmla="*/ 0 w 23"/>
                  <a:gd name="T3" fmla="*/ 0 h 24"/>
                  <a:gd name="T4" fmla="*/ 1 w 23"/>
                  <a:gd name="T5" fmla="*/ 0 h 24"/>
                  <a:gd name="T6" fmla="*/ 2 w 2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8" y="24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23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6" name="Freeform 3286"/>
              <p:cNvSpPr>
                <a:spLocks/>
              </p:cNvSpPr>
              <p:nvPr/>
            </p:nvSpPr>
            <p:spPr bwMode="auto">
              <a:xfrm>
                <a:off x="3696" y="2468"/>
                <a:ext cx="11" cy="11"/>
              </a:xfrm>
              <a:custGeom>
                <a:avLst/>
                <a:gdLst>
                  <a:gd name="T0" fmla="*/ 0 w 22"/>
                  <a:gd name="T1" fmla="*/ 1 h 21"/>
                  <a:gd name="T2" fmla="*/ 1 w 22"/>
                  <a:gd name="T3" fmla="*/ 2 h 21"/>
                  <a:gd name="T4" fmla="*/ 1 w 22"/>
                  <a:gd name="T5" fmla="*/ 1 h 21"/>
                  <a:gd name="T6" fmla="*/ 1 w 22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1"/>
                  <a:gd name="T14" fmla="*/ 22 w 22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1">
                    <a:moveTo>
                      <a:pt x="0" y="14"/>
                    </a:moveTo>
                    <a:lnTo>
                      <a:pt x="6" y="21"/>
                    </a:lnTo>
                    <a:lnTo>
                      <a:pt x="22" y="6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7" name="Freeform 3287"/>
              <p:cNvSpPr>
                <a:spLocks/>
              </p:cNvSpPr>
              <p:nvPr/>
            </p:nvSpPr>
            <p:spPr bwMode="auto">
              <a:xfrm>
                <a:off x="3619" y="2475"/>
                <a:ext cx="86" cy="86"/>
              </a:xfrm>
              <a:custGeom>
                <a:avLst/>
                <a:gdLst>
                  <a:gd name="T0" fmla="*/ 10 w 173"/>
                  <a:gd name="T1" fmla="*/ 0 h 172"/>
                  <a:gd name="T2" fmla="*/ 10 w 173"/>
                  <a:gd name="T3" fmla="*/ 1 h 172"/>
                  <a:gd name="T4" fmla="*/ 0 w 173"/>
                  <a:gd name="T5" fmla="*/ 11 h 172"/>
                  <a:gd name="T6" fmla="*/ 0 w 173"/>
                  <a:gd name="T7" fmla="*/ 11 h 172"/>
                  <a:gd name="T8" fmla="*/ 10 w 173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72"/>
                  <a:gd name="T17" fmla="*/ 173 w 17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72">
                    <a:moveTo>
                      <a:pt x="168" y="0"/>
                    </a:moveTo>
                    <a:lnTo>
                      <a:pt x="173" y="4"/>
                    </a:lnTo>
                    <a:lnTo>
                      <a:pt x="7" y="172"/>
                    </a:lnTo>
                    <a:lnTo>
                      <a:pt x="0" y="167"/>
                    </a:lnTo>
                    <a:lnTo>
                      <a:pt x="168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8" name="Freeform 3288"/>
              <p:cNvSpPr>
                <a:spLocks/>
              </p:cNvSpPr>
              <p:nvPr/>
            </p:nvSpPr>
            <p:spPr bwMode="auto">
              <a:xfrm>
                <a:off x="3622" y="2561"/>
                <a:ext cx="161" cy="34"/>
              </a:xfrm>
              <a:custGeom>
                <a:avLst/>
                <a:gdLst>
                  <a:gd name="T0" fmla="*/ 0 w 321"/>
                  <a:gd name="T1" fmla="*/ 0 h 67"/>
                  <a:gd name="T2" fmla="*/ 4 w 321"/>
                  <a:gd name="T3" fmla="*/ 3 h 67"/>
                  <a:gd name="T4" fmla="*/ 8 w 321"/>
                  <a:gd name="T5" fmla="*/ 5 h 67"/>
                  <a:gd name="T6" fmla="*/ 13 w 321"/>
                  <a:gd name="T7" fmla="*/ 5 h 67"/>
                  <a:gd name="T8" fmla="*/ 17 w 321"/>
                  <a:gd name="T9" fmla="*/ 3 h 67"/>
                  <a:gd name="T10" fmla="*/ 21 w 321"/>
                  <a:gd name="T11" fmla="*/ 1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"/>
                  <a:gd name="T19" fmla="*/ 0 h 67"/>
                  <a:gd name="T20" fmla="*/ 321 w 321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" h="67">
                    <a:moveTo>
                      <a:pt x="0" y="0"/>
                    </a:moveTo>
                    <a:lnTo>
                      <a:pt x="56" y="44"/>
                    </a:lnTo>
                    <a:lnTo>
                      <a:pt x="123" y="66"/>
                    </a:lnTo>
                    <a:lnTo>
                      <a:pt x="195" y="67"/>
                    </a:lnTo>
                    <a:lnTo>
                      <a:pt x="263" y="45"/>
                    </a:lnTo>
                    <a:lnTo>
                      <a:pt x="321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9" name="Line 3289"/>
              <p:cNvSpPr>
                <a:spLocks noChangeShapeType="1"/>
              </p:cNvSpPr>
              <p:nvPr/>
            </p:nvSpPr>
            <p:spPr bwMode="auto">
              <a:xfrm>
                <a:off x="3711" y="2460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0" name="Line 3290"/>
              <p:cNvSpPr>
                <a:spLocks noChangeShapeType="1"/>
              </p:cNvSpPr>
              <p:nvPr/>
            </p:nvSpPr>
            <p:spPr bwMode="auto">
              <a:xfrm flipV="1">
                <a:off x="3787" y="2551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1" name="Line 3291"/>
              <p:cNvSpPr>
                <a:spLocks noChangeShapeType="1"/>
              </p:cNvSpPr>
              <p:nvPr/>
            </p:nvSpPr>
            <p:spPr bwMode="auto">
              <a:xfrm flipH="1" flipV="1">
                <a:off x="3802" y="2551"/>
                <a:ext cx="55" cy="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2" name="Line 3292"/>
              <p:cNvSpPr>
                <a:spLocks noChangeShapeType="1"/>
              </p:cNvSpPr>
              <p:nvPr/>
            </p:nvSpPr>
            <p:spPr bwMode="auto">
              <a:xfrm flipV="1">
                <a:off x="3696" y="2460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3" name="Line 3293"/>
              <p:cNvSpPr>
                <a:spLocks noChangeShapeType="1"/>
              </p:cNvSpPr>
              <p:nvPr/>
            </p:nvSpPr>
            <p:spPr bwMode="auto">
              <a:xfrm>
                <a:off x="3845" y="2815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4" name="Line 3294"/>
              <p:cNvSpPr>
                <a:spLocks noChangeShapeType="1"/>
              </p:cNvSpPr>
              <p:nvPr/>
            </p:nvSpPr>
            <p:spPr bwMode="auto">
              <a:xfrm>
                <a:off x="3826" y="2833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5" name="Line 3295"/>
              <p:cNvSpPr>
                <a:spLocks noChangeShapeType="1"/>
              </p:cNvSpPr>
              <p:nvPr/>
            </p:nvSpPr>
            <p:spPr bwMode="auto">
              <a:xfrm flipH="1">
                <a:off x="4012" y="2815"/>
                <a:ext cx="92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6" name="Line 3296"/>
              <p:cNvSpPr>
                <a:spLocks noChangeShapeType="1"/>
              </p:cNvSpPr>
              <p:nvPr/>
            </p:nvSpPr>
            <p:spPr bwMode="auto">
              <a:xfrm flipH="1">
                <a:off x="4031" y="2833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7" name="Line 3297"/>
              <p:cNvSpPr>
                <a:spLocks noChangeShapeType="1"/>
              </p:cNvSpPr>
              <p:nvPr/>
            </p:nvSpPr>
            <p:spPr bwMode="auto">
              <a:xfrm>
                <a:off x="4024" y="2917"/>
                <a:ext cx="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8" name="Line 3298"/>
              <p:cNvSpPr>
                <a:spLocks noChangeShapeType="1"/>
              </p:cNvSpPr>
              <p:nvPr/>
            </p:nvSpPr>
            <p:spPr bwMode="auto">
              <a:xfrm>
                <a:off x="3898" y="2852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9" name="Line 3299"/>
              <p:cNvSpPr>
                <a:spLocks noChangeShapeType="1"/>
              </p:cNvSpPr>
              <p:nvPr/>
            </p:nvSpPr>
            <p:spPr bwMode="auto">
              <a:xfrm flipV="1">
                <a:off x="3898" y="2840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0" name="Line 3300"/>
              <p:cNvSpPr>
                <a:spLocks noChangeShapeType="1"/>
              </p:cNvSpPr>
              <p:nvPr/>
            </p:nvSpPr>
            <p:spPr bwMode="auto">
              <a:xfrm flipH="1">
                <a:off x="3899" y="2777"/>
                <a:ext cx="75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1" name="Line 3301"/>
              <p:cNvSpPr>
                <a:spLocks noChangeShapeType="1"/>
              </p:cNvSpPr>
              <p:nvPr/>
            </p:nvSpPr>
            <p:spPr bwMode="auto">
              <a:xfrm>
                <a:off x="3864" y="2796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2" name="Line 3302"/>
              <p:cNvSpPr>
                <a:spLocks noChangeShapeType="1"/>
              </p:cNvSpPr>
              <p:nvPr/>
            </p:nvSpPr>
            <p:spPr bwMode="auto">
              <a:xfrm flipH="1">
                <a:off x="3993" y="2796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3" name="Line 3303"/>
              <p:cNvSpPr>
                <a:spLocks noChangeShapeType="1"/>
              </p:cNvSpPr>
              <p:nvPr/>
            </p:nvSpPr>
            <p:spPr bwMode="auto">
              <a:xfrm flipH="1">
                <a:off x="3833" y="2606"/>
                <a:ext cx="8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4" name="Line 3304"/>
              <p:cNvSpPr>
                <a:spLocks noChangeShapeType="1"/>
              </p:cNvSpPr>
              <p:nvPr/>
            </p:nvSpPr>
            <p:spPr bwMode="auto">
              <a:xfrm>
                <a:off x="3918" y="2606"/>
                <a:ext cx="68" cy="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5" name="Line 3305"/>
              <p:cNvSpPr>
                <a:spLocks noChangeShapeType="1"/>
              </p:cNvSpPr>
              <p:nvPr/>
            </p:nvSpPr>
            <p:spPr bwMode="auto">
              <a:xfrm>
                <a:off x="3833" y="2606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6" name="Line 3306"/>
              <p:cNvSpPr>
                <a:spLocks noChangeShapeType="1"/>
              </p:cNvSpPr>
              <p:nvPr/>
            </p:nvSpPr>
            <p:spPr bwMode="auto">
              <a:xfrm flipH="1">
                <a:off x="3833" y="2714"/>
                <a:ext cx="1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7" name="Line 3307"/>
              <p:cNvSpPr>
                <a:spLocks noChangeShapeType="1"/>
              </p:cNvSpPr>
              <p:nvPr/>
            </p:nvSpPr>
            <p:spPr bwMode="auto">
              <a:xfrm>
                <a:off x="3833" y="271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8" name="Line 3308"/>
              <p:cNvSpPr>
                <a:spLocks noChangeShapeType="1"/>
              </p:cNvSpPr>
              <p:nvPr/>
            </p:nvSpPr>
            <p:spPr bwMode="auto">
              <a:xfrm>
                <a:off x="3851" y="2714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9" name="Line 3309"/>
              <p:cNvSpPr>
                <a:spLocks noChangeShapeType="1"/>
              </p:cNvSpPr>
              <p:nvPr/>
            </p:nvSpPr>
            <p:spPr bwMode="auto">
              <a:xfrm flipH="1">
                <a:off x="4138" y="2861"/>
                <a:ext cx="1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0" name="Line 3310"/>
              <p:cNvSpPr>
                <a:spLocks noChangeShapeType="1"/>
              </p:cNvSpPr>
              <p:nvPr/>
            </p:nvSpPr>
            <p:spPr bwMode="auto">
              <a:xfrm flipV="1">
                <a:off x="3946" y="2674"/>
                <a:ext cx="40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1" name="Line 3311"/>
              <p:cNvSpPr>
                <a:spLocks noChangeShapeType="1"/>
              </p:cNvSpPr>
              <p:nvPr/>
            </p:nvSpPr>
            <p:spPr bwMode="auto">
              <a:xfrm flipV="1">
                <a:off x="3887" y="2714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2" name="Line 3312"/>
              <p:cNvSpPr>
                <a:spLocks noChangeShapeType="1"/>
              </p:cNvSpPr>
              <p:nvPr/>
            </p:nvSpPr>
            <p:spPr bwMode="auto">
              <a:xfrm flipV="1">
                <a:off x="3808" y="282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3" name="Line 3313"/>
              <p:cNvSpPr>
                <a:spLocks noChangeShapeType="1"/>
              </p:cNvSpPr>
              <p:nvPr/>
            </p:nvSpPr>
            <p:spPr bwMode="auto">
              <a:xfrm>
                <a:off x="4253" y="3130"/>
                <a:ext cx="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4" name="Line 3314"/>
              <p:cNvSpPr>
                <a:spLocks noChangeShapeType="1"/>
              </p:cNvSpPr>
              <p:nvPr/>
            </p:nvSpPr>
            <p:spPr bwMode="auto">
              <a:xfrm>
                <a:off x="4253" y="2964"/>
                <a:ext cx="1" cy="2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5" name="Line 3315"/>
              <p:cNvSpPr>
                <a:spLocks noChangeShapeType="1"/>
              </p:cNvSpPr>
              <p:nvPr/>
            </p:nvSpPr>
            <p:spPr bwMode="auto">
              <a:xfrm>
                <a:off x="4236" y="2948"/>
                <a:ext cx="1" cy="18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6" name="Line 3316"/>
              <p:cNvSpPr>
                <a:spLocks noChangeShapeType="1"/>
              </p:cNvSpPr>
              <p:nvPr/>
            </p:nvSpPr>
            <p:spPr bwMode="auto">
              <a:xfrm>
                <a:off x="4253" y="3178"/>
                <a:ext cx="1" cy="1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7" name="Line 3317"/>
              <p:cNvSpPr>
                <a:spLocks noChangeShapeType="1"/>
              </p:cNvSpPr>
              <p:nvPr/>
            </p:nvSpPr>
            <p:spPr bwMode="auto">
              <a:xfrm flipV="1">
                <a:off x="4253" y="3148"/>
                <a:ext cx="206" cy="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8" name="Line 3318"/>
              <p:cNvSpPr>
                <a:spLocks noChangeShapeType="1"/>
              </p:cNvSpPr>
              <p:nvPr/>
            </p:nvSpPr>
            <p:spPr bwMode="auto">
              <a:xfrm flipV="1">
                <a:off x="4437" y="3193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9" name="Line 3319"/>
              <p:cNvSpPr>
                <a:spLocks noChangeShapeType="1"/>
              </p:cNvSpPr>
              <p:nvPr/>
            </p:nvSpPr>
            <p:spPr bwMode="auto">
              <a:xfrm flipV="1">
                <a:off x="4462" y="3167"/>
                <a:ext cx="17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0" name="Line 3320"/>
              <p:cNvSpPr>
                <a:spLocks noChangeShapeType="1"/>
              </p:cNvSpPr>
              <p:nvPr/>
            </p:nvSpPr>
            <p:spPr bwMode="auto">
              <a:xfrm>
                <a:off x="4253" y="2941"/>
                <a:ext cx="138" cy="1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1" name="Line 3321"/>
              <p:cNvSpPr>
                <a:spLocks noChangeShapeType="1"/>
              </p:cNvSpPr>
              <p:nvPr/>
            </p:nvSpPr>
            <p:spPr bwMode="auto">
              <a:xfrm>
                <a:off x="4253" y="2964"/>
                <a:ext cx="126" cy="1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2" name="Line 3322"/>
              <p:cNvSpPr>
                <a:spLocks noChangeShapeType="1"/>
              </p:cNvSpPr>
              <p:nvPr/>
            </p:nvSpPr>
            <p:spPr bwMode="auto">
              <a:xfrm>
                <a:off x="4459" y="317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3" name="Line 3323"/>
              <p:cNvSpPr>
                <a:spLocks noChangeShapeType="1"/>
              </p:cNvSpPr>
              <p:nvPr/>
            </p:nvSpPr>
            <p:spPr bwMode="auto">
              <a:xfrm>
                <a:off x="4471" y="3160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4" name="Line 3324"/>
              <p:cNvSpPr>
                <a:spLocks noChangeShapeType="1"/>
              </p:cNvSpPr>
              <p:nvPr/>
            </p:nvSpPr>
            <p:spPr bwMode="auto">
              <a:xfrm flipV="1">
                <a:off x="4463" y="316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5" name="Line 3325"/>
              <p:cNvSpPr>
                <a:spLocks noChangeShapeType="1"/>
              </p:cNvSpPr>
              <p:nvPr/>
            </p:nvSpPr>
            <p:spPr bwMode="auto">
              <a:xfrm flipV="1">
                <a:off x="4379" y="3079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6" name="Line 3326"/>
              <p:cNvSpPr>
                <a:spLocks noChangeShapeType="1"/>
              </p:cNvSpPr>
              <p:nvPr/>
            </p:nvSpPr>
            <p:spPr bwMode="auto">
              <a:xfrm>
                <a:off x="4459" y="314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7" name="Line 3327"/>
              <p:cNvSpPr>
                <a:spLocks noChangeShapeType="1"/>
              </p:cNvSpPr>
              <p:nvPr/>
            </p:nvSpPr>
            <p:spPr bwMode="auto">
              <a:xfrm>
                <a:off x="3725" y="308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8" name="Freeform 3328"/>
              <p:cNvSpPr>
                <a:spLocks/>
              </p:cNvSpPr>
              <p:nvPr/>
            </p:nvSpPr>
            <p:spPr bwMode="auto">
              <a:xfrm>
                <a:off x="3725" y="3091"/>
                <a:ext cx="9" cy="12"/>
              </a:xfrm>
              <a:custGeom>
                <a:avLst/>
                <a:gdLst>
                  <a:gd name="T0" fmla="*/ 2 w 17"/>
                  <a:gd name="T1" fmla="*/ 0 h 23"/>
                  <a:gd name="T2" fmla="*/ 0 w 17"/>
                  <a:gd name="T3" fmla="*/ 2 h 23"/>
                  <a:gd name="T4" fmla="*/ 0 w 17"/>
                  <a:gd name="T5" fmla="*/ 2 h 2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3"/>
                  <a:gd name="T11" fmla="*/ 17 w 17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3">
                    <a:moveTo>
                      <a:pt x="17" y="0"/>
                    </a:moveTo>
                    <a:lnTo>
                      <a:pt x="0" y="17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9" name="Line 3329"/>
              <p:cNvSpPr>
                <a:spLocks noChangeShapeType="1"/>
              </p:cNvSpPr>
              <p:nvPr/>
            </p:nvSpPr>
            <p:spPr bwMode="auto">
              <a:xfrm>
                <a:off x="3726" y="3094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0" name="Line 3330"/>
              <p:cNvSpPr>
                <a:spLocks noChangeShapeType="1"/>
              </p:cNvSpPr>
              <p:nvPr/>
            </p:nvSpPr>
            <p:spPr bwMode="auto">
              <a:xfrm>
                <a:off x="3726" y="3096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1" name="Line 3331"/>
              <p:cNvSpPr>
                <a:spLocks noChangeShapeType="1"/>
              </p:cNvSpPr>
              <p:nvPr/>
            </p:nvSpPr>
            <p:spPr bwMode="auto">
              <a:xfrm>
                <a:off x="3726" y="3094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2" name="Line 3332"/>
              <p:cNvSpPr>
                <a:spLocks noChangeShapeType="1"/>
              </p:cNvSpPr>
              <p:nvPr/>
            </p:nvSpPr>
            <p:spPr bwMode="auto">
              <a:xfrm>
                <a:off x="3728" y="3089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3" name="Line 3333"/>
              <p:cNvSpPr>
                <a:spLocks noChangeShapeType="1"/>
              </p:cNvSpPr>
              <p:nvPr/>
            </p:nvSpPr>
            <p:spPr bwMode="auto">
              <a:xfrm>
                <a:off x="3730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4" name="Line 3334"/>
              <p:cNvSpPr>
                <a:spLocks noChangeShapeType="1"/>
              </p:cNvSpPr>
              <p:nvPr/>
            </p:nvSpPr>
            <p:spPr bwMode="auto">
              <a:xfrm>
                <a:off x="3732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5" name="Line 3335"/>
              <p:cNvSpPr>
                <a:spLocks noChangeShapeType="1"/>
              </p:cNvSpPr>
              <p:nvPr/>
            </p:nvSpPr>
            <p:spPr bwMode="auto">
              <a:xfrm>
                <a:off x="3730" y="3074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6" name="Line 3336"/>
              <p:cNvSpPr>
                <a:spLocks noChangeShapeType="1"/>
              </p:cNvSpPr>
              <p:nvPr/>
            </p:nvSpPr>
            <p:spPr bwMode="auto">
              <a:xfrm>
                <a:off x="3728" y="3091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7" name="Line 3337"/>
              <p:cNvSpPr>
                <a:spLocks noChangeShapeType="1"/>
              </p:cNvSpPr>
              <p:nvPr/>
            </p:nvSpPr>
            <p:spPr bwMode="auto">
              <a:xfrm>
                <a:off x="3730" y="3087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8" name="Line 3338"/>
              <p:cNvSpPr>
                <a:spLocks noChangeShapeType="1"/>
              </p:cNvSpPr>
              <p:nvPr/>
            </p:nvSpPr>
            <p:spPr bwMode="auto">
              <a:xfrm>
                <a:off x="3735" y="3092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9" name="Line 3339"/>
              <p:cNvSpPr>
                <a:spLocks noChangeShapeType="1"/>
              </p:cNvSpPr>
              <p:nvPr/>
            </p:nvSpPr>
            <p:spPr bwMode="auto">
              <a:xfrm>
                <a:off x="3737" y="3103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0" name="Line 3340"/>
              <p:cNvSpPr>
                <a:spLocks noChangeShapeType="1"/>
              </p:cNvSpPr>
              <p:nvPr/>
            </p:nvSpPr>
            <p:spPr bwMode="auto">
              <a:xfrm>
                <a:off x="3739" y="3082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1" name="Line 3341"/>
              <p:cNvSpPr>
                <a:spLocks noChangeShapeType="1"/>
              </p:cNvSpPr>
              <p:nvPr/>
            </p:nvSpPr>
            <p:spPr bwMode="auto">
              <a:xfrm>
                <a:off x="3739" y="3113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2" name="Line 3342"/>
              <p:cNvSpPr>
                <a:spLocks noChangeShapeType="1"/>
              </p:cNvSpPr>
              <p:nvPr/>
            </p:nvSpPr>
            <p:spPr bwMode="auto">
              <a:xfrm>
                <a:off x="3741" y="3075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3" name="Freeform 3343"/>
              <p:cNvSpPr>
                <a:spLocks/>
              </p:cNvSpPr>
              <p:nvPr/>
            </p:nvSpPr>
            <p:spPr bwMode="auto">
              <a:xfrm>
                <a:off x="3741" y="3091"/>
                <a:ext cx="21" cy="7"/>
              </a:xfrm>
              <a:custGeom>
                <a:avLst/>
                <a:gdLst>
                  <a:gd name="T0" fmla="*/ 2 w 44"/>
                  <a:gd name="T1" fmla="*/ 0 h 14"/>
                  <a:gd name="T2" fmla="*/ 0 w 44"/>
                  <a:gd name="T3" fmla="*/ 0 h 14"/>
                  <a:gd name="T4" fmla="*/ 0 w 44"/>
                  <a:gd name="T5" fmla="*/ 1 h 1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4"/>
                  <a:gd name="T11" fmla="*/ 44 w 4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4">
                    <a:moveTo>
                      <a:pt x="44" y="0"/>
                    </a:move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4" name="Line 3344"/>
              <p:cNvSpPr>
                <a:spLocks noChangeShapeType="1"/>
              </p:cNvSpPr>
              <p:nvPr/>
            </p:nvSpPr>
            <p:spPr bwMode="auto">
              <a:xfrm>
                <a:off x="3741" y="307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5" name="Line 3345"/>
              <p:cNvSpPr>
                <a:spLocks noChangeShapeType="1"/>
              </p:cNvSpPr>
              <p:nvPr/>
            </p:nvSpPr>
            <p:spPr bwMode="auto">
              <a:xfrm>
                <a:off x="3742" y="3077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6" name="Line 3346"/>
              <p:cNvSpPr>
                <a:spLocks noChangeShapeType="1"/>
              </p:cNvSpPr>
              <p:nvPr/>
            </p:nvSpPr>
            <p:spPr bwMode="auto">
              <a:xfrm>
                <a:off x="3742" y="30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7" name="Line 3347"/>
              <p:cNvSpPr>
                <a:spLocks noChangeShapeType="1"/>
              </p:cNvSpPr>
              <p:nvPr/>
            </p:nvSpPr>
            <p:spPr bwMode="auto">
              <a:xfrm flipV="1">
                <a:off x="3742" y="309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8" name="Line 3348"/>
              <p:cNvSpPr>
                <a:spLocks noChangeShapeType="1"/>
              </p:cNvSpPr>
              <p:nvPr/>
            </p:nvSpPr>
            <p:spPr bwMode="auto">
              <a:xfrm flipV="1">
                <a:off x="3742" y="3103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9" name="Line 3349"/>
              <p:cNvSpPr>
                <a:spLocks noChangeShapeType="1"/>
              </p:cNvSpPr>
              <p:nvPr/>
            </p:nvSpPr>
            <p:spPr bwMode="auto">
              <a:xfrm>
                <a:off x="3741" y="308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0" name="Line 3350"/>
              <p:cNvSpPr>
                <a:spLocks noChangeShapeType="1"/>
              </p:cNvSpPr>
              <p:nvPr/>
            </p:nvSpPr>
            <p:spPr bwMode="auto">
              <a:xfrm>
                <a:off x="3741" y="3098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1" name="Freeform 3351"/>
              <p:cNvSpPr>
                <a:spLocks/>
              </p:cNvSpPr>
              <p:nvPr/>
            </p:nvSpPr>
            <p:spPr bwMode="auto">
              <a:xfrm>
                <a:off x="3744" y="3096"/>
                <a:ext cx="7" cy="12"/>
              </a:xfrm>
              <a:custGeom>
                <a:avLst/>
                <a:gdLst>
                  <a:gd name="T0" fmla="*/ 0 w 14"/>
                  <a:gd name="T1" fmla="*/ 1 h 25"/>
                  <a:gd name="T2" fmla="*/ 0 w 14"/>
                  <a:gd name="T3" fmla="*/ 0 h 25"/>
                  <a:gd name="T4" fmla="*/ 1 w 14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5"/>
                  <a:gd name="T11" fmla="*/ 14 w 14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5">
                    <a:moveTo>
                      <a:pt x="0" y="25"/>
                    </a:moveTo>
                    <a:lnTo>
                      <a:pt x="0" y="14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2" name="Line 3352"/>
              <p:cNvSpPr>
                <a:spLocks noChangeShapeType="1"/>
              </p:cNvSpPr>
              <p:nvPr/>
            </p:nvSpPr>
            <p:spPr bwMode="auto">
              <a:xfrm>
                <a:off x="3742" y="310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3" name="Line 3353"/>
              <p:cNvSpPr>
                <a:spLocks noChangeShapeType="1"/>
              </p:cNvSpPr>
              <p:nvPr/>
            </p:nvSpPr>
            <p:spPr bwMode="auto">
              <a:xfrm>
                <a:off x="3745" y="311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4" name="Line 3354"/>
              <p:cNvSpPr>
                <a:spLocks noChangeShapeType="1"/>
              </p:cNvSpPr>
              <p:nvPr/>
            </p:nvSpPr>
            <p:spPr bwMode="auto">
              <a:xfrm>
                <a:off x="3749" y="3074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5" name="Line 3355"/>
              <p:cNvSpPr>
                <a:spLocks noChangeShapeType="1"/>
              </p:cNvSpPr>
              <p:nvPr/>
            </p:nvSpPr>
            <p:spPr bwMode="auto">
              <a:xfrm flipV="1">
                <a:off x="3748" y="3108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6" name="Line 3356"/>
              <p:cNvSpPr>
                <a:spLocks noChangeShapeType="1"/>
              </p:cNvSpPr>
              <p:nvPr/>
            </p:nvSpPr>
            <p:spPr bwMode="auto">
              <a:xfrm>
                <a:off x="3751" y="3074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7" name="Line 3357"/>
              <p:cNvSpPr>
                <a:spLocks noChangeShapeType="1"/>
              </p:cNvSpPr>
              <p:nvPr/>
            </p:nvSpPr>
            <p:spPr bwMode="auto">
              <a:xfrm>
                <a:off x="3749" y="3110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8" name="Line 3358"/>
              <p:cNvSpPr>
                <a:spLocks noChangeShapeType="1"/>
              </p:cNvSpPr>
              <p:nvPr/>
            </p:nvSpPr>
            <p:spPr bwMode="auto">
              <a:xfrm>
                <a:off x="3749" y="3074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9" name="Line 3359"/>
              <p:cNvSpPr>
                <a:spLocks noChangeShapeType="1"/>
              </p:cNvSpPr>
              <p:nvPr/>
            </p:nvSpPr>
            <p:spPr bwMode="auto">
              <a:xfrm>
                <a:off x="3751" y="3108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0" name="Line 3360"/>
              <p:cNvSpPr>
                <a:spLocks noChangeShapeType="1"/>
              </p:cNvSpPr>
              <p:nvPr/>
            </p:nvSpPr>
            <p:spPr bwMode="auto">
              <a:xfrm>
                <a:off x="3756" y="3107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1" name="Line 3361"/>
              <p:cNvSpPr>
                <a:spLocks noChangeShapeType="1"/>
              </p:cNvSpPr>
              <p:nvPr/>
            </p:nvSpPr>
            <p:spPr bwMode="auto">
              <a:xfrm>
                <a:off x="3756" y="3110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2" name="Line 3362"/>
              <p:cNvSpPr>
                <a:spLocks noChangeShapeType="1"/>
              </p:cNvSpPr>
              <p:nvPr/>
            </p:nvSpPr>
            <p:spPr bwMode="auto">
              <a:xfrm>
                <a:off x="3758" y="3103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3" name="Line 3363"/>
              <p:cNvSpPr>
                <a:spLocks noChangeShapeType="1"/>
              </p:cNvSpPr>
              <p:nvPr/>
            </p:nvSpPr>
            <p:spPr bwMode="auto">
              <a:xfrm>
                <a:off x="3759" y="3077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4" name="Line 3364"/>
              <p:cNvSpPr>
                <a:spLocks noChangeShapeType="1"/>
              </p:cNvSpPr>
              <p:nvPr/>
            </p:nvSpPr>
            <p:spPr bwMode="auto">
              <a:xfrm>
                <a:off x="3759" y="30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5" name="Freeform 3365"/>
              <p:cNvSpPr>
                <a:spLocks/>
              </p:cNvSpPr>
              <p:nvPr/>
            </p:nvSpPr>
            <p:spPr bwMode="auto">
              <a:xfrm>
                <a:off x="3756" y="3101"/>
                <a:ext cx="6" cy="12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1 h 24"/>
                  <a:gd name="T4" fmla="*/ 0 w 13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4"/>
                  <a:gd name="T11" fmla="*/ 13 w 13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4">
                    <a:moveTo>
                      <a:pt x="13" y="0"/>
                    </a:moveTo>
                    <a:lnTo>
                      <a:pt x="0" y="14"/>
                    </a:lnTo>
                    <a:lnTo>
                      <a:pt x="10" y="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6" name="Line 3366"/>
              <p:cNvSpPr>
                <a:spLocks noChangeShapeType="1"/>
              </p:cNvSpPr>
              <p:nvPr/>
            </p:nvSpPr>
            <p:spPr bwMode="auto">
              <a:xfrm>
                <a:off x="3761" y="3075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7" name="Line 3367"/>
              <p:cNvSpPr>
                <a:spLocks noChangeShapeType="1"/>
              </p:cNvSpPr>
              <p:nvPr/>
            </p:nvSpPr>
            <p:spPr bwMode="auto">
              <a:xfrm>
                <a:off x="3761" y="30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8" name="Line 3368"/>
              <p:cNvSpPr>
                <a:spLocks noChangeShapeType="1"/>
              </p:cNvSpPr>
              <p:nvPr/>
            </p:nvSpPr>
            <p:spPr bwMode="auto">
              <a:xfrm flipV="1">
                <a:off x="3754" y="3101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9" name="Line 3369"/>
              <p:cNvSpPr>
                <a:spLocks noChangeShapeType="1"/>
              </p:cNvSpPr>
              <p:nvPr/>
            </p:nvSpPr>
            <p:spPr bwMode="auto">
              <a:xfrm flipV="1">
                <a:off x="3758" y="3092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0" name="Line 3370"/>
              <p:cNvSpPr>
                <a:spLocks noChangeShapeType="1"/>
              </p:cNvSpPr>
              <p:nvPr/>
            </p:nvSpPr>
            <p:spPr bwMode="auto">
              <a:xfrm>
                <a:off x="3759" y="311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1" name="Line 3371"/>
              <p:cNvSpPr>
                <a:spLocks noChangeShapeType="1"/>
              </p:cNvSpPr>
              <p:nvPr/>
            </p:nvSpPr>
            <p:spPr bwMode="auto">
              <a:xfrm flipV="1">
                <a:off x="3758" y="3081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2" name="Line 3372"/>
              <p:cNvSpPr>
                <a:spLocks noChangeShapeType="1"/>
              </p:cNvSpPr>
              <p:nvPr/>
            </p:nvSpPr>
            <p:spPr bwMode="auto">
              <a:xfrm>
                <a:off x="3766" y="308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3" name="Freeform 3373"/>
              <p:cNvSpPr>
                <a:spLocks/>
              </p:cNvSpPr>
              <p:nvPr/>
            </p:nvSpPr>
            <p:spPr bwMode="auto">
              <a:xfrm>
                <a:off x="3766" y="3091"/>
                <a:ext cx="7" cy="10"/>
              </a:xfrm>
              <a:custGeom>
                <a:avLst/>
                <a:gdLst>
                  <a:gd name="T0" fmla="*/ 1 w 14"/>
                  <a:gd name="T1" fmla="*/ 0 h 20"/>
                  <a:gd name="T2" fmla="*/ 0 w 14"/>
                  <a:gd name="T3" fmla="*/ 1 h 20"/>
                  <a:gd name="T4" fmla="*/ 0 w 14"/>
                  <a:gd name="T5" fmla="*/ 1 h 2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0"/>
                  <a:gd name="T11" fmla="*/ 14 w 14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0">
                    <a:moveTo>
                      <a:pt x="14" y="0"/>
                    </a:moveTo>
                    <a:lnTo>
                      <a:pt x="0" y="14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4" name="Line 3374"/>
              <p:cNvSpPr>
                <a:spLocks noChangeShapeType="1"/>
              </p:cNvSpPr>
              <p:nvPr/>
            </p:nvSpPr>
            <p:spPr bwMode="auto">
              <a:xfrm>
                <a:off x="3768" y="3092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5" name="Line 3375"/>
              <p:cNvSpPr>
                <a:spLocks noChangeShapeType="1"/>
              </p:cNvSpPr>
              <p:nvPr/>
            </p:nvSpPr>
            <p:spPr bwMode="auto">
              <a:xfrm>
                <a:off x="3768" y="3094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6" name="Line 3376"/>
              <p:cNvSpPr>
                <a:spLocks noChangeShapeType="1"/>
              </p:cNvSpPr>
              <p:nvPr/>
            </p:nvSpPr>
            <p:spPr bwMode="auto">
              <a:xfrm>
                <a:off x="3768" y="309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7" name="Line 3377"/>
              <p:cNvSpPr>
                <a:spLocks noChangeShapeType="1"/>
              </p:cNvSpPr>
              <p:nvPr/>
            </p:nvSpPr>
            <p:spPr bwMode="auto">
              <a:xfrm>
                <a:off x="3770" y="3089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8" name="Line 3378"/>
              <p:cNvSpPr>
                <a:spLocks noChangeShapeType="1"/>
              </p:cNvSpPr>
              <p:nvPr/>
            </p:nvSpPr>
            <p:spPr bwMode="auto">
              <a:xfrm>
                <a:off x="3771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9" name="Line 3379"/>
              <p:cNvSpPr>
                <a:spLocks noChangeShapeType="1"/>
              </p:cNvSpPr>
              <p:nvPr/>
            </p:nvSpPr>
            <p:spPr bwMode="auto">
              <a:xfrm>
                <a:off x="3773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0" name="Line 3380"/>
              <p:cNvSpPr>
                <a:spLocks noChangeShapeType="1"/>
              </p:cNvSpPr>
              <p:nvPr/>
            </p:nvSpPr>
            <p:spPr bwMode="auto">
              <a:xfrm>
                <a:off x="3771" y="3074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1" name="Line 3381"/>
              <p:cNvSpPr>
                <a:spLocks noChangeShapeType="1"/>
              </p:cNvSpPr>
              <p:nvPr/>
            </p:nvSpPr>
            <p:spPr bwMode="auto">
              <a:xfrm>
                <a:off x="3771" y="3087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2" name="Line 3382"/>
              <p:cNvSpPr>
                <a:spLocks noChangeShapeType="1"/>
              </p:cNvSpPr>
              <p:nvPr/>
            </p:nvSpPr>
            <p:spPr bwMode="auto">
              <a:xfrm>
                <a:off x="3778" y="3082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3" name="Line 3383"/>
              <p:cNvSpPr>
                <a:spLocks noChangeShapeType="1"/>
              </p:cNvSpPr>
              <p:nvPr/>
            </p:nvSpPr>
            <p:spPr bwMode="auto">
              <a:xfrm>
                <a:off x="3778" y="3108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4" name="Line 3384"/>
              <p:cNvSpPr>
                <a:spLocks noChangeShapeType="1"/>
              </p:cNvSpPr>
              <p:nvPr/>
            </p:nvSpPr>
            <p:spPr bwMode="auto">
              <a:xfrm flipV="1">
                <a:off x="3778" y="3087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5" name="Line 3385"/>
              <p:cNvSpPr>
                <a:spLocks noChangeShapeType="1"/>
              </p:cNvSpPr>
              <p:nvPr/>
            </p:nvSpPr>
            <p:spPr bwMode="auto">
              <a:xfrm>
                <a:off x="3780" y="309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6" name="Line 3386"/>
              <p:cNvSpPr>
                <a:spLocks noChangeShapeType="1"/>
              </p:cNvSpPr>
              <p:nvPr/>
            </p:nvSpPr>
            <p:spPr bwMode="auto">
              <a:xfrm>
                <a:off x="3782" y="308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7" name="Line 3387"/>
              <p:cNvSpPr>
                <a:spLocks noChangeShapeType="1"/>
              </p:cNvSpPr>
              <p:nvPr/>
            </p:nvSpPr>
            <p:spPr bwMode="auto">
              <a:xfrm>
                <a:off x="3782" y="3085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8" name="Line 3388"/>
              <p:cNvSpPr>
                <a:spLocks noChangeShapeType="1"/>
              </p:cNvSpPr>
              <p:nvPr/>
            </p:nvSpPr>
            <p:spPr bwMode="auto">
              <a:xfrm flipV="1">
                <a:off x="3780" y="3096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9" name="Line 3389"/>
              <p:cNvSpPr>
                <a:spLocks noChangeShapeType="1"/>
              </p:cNvSpPr>
              <p:nvPr/>
            </p:nvSpPr>
            <p:spPr bwMode="auto">
              <a:xfrm>
                <a:off x="3784" y="3074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0" name="Line 3390"/>
              <p:cNvSpPr>
                <a:spLocks noChangeShapeType="1"/>
              </p:cNvSpPr>
              <p:nvPr/>
            </p:nvSpPr>
            <p:spPr bwMode="auto">
              <a:xfrm>
                <a:off x="3782" y="308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1" name="Line 3391"/>
              <p:cNvSpPr>
                <a:spLocks noChangeShapeType="1"/>
              </p:cNvSpPr>
              <p:nvPr/>
            </p:nvSpPr>
            <p:spPr bwMode="auto">
              <a:xfrm>
                <a:off x="3784" y="3087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2" name="Line 3392"/>
              <p:cNvSpPr>
                <a:spLocks noChangeShapeType="1"/>
              </p:cNvSpPr>
              <p:nvPr/>
            </p:nvSpPr>
            <p:spPr bwMode="auto">
              <a:xfrm>
                <a:off x="3780" y="3096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3" name="Line 3393"/>
              <p:cNvSpPr>
                <a:spLocks noChangeShapeType="1"/>
              </p:cNvSpPr>
              <p:nvPr/>
            </p:nvSpPr>
            <p:spPr bwMode="auto">
              <a:xfrm flipV="1">
                <a:off x="3784" y="3096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4" name="Line 3394"/>
              <p:cNvSpPr>
                <a:spLocks noChangeShapeType="1"/>
              </p:cNvSpPr>
              <p:nvPr/>
            </p:nvSpPr>
            <p:spPr bwMode="auto">
              <a:xfrm>
                <a:off x="3787" y="307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5" name="Line 3395"/>
              <p:cNvSpPr>
                <a:spLocks noChangeShapeType="1"/>
              </p:cNvSpPr>
              <p:nvPr/>
            </p:nvSpPr>
            <p:spPr bwMode="auto">
              <a:xfrm flipV="1">
                <a:off x="3785" y="3077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6" name="Line 3396"/>
              <p:cNvSpPr>
                <a:spLocks noChangeShapeType="1"/>
              </p:cNvSpPr>
              <p:nvPr/>
            </p:nvSpPr>
            <p:spPr bwMode="auto">
              <a:xfrm>
                <a:off x="3791" y="3081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7" name="Line 3397"/>
              <p:cNvSpPr>
                <a:spLocks noChangeShapeType="1"/>
              </p:cNvSpPr>
              <p:nvPr/>
            </p:nvSpPr>
            <p:spPr bwMode="auto">
              <a:xfrm>
                <a:off x="3792" y="3081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8" name="Line 3398"/>
              <p:cNvSpPr>
                <a:spLocks noChangeShapeType="1"/>
              </p:cNvSpPr>
              <p:nvPr/>
            </p:nvSpPr>
            <p:spPr bwMode="auto">
              <a:xfrm flipV="1">
                <a:off x="3791" y="3075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9" name="Freeform 3399"/>
              <p:cNvSpPr>
                <a:spLocks/>
              </p:cNvSpPr>
              <p:nvPr/>
            </p:nvSpPr>
            <p:spPr bwMode="auto">
              <a:xfrm>
                <a:off x="3795" y="3074"/>
                <a:ext cx="2" cy="3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1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0" name="Line 3400"/>
              <p:cNvSpPr>
                <a:spLocks noChangeShapeType="1"/>
              </p:cNvSpPr>
              <p:nvPr/>
            </p:nvSpPr>
            <p:spPr bwMode="auto">
              <a:xfrm>
                <a:off x="3797" y="3104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1" name="Line 3401"/>
              <p:cNvSpPr>
                <a:spLocks noChangeShapeType="1"/>
              </p:cNvSpPr>
              <p:nvPr/>
            </p:nvSpPr>
            <p:spPr bwMode="auto">
              <a:xfrm>
                <a:off x="3795" y="3075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2" name="Line 3402"/>
              <p:cNvSpPr>
                <a:spLocks noChangeShapeType="1"/>
              </p:cNvSpPr>
              <p:nvPr/>
            </p:nvSpPr>
            <p:spPr bwMode="auto">
              <a:xfrm>
                <a:off x="3801" y="308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3" name="Line 3403"/>
              <p:cNvSpPr>
                <a:spLocks noChangeShapeType="1"/>
              </p:cNvSpPr>
              <p:nvPr/>
            </p:nvSpPr>
            <p:spPr bwMode="auto">
              <a:xfrm flipV="1">
                <a:off x="3801" y="3103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4" name="Line 3404"/>
              <p:cNvSpPr>
                <a:spLocks noChangeShapeType="1"/>
              </p:cNvSpPr>
              <p:nvPr/>
            </p:nvSpPr>
            <p:spPr bwMode="auto">
              <a:xfrm>
                <a:off x="3802" y="3078"/>
                <a:ext cx="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5" name="Line 3405"/>
              <p:cNvSpPr>
                <a:spLocks noChangeShapeType="1"/>
              </p:cNvSpPr>
              <p:nvPr/>
            </p:nvSpPr>
            <p:spPr bwMode="auto">
              <a:xfrm>
                <a:off x="3802" y="3096"/>
                <a:ext cx="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6" name="Line 3406"/>
              <p:cNvSpPr>
                <a:spLocks noChangeShapeType="1"/>
              </p:cNvSpPr>
              <p:nvPr/>
            </p:nvSpPr>
            <p:spPr bwMode="auto">
              <a:xfrm flipV="1">
                <a:off x="3799" y="308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7" name="Line 3407"/>
              <p:cNvSpPr>
                <a:spLocks noChangeShapeType="1"/>
              </p:cNvSpPr>
              <p:nvPr/>
            </p:nvSpPr>
            <p:spPr bwMode="auto">
              <a:xfrm>
                <a:off x="3804" y="3094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8" name="Line 3408"/>
              <p:cNvSpPr>
                <a:spLocks noChangeShapeType="1"/>
              </p:cNvSpPr>
              <p:nvPr/>
            </p:nvSpPr>
            <p:spPr bwMode="auto">
              <a:xfrm>
                <a:off x="3802" y="3098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9" name="Freeform 3409"/>
              <p:cNvSpPr>
                <a:spLocks/>
              </p:cNvSpPr>
              <p:nvPr/>
            </p:nvSpPr>
            <p:spPr bwMode="auto">
              <a:xfrm>
                <a:off x="3939" y="3059"/>
                <a:ext cx="14" cy="14"/>
              </a:xfrm>
              <a:custGeom>
                <a:avLst/>
                <a:gdLst>
                  <a:gd name="T0" fmla="*/ 2 w 26"/>
                  <a:gd name="T1" fmla="*/ 1 h 28"/>
                  <a:gd name="T2" fmla="*/ 2 w 26"/>
                  <a:gd name="T3" fmla="*/ 1 h 28"/>
                  <a:gd name="T4" fmla="*/ 1 w 26"/>
                  <a:gd name="T5" fmla="*/ 0 h 28"/>
                  <a:gd name="T6" fmla="*/ 1 w 26"/>
                  <a:gd name="T7" fmla="*/ 1 h 28"/>
                  <a:gd name="T8" fmla="*/ 0 w 26"/>
                  <a:gd name="T9" fmla="*/ 1 h 28"/>
                  <a:gd name="T10" fmla="*/ 1 w 26"/>
                  <a:gd name="T11" fmla="*/ 2 h 28"/>
                  <a:gd name="T12" fmla="*/ 1 w 26"/>
                  <a:gd name="T13" fmla="*/ 2 h 28"/>
                  <a:gd name="T14" fmla="*/ 2 w 26"/>
                  <a:gd name="T15" fmla="*/ 2 h 28"/>
                  <a:gd name="T16" fmla="*/ 2 w 26"/>
                  <a:gd name="T17" fmla="*/ 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14"/>
                    </a:moveTo>
                    <a:lnTo>
                      <a:pt x="22" y="4"/>
                    </a:lnTo>
                    <a:lnTo>
                      <a:pt x="12" y="0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3" y="23"/>
                    </a:lnTo>
                    <a:lnTo>
                      <a:pt x="12" y="28"/>
                    </a:lnTo>
                    <a:lnTo>
                      <a:pt x="22" y="23"/>
                    </a:lnTo>
                    <a:lnTo>
                      <a:pt x="26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0" name="Line 3410"/>
              <p:cNvSpPr>
                <a:spLocks noChangeShapeType="1"/>
              </p:cNvSpPr>
              <p:nvPr/>
            </p:nvSpPr>
            <p:spPr bwMode="auto">
              <a:xfrm>
                <a:off x="4172" y="2974"/>
                <a:ext cx="1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1" name="Line 3411"/>
              <p:cNvSpPr>
                <a:spLocks noChangeShapeType="1"/>
              </p:cNvSpPr>
              <p:nvPr/>
            </p:nvSpPr>
            <p:spPr bwMode="auto">
              <a:xfrm>
                <a:off x="3946" y="3066"/>
                <a:ext cx="2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2" name="Line 3412"/>
              <p:cNvSpPr>
                <a:spLocks noChangeShapeType="1"/>
              </p:cNvSpPr>
              <p:nvPr/>
            </p:nvSpPr>
            <p:spPr bwMode="auto">
              <a:xfrm>
                <a:off x="4107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3" name="Line 3413"/>
              <p:cNvSpPr>
                <a:spLocks noChangeShapeType="1"/>
              </p:cNvSpPr>
              <p:nvPr/>
            </p:nvSpPr>
            <p:spPr bwMode="auto">
              <a:xfrm>
                <a:off x="3946" y="3001"/>
                <a:ext cx="16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4" name="Line 3414"/>
              <p:cNvSpPr>
                <a:spLocks noChangeShapeType="1"/>
              </p:cNvSpPr>
              <p:nvPr/>
            </p:nvSpPr>
            <p:spPr bwMode="auto">
              <a:xfrm>
                <a:off x="4080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5" name="Line 3415"/>
              <p:cNvSpPr>
                <a:spLocks noChangeShapeType="1"/>
              </p:cNvSpPr>
              <p:nvPr/>
            </p:nvSpPr>
            <p:spPr bwMode="auto">
              <a:xfrm>
                <a:off x="4054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6" name="Line 3416"/>
              <p:cNvSpPr>
                <a:spLocks noChangeShapeType="1"/>
              </p:cNvSpPr>
              <p:nvPr/>
            </p:nvSpPr>
            <p:spPr bwMode="auto">
              <a:xfrm>
                <a:off x="4026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7" name="Line 3417"/>
              <p:cNvSpPr>
                <a:spLocks noChangeShapeType="1"/>
              </p:cNvSpPr>
              <p:nvPr/>
            </p:nvSpPr>
            <p:spPr bwMode="auto">
              <a:xfrm>
                <a:off x="4000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8" name="Line 3418"/>
              <p:cNvSpPr>
                <a:spLocks noChangeShapeType="1"/>
              </p:cNvSpPr>
              <p:nvPr/>
            </p:nvSpPr>
            <p:spPr bwMode="auto">
              <a:xfrm>
                <a:off x="3973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9" name="Line 3419"/>
              <p:cNvSpPr>
                <a:spLocks noChangeShapeType="1"/>
              </p:cNvSpPr>
              <p:nvPr/>
            </p:nvSpPr>
            <p:spPr bwMode="auto">
              <a:xfrm>
                <a:off x="3946" y="2995"/>
                <a:ext cx="1" cy="1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0" name="Line 3420"/>
              <p:cNvSpPr>
                <a:spLocks noChangeShapeType="1"/>
              </p:cNvSpPr>
              <p:nvPr/>
            </p:nvSpPr>
            <p:spPr bwMode="auto">
              <a:xfrm>
                <a:off x="3914" y="314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1" name="Line 3421"/>
              <p:cNvSpPr>
                <a:spLocks noChangeShapeType="1"/>
              </p:cNvSpPr>
              <p:nvPr/>
            </p:nvSpPr>
            <p:spPr bwMode="auto">
              <a:xfrm>
                <a:off x="3898" y="3130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2" name="Line 3422"/>
              <p:cNvSpPr>
                <a:spLocks noChangeShapeType="1"/>
              </p:cNvSpPr>
              <p:nvPr/>
            </p:nvSpPr>
            <p:spPr bwMode="auto">
              <a:xfrm>
                <a:off x="3946" y="2995"/>
                <a:ext cx="14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3" name="Line 3423"/>
              <p:cNvSpPr>
                <a:spLocks noChangeShapeType="1"/>
              </p:cNvSpPr>
              <p:nvPr/>
            </p:nvSpPr>
            <p:spPr bwMode="auto">
              <a:xfrm>
                <a:off x="3914" y="3173"/>
                <a:ext cx="1" cy="1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4" name="Line 3424"/>
              <p:cNvSpPr>
                <a:spLocks noChangeShapeType="1"/>
              </p:cNvSpPr>
              <p:nvPr/>
            </p:nvSpPr>
            <p:spPr bwMode="auto">
              <a:xfrm>
                <a:off x="3902" y="2948"/>
                <a:ext cx="48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5" name="Freeform 3425"/>
              <p:cNvSpPr>
                <a:spLocks/>
              </p:cNvSpPr>
              <p:nvPr/>
            </p:nvSpPr>
            <p:spPr bwMode="auto">
              <a:xfrm>
                <a:off x="3853" y="3047"/>
                <a:ext cx="22" cy="32"/>
              </a:xfrm>
              <a:custGeom>
                <a:avLst/>
                <a:gdLst>
                  <a:gd name="T0" fmla="*/ 0 w 43"/>
                  <a:gd name="T1" fmla="*/ 4 h 64"/>
                  <a:gd name="T2" fmla="*/ 0 w 43"/>
                  <a:gd name="T3" fmla="*/ 0 h 64"/>
                  <a:gd name="T4" fmla="*/ 2 w 43"/>
                  <a:gd name="T5" fmla="*/ 0 h 64"/>
                  <a:gd name="T6" fmla="*/ 2 w 43"/>
                  <a:gd name="T7" fmla="*/ 1 h 64"/>
                  <a:gd name="T8" fmla="*/ 3 w 43"/>
                  <a:gd name="T9" fmla="*/ 1 h 64"/>
                  <a:gd name="T10" fmla="*/ 3 w 43"/>
                  <a:gd name="T11" fmla="*/ 1 h 64"/>
                  <a:gd name="T12" fmla="*/ 3 w 43"/>
                  <a:gd name="T13" fmla="*/ 1 h 64"/>
                  <a:gd name="T14" fmla="*/ 3 w 43"/>
                  <a:gd name="T15" fmla="*/ 2 h 64"/>
                  <a:gd name="T16" fmla="*/ 3 w 43"/>
                  <a:gd name="T17" fmla="*/ 3 h 64"/>
                  <a:gd name="T18" fmla="*/ 3 w 43"/>
                  <a:gd name="T19" fmla="*/ 3 h 64"/>
                  <a:gd name="T20" fmla="*/ 2 w 43"/>
                  <a:gd name="T21" fmla="*/ 4 h 64"/>
                  <a:gd name="T22" fmla="*/ 2 w 43"/>
                  <a:gd name="T23" fmla="*/ 4 h 64"/>
                  <a:gd name="T24" fmla="*/ 0 w 43"/>
                  <a:gd name="T25" fmla="*/ 4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64"/>
                  <a:gd name="T41" fmla="*/ 43 w 4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64">
                    <a:moveTo>
                      <a:pt x="0" y="64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1" y="3"/>
                    </a:lnTo>
                    <a:lnTo>
                      <a:pt x="37" y="10"/>
                    </a:lnTo>
                    <a:lnTo>
                      <a:pt x="40" y="16"/>
                    </a:lnTo>
                    <a:lnTo>
                      <a:pt x="43" y="25"/>
                    </a:lnTo>
                    <a:lnTo>
                      <a:pt x="43" y="41"/>
                    </a:lnTo>
                    <a:lnTo>
                      <a:pt x="40" y="50"/>
                    </a:lnTo>
                    <a:lnTo>
                      <a:pt x="37" y="57"/>
                    </a:lnTo>
                    <a:lnTo>
                      <a:pt x="31" y="63"/>
                    </a:lnTo>
                    <a:lnTo>
                      <a:pt x="22" y="6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6" name="Freeform 3426"/>
              <p:cNvSpPr>
                <a:spLocks/>
              </p:cNvSpPr>
              <p:nvPr/>
            </p:nvSpPr>
            <p:spPr bwMode="auto">
              <a:xfrm>
                <a:off x="3886" y="3047"/>
                <a:ext cx="21" cy="32"/>
              </a:xfrm>
              <a:custGeom>
                <a:avLst/>
                <a:gdLst>
                  <a:gd name="T0" fmla="*/ 0 w 43"/>
                  <a:gd name="T1" fmla="*/ 4 h 64"/>
                  <a:gd name="T2" fmla="*/ 0 w 43"/>
                  <a:gd name="T3" fmla="*/ 0 h 64"/>
                  <a:gd name="T4" fmla="*/ 2 w 43"/>
                  <a:gd name="T5" fmla="*/ 4 h 64"/>
                  <a:gd name="T6" fmla="*/ 2 w 4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64"/>
                  <a:gd name="T14" fmla="*/ 43 w 43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64">
                    <a:moveTo>
                      <a:pt x="0" y="64"/>
                    </a:moveTo>
                    <a:lnTo>
                      <a:pt x="0" y="0"/>
                    </a:lnTo>
                    <a:lnTo>
                      <a:pt x="43" y="64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7" name="Line 3427"/>
              <p:cNvSpPr>
                <a:spLocks noChangeShapeType="1"/>
              </p:cNvSpPr>
              <p:nvPr/>
            </p:nvSpPr>
            <p:spPr bwMode="auto">
              <a:xfrm>
                <a:off x="3898" y="31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8" name="Line 3428"/>
              <p:cNvSpPr>
                <a:spLocks noChangeShapeType="1"/>
              </p:cNvSpPr>
              <p:nvPr/>
            </p:nvSpPr>
            <p:spPr bwMode="auto">
              <a:xfrm>
                <a:off x="3898" y="3335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8" name="Group 3429"/>
            <p:cNvGrpSpPr>
              <a:grpSpLocks/>
            </p:cNvGrpSpPr>
            <p:nvPr/>
          </p:nvGrpSpPr>
          <p:grpSpPr bwMode="auto">
            <a:xfrm>
              <a:off x="2517" y="898"/>
              <a:ext cx="2049" cy="2430"/>
              <a:chOff x="2517" y="898"/>
              <a:chExt cx="2049" cy="2430"/>
            </a:xfrm>
          </p:grpSpPr>
          <p:sp>
            <p:nvSpPr>
              <p:cNvPr id="124069" name="Line 3430"/>
              <p:cNvSpPr>
                <a:spLocks noChangeShapeType="1"/>
              </p:cNvSpPr>
              <p:nvPr/>
            </p:nvSpPr>
            <p:spPr bwMode="auto">
              <a:xfrm>
                <a:off x="4016" y="300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0" name="Line 3431"/>
              <p:cNvSpPr>
                <a:spLocks noChangeShapeType="1"/>
              </p:cNvSpPr>
              <p:nvPr/>
            </p:nvSpPr>
            <p:spPr bwMode="auto">
              <a:xfrm>
                <a:off x="4016" y="3130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1" name="Line 3432"/>
              <p:cNvSpPr>
                <a:spLocks noChangeShapeType="1"/>
              </p:cNvSpPr>
              <p:nvPr/>
            </p:nvSpPr>
            <p:spPr bwMode="auto">
              <a:xfrm>
                <a:off x="4062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2" name="Line 3433"/>
              <p:cNvSpPr>
                <a:spLocks noChangeShapeType="1"/>
              </p:cNvSpPr>
              <p:nvPr/>
            </p:nvSpPr>
            <p:spPr bwMode="auto">
              <a:xfrm flipH="1">
                <a:off x="4058" y="3001"/>
                <a:ext cx="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3" name="Line 3434"/>
              <p:cNvSpPr>
                <a:spLocks noChangeShapeType="1"/>
              </p:cNvSpPr>
              <p:nvPr/>
            </p:nvSpPr>
            <p:spPr bwMode="auto">
              <a:xfrm flipH="1" flipV="1">
                <a:off x="4058" y="3118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4" name="Line 3435"/>
              <p:cNvSpPr>
                <a:spLocks noChangeShapeType="1"/>
              </p:cNvSpPr>
              <p:nvPr/>
            </p:nvSpPr>
            <p:spPr bwMode="auto">
              <a:xfrm flipV="1">
                <a:off x="4058" y="2938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5" name="Line 3436"/>
              <p:cNvSpPr>
                <a:spLocks noChangeShapeType="1"/>
              </p:cNvSpPr>
              <p:nvPr/>
            </p:nvSpPr>
            <p:spPr bwMode="auto">
              <a:xfrm flipV="1">
                <a:off x="3902" y="2936"/>
                <a:ext cx="13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6" name="Line 3437"/>
              <p:cNvSpPr>
                <a:spLocks noChangeShapeType="1"/>
              </p:cNvSpPr>
              <p:nvPr/>
            </p:nvSpPr>
            <p:spPr bwMode="auto">
              <a:xfrm flipH="1">
                <a:off x="3928" y="3170"/>
                <a:ext cx="278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7" name="Line 3438"/>
              <p:cNvSpPr>
                <a:spLocks noChangeShapeType="1"/>
              </p:cNvSpPr>
              <p:nvPr/>
            </p:nvSpPr>
            <p:spPr bwMode="auto">
              <a:xfrm>
                <a:off x="3928" y="3170"/>
                <a:ext cx="278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8" name="Line 3439"/>
              <p:cNvSpPr>
                <a:spLocks noChangeShapeType="1"/>
              </p:cNvSpPr>
              <p:nvPr/>
            </p:nvSpPr>
            <p:spPr bwMode="auto">
              <a:xfrm>
                <a:off x="3928" y="3170"/>
                <a:ext cx="27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9" name="Line 3440"/>
              <p:cNvSpPr>
                <a:spLocks noChangeShapeType="1"/>
              </p:cNvSpPr>
              <p:nvPr/>
            </p:nvSpPr>
            <p:spPr bwMode="auto">
              <a:xfrm>
                <a:off x="3928" y="3327"/>
                <a:ext cx="27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0" name="Line 3441"/>
              <p:cNvSpPr>
                <a:spLocks noChangeShapeType="1"/>
              </p:cNvSpPr>
              <p:nvPr/>
            </p:nvSpPr>
            <p:spPr bwMode="auto">
              <a:xfrm>
                <a:off x="3928" y="3170"/>
                <a:ext cx="1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1" name="Line 3442"/>
              <p:cNvSpPr>
                <a:spLocks noChangeShapeType="1"/>
              </p:cNvSpPr>
              <p:nvPr/>
            </p:nvSpPr>
            <p:spPr bwMode="auto">
              <a:xfrm>
                <a:off x="4206" y="3170"/>
                <a:ext cx="1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2" name="Line 3443"/>
              <p:cNvSpPr>
                <a:spLocks noChangeShapeType="1"/>
              </p:cNvSpPr>
              <p:nvPr/>
            </p:nvSpPr>
            <p:spPr bwMode="auto">
              <a:xfrm>
                <a:off x="3898" y="3130"/>
                <a:ext cx="3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3" name="Line 3444"/>
              <p:cNvSpPr>
                <a:spLocks noChangeShapeType="1"/>
              </p:cNvSpPr>
              <p:nvPr/>
            </p:nvSpPr>
            <p:spPr bwMode="auto">
              <a:xfrm>
                <a:off x="3914" y="3146"/>
                <a:ext cx="3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4" name="Line 3445"/>
              <p:cNvSpPr>
                <a:spLocks noChangeShapeType="1"/>
              </p:cNvSpPr>
              <p:nvPr/>
            </p:nvSpPr>
            <p:spPr bwMode="auto">
              <a:xfrm flipH="1">
                <a:off x="3355" y="329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5" name="Line 3446"/>
              <p:cNvSpPr>
                <a:spLocks noChangeShapeType="1"/>
              </p:cNvSpPr>
              <p:nvPr/>
            </p:nvSpPr>
            <p:spPr bwMode="auto">
              <a:xfrm flipH="1" flipV="1">
                <a:off x="3619" y="3017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6" name="Line 3447"/>
              <p:cNvSpPr>
                <a:spLocks noChangeShapeType="1"/>
              </p:cNvSpPr>
              <p:nvPr/>
            </p:nvSpPr>
            <p:spPr bwMode="auto">
              <a:xfrm flipH="1" flipV="1">
                <a:off x="3408" y="310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7" name="Line 3448"/>
              <p:cNvSpPr>
                <a:spLocks noChangeShapeType="1"/>
              </p:cNvSpPr>
              <p:nvPr/>
            </p:nvSpPr>
            <p:spPr bwMode="auto">
              <a:xfrm flipH="1">
                <a:off x="3408" y="311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8" name="Line 3449"/>
              <p:cNvSpPr>
                <a:spLocks noChangeShapeType="1"/>
              </p:cNvSpPr>
              <p:nvPr/>
            </p:nvSpPr>
            <p:spPr bwMode="auto">
              <a:xfrm flipH="1">
                <a:off x="3396" y="3100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9" name="Line 3450"/>
              <p:cNvSpPr>
                <a:spLocks noChangeShapeType="1"/>
              </p:cNvSpPr>
              <p:nvPr/>
            </p:nvSpPr>
            <p:spPr bwMode="auto">
              <a:xfrm flipH="1">
                <a:off x="3594" y="3017"/>
                <a:ext cx="25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0" name="Line 3451"/>
              <p:cNvSpPr>
                <a:spLocks noChangeShapeType="1"/>
              </p:cNvSpPr>
              <p:nvPr/>
            </p:nvSpPr>
            <p:spPr bwMode="auto">
              <a:xfrm flipH="1">
                <a:off x="3594" y="3029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1" name="Line 3452"/>
              <p:cNvSpPr>
                <a:spLocks noChangeShapeType="1"/>
              </p:cNvSpPr>
              <p:nvPr/>
            </p:nvSpPr>
            <p:spPr bwMode="auto">
              <a:xfrm flipH="1" flipV="1">
                <a:off x="3529" y="2978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2" name="Line 3453"/>
              <p:cNvSpPr>
                <a:spLocks noChangeShapeType="1"/>
              </p:cNvSpPr>
              <p:nvPr/>
            </p:nvSpPr>
            <p:spPr bwMode="auto">
              <a:xfrm>
                <a:off x="3529" y="3001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3" name="Line 3454"/>
              <p:cNvSpPr>
                <a:spLocks noChangeShapeType="1"/>
              </p:cNvSpPr>
              <p:nvPr/>
            </p:nvSpPr>
            <p:spPr bwMode="auto">
              <a:xfrm flipH="1">
                <a:off x="3510" y="300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4" name="Line 3455"/>
              <p:cNvSpPr>
                <a:spLocks noChangeShapeType="1"/>
              </p:cNvSpPr>
              <p:nvPr/>
            </p:nvSpPr>
            <p:spPr bwMode="auto">
              <a:xfrm flipH="1" flipV="1">
                <a:off x="3499" y="300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5" name="Line 3456"/>
              <p:cNvSpPr>
                <a:spLocks noChangeShapeType="1"/>
              </p:cNvSpPr>
              <p:nvPr/>
            </p:nvSpPr>
            <p:spPr bwMode="auto">
              <a:xfrm flipH="1">
                <a:off x="3499" y="299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6" name="Line 3457"/>
              <p:cNvSpPr>
                <a:spLocks noChangeShapeType="1"/>
              </p:cNvSpPr>
              <p:nvPr/>
            </p:nvSpPr>
            <p:spPr bwMode="auto">
              <a:xfrm flipH="1">
                <a:off x="3518" y="297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7" name="Freeform 3458"/>
              <p:cNvSpPr>
                <a:spLocks/>
              </p:cNvSpPr>
              <p:nvPr/>
            </p:nvSpPr>
            <p:spPr bwMode="auto">
              <a:xfrm>
                <a:off x="3419" y="3101"/>
                <a:ext cx="86" cy="87"/>
              </a:xfrm>
              <a:custGeom>
                <a:avLst/>
                <a:gdLst>
                  <a:gd name="T0" fmla="*/ 0 w 172"/>
                  <a:gd name="T1" fmla="*/ 1 h 174"/>
                  <a:gd name="T2" fmla="*/ 1 w 172"/>
                  <a:gd name="T3" fmla="*/ 0 h 174"/>
                  <a:gd name="T4" fmla="*/ 11 w 172"/>
                  <a:gd name="T5" fmla="*/ 11 h 174"/>
                  <a:gd name="T6" fmla="*/ 11 w 172"/>
                  <a:gd name="T7" fmla="*/ 11 h 174"/>
                  <a:gd name="T8" fmla="*/ 0 w 172"/>
                  <a:gd name="T9" fmla="*/ 1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74"/>
                  <a:gd name="T17" fmla="*/ 172 w 172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74">
                    <a:moveTo>
                      <a:pt x="0" y="6"/>
                    </a:moveTo>
                    <a:lnTo>
                      <a:pt x="4" y="0"/>
                    </a:lnTo>
                    <a:lnTo>
                      <a:pt x="172" y="168"/>
                    </a:lnTo>
                    <a:lnTo>
                      <a:pt x="167" y="174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8" name="Freeform 3459"/>
              <p:cNvSpPr>
                <a:spLocks/>
              </p:cNvSpPr>
              <p:nvPr/>
            </p:nvSpPr>
            <p:spPr bwMode="auto">
              <a:xfrm>
                <a:off x="3412" y="3100"/>
                <a:ext cx="11" cy="11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1 h 22"/>
                  <a:gd name="T4" fmla="*/ 1 w 22"/>
                  <a:gd name="T5" fmla="*/ 0 h 22"/>
                  <a:gd name="T6" fmla="*/ 0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5" y="22"/>
                    </a:moveTo>
                    <a:lnTo>
                      <a:pt x="22" y="14"/>
                    </a:lnTo>
                    <a:lnTo>
                      <a:pt x="7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9" name="Freeform 3460"/>
              <p:cNvSpPr>
                <a:spLocks/>
              </p:cNvSpPr>
              <p:nvPr/>
            </p:nvSpPr>
            <p:spPr bwMode="auto">
              <a:xfrm>
                <a:off x="3358" y="3294"/>
                <a:ext cx="11" cy="11"/>
              </a:xfrm>
              <a:custGeom>
                <a:avLst/>
                <a:gdLst>
                  <a:gd name="T0" fmla="*/ 0 w 24"/>
                  <a:gd name="T1" fmla="*/ 0 h 22"/>
                  <a:gd name="T2" fmla="*/ 1 w 24"/>
                  <a:gd name="T3" fmla="*/ 1 h 22"/>
                  <a:gd name="T4" fmla="*/ 0 w 24"/>
                  <a:gd name="T5" fmla="*/ 1 h 22"/>
                  <a:gd name="T6" fmla="*/ 0 w 24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6" y="0"/>
                    </a:moveTo>
                    <a:lnTo>
                      <a:pt x="24" y="8"/>
                    </a:lnTo>
                    <a:lnTo>
                      <a:pt x="8" y="22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0" name="Freeform 3461"/>
              <p:cNvSpPr>
                <a:spLocks/>
              </p:cNvSpPr>
              <p:nvPr/>
            </p:nvSpPr>
            <p:spPr bwMode="auto">
              <a:xfrm>
                <a:off x="3505" y="3024"/>
                <a:ext cx="33" cy="161"/>
              </a:xfrm>
              <a:custGeom>
                <a:avLst/>
                <a:gdLst>
                  <a:gd name="T0" fmla="*/ 0 w 66"/>
                  <a:gd name="T1" fmla="*/ 20 h 323"/>
                  <a:gd name="T2" fmla="*/ 2 w 66"/>
                  <a:gd name="T3" fmla="*/ 16 h 323"/>
                  <a:gd name="T4" fmla="*/ 4 w 66"/>
                  <a:gd name="T5" fmla="*/ 12 h 323"/>
                  <a:gd name="T6" fmla="*/ 4 w 66"/>
                  <a:gd name="T7" fmla="*/ 7 h 323"/>
                  <a:gd name="T8" fmla="*/ 2 w 66"/>
                  <a:gd name="T9" fmla="*/ 3 h 323"/>
                  <a:gd name="T10" fmla="*/ 1 w 66"/>
                  <a:gd name="T11" fmla="*/ 0 h 3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323"/>
                  <a:gd name="T20" fmla="*/ 66 w 66"/>
                  <a:gd name="T21" fmla="*/ 323 h 3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323">
                    <a:moveTo>
                      <a:pt x="0" y="323"/>
                    </a:moveTo>
                    <a:lnTo>
                      <a:pt x="44" y="266"/>
                    </a:lnTo>
                    <a:lnTo>
                      <a:pt x="66" y="199"/>
                    </a:lnTo>
                    <a:lnTo>
                      <a:pt x="66" y="127"/>
                    </a:lnTo>
                    <a:lnTo>
                      <a:pt x="45" y="5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1" name="Freeform 3462"/>
              <p:cNvSpPr>
                <a:spLocks/>
              </p:cNvSpPr>
              <p:nvPr/>
            </p:nvSpPr>
            <p:spPr bwMode="auto">
              <a:xfrm>
                <a:off x="3499" y="3013"/>
                <a:ext cx="11" cy="11"/>
              </a:xfrm>
              <a:custGeom>
                <a:avLst/>
                <a:gdLst>
                  <a:gd name="T0" fmla="*/ 1 w 24"/>
                  <a:gd name="T1" fmla="*/ 1 h 22"/>
                  <a:gd name="T2" fmla="*/ 0 w 24"/>
                  <a:gd name="T3" fmla="*/ 1 h 22"/>
                  <a:gd name="T4" fmla="*/ 0 w 24"/>
                  <a:gd name="T5" fmla="*/ 1 h 22"/>
                  <a:gd name="T6" fmla="*/ 0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24" y="16"/>
                    </a:moveTo>
                    <a:lnTo>
                      <a:pt x="16" y="22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2" name="Line 3463"/>
              <p:cNvSpPr>
                <a:spLocks noChangeShapeType="1"/>
              </p:cNvSpPr>
              <p:nvPr/>
            </p:nvSpPr>
            <p:spPr bwMode="auto">
              <a:xfrm>
                <a:off x="3516" y="2991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3" name="Line 3464"/>
              <p:cNvSpPr>
                <a:spLocks noChangeShapeType="1"/>
              </p:cNvSpPr>
              <p:nvPr/>
            </p:nvSpPr>
            <p:spPr bwMode="auto">
              <a:xfrm>
                <a:off x="3503" y="3005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4" name="Line 3465"/>
              <p:cNvSpPr>
                <a:spLocks noChangeShapeType="1"/>
              </p:cNvSpPr>
              <p:nvPr/>
            </p:nvSpPr>
            <p:spPr bwMode="auto">
              <a:xfrm>
                <a:off x="3533" y="300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5" name="Line 3466"/>
              <p:cNvSpPr>
                <a:spLocks noChangeShapeType="1"/>
              </p:cNvSpPr>
              <p:nvPr/>
            </p:nvSpPr>
            <p:spPr bwMode="auto">
              <a:xfrm>
                <a:off x="3509" y="301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6" name="Line 3467"/>
              <p:cNvSpPr>
                <a:spLocks noChangeShapeType="1"/>
              </p:cNvSpPr>
              <p:nvPr/>
            </p:nvSpPr>
            <p:spPr bwMode="auto">
              <a:xfrm>
                <a:off x="3618" y="301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7" name="Line 3468"/>
              <p:cNvSpPr>
                <a:spLocks noChangeShapeType="1"/>
              </p:cNvSpPr>
              <p:nvPr/>
            </p:nvSpPr>
            <p:spPr bwMode="auto">
              <a:xfrm>
                <a:off x="3546" y="301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8" name="Line 3469"/>
              <p:cNvSpPr>
                <a:spLocks noChangeShapeType="1"/>
              </p:cNvSpPr>
              <p:nvPr/>
            </p:nvSpPr>
            <p:spPr bwMode="auto">
              <a:xfrm>
                <a:off x="3560" y="303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9" name="Line 3470"/>
              <p:cNvSpPr>
                <a:spLocks noChangeShapeType="1"/>
              </p:cNvSpPr>
              <p:nvPr/>
            </p:nvSpPr>
            <p:spPr bwMode="auto">
              <a:xfrm>
                <a:off x="3605" y="303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0" name="Line 3471"/>
              <p:cNvSpPr>
                <a:spLocks noChangeShapeType="1"/>
              </p:cNvSpPr>
              <p:nvPr/>
            </p:nvSpPr>
            <p:spPr bwMode="auto">
              <a:xfrm>
                <a:off x="3574" y="3046"/>
                <a:ext cx="4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1" name="Line 3472"/>
              <p:cNvSpPr>
                <a:spLocks noChangeShapeType="1"/>
              </p:cNvSpPr>
              <p:nvPr/>
            </p:nvSpPr>
            <p:spPr bwMode="auto">
              <a:xfrm>
                <a:off x="3587" y="3059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2" name="Line 3473"/>
              <p:cNvSpPr>
                <a:spLocks noChangeShapeType="1"/>
              </p:cNvSpPr>
              <p:nvPr/>
            </p:nvSpPr>
            <p:spPr bwMode="auto">
              <a:xfrm>
                <a:off x="3398" y="3113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3" name="Line 3474"/>
              <p:cNvSpPr>
                <a:spLocks noChangeShapeType="1"/>
              </p:cNvSpPr>
              <p:nvPr/>
            </p:nvSpPr>
            <p:spPr bwMode="auto">
              <a:xfrm flipV="1">
                <a:off x="3398" y="3106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4" name="Line 3475"/>
              <p:cNvSpPr>
                <a:spLocks noChangeShapeType="1"/>
              </p:cNvSpPr>
              <p:nvPr/>
            </p:nvSpPr>
            <p:spPr bwMode="auto">
              <a:xfrm flipV="1">
                <a:off x="3408" y="3108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5" name="Line 3476"/>
              <p:cNvSpPr>
                <a:spLocks noChangeShapeType="1"/>
              </p:cNvSpPr>
              <p:nvPr/>
            </p:nvSpPr>
            <p:spPr bwMode="auto">
              <a:xfrm flipV="1">
                <a:off x="3503" y="2995"/>
                <a:ext cx="9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6" name="Line 3477"/>
              <p:cNvSpPr>
                <a:spLocks noChangeShapeType="1"/>
              </p:cNvSpPr>
              <p:nvPr/>
            </p:nvSpPr>
            <p:spPr bwMode="auto">
              <a:xfrm flipV="1">
                <a:off x="3517" y="2984"/>
                <a:ext cx="18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7" name="Line 3478"/>
              <p:cNvSpPr>
                <a:spLocks noChangeShapeType="1"/>
              </p:cNvSpPr>
              <p:nvPr/>
            </p:nvSpPr>
            <p:spPr bwMode="auto">
              <a:xfrm flipV="1">
                <a:off x="3536" y="299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8" name="Line 3479"/>
              <p:cNvSpPr>
                <a:spLocks noChangeShapeType="1"/>
              </p:cNvSpPr>
              <p:nvPr/>
            </p:nvSpPr>
            <p:spPr bwMode="auto">
              <a:xfrm flipV="1">
                <a:off x="3546" y="3003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9" name="Line 3480"/>
              <p:cNvSpPr>
                <a:spLocks noChangeShapeType="1"/>
              </p:cNvSpPr>
              <p:nvPr/>
            </p:nvSpPr>
            <p:spPr bwMode="auto">
              <a:xfrm flipV="1">
                <a:off x="3556" y="3013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0" name="Line 3481"/>
              <p:cNvSpPr>
                <a:spLocks noChangeShapeType="1"/>
              </p:cNvSpPr>
              <p:nvPr/>
            </p:nvSpPr>
            <p:spPr bwMode="auto">
              <a:xfrm flipV="1">
                <a:off x="3565" y="3023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1" name="Line 3482"/>
              <p:cNvSpPr>
                <a:spLocks noChangeShapeType="1"/>
              </p:cNvSpPr>
              <p:nvPr/>
            </p:nvSpPr>
            <p:spPr bwMode="auto">
              <a:xfrm flipV="1">
                <a:off x="3575" y="303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2" name="Line 3483"/>
              <p:cNvSpPr>
                <a:spLocks noChangeShapeType="1"/>
              </p:cNvSpPr>
              <p:nvPr/>
            </p:nvSpPr>
            <p:spPr bwMode="auto">
              <a:xfrm flipV="1">
                <a:off x="3585" y="304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3" name="Line 3484"/>
              <p:cNvSpPr>
                <a:spLocks noChangeShapeType="1"/>
              </p:cNvSpPr>
              <p:nvPr/>
            </p:nvSpPr>
            <p:spPr bwMode="auto">
              <a:xfrm flipV="1">
                <a:off x="3598" y="3020"/>
                <a:ext cx="24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4" name="Line 3485"/>
              <p:cNvSpPr>
                <a:spLocks noChangeShapeType="1"/>
              </p:cNvSpPr>
              <p:nvPr/>
            </p:nvSpPr>
            <p:spPr bwMode="auto">
              <a:xfrm flipH="1" flipV="1">
                <a:off x="3397" y="3111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5" name="Line 3486"/>
              <p:cNvSpPr>
                <a:spLocks noChangeShapeType="1"/>
              </p:cNvSpPr>
              <p:nvPr/>
            </p:nvSpPr>
            <p:spPr bwMode="auto">
              <a:xfrm flipH="1" flipV="1">
                <a:off x="3406" y="310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6" name="Line 3487"/>
              <p:cNvSpPr>
                <a:spLocks noChangeShapeType="1"/>
              </p:cNvSpPr>
              <p:nvPr/>
            </p:nvSpPr>
            <p:spPr bwMode="auto">
              <a:xfrm flipH="1" flipV="1">
                <a:off x="3505" y="3002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7" name="Line 3488"/>
              <p:cNvSpPr>
                <a:spLocks noChangeShapeType="1"/>
              </p:cNvSpPr>
              <p:nvPr/>
            </p:nvSpPr>
            <p:spPr bwMode="auto">
              <a:xfrm flipH="1" flipV="1">
                <a:off x="3515" y="2993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8" name="Line 3489"/>
              <p:cNvSpPr>
                <a:spLocks noChangeShapeType="1"/>
              </p:cNvSpPr>
              <p:nvPr/>
            </p:nvSpPr>
            <p:spPr bwMode="auto">
              <a:xfrm flipH="1" flipV="1">
                <a:off x="3524" y="2983"/>
                <a:ext cx="19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9" name="Line 3490"/>
              <p:cNvSpPr>
                <a:spLocks noChangeShapeType="1"/>
              </p:cNvSpPr>
              <p:nvPr/>
            </p:nvSpPr>
            <p:spPr bwMode="auto">
              <a:xfrm flipH="1" flipV="1">
                <a:off x="3549" y="2998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0" name="Line 3491"/>
              <p:cNvSpPr>
                <a:spLocks noChangeShapeType="1"/>
              </p:cNvSpPr>
              <p:nvPr/>
            </p:nvSpPr>
            <p:spPr bwMode="auto">
              <a:xfrm flipH="1" flipV="1">
                <a:off x="3586" y="3035"/>
                <a:ext cx="14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1" name="Line 3492"/>
              <p:cNvSpPr>
                <a:spLocks noChangeShapeType="1"/>
              </p:cNvSpPr>
              <p:nvPr/>
            </p:nvSpPr>
            <p:spPr bwMode="auto">
              <a:xfrm flipH="1" flipV="1">
                <a:off x="3601" y="3035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2" name="Line 3493"/>
              <p:cNvSpPr>
                <a:spLocks noChangeShapeType="1"/>
              </p:cNvSpPr>
              <p:nvPr/>
            </p:nvSpPr>
            <p:spPr bwMode="auto">
              <a:xfrm flipH="1" flipV="1">
                <a:off x="3611" y="3025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3" name="Line 3494"/>
              <p:cNvSpPr>
                <a:spLocks noChangeShapeType="1"/>
              </p:cNvSpPr>
              <p:nvPr/>
            </p:nvSpPr>
            <p:spPr bwMode="auto">
              <a:xfrm flipH="1" flipV="1">
                <a:off x="3626" y="3024"/>
                <a:ext cx="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4" name="Line 3495"/>
              <p:cNvSpPr>
                <a:spLocks noChangeShapeType="1"/>
              </p:cNvSpPr>
              <p:nvPr/>
            </p:nvSpPr>
            <p:spPr bwMode="auto">
              <a:xfrm>
                <a:off x="3396" y="3111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5" name="Line 3496"/>
              <p:cNvSpPr>
                <a:spLocks noChangeShapeType="1"/>
              </p:cNvSpPr>
              <p:nvPr/>
            </p:nvSpPr>
            <p:spPr bwMode="auto">
              <a:xfrm flipH="1">
                <a:off x="3411" y="3188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6" name="Line 3497"/>
              <p:cNvSpPr>
                <a:spLocks noChangeShapeType="1"/>
              </p:cNvSpPr>
              <p:nvPr/>
            </p:nvSpPr>
            <p:spPr bwMode="auto">
              <a:xfrm flipV="1">
                <a:off x="4253" y="2716"/>
                <a:ext cx="225" cy="2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7" name="Line 3498"/>
              <p:cNvSpPr>
                <a:spLocks noChangeShapeType="1"/>
              </p:cNvSpPr>
              <p:nvPr/>
            </p:nvSpPr>
            <p:spPr bwMode="auto">
              <a:xfrm flipV="1">
                <a:off x="3631" y="2685"/>
                <a:ext cx="343" cy="3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8" name="Line 3499"/>
              <p:cNvSpPr>
                <a:spLocks noChangeShapeType="1"/>
              </p:cNvSpPr>
              <p:nvPr/>
            </p:nvSpPr>
            <p:spPr bwMode="auto">
              <a:xfrm>
                <a:off x="3974" y="2777"/>
                <a:ext cx="198" cy="1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9" name="Line 3500"/>
              <p:cNvSpPr>
                <a:spLocks noChangeShapeType="1"/>
              </p:cNvSpPr>
              <p:nvPr/>
            </p:nvSpPr>
            <p:spPr bwMode="auto">
              <a:xfrm>
                <a:off x="3883" y="2777"/>
                <a:ext cx="224" cy="2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0" name="Line 3501"/>
              <p:cNvSpPr>
                <a:spLocks noChangeShapeType="1"/>
              </p:cNvSpPr>
              <p:nvPr/>
            </p:nvSpPr>
            <p:spPr bwMode="auto">
              <a:xfrm flipH="1">
                <a:off x="3898" y="2777"/>
                <a:ext cx="167" cy="1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1" name="Line 3502"/>
              <p:cNvSpPr>
                <a:spLocks noChangeShapeType="1"/>
              </p:cNvSpPr>
              <p:nvPr/>
            </p:nvSpPr>
            <p:spPr bwMode="auto">
              <a:xfrm>
                <a:off x="3807" y="285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2" name="Line 3503"/>
              <p:cNvSpPr>
                <a:spLocks noChangeShapeType="1"/>
              </p:cNvSpPr>
              <p:nvPr/>
            </p:nvSpPr>
            <p:spPr bwMode="auto">
              <a:xfrm flipH="1">
                <a:off x="4051" y="2853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3" name="Line 3504"/>
              <p:cNvSpPr>
                <a:spLocks noChangeShapeType="1"/>
              </p:cNvSpPr>
              <p:nvPr/>
            </p:nvSpPr>
            <p:spPr bwMode="auto">
              <a:xfrm flipH="1">
                <a:off x="4069" y="2872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4" name="Line 3505"/>
              <p:cNvSpPr>
                <a:spLocks noChangeShapeType="1"/>
              </p:cNvSpPr>
              <p:nvPr/>
            </p:nvSpPr>
            <p:spPr bwMode="auto">
              <a:xfrm flipH="1">
                <a:off x="4088" y="2890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5" name="Line 3506"/>
              <p:cNvSpPr>
                <a:spLocks noChangeShapeType="1"/>
              </p:cNvSpPr>
              <p:nvPr/>
            </p:nvSpPr>
            <p:spPr bwMode="auto">
              <a:xfrm flipH="1">
                <a:off x="3902" y="2876"/>
                <a:ext cx="72" cy="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6" name="Line 3507"/>
              <p:cNvSpPr>
                <a:spLocks noChangeShapeType="1"/>
              </p:cNvSpPr>
              <p:nvPr/>
            </p:nvSpPr>
            <p:spPr bwMode="auto">
              <a:xfrm>
                <a:off x="3974" y="2876"/>
                <a:ext cx="120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7" name="Line 3508"/>
              <p:cNvSpPr>
                <a:spLocks noChangeShapeType="1"/>
              </p:cNvSpPr>
              <p:nvPr/>
            </p:nvSpPr>
            <p:spPr bwMode="auto">
              <a:xfrm>
                <a:off x="3803" y="2857"/>
                <a:ext cx="143" cy="1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8" name="Line 3509"/>
              <p:cNvSpPr>
                <a:spLocks noChangeShapeType="1"/>
              </p:cNvSpPr>
              <p:nvPr/>
            </p:nvSpPr>
            <p:spPr bwMode="auto">
              <a:xfrm flipV="1">
                <a:off x="4058" y="2861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9" name="Line 3510"/>
              <p:cNvSpPr>
                <a:spLocks noChangeShapeType="1"/>
              </p:cNvSpPr>
              <p:nvPr/>
            </p:nvSpPr>
            <p:spPr bwMode="auto">
              <a:xfrm>
                <a:off x="3974" y="2876"/>
                <a:ext cx="1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0" name="Line 3511"/>
              <p:cNvSpPr>
                <a:spLocks noChangeShapeType="1"/>
              </p:cNvSpPr>
              <p:nvPr/>
            </p:nvSpPr>
            <p:spPr bwMode="auto">
              <a:xfrm>
                <a:off x="3986" y="2674"/>
                <a:ext cx="267" cy="2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1" name="Line 3512"/>
              <p:cNvSpPr>
                <a:spLocks noChangeShapeType="1"/>
              </p:cNvSpPr>
              <p:nvPr/>
            </p:nvSpPr>
            <p:spPr bwMode="auto">
              <a:xfrm>
                <a:off x="3974" y="2685"/>
                <a:ext cx="262" cy="26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2" name="Line 3513"/>
              <p:cNvSpPr>
                <a:spLocks noChangeShapeType="1"/>
              </p:cNvSpPr>
              <p:nvPr/>
            </p:nvSpPr>
            <p:spPr bwMode="auto">
              <a:xfrm flipH="1">
                <a:off x="4107" y="2910"/>
                <a:ext cx="92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3" name="Line 3514"/>
              <p:cNvSpPr>
                <a:spLocks noChangeShapeType="1"/>
              </p:cNvSpPr>
              <p:nvPr/>
            </p:nvSpPr>
            <p:spPr bwMode="auto">
              <a:xfrm flipV="1">
                <a:off x="4234" y="2627"/>
                <a:ext cx="293" cy="2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4" name="Line 3515"/>
              <p:cNvSpPr>
                <a:spLocks noChangeShapeType="1"/>
              </p:cNvSpPr>
              <p:nvPr/>
            </p:nvSpPr>
            <p:spPr bwMode="auto">
              <a:xfrm flipV="1">
                <a:off x="4474" y="2638"/>
                <a:ext cx="58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5" name="Line 3516"/>
              <p:cNvSpPr>
                <a:spLocks noChangeShapeType="1"/>
              </p:cNvSpPr>
              <p:nvPr/>
            </p:nvSpPr>
            <p:spPr bwMode="auto">
              <a:xfrm flipH="1" flipV="1">
                <a:off x="4474" y="2696"/>
                <a:ext cx="46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6" name="Line 3517"/>
              <p:cNvSpPr>
                <a:spLocks noChangeShapeType="1"/>
              </p:cNvSpPr>
              <p:nvPr/>
            </p:nvSpPr>
            <p:spPr bwMode="auto">
              <a:xfrm flipH="1" flipV="1">
                <a:off x="4459" y="269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7" name="Line 3518"/>
              <p:cNvSpPr>
                <a:spLocks noChangeShapeType="1"/>
              </p:cNvSpPr>
              <p:nvPr/>
            </p:nvSpPr>
            <p:spPr bwMode="auto">
              <a:xfrm>
                <a:off x="4437" y="3209"/>
                <a:ext cx="1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8" name="Freeform 3519"/>
              <p:cNvSpPr>
                <a:spLocks/>
              </p:cNvSpPr>
              <p:nvPr/>
            </p:nvSpPr>
            <p:spPr bwMode="auto">
              <a:xfrm>
                <a:off x="4465" y="3224"/>
                <a:ext cx="26" cy="2"/>
              </a:xfrm>
              <a:custGeom>
                <a:avLst/>
                <a:gdLst>
                  <a:gd name="T0" fmla="*/ 0 w 53"/>
                  <a:gd name="T1" fmla="*/ 0 h 5"/>
                  <a:gd name="T2" fmla="*/ 1 w 53"/>
                  <a:gd name="T3" fmla="*/ 0 h 5"/>
                  <a:gd name="T4" fmla="*/ 3 w 5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5"/>
                  <a:gd name="T11" fmla="*/ 53 w 5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5">
                    <a:moveTo>
                      <a:pt x="0" y="0"/>
                    </a:moveTo>
                    <a:lnTo>
                      <a:pt x="26" y="5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9" name="Line 3520"/>
              <p:cNvSpPr>
                <a:spLocks noChangeShapeType="1"/>
              </p:cNvSpPr>
              <p:nvPr/>
            </p:nvSpPr>
            <p:spPr bwMode="auto">
              <a:xfrm flipV="1">
                <a:off x="4504" y="3209"/>
                <a:ext cx="1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0" name="Line 3521"/>
              <p:cNvSpPr>
                <a:spLocks noChangeShapeType="1"/>
              </p:cNvSpPr>
              <p:nvPr/>
            </p:nvSpPr>
            <p:spPr bwMode="auto">
              <a:xfrm flipH="1">
                <a:off x="4444" y="3089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1" name="Freeform 3522"/>
              <p:cNvSpPr>
                <a:spLocks/>
              </p:cNvSpPr>
              <p:nvPr/>
            </p:nvSpPr>
            <p:spPr bwMode="auto">
              <a:xfrm>
                <a:off x="4379" y="3064"/>
                <a:ext cx="130" cy="25"/>
              </a:xfrm>
              <a:custGeom>
                <a:avLst/>
                <a:gdLst>
                  <a:gd name="T0" fmla="*/ 16 w 260"/>
                  <a:gd name="T1" fmla="*/ 3 h 50"/>
                  <a:gd name="T2" fmla="*/ 13 w 260"/>
                  <a:gd name="T3" fmla="*/ 2 h 50"/>
                  <a:gd name="T4" fmla="*/ 9 w 260"/>
                  <a:gd name="T5" fmla="*/ 0 h 50"/>
                  <a:gd name="T6" fmla="*/ 6 w 260"/>
                  <a:gd name="T7" fmla="*/ 0 h 50"/>
                  <a:gd name="T8" fmla="*/ 3 w 260"/>
                  <a:gd name="T9" fmla="*/ 2 h 50"/>
                  <a:gd name="T10" fmla="*/ 0 w 260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0"/>
                  <a:gd name="T19" fmla="*/ 0 h 50"/>
                  <a:gd name="T20" fmla="*/ 260 w 26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0" h="50">
                    <a:moveTo>
                      <a:pt x="260" y="50"/>
                    </a:moveTo>
                    <a:lnTo>
                      <a:pt x="213" y="17"/>
                    </a:lnTo>
                    <a:lnTo>
                      <a:pt x="158" y="0"/>
                    </a:lnTo>
                    <a:lnTo>
                      <a:pt x="102" y="0"/>
                    </a:lnTo>
                    <a:lnTo>
                      <a:pt x="47" y="17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2" name="Line 3523"/>
              <p:cNvSpPr>
                <a:spLocks noChangeShapeType="1"/>
              </p:cNvSpPr>
              <p:nvPr/>
            </p:nvSpPr>
            <p:spPr bwMode="auto">
              <a:xfrm>
                <a:off x="4475" y="316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3" name="Line 3524"/>
              <p:cNvSpPr>
                <a:spLocks noChangeShapeType="1"/>
              </p:cNvSpPr>
              <p:nvPr/>
            </p:nvSpPr>
            <p:spPr bwMode="auto">
              <a:xfrm>
                <a:off x="4497" y="3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4" name="Line 3525"/>
              <p:cNvSpPr>
                <a:spLocks noChangeShapeType="1"/>
              </p:cNvSpPr>
              <p:nvPr/>
            </p:nvSpPr>
            <p:spPr bwMode="auto">
              <a:xfrm>
                <a:off x="4525" y="321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5" name="Line 3526"/>
              <p:cNvSpPr>
                <a:spLocks noChangeShapeType="1"/>
              </p:cNvSpPr>
              <p:nvPr/>
            </p:nvSpPr>
            <p:spPr bwMode="auto">
              <a:xfrm>
                <a:off x="4553" y="3242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6" name="Freeform 3527"/>
              <p:cNvSpPr>
                <a:spLocks/>
              </p:cNvSpPr>
              <p:nvPr/>
            </p:nvSpPr>
            <p:spPr bwMode="auto">
              <a:xfrm>
                <a:off x="3283" y="1195"/>
                <a:ext cx="25" cy="37"/>
              </a:xfrm>
              <a:custGeom>
                <a:avLst/>
                <a:gdLst>
                  <a:gd name="T0" fmla="*/ 0 w 50"/>
                  <a:gd name="T1" fmla="*/ 0 h 75"/>
                  <a:gd name="T2" fmla="*/ 0 w 50"/>
                  <a:gd name="T3" fmla="*/ 3 h 75"/>
                  <a:gd name="T4" fmla="*/ 1 w 50"/>
                  <a:gd name="T5" fmla="*/ 4 h 75"/>
                  <a:gd name="T6" fmla="*/ 1 w 50"/>
                  <a:gd name="T7" fmla="*/ 4 h 75"/>
                  <a:gd name="T8" fmla="*/ 2 w 50"/>
                  <a:gd name="T9" fmla="*/ 4 h 75"/>
                  <a:gd name="T10" fmla="*/ 2 w 50"/>
                  <a:gd name="T11" fmla="*/ 4 h 75"/>
                  <a:gd name="T12" fmla="*/ 3 w 50"/>
                  <a:gd name="T13" fmla="*/ 4 h 75"/>
                  <a:gd name="T14" fmla="*/ 3 w 50"/>
                  <a:gd name="T15" fmla="*/ 4 h 75"/>
                  <a:gd name="T16" fmla="*/ 3 w 50"/>
                  <a:gd name="T17" fmla="*/ 3 h 75"/>
                  <a:gd name="T18" fmla="*/ 3 w 5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75"/>
                  <a:gd name="T32" fmla="*/ 50 w 5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75">
                    <a:moveTo>
                      <a:pt x="0" y="0"/>
                    </a:moveTo>
                    <a:lnTo>
                      <a:pt x="0" y="53"/>
                    </a:lnTo>
                    <a:lnTo>
                      <a:pt x="3" y="64"/>
                    </a:lnTo>
                    <a:lnTo>
                      <a:pt x="11" y="70"/>
                    </a:lnTo>
                    <a:lnTo>
                      <a:pt x="22" y="75"/>
                    </a:lnTo>
                    <a:lnTo>
                      <a:pt x="28" y="75"/>
                    </a:lnTo>
                    <a:lnTo>
                      <a:pt x="39" y="70"/>
                    </a:lnTo>
                    <a:lnTo>
                      <a:pt x="47" y="64"/>
                    </a:lnTo>
                    <a:lnTo>
                      <a:pt x="50" y="53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7" name="Freeform 3528"/>
              <p:cNvSpPr>
                <a:spLocks/>
              </p:cNvSpPr>
              <p:nvPr/>
            </p:nvSpPr>
            <p:spPr bwMode="auto">
              <a:xfrm>
                <a:off x="3322" y="1195"/>
                <a:ext cx="26" cy="37"/>
              </a:xfrm>
              <a:custGeom>
                <a:avLst/>
                <a:gdLst>
                  <a:gd name="T0" fmla="*/ 0 w 50"/>
                  <a:gd name="T1" fmla="*/ 4 h 75"/>
                  <a:gd name="T2" fmla="*/ 0 w 50"/>
                  <a:gd name="T3" fmla="*/ 0 h 75"/>
                  <a:gd name="T4" fmla="*/ 3 w 50"/>
                  <a:gd name="T5" fmla="*/ 0 h 75"/>
                  <a:gd name="T6" fmla="*/ 3 w 50"/>
                  <a:gd name="T7" fmla="*/ 0 h 75"/>
                  <a:gd name="T8" fmla="*/ 3 w 50"/>
                  <a:gd name="T9" fmla="*/ 0 h 75"/>
                  <a:gd name="T10" fmla="*/ 4 w 50"/>
                  <a:gd name="T11" fmla="*/ 0 h 75"/>
                  <a:gd name="T12" fmla="*/ 4 w 50"/>
                  <a:gd name="T13" fmla="*/ 1 h 75"/>
                  <a:gd name="T14" fmla="*/ 3 w 50"/>
                  <a:gd name="T15" fmla="*/ 1 h 75"/>
                  <a:gd name="T16" fmla="*/ 3 w 50"/>
                  <a:gd name="T17" fmla="*/ 2 h 75"/>
                  <a:gd name="T18" fmla="*/ 3 w 50"/>
                  <a:gd name="T19" fmla="*/ 2 h 75"/>
                  <a:gd name="T20" fmla="*/ 0 w 50"/>
                  <a:gd name="T21" fmla="*/ 2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75"/>
                  <a:gd name="T35" fmla="*/ 50 w 5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47" y="6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47" y="31"/>
                    </a:lnTo>
                    <a:lnTo>
                      <a:pt x="44" y="34"/>
                    </a:lnTo>
                    <a:lnTo>
                      <a:pt x="33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8" name="Line 3529"/>
              <p:cNvSpPr>
                <a:spLocks noChangeShapeType="1"/>
              </p:cNvSpPr>
              <p:nvPr/>
            </p:nvSpPr>
            <p:spPr bwMode="auto">
              <a:xfrm flipH="1">
                <a:off x="3340" y="1441"/>
                <a:ext cx="120" cy="1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9" name="Line 3530"/>
              <p:cNvSpPr>
                <a:spLocks noChangeShapeType="1"/>
              </p:cNvSpPr>
              <p:nvPr/>
            </p:nvSpPr>
            <p:spPr bwMode="auto">
              <a:xfrm flipV="1">
                <a:off x="3315" y="1414"/>
                <a:ext cx="142" cy="1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0" name="Line 3531"/>
              <p:cNvSpPr>
                <a:spLocks noChangeShapeType="1"/>
              </p:cNvSpPr>
              <p:nvPr/>
            </p:nvSpPr>
            <p:spPr bwMode="auto">
              <a:xfrm flipH="1" flipV="1">
                <a:off x="3267" y="1383"/>
                <a:ext cx="95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1" name="Freeform 3532"/>
              <p:cNvSpPr>
                <a:spLocks/>
              </p:cNvSpPr>
              <p:nvPr/>
            </p:nvSpPr>
            <p:spPr bwMode="auto">
              <a:xfrm>
                <a:off x="3198" y="1201"/>
                <a:ext cx="183" cy="38"/>
              </a:xfrm>
              <a:custGeom>
                <a:avLst/>
                <a:gdLst>
                  <a:gd name="T0" fmla="*/ 23 w 366"/>
                  <a:gd name="T1" fmla="*/ 4 h 77"/>
                  <a:gd name="T2" fmla="*/ 20 w 366"/>
                  <a:gd name="T3" fmla="*/ 2 h 77"/>
                  <a:gd name="T4" fmla="*/ 15 w 366"/>
                  <a:gd name="T5" fmla="*/ 0 h 77"/>
                  <a:gd name="T6" fmla="*/ 11 w 366"/>
                  <a:gd name="T7" fmla="*/ 0 h 77"/>
                  <a:gd name="T8" fmla="*/ 7 w 366"/>
                  <a:gd name="T9" fmla="*/ 0 h 77"/>
                  <a:gd name="T10" fmla="*/ 3 w 366"/>
                  <a:gd name="T11" fmla="*/ 2 h 77"/>
                  <a:gd name="T12" fmla="*/ 0 w 366"/>
                  <a:gd name="T13" fmla="*/ 4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6"/>
                  <a:gd name="T22" fmla="*/ 0 h 77"/>
                  <a:gd name="T23" fmla="*/ 366 w 366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6" h="77">
                    <a:moveTo>
                      <a:pt x="366" y="77"/>
                    </a:moveTo>
                    <a:lnTo>
                      <a:pt x="312" y="35"/>
                    </a:lnTo>
                    <a:lnTo>
                      <a:pt x="251" y="10"/>
                    </a:lnTo>
                    <a:lnTo>
                      <a:pt x="183" y="0"/>
                    </a:lnTo>
                    <a:lnTo>
                      <a:pt x="116" y="10"/>
                    </a:lnTo>
                    <a:lnTo>
                      <a:pt x="55" y="35"/>
                    </a:lnTo>
                    <a:lnTo>
                      <a:pt x="0" y="7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2" name="Line 3533"/>
              <p:cNvSpPr>
                <a:spLocks noChangeShapeType="1"/>
              </p:cNvSpPr>
              <p:nvPr/>
            </p:nvSpPr>
            <p:spPr bwMode="auto">
              <a:xfrm flipV="1">
                <a:off x="3307" y="1706"/>
                <a:ext cx="110" cy="1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3" name="Line 3534"/>
              <p:cNvSpPr>
                <a:spLocks noChangeShapeType="1"/>
              </p:cNvSpPr>
              <p:nvPr/>
            </p:nvSpPr>
            <p:spPr bwMode="auto">
              <a:xfrm flipV="1">
                <a:off x="3335" y="1734"/>
                <a:ext cx="68" cy="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4" name="Line 3535"/>
              <p:cNvSpPr>
                <a:spLocks noChangeShapeType="1"/>
              </p:cNvSpPr>
              <p:nvPr/>
            </p:nvSpPr>
            <p:spPr bwMode="auto">
              <a:xfrm flipV="1">
                <a:off x="3211" y="1706"/>
                <a:ext cx="20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5" name="Line 3536"/>
              <p:cNvSpPr>
                <a:spLocks noChangeShapeType="1"/>
              </p:cNvSpPr>
              <p:nvPr/>
            </p:nvSpPr>
            <p:spPr bwMode="auto">
              <a:xfrm>
                <a:off x="3315" y="1556"/>
                <a:ext cx="134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6" name="Line 3537"/>
              <p:cNvSpPr>
                <a:spLocks noChangeShapeType="1"/>
              </p:cNvSpPr>
              <p:nvPr/>
            </p:nvSpPr>
            <p:spPr bwMode="auto">
              <a:xfrm flipV="1">
                <a:off x="3138" y="1387"/>
                <a:ext cx="315" cy="3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7" name="Line 3538"/>
              <p:cNvSpPr>
                <a:spLocks noChangeShapeType="1"/>
              </p:cNvSpPr>
              <p:nvPr/>
            </p:nvSpPr>
            <p:spPr bwMode="auto">
              <a:xfrm flipH="1" flipV="1">
                <a:off x="3322" y="1611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8" name="Line 3539"/>
              <p:cNvSpPr>
                <a:spLocks noChangeShapeType="1"/>
              </p:cNvSpPr>
              <p:nvPr/>
            </p:nvSpPr>
            <p:spPr bwMode="auto">
              <a:xfrm>
                <a:off x="3306" y="1565"/>
                <a:ext cx="133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9" name="Line 3540"/>
              <p:cNvSpPr>
                <a:spLocks noChangeShapeType="1"/>
              </p:cNvSpPr>
              <p:nvPr/>
            </p:nvSpPr>
            <p:spPr bwMode="auto">
              <a:xfrm flipH="1" flipV="1">
                <a:off x="3343" y="1095"/>
                <a:ext cx="127" cy="1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0" name="Freeform 3541"/>
              <p:cNvSpPr>
                <a:spLocks/>
              </p:cNvSpPr>
              <p:nvPr/>
            </p:nvSpPr>
            <p:spPr bwMode="auto">
              <a:xfrm>
                <a:off x="2517" y="929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1 w 36"/>
                  <a:gd name="T3" fmla="*/ 0 h 1"/>
                  <a:gd name="T4" fmla="*/ 2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6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1" name="Freeform 3542"/>
              <p:cNvSpPr>
                <a:spLocks/>
              </p:cNvSpPr>
              <p:nvPr/>
            </p:nvSpPr>
            <p:spPr bwMode="auto">
              <a:xfrm>
                <a:off x="2534" y="924"/>
                <a:ext cx="20" cy="1"/>
              </a:xfrm>
              <a:custGeom>
                <a:avLst/>
                <a:gdLst>
                  <a:gd name="T0" fmla="*/ 0 w 39"/>
                  <a:gd name="T1" fmla="*/ 0 h 1"/>
                  <a:gd name="T2" fmla="*/ 2 w 39"/>
                  <a:gd name="T3" fmla="*/ 0 h 1"/>
                  <a:gd name="T4" fmla="*/ 3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5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2" name="Freeform 3543"/>
              <p:cNvSpPr>
                <a:spLocks/>
              </p:cNvSpPr>
              <p:nvPr/>
            </p:nvSpPr>
            <p:spPr bwMode="auto">
              <a:xfrm>
                <a:off x="2536" y="914"/>
                <a:ext cx="14" cy="1"/>
              </a:xfrm>
              <a:custGeom>
                <a:avLst/>
                <a:gdLst>
                  <a:gd name="T0" fmla="*/ 2 w 28"/>
                  <a:gd name="T1" fmla="*/ 0 h 1"/>
                  <a:gd name="T2" fmla="*/ 2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3" name="Line 3544"/>
              <p:cNvSpPr>
                <a:spLocks noChangeShapeType="1"/>
              </p:cNvSpPr>
              <p:nvPr/>
            </p:nvSpPr>
            <p:spPr bwMode="auto">
              <a:xfrm flipV="1">
                <a:off x="2535" y="900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4" name="Line 3545"/>
              <p:cNvSpPr>
                <a:spLocks noChangeShapeType="1"/>
              </p:cNvSpPr>
              <p:nvPr/>
            </p:nvSpPr>
            <p:spPr bwMode="auto">
              <a:xfrm>
                <a:off x="2544" y="900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5" name="Freeform 3546"/>
              <p:cNvSpPr>
                <a:spLocks/>
              </p:cNvSpPr>
              <p:nvPr/>
            </p:nvSpPr>
            <p:spPr bwMode="auto">
              <a:xfrm>
                <a:off x="2543" y="914"/>
                <a:ext cx="1" cy="23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1 h 47"/>
                  <a:gd name="T4" fmla="*/ 0 w 1"/>
                  <a:gd name="T5" fmla="*/ 2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25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6" name="Freeform 3547"/>
              <p:cNvSpPr>
                <a:spLocks/>
              </p:cNvSpPr>
              <p:nvPr/>
            </p:nvSpPr>
            <p:spPr bwMode="auto">
              <a:xfrm>
                <a:off x="2525" y="922"/>
                <a:ext cx="1" cy="15"/>
              </a:xfrm>
              <a:custGeom>
                <a:avLst/>
                <a:gdLst>
                  <a:gd name="T0" fmla="*/ 0 w 1"/>
                  <a:gd name="T1" fmla="*/ 2 h 30"/>
                  <a:gd name="T2" fmla="*/ 0 w 1"/>
                  <a:gd name="T3" fmla="*/ 2 h 30"/>
                  <a:gd name="T4" fmla="*/ 0 w 1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"/>
                  <a:gd name="T11" fmla="*/ 1 w 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7" name="Line 3548"/>
              <p:cNvSpPr>
                <a:spLocks noChangeShapeType="1"/>
              </p:cNvSpPr>
              <p:nvPr/>
            </p:nvSpPr>
            <p:spPr bwMode="auto">
              <a:xfrm flipV="1">
                <a:off x="2520" y="910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8" name="Line 3549"/>
              <p:cNvSpPr>
                <a:spLocks noChangeShapeType="1"/>
              </p:cNvSpPr>
              <p:nvPr/>
            </p:nvSpPr>
            <p:spPr bwMode="auto">
              <a:xfrm>
                <a:off x="2520" y="91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9" name="Freeform 3550"/>
              <p:cNvSpPr>
                <a:spLocks/>
              </p:cNvSpPr>
              <p:nvPr/>
            </p:nvSpPr>
            <p:spPr bwMode="auto">
              <a:xfrm>
                <a:off x="2532" y="910"/>
                <a:ext cx="1" cy="13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 h 26"/>
                  <a:gd name="T4" fmla="*/ 0 w 1"/>
                  <a:gd name="T5" fmla="*/ 2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0" name="Freeform 3551"/>
              <p:cNvSpPr>
                <a:spLocks/>
              </p:cNvSpPr>
              <p:nvPr/>
            </p:nvSpPr>
            <p:spPr bwMode="auto">
              <a:xfrm>
                <a:off x="2520" y="922"/>
                <a:ext cx="12" cy="1"/>
              </a:xfrm>
              <a:custGeom>
                <a:avLst/>
                <a:gdLst>
                  <a:gd name="T0" fmla="*/ 2 w 23"/>
                  <a:gd name="T1" fmla="*/ 0 h 1"/>
                  <a:gd name="T2" fmla="*/ 0 w 23"/>
                  <a:gd name="T3" fmla="*/ 0 h 1"/>
                  <a:gd name="T4" fmla="*/ 0 w 2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23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1" name="Line 3552"/>
              <p:cNvSpPr>
                <a:spLocks noChangeShapeType="1"/>
              </p:cNvSpPr>
              <p:nvPr/>
            </p:nvSpPr>
            <p:spPr bwMode="auto">
              <a:xfrm>
                <a:off x="2520" y="91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2" name="Line 3553"/>
              <p:cNvSpPr>
                <a:spLocks noChangeShapeType="1"/>
              </p:cNvSpPr>
              <p:nvPr/>
            </p:nvSpPr>
            <p:spPr bwMode="auto">
              <a:xfrm flipV="1">
                <a:off x="2525" y="899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3" name="Freeform 3554"/>
              <p:cNvSpPr>
                <a:spLocks/>
              </p:cNvSpPr>
              <p:nvPr/>
            </p:nvSpPr>
            <p:spPr bwMode="auto">
              <a:xfrm>
                <a:off x="2518" y="904"/>
                <a:ext cx="16" cy="1"/>
              </a:xfrm>
              <a:custGeom>
                <a:avLst/>
                <a:gdLst>
                  <a:gd name="T0" fmla="*/ 0 w 31"/>
                  <a:gd name="T1" fmla="*/ 0 h 1"/>
                  <a:gd name="T2" fmla="*/ 2 w 31"/>
                  <a:gd name="T3" fmla="*/ 0 h 1"/>
                  <a:gd name="T4" fmla="*/ 2 w 3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1"/>
                  <a:gd name="T11" fmla="*/ 31 w 3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1">
                    <a:moveTo>
                      <a:pt x="0" y="0"/>
                    </a:moveTo>
                    <a:lnTo>
                      <a:pt x="25" y="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4" name="Line 3555"/>
              <p:cNvSpPr>
                <a:spLocks noChangeShapeType="1"/>
              </p:cNvSpPr>
              <p:nvPr/>
            </p:nvSpPr>
            <p:spPr bwMode="auto">
              <a:xfrm flipV="1">
                <a:off x="2558" y="929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5" name="Line 3556"/>
              <p:cNvSpPr>
                <a:spLocks noChangeShapeType="1"/>
              </p:cNvSpPr>
              <p:nvPr/>
            </p:nvSpPr>
            <p:spPr bwMode="auto">
              <a:xfrm flipV="1">
                <a:off x="2559" y="908"/>
                <a:ext cx="12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6" name="Freeform 3557"/>
              <p:cNvSpPr>
                <a:spLocks/>
              </p:cNvSpPr>
              <p:nvPr/>
            </p:nvSpPr>
            <p:spPr bwMode="auto">
              <a:xfrm>
                <a:off x="2575" y="904"/>
                <a:ext cx="19" cy="1"/>
              </a:xfrm>
              <a:custGeom>
                <a:avLst/>
                <a:gdLst>
                  <a:gd name="T0" fmla="*/ 0 w 39"/>
                  <a:gd name="T1" fmla="*/ 0 h 1"/>
                  <a:gd name="T2" fmla="*/ 1 w 39"/>
                  <a:gd name="T3" fmla="*/ 0 h 1"/>
                  <a:gd name="T4" fmla="*/ 2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6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7" name="Freeform 3558"/>
              <p:cNvSpPr>
                <a:spLocks/>
              </p:cNvSpPr>
              <p:nvPr/>
            </p:nvSpPr>
            <p:spPr bwMode="auto">
              <a:xfrm>
                <a:off x="2594" y="902"/>
                <a:ext cx="1" cy="32"/>
              </a:xfrm>
              <a:custGeom>
                <a:avLst/>
                <a:gdLst>
                  <a:gd name="T0" fmla="*/ 0 w 1"/>
                  <a:gd name="T1" fmla="*/ 0 h 64"/>
                  <a:gd name="T2" fmla="*/ 0 w 1"/>
                  <a:gd name="T3" fmla="*/ 1 h 64"/>
                  <a:gd name="T4" fmla="*/ 0 w 1"/>
                  <a:gd name="T5" fmla="*/ 3 h 64"/>
                  <a:gd name="T6" fmla="*/ 0 w 1"/>
                  <a:gd name="T7" fmla="*/ 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8" name="Freeform 3559"/>
              <p:cNvSpPr>
                <a:spLocks/>
              </p:cNvSpPr>
              <p:nvPr/>
            </p:nvSpPr>
            <p:spPr bwMode="auto">
              <a:xfrm>
                <a:off x="2575" y="933"/>
                <a:ext cx="19" cy="1"/>
              </a:xfrm>
              <a:custGeom>
                <a:avLst/>
                <a:gdLst>
                  <a:gd name="T0" fmla="*/ 2 w 39"/>
                  <a:gd name="T1" fmla="*/ 0 h 1"/>
                  <a:gd name="T2" fmla="*/ 1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39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9" name="Freeform 3560"/>
              <p:cNvSpPr>
                <a:spLocks/>
              </p:cNvSpPr>
              <p:nvPr/>
            </p:nvSpPr>
            <p:spPr bwMode="auto">
              <a:xfrm>
                <a:off x="2575" y="902"/>
                <a:ext cx="1" cy="32"/>
              </a:xfrm>
              <a:custGeom>
                <a:avLst/>
                <a:gdLst>
                  <a:gd name="T0" fmla="*/ 0 w 1"/>
                  <a:gd name="T1" fmla="*/ 4 h 64"/>
                  <a:gd name="T2" fmla="*/ 0 w 1"/>
                  <a:gd name="T3" fmla="*/ 3 h 64"/>
                  <a:gd name="T4" fmla="*/ 0 w 1"/>
                  <a:gd name="T5" fmla="*/ 1 h 64"/>
                  <a:gd name="T6" fmla="*/ 0 w 1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6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0" name="Line 3561"/>
              <p:cNvSpPr>
                <a:spLocks noChangeShapeType="1"/>
              </p:cNvSpPr>
              <p:nvPr/>
            </p:nvSpPr>
            <p:spPr bwMode="auto">
              <a:xfrm flipV="1">
                <a:off x="2560" y="900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1" name="Line 3562"/>
              <p:cNvSpPr>
                <a:spLocks noChangeShapeType="1"/>
              </p:cNvSpPr>
              <p:nvPr/>
            </p:nvSpPr>
            <p:spPr bwMode="auto">
              <a:xfrm>
                <a:off x="2558" y="91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2" name="Line 3563"/>
              <p:cNvSpPr>
                <a:spLocks noChangeShapeType="1"/>
              </p:cNvSpPr>
              <p:nvPr/>
            </p:nvSpPr>
            <p:spPr bwMode="auto">
              <a:xfrm flipH="1" flipV="1">
                <a:off x="2569" y="919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3" name="Line 3564"/>
              <p:cNvSpPr>
                <a:spLocks noChangeShapeType="1"/>
              </p:cNvSpPr>
              <p:nvPr/>
            </p:nvSpPr>
            <p:spPr bwMode="auto">
              <a:xfrm flipH="1">
                <a:off x="2558" y="922"/>
                <a:ext cx="14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4" name="Line 3565"/>
              <p:cNvSpPr>
                <a:spLocks noChangeShapeType="1"/>
              </p:cNvSpPr>
              <p:nvPr/>
            </p:nvSpPr>
            <p:spPr bwMode="auto">
              <a:xfrm flipH="1" flipV="1">
                <a:off x="2565" y="927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5" name="Line 3566"/>
              <p:cNvSpPr>
                <a:spLocks noChangeShapeType="1"/>
              </p:cNvSpPr>
              <p:nvPr/>
            </p:nvSpPr>
            <p:spPr bwMode="auto">
              <a:xfrm flipH="1" flipV="1">
                <a:off x="2568" y="926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6" name="Freeform 3567"/>
              <p:cNvSpPr>
                <a:spLocks/>
              </p:cNvSpPr>
              <p:nvPr/>
            </p:nvSpPr>
            <p:spPr bwMode="auto">
              <a:xfrm>
                <a:off x="2575" y="918"/>
                <a:ext cx="19" cy="1"/>
              </a:xfrm>
              <a:custGeom>
                <a:avLst/>
                <a:gdLst>
                  <a:gd name="T0" fmla="*/ 0 w 39"/>
                  <a:gd name="T1" fmla="*/ 0 h 1"/>
                  <a:gd name="T2" fmla="*/ 1 w 39"/>
                  <a:gd name="T3" fmla="*/ 0 h 1"/>
                  <a:gd name="T4" fmla="*/ 2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6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7" name="Freeform 3568"/>
              <p:cNvSpPr>
                <a:spLocks/>
              </p:cNvSpPr>
              <p:nvPr/>
            </p:nvSpPr>
            <p:spPr bwMode="auto">
              <a:xfrm>
                <a:off x="2584" y="904"/>
                <a:ext cx="1" cy="29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1 h 60"/>
                  <a:gd name="T4" fmla="*/ 0 w 1"/>
                  <a:gd name="T5" fmla="*/ 3 h 60"/>
                  <a:gd name="T6" fmla="*/ 0 w 1"/>
                  <a:gd name="T7" fmla="*/ 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0"/>
                  <a:gd name="T14" fmla="*/ 1 w 1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0">
                    <a:moveTo>
                      <a:pt x="0" y="0"/>
                    </a:moveTo>
                    <a:lnTo>
                      <a:pt x="0" y="27"/>
                    </a:lnTo>
                    <a:lnTo>
                      <a:pt x="0" y="52"/>
                    </a:lnTo>
                    <a:lnTo>
                      <a:pt x="0" y="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8" name="Freeform 3569"/>
              <p:cNvSpPr>
                <a:spLocks/>
              </p:cNvSpPr>
              <p:nvPr/>
            </p:nvSpPr>
            <p:spPr bwMode="auto">
              <a:xfrm>
                <a:off x="2596" y="901"/>
                <a:ext cx="4" cy="36"/>
              </a:xfrm>
              <a:custGeom>
                <a:avLst/>
                <a:gdLst>
                  <a:gd name="T0" fmla="*/ 0 w 8"/>
                  <a:gd name="T1" fmla="*/ 4 h 73"/>
                  <a:gd name="T2" fmla="*/ 1 w 8"/>
                  <a:gd name="T3" fmla="*/ 2 h 73"/>
                  <a:gd name="T4" fmla="*/ 1 w 8"/>
                  <a:gd name="T5" fmla="*/ 1 h 73"/>
                  <a:gd name="T6" fmla="*/ 1 w 8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73"/>
                  <a:gd name="T14" fmla="*/ 8 w 8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73">
                    <a:moveTo>
                      <a:pt x="0" y="73"/>
                    </a:moveTo>
                    <a:lnTo>
                      <a:pt x="8" y="46"/>
                    </a:lnTo>
                    <a:lnTo>
                      <a:pt x="8" y="26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9" name="Line 3570"/>
              <p:cNvSpPr>
                <a:spLocks noChangeShapeType="1"/>
              </p:cNvSpPr>
              <p:nvPr/>
            </p:nvSpPr>
            <p:spPr bwMode="auto">
              <a:xfrm>
                <a:off x="2600" y="903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0" name="Freeform 3571"/>
              <p:cNvSpPr>
                <a:spLocks/>
              </p:cNvSpPr>
              <p:nvPr/>
            </p:nvSpPr>
            <p:spPr bwMode="auto">
              <a:xfrm>
                <a:off x="2605" y="901"/>
                <a:ext cx="5" cy="37"/>
              </a:xfrm>
              <a:custGeom>
                <a:avLst/>
                <a:gdLst>
                  <a:gd name="T0" fmla="*/ 0 w 11"/>
                  <a:gd name="T1" fmla="*/ 0 h 74"/>
                  <a:gd name="T2" fmla="*/ 0 w 11"/>
                  <a:gd name="T3" fmla="*/ 1 h 74"/>
                  <a:gd name="T4" fmla="*/ 0 w 11"/>
                  <a:gd name="T5" fmla="*/ 3 h 74"/>
                  <a:gd name="T6" fmla="*/ 0 w 11"/>
                  <a:gd name="T7" fmla="*/ 5 h 74"/>
                  <a:gd name="T8" fmla="*/ 0 w 11"/>
                  <a:gd name="T9" fmla="*/ 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4"/>
                  <a:gd name="T17" fmla="*/ 11 w 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4">
                    <a:moveTo>
                      <a:pt x="11" y="0"/>
                    </a:moveTo>
                    <a:lnTo>
                      <a:pt x="11" y="26"/>
                    </a:lnTo>
                    <a:lnTo>
                      <a:pt x="11" y="51"/>
                    </a:lnTo>
                    <a:lnTo>
                      <a:pt x="11" y="74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1" name="Freeform 3572"/>
              <p:cNvSpPr>
                <a:spLocks/>
              </p:cNvSpPr>
              <p:nvPr/>
            </p:nvSpPr>
            <p:spPr bwMode="auto">
              <a:xfrm>
                <a:off x="2615" y="912"/>
                <a:ext cx="1" cy="21"/>
              </a:xfrm>
              <a:custGeom>
                <a:avLst/>
                <a:gdLst>
                  <a:gd name="T0" fmla="*/ 0 w 1"/>
                  <a:gd name="T1" fmla="*/ 2 h 43"/>
                  <a:gd name="T2" fmla="*/ 0 w 1"/>
                  <a:gd name="T3" fmla="*/ 1 h 43"/>
                  <a:gd name="T4" fmla="*/ 0 w 1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3"/>
                  <a:gd name="T11" fmla="*/ 1 w 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3">
                    <a:moveTo>
                      <a:pt x="0" y="43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2" name="Line 3573"/>
              <p:cNvSpPr>
                <a:spLocks noChangeShapeType="1"/>
              </p:cNvSpPr>
              <p:nvPr/>
            </p:nvSpPr>
            <p:spPr bwMode="auto">
              <a:xfrm>
                <a:off x="2616" y="913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3" name="Freeform 3574"/>
              <p:cNvSpPr>
                <a:spLocks/>
              </p:cNvSpPr>
              <p:nvPr/>
            </p:nvSpPr>
            <p:spPr bwMode="auto">
              <a:xfrm>
                <a:off x="2615" y="912"/>
                <a:ext cx="12" cy="10"/>
              </a:xfrm>
              <a:custGeom>
                <a:avLst/>
                <a:gdLst>
                  <a:gd name="T0" fmla="*/ 2 w 23"/>
                  <a:gd name="T1" fmla="*/ 0 h 21"/>
                  <a:gd name="T2" fmla="*/ 2 w 23"/>
                  <a:gd name="T3" fmla="*/ 1 h 21"/>
                  <a:gd name="T4" fmla="*/ 0 w 23"/>
                  <a:gd name="T5" fmla="*/ 1 h 2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1"/>
                  <a:gd name="T11" fmla="*/ 23 w 2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1">
                    <a:moveTo>
                      <a:pt x="23" y="0"/>
                    </a:moveTo>
                    <a:lnTo>
                      <a:pt x="23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4" name="Line 3575"/>
              <p:cNvSpPr>
                <a:spLocks noChangeShapeType="1"/>
              </p:cNvSpPr>
              <p:nvPr/>
            </p:nvSpPr>
            <p:spPr bwMode="auto">
              <a:xfrm flipH="1">
                <a:off x="2601" y="921"/>
                <a:ext cx="7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5" name="Line 3576"/>
              <p:cNvSpPr>
                <a:spLocks noChangeShapeType="1"/>
              </p:cNvSpPr>
              <p:nvPr/>
            </p:nvSpPr>
            <p:spPr bwMode="auto">
              <a:xfrm>
                <a:off x="2601" y="911"/>
                <a:ext cx="6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6" name="Line 3577"/>
              <p:cNvSpPr>
                <a:spLocks noChangeShapeType="1"/>
              </p:cNvSpPr>
              <p:nvPr/>
            </p:nvSpPr>
            <p:spPr bwMode="auto">
              <a:xfrm flipV="1">
                <a:off x="2612" y="898"/>
                <a:ext cx="7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7" name="Freeform 3578"/>
              <p:cNvSpPr>
                <a:spLocks/>
              </p:cNvSpPr>
              <p:nvPr/>
            </p:nvSpPr>
            <p:spPr bwMode="auto">
              <a:xfrm>
                <a:off x="2617" y="908"/>
                <a:ext cx="16" cy="1"/>
              </a:xfrm>
              <a:custGeom>
                <a:avLst/>
                <a:gdLst>
                  <a:gd name="T0" fmla="*/ 0 w 33"/>
                  <a:gd name="T1" fmla="*/ 0 h 1"/>
                  <a:gd name="T2" fmla="*/ 1 w 33"/>
                  <a:gd name="T3" fmla="*/ 0 h 1"/>
                  <a:gd name="T4" fmla="*/ 2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5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8" name="Freeform 3579"/>
              <p:cNvSpPr>
                <a:spLocks/>
              </p:cNvSpPr>
              <p:nvPr/>
            </p:nvSpPr>
            <p:spPr bwMode="auto">
              <a:xfrm>
                <a:off x="2627" y="907"/>
                <a:ext cx="7" cy="20"/>
              </a:xfrm>
              <a:custGeom>
                <a:avLst/>
                <a:gdLst>
                  <a:gd name="T0" fmla="*/ 0 w 15"/>
                  <a:gd name="T1" fmla="*/ 0 h 41"/>
                  <a:gd name="T2" fmla="*/ 0 w 15"/>
                  <a:gd name="T3" fmla="*/ 1 h 41"/>
                  <a:gd name="T4" fmla="*/ 0 w 15"/>
                  <a:gd name="T5" fmla="*/ 2 h 41"/>
                  <a:gd name="T6" fmla="*/ 0 w 15"/>
                  <a:gd name="T7" fmla="*/ 2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1"/>
                  <a:gd name="T14" fmla="*/ 15 w 15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1">
                    <a:moveTo>
                      <a:pt x="15" y="0"/>
                    </a:moveTo>
                    <a:lnTo>
                      <a:pt x="15" y="25"/>
                    </a:lnTo>
                    <a:lnTo>
                      <a:pt x="15" y="41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9" name="Freeform 3580"/>
              <p:cNvSpPr>
                <a:spLocks/>
              </p:cNvSpPr>
              <p:nvPr/>
            </p:nvSpPr>
            <p:spPr bwMode="auto">
              <a:xfrm>
                <a:off x="2619" y="933"/>
                <a:ext cx="18" cy="4"/>
              </a:xfrm>
              <a:custGeom>
                <a:avLst/>
                <a:gdLst>
                  <a:gd name="T0" fmla="*/ 3 w 34"/>
                  <a:gd name="T1" fmla="*/ 0 h 10"/>
                  <a:gd name="T2" fmla="*/ 3 w 34"/>
                  <a:gd name="T3" fmla="*/ 0 h 10"/>
                  <a:gd name="T4" fmla="*/ 2 w 34"/>
                  <a:gd name="T5" fmla="*/ 0 h 10"/>
                  <a:gd name="T6" fmla="*/ 0 w 3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10"/>
                  <a:gd name="T14" fmla="*/ 34 w 3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10">
                    <a:moveTo>
                      <a:pt x="34" y="0"/>
                    </a:moveTo>
                    <a:lnTo>
                      <a:pt x="34" y="10"/>
                    </a:lnTo>
                    <a:lnTo>
                      <a:pt x="25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0" name="Freeform 3581"/>
              <p:cNvSpPr>
                <a:spLocks/>
              </p:cNvSpPr>
              <p:nvPr/>
            </p:nvSpPr>
            <p:spPr bwMode="auto">
              <a:xfrm>
                <a:off x="2615" y="933"/>
                <a:ext cx="4" cy="4"/>
              </a:xfrm>
              <a:custGeom>
                <a:avLst/>
                <a:gdLst>
                  <a:gd name="T0" fmla="*/ 0 w 8"/>
                  <a:gd name="T1" fmla="*/ 0 h 8"/>
                  <a:gd name="T2" fmla="*/ 1 w 8"/>
                  <a:gd name="T3" fmla="*/ 1 h 8"/>
                  <a:gd name="T4" fmla="*/ 1 w 8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3" y="6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1" name="Line 3582"/>
              <p:cNvSpPr>
                <a:spLocks noChangeShapeType="1"/>
              </p:cNvSpPr>
              <p:nvPr/>
            </p:nvSpPr>
            <p:spPr bwMode="auto">
              <a:xfrm flipV="1">
                <a:off x="2641" y="932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2" name="Freeform 3583"/>
              <p:cNvSpPr>
                <a:spLocks/>
              </p:cNvSpPr>
              <p:nvPr/>
            </p:nvSpPr>
            <p:spPr bwMode="auto">
              <a:xfrm>
                <a:off x="2645" y="919"/>
                <a:ext cx="23" cy="13"/>
              </a:xfrm>
              <a:custGeom>
                <a:avLst/>
                <a:gdLst>
                  <a:gd name="T0" fmla="*/ 1 w 46"/>
                  <a:gd name="T1" fmla="*/ 2 h 26"/>
                  <a:gd name="T2" fmla="*/ 3 w 46"/>
                  <a:gd name="T3" fmla="*/ 2 h 26"/>
                  <a:gd name="T4" fmla="*/ 3 w 46"/>
                  <a:gd name="T5" fmla="*/ 0 h 26"/>
                  <a:gd name="T6" fmla="*/ 1 w 46"/>
                  <a:gd name="T7" fmla="*/ 0 h 26"/>
                  <a:gd name="T8" fmla="*/ 0 w 46"/>
                  <a:gd name="T9" fmla="*/ 0 h 26"/>
                  <a:gd name="T10" fmla="*/ 0 w 46"/>
                  <a:gd name="T11" fmla="*/ 2 h 26"/>
                  <a:gd name="T12" fmla="*/ 1 w 46"/>
                  <a:gd name="T13" fmla="*/ 2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26"/>
                  <a:gd name="T23" fmla="*/ 46 w 4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26">
                    <a:moveTo>
                      <a:pt x="19" y="26"/>
                    </a:moveTo>
                    <a:lnTo>
                      <a:pt x="46" y="26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9" y="2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3" name="Line 3584"/>
              <p:cNvSpPr>
                <a:spLocks noChangeShapeType="1"/>
              </p:cNvSpPr>
              <p:nvPr/>
            </p:nvSpPr>
            <p:spPr bwMode="auto">
              <a:xfrm flipH="1">
                <a:off x="2645" y="927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4" name="Freeform 3585"/>
              <p:cNvSpPr>
                <a:spLocks/>
              </p:cNvSpPr>
              <p:nvPr/>
            </p:nvSpPr>
            <p:spPr bwMode="auto">
              <a:xfrm>
                <a:off x="2645" y="924"/>
                <a:ext cx="23" cy="1"/>
              </a:xfrm>
              <a:custGeom>
                <a:avLst/>
                <a:gdLst>
                  <a:gd name="T0" fmla="*/ 0 w 46"/>
                  <a:gd name="T1" fmla="*/ 0 h 1"/>
                  <a:gd name="T2" fmla="*/ 1 w 46"/>
                  <a:gd name="T3" fmla="*/ 0 h 1"/>
                  <a:gd name="T4" fmla="*/ 3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26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5" name="Line 3586"/>
              <p:cNvSpPr>
                <a:spLocks noChangeShapeType="1"/>
              </p:cNvSpPr>
              <p:nvPr/>
            </p:nvSpPr>
            <p:spPr bwMode="auto">
              <a:xfrm flipH="1">
                <a:off x="2658" y="927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6" name="Line 3587"/>
              <p:cNvSpPr>
                <a:spLocks noChangeShapeType="1"/>
              </p:cNvSpPr>
              <p:nvPr/>
            </p:nvSpPr>
            <p:spPr bwMode="auto">
              <a:xfrm>
                <a:off x="2661" y="933"/>
                <a:ext cx="9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7" name="Freeform 3588"/>
              <p:cNvSpPr>
                <a:spLocks/>
              </p:cNvSpPr>
              <p:nvPr/>
            </p:nvSpPr>
            <p:spPr bwMode="auto">
              <a:xfrm>
                <a:off x="2646" y="907"/>
                <a:ext cx="21" cy="8"/>
              </a:xfrm>
              <a:custGeom>
                <a:avLst/>
                <a:gdLst>
                  <a:gd name="T0" fmla="*/ 3 w 42"/>
                  <a:gd name="T1" fmla="*/ 1 h 18"/>
                  <a:gd name="T2" fmla="*/ 1 w 42"/>
                  <a:gd name="T3" fmla="*/ 1 h 18"/>
                  <a:gd name="T4" fmla="*/ 0 w 42"/>
                  <a:gd name="T5" fmla="*/ 1 h 18"/>
                  <a:gd name="T6" fmla="*/ 1 w 42"/>
                  <a:gd name="T7" fmla="*/ 0 h 18"/>
                  <a:gd name="T8" fmla="*/ 1 w 42"/>
                  <a:gd name="T9" fmla="*/ 0 h 18"/>
                  <a:gd name="T10" fmla="*/ 3 w 42"/>
                  <a:gd name="T11" fmla="*/ 0 h 18"/>
                  <a:gd name="T12" fmla="*/ 3 w 42"/>
                  <a:gd name="T13" fmla="*/ 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8"/>
                  <a:gd name="T23" fmla="*/ 42 w 4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8">
                    <a:moveTo>
                      <a:pt x="38" y="18"/>
                    </a:moveTo>
                    <a:lnTo>
                      <a:pt x="25" y="1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42" y="0"/>
                    </a:lnTo>
                    <a:lnTo>
                      <a:pt x="38" y="1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8" name="Freeform 3589"/>
              <p:cNvSpPr>
                <a:spLocks/>
              </p:cNvSpPr>
              <p:nvPr/>
            </p:nvSpPr>
            <p:spPr bwMode="auto">
              <a:xfrm>
                <a:off x="2638" y="911"/>
                <a:ext cx="25" cy="1"/>
              </a:xfrm>
              <a:custGeom>
                <a:avLst/>
                <a:gdLst>
                  <a:gd name="T0" fmla="*/ 3 w 50"/>
                  <a:gd name="T1" fmla="*/ 0 h 1"/>
                  <a:gd name="T2" fmla="*/ 2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9" name="Line 3590"/>
              <p:cNvSpPr>
                <a:spLocks noChangeShapeType="1"/>
              </p:cNvSpPr>
              <p:nvPr/>
            </p:nvSpPr>
            <p:spPr bwMode="auto">
              <a:xfrm flipV="1">
                <a:off x="2638" y="901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0" name="Freeform 3591"/>
              <p:cNvSpPr>
                <a:spLocks/>
              </p:cNvSpPr>
              <p:nvPr/>
            </p:nvSpPr>
            <p:spPr bwMode="auto">
              <a:xfrm>
                <a:off x="2641" y="904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1" name="Line 3592"/>
              <p:cNvSpPr>
                <a:spLocks noChangeShapeType="1"/>
              </p:cNvSpPr>
              <p:nvPr/>
            </p:nvSpPr>
            <p:spPr bwMode="auto">
              <a:xfrm flipH="1">
                <a:off x="2671" y="901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2" name="Line 3593"/>
              <p:cNvSpPr>
                <a:spLocks noChangeShapeType="1"/>
              </p:cNvSpPr>
              <p:nvPr/>
            </p:nvSpPr>
            <p:spPr bwMode="auto">
              <a:xfrm flipH="1">
                <a:off x="2663" y="911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3" name="Line 3594"/>
              <p:cNvSpPr>
                <a:spLocks noChangeShapeType="1"/>
              </p:cNvSpPr>
              <p:nvPr/>
            </p:nvSpPr>
            <p:spPr bwMode="auto">
              <a:xfrm flipH="1" flipV="1">
                <a:off x="2654" y="908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4" name="Line 3595"/>
              <p:cNvSpPr>
                <a:spLocks noChangeShapeType="1"/>
              </p:cNvSpPr>
              <p:nvPr/>
            </p:nvSpPr>
            <p:spPr bwMode="auto">
              <a:xfrm flipV="1">
                <a:off x="2657" y="899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5" name="Line 3596"/>
              <p:cNvSpPr>
                <a:spLocks noChangeShapeType="1"/>
              </p:cNvSpPr>
              <p:nvPr/>
            </p:nvSpPr>
            <p:spPr bwMode="auto">
              <a:xfrm flipV="1">
                <a:off x="2677" y="927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6" name="Line 3597"/>
              <p:cNvSpPr>
                <a:spLocks noChangeShapeType="1"/>
              </p:cNvSpPr>
              <p:nvPr/>
            </p:nvSpPr>
            <p:spPr bwMode="auto">
              <a:xfrm>
                <a:off x="2681" y="926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7" name="Freeform 3598"/>
              <p:cNvSpPr>
                <a:spLocks/>
              </p:cNvSpPr>
              <p:nvPr/>
            </p:nvSpPr>
            <p:spPr bwMode="auto">
              <a:xfrm>
                <a:off x="2684" y="920"/>
                <a:ext cx="9" cy="16"/>
              </a:xfrm>
              <a:custGeom>
                <a:avLst/>
                <a:gdLst>
                  <a:gd name="T0" fmla="*/ 0 w 17"/>
                  <a:gd name="T1" fmla="*/ 1 h 33"/>
                  <a:gd name="T2" fmla="*/ 1 w 17"/>
                  <a:gd name="T3" fmla="*/ 2 h 33"/>
                  <a:gd name="T4" fmla="*/ 2 w 1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3"/>
                  <a:gd name="T11" fmla="*/ 17 w 1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3">
                    <a:moveTo>
                      <a:pt x="0" y="28"/>
                    </a:moveTo>
                    <a:lnTo>
                      <a:pt x="8" y="33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8" name="Freeform 3599"/>
              <p:cNvSpPr>
                <a:spLocks/>
              </p:cNvSpPr>
              <p:nvPr/>
            </p:nvSpPr>
            <p:spPr bwMode="auto">
              <a:xfrm>
                <a:off x="2680" y="900"/>
                <a:ext cx="13" cy="22"/>
              </a:xfrm>
              <a:custGeom>
                <a:avLst/>
                <a:gdLst>
                  <a:gd name="T0" fmla="*/ 2 w 25"/>
                  <a:gd name="T1" fmla="*/ 3 h 44"/>
                  <a:gd name="T2" fmla="*/ 0 w 25"/>
                  <a:gd name="T3" fmla="*/ 3 h 44"/>
                  <a:gd name="T4" fmla="*/ 0 w 25"/>
                  <a:gd name="T5" fmla="*/ 1 h 44"/>
                  <a:gd name="T6" fmla="*/ 0 w 2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4"/>
                  <a:gd name="T14" fmla="*/ 25 w 2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4">
                    <a:moveTo>
                      <a:pt x="25" y="44"/>
                    </a:moveTo>
                    <a:lnTo>
                      <a:pt x="0" y="4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9" name="Freeform 3600"/>
              <p:cNvSpPr>
                <a:spLocks/>
              </p:cNvSpPr>
              <p:nvPr/>
            </p:nvSpPr>
            <p:spPr bwMode="auto">
              <a:xfrm>
                <a:off x="2680" y="902"/>
                <a:ext cx="14" cy="1"/>
              </a:xfrm>
              <a:custGeom>
                <a:avLst/>
                <a:gdLst>
                  <a:gd name="T0" fmla="*/ 0 w 27"/>
                  <a:gd name="T1" fmla="*/ 0 h 1"/>
                  <a:gd name="T2" fmla="*/ 2 w 27"/>
                  <a:gd name="T3" fmla="*/ 0 h 1"/>
                  <a:gd name="T4" fmla="*/ 2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0" name="Freeform 3601"/>
              <p:cNvSpPr>
                <a:spLocks/>
              </p:cNvSpPr>
              <p:nvPr/>
            </p:nvSpPr>
            <p:spPr bwMode="auto">
              <a:xfrm>
                <a:off x="2688" y="902"/>
                <a:ext cx="1" cy="20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2 h 39"/>
                  <a:gd name="T4" fmla="*/ 0 w 1"/>
                  <a:gd name="T5" fmla="*/ 3 h 3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9"/>
                  <a:gd name="T11" fmla="*/ 1 w 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9">
                    <a:moveTo>
                      <a:pt x="0" y="0"/>
                    </a:moveTo>
                    <a:lnTo>
                      <a:pt x="0" y="25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1" name="Line 3602"/>
              <p:cNvSpPr>
                <a:spLocks noChangeShapeType="1"/>
              </p:cNvSpPr>
              <p:nvPr/>
            </p:nvSpPr>
            <p:spPr bwMode="auto">
              <a:xfrm>
                <a:off x="2687" y="92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2" name="Line 3603"/>
              <p:cNvSpPr>
                <a:spLocks noChangeShapeType="1"/>
              </p:cNvSpPr>
              <p:nvPr/>
            </p:nvSpPr>
            <p:spPr bwMode="auto">
              <a:xfrm flipH="1" flipV="1">
                <a:off x="2684" y="92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3" name="Line 3604"/>
              <p:cNvSpPr>
                <a:spLocks noChangeShapeType="1"/>
              </p:cNvSpPr>
              <p:nvPr/>
            </p:nvSpPr>
            <p:spPr bwMode="auto">
              <a:xfrm>
                <a:off x="2680" y="915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4" name="Line 3605"/>
              <p:cNvSpPr>
                <a:spLocks noChangeShapeType="1"/>
              </p:cNvSpPr>
              <p:nvPr/>
            </p:nvSpPr>
            <p:spPr bwMode="auto">
              <a:xfrm flipV="1">
                <a:off x="2694" y="899"/>
                <a:ext cx="12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5" name="Line 3606"/>
              <p:cNvSpPr>
                <a:spLocks noChangeShapeType="1"/>
              </p:cNvSpPr>
              <p:nvPr/>
            </p:nvSpPr>
            <p:spPr bwMode="auto">
              <a:xfrm>
                <a:off x="2706" y="902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6" name="Freeform 3607"/>
              <p:cNvSpPr>
                <a:spLocks/>
              </p:cNvSpPr>
              <p:nvPr/>
            </p:nvSpPr>
            <p:spPr bwMode="auto">
              <a:xfrm>
                <a:off x="2698" y="911"/>
                <a:ext cx="13" cy="1"/>
              </a:xfrm>
              <a:custGeom>
                <a:avLst/>
                <a:gdLst>
                  <a:gd name="T0" fmla="*/ 1 w 27"/>
                  <a:gd name="T1" fmla="*/ 0 h 1"/>
                  <a:gd name="T2" fmla="*/ 1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7" name="Rectangle 3608"/>
              <p:cNvSpPr>
                <a:spLocks noChangeArrowheads="1"/>
              </p:cNvSpPr>
              <p:nvPr/>
            </p:nvSpPr>
            <p:spPr bwMode="auto">
              <a:xfrm>
                <a:off x="2696" y="915"/>
                <a:ext cx="7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8" name="Rectangle 3609"/>
              <p:cNvSpPr>
                <a:spLocks noChangeArrowheads="1"/>
              </p:cNvSpPr>
              <p:nvPr/>
            </p:nvSpPr>
            <p:spPr bwMode="auto">
              <a:xfrm>
                <a:off x="2707" y="915"/>
                <a:ext cx="8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9" name="Line 3610"/>
              <p:cNvSpPr>
                <a:spLocks noChangeShapeType="1"/>
              </p:cNvSpPr>
              <p:nvPr/>
            </p:nvSpPr>
            <p:spPr bwMode="auto">
              <a:xfrm flipV="1">
                <a:off x="2704" y="92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0" name="Line 3611"/>
              <p:cNvSpPr>
                <a:spLocks noChangeShapeType="1"/>
              </p:cNvSpPr>
              <p:nvPr/>
            </p:nvSpPr>
            <p:spPr bwMode="auto">
              <a:xfrm flipH="1" flipV="1">
                <a:off x="2699" y="930"/>
                <a:ext cx="6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1" name="Line 3612"/>
              <p:cNvSpPr>
                <a:spLocks noChangeShapeType="1"/>
              </p:cNvSpPr>
              <p:nvPr/>
            </p:nvSpPr>
            <p:spPr bwMode="auto">
              <a:xfrm flipV="1">
                <a:off x="2694" y="924"/>
                <a:ext cx="5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2" name="Line 3613"/>
              <p:cNvSpPr>
                <a:spLocks noChangeShapeType="1"/>
              </p:cNvSpPr>
              <p:nvPr/>
            </p:nvSpPr>
            <p:spPr bwMode="auto">
              <a:xfrm flipH="1" flipV="1">
                <a:off x="2709" y="930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3" name="Line 3614"/>
              <p:cNvSpPr>
                <a:spLocks noChangeShapeType="1"/>
              </p:cNvSpPr>
              <p:nvPr/>
            </p:nvSpPr>
            <p:spPr bwMode="auto">
              <a:xfrm flipH="1">
                <a:off x="2680" y="908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4" name="Freeform 3615"/>
              <p:cNvSpPr>
                <a:spLocks/>
              </p:cNvSpPr>
              <p:nvPr/>
            </p:nvSpPr>
            <p:spPr bwMode="auto">
              <a:xfrm>
                <a:off x="2720" y="936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5" name="Freeform 3616"/>
              <p:cNvSpPr>
                <a:spLocks/>
              </p:cNvSpPr>
              <p:nvPr/>
            </p:nvSpPr>
            <p:spPr bwMode="auto">
              <a:xfrm>
                <a:off x="2724" y="929"/>
                <a:ext cx="27" cy="1"/>
              </a:xfrm>
              <a:custGeom>
                <a:avLst/>
                <a:gdLst>
                  <a:gd name="T0" fmla="*/ 3 w 55"/>
                  <a:gd name="T1" fmla="*/ 0 h 1"/>
                  <a:gd name="T2" fmla="*/ 3 w 55"/>
                  <a:gd name="T3" fmla="*/ 0 h 1"/>
                  <a:gd name="T4" fmla="*/ 1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2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6" name="Line 3617"/>
              <p:cNvSpPr>
                <a:spLocks noChangeShapeType="1"/>
              </p:cNvSpPr>
              <p:nvPr/>
            </p:nvSpPr>
            <p:spPr bwMode="auto">
              <a:xfrm flipV="1">
                <a:off x="2723" y="918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7" name="Line 3618"/>
              <p:cNvSpPr>
                <a:spLocks noChangeShapeType="1"/>
              </p:cNvSpPr>
              <p:nvPr/>
            </p:nvSpPr>
            <p:spPr bwMode="auto">
              <a:xfrm>
                <a:off x="2743" y="914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8" name="Freeform 3619"/>
              <p:cNvSpPr>
                <a:spLocks/>
              </p:cNvSpPr>
              <p:nvPr/>
            </p:nvSpPr>
            <p:spPr bwMode="auto">
              <a:xfrm>
                <a:off x="2725" y="911"/>
                <a:ext cx="24" cy="1"/>
              </a:xfrm>
              <a:custGeom>
                <a:avLst/>
                <a:gdLst>
                  <a:gd name="T0" fmla="*/ 3 w 49"/>
                  <a:gd name="T1" fmla="*/ 0 h 1"/>
                  <a:gd name="T2" fmla="*/ 1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9" name="Line 3620"/>
              <p:cNvSpPr>
                <a:spLocks noChangeShapeType="1"/>
              </p:cNvSpPr>
              <p:nvPr/>
            </p:nvSpPr>
            <p:spPr bwMode="auto">
              <a:xfrm flipV="1">
                <a:off x="2719" y="902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0" name="Freeform 3621"/>
              <p:cNvSpPr>
                <a:spLocks/>
              </p:cNvSpPr>
              <p:nvPr/>
            </p:nvSpPr>
            <p:spPr bwMode="auto">
              <a:xfrm>
                <a:off x="2722" y="906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1" name="Line 3622"/>
              <p:cNvSpPr>
                <a:spLocks noChangeShapeType="1"/>
              </p:cNvSpPr>
              <p:nvPr/>
            </p:nvSpPr>
            <p:spPr bwMode="auto">
              <a:xfrm flipH="1">
                <a:off x="2752" y="903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2" name="Line 3623"/>
              <p:cNvSpPr>
                <a:spLocks noChangeShapeType="1"/>
              </p:cNvSpPr>
              <p:nvPr/>
            </p:nvSpPr>
            <p:spPr bwMode="auto">
              <a:xfrm flipH="1">
                <a:off x="2727" y="911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3" name="Freeform 3624"/>
              <p:cNvSpPr>
                <a:spLocks/>
              </p:cNvSpPr>
              <p:nvPr/>
            </p:nvSpPr>
            <p:spPr bwMode="auto">
              <a:xfrm>
                <a:off x="2737" y="920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2 h 31"/>
                  <a:gd name="T4" fmla="*/ 0 w 1"/>
                  <a:gd name="T5" fmla="*/ 2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4" name="Line 3625"/>
              <p:cNvSpPr>
                <a:spLocks noChangeShapeType="1"/>
              </p:cNvSpPr>
              <p:nvPr/>
            </p:nvSpPr>
            <p:spPr bwMode="auto">
              <a:xfrm flipV="1">
                <a:off x="2738" y="90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5" name="Freeform 3626"/>
              <p:cNvSpPr>
                <a:spLocks/>
              </p:cNvSpPr>
              <p:nvPr/>
            </p:nvSpPr>
            <p:spPr bwMode="auto">
              <a:xfrm>
                <a:off x="2652" y="972"/>
                <a:ext cx="5" cy="27"/>
              </a:xfrm>
              <a:custGeom>
                <a:avLst/>
                <a:gdLst>
                  <a:gd name="T0" fmla="*/ 0 w 9"/>
                  <a:gd name="T1" fmla="*/ 1 h 53"/>
                  <a:gd name="T2" fmla="*/ 1 w 9"/>
                  <a:gd name="T3" fmla="*/ 1 h 53"/>
                  <a:gd name="T4" fmla="*/ 1 w 9"/>
                  <a:gd name="T5" fmla="*/ 0 h 53"/>
                  <a:gd name="T6" fmla="*/ 1 w 9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9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6" name="Freeform 3627"/>
              <p:cNvSpPr>
                <a:spLocks/>
              </p:cNvSpPr>
              <p:nvPr/>
            </p:nvSpPr>
            <p:spPr bwMode="auto">
              <a:xfrm>
                <a:off x="2673" y="972"/>
                <a:ext cx="5" cy="27"/>
              </a:xfrm>
              <a:custGeom>
                <a:avLst/>
                <a:gdLst>
                  <a:gd name="T0" fmla="*/ 0 w 11"/>
                  <a:gd name="T1" fmla="*/ 1 h 53"/>
                  <a:gd name="T2" fmla="*/ 0 w 11"/>
                  <a:gd name="T3" fmla="*/ 1 h 53"/>
                  <a:gd name="T4" fmla="*/ 0 w 11"/>
                  <a:gd name="T5" fmla="*/ 0 h 53"/>
                  <a:gd name="T6" fmla="*/ 0 w 11"/>
                  <a:gd name="T7" fmla="*/ 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7" name="Freeform 3628"/>
              <p:cNvSpPr>
                <a:spLocks/>
              </p:cNvSpPr>
              <p:nvPr/>
            </p:nvSpPr>
            <p:spPr bwMode="auto">
              <a:xfrm>
                <a:off x="2690" y="972"/>
                <a:ext cx="15" cy="27"/>
              </a:xfrm>
              <a:custGeom>
                <a:avLst/>
                <a:gdLst>
                  <a:gd name="T0" fmla="*/ 2 w 29"/>
                  <a:gd name="T1" fmla="*/ 0 h 53"/>
                  <a:gd name="T2" fmla="*/ 1 w 29"/>
                  <a:gd name="T3" fmla="*/ 0 h 53"/>
                  <a:gd name="T4" fmla="*/ 1 w 29"/>
                  <a:gd name="T5" fmla="*/ 2 h 53"/>
                  <a:gd name="T6" fmla="*/ 1 w 29"/>
                  <a:gd name="T7" fmla="*/ 2 h 53"/>
                  <a:gd name="T8" fmla="*/ 1 w 29"/>
                  <a:gd name="T9" fmla="*/ 2 h 53"/>
                  <a:gd name="T10" fmla="*/ 2 w 29"/>
                  <a:gd name="T11" fmla="*/ 2 h 53"/>
                  <a:gd name="T12" fmla="*/ 2 w 29"/>
                  <a:gd name="T13" fmla="*/ 2 h 53"/>
                  <a:gd name="T14" fmla="*/ 2 w 29"/>
                  <a:gd name="T15" fmla="*/ 2 h 53"/>
                  <a:gd name="T16" fmla="*/ 2 w 29"/>
                  <a:gd name="T17" fmla="*/ 3 h 53"/>
                  <a:gd name="T18" fmla="*/ 2 w 29"/>
                  <a:gd name="T19" fmla="*/ 3 h 53"/>
                  <a:gd name="T20" fmla="*/ 2 w 29"/>
                  <a:gd name="T21" fmla="*/ 3 h 53"/>
                  <a:gd name="T22" fmla="*/ 2 w 29"/>
                  <a:gd name="T23" fmla="*/ 4 h 53"/>
                  <a:gd name="T24" fmla="*/ 2 w 29"/>
                  <a:gd name="T25" fmla="*/ 4 h 53"/>
                  <a:gd name="T26" fmla="*/ 1 w 29"/>
                  <a:gd name="T27" fmla="*/ 4 h 53"/>
                  <a:gd name="T28" fmla="*/ 1 w 29"/>
                  <a:gd name="T29" fmla="*/ 4 h 53"/>
                  <a:gd name="T30" fmla="*/ 1 w 29"/>
                  <a:gd name="T31" fmla="*/ 3 h 53"/>
                  <a:gd name="T32" fmla="*/ 0 w 29"/>
                  <a:gd name="T33" fmla="*/ 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3"/>
                  <a:gd name="T53" fmla="*/ 29 w 2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3">
                    <a:moveTo>
                      <a:pt x="25" y="0"/>
                    </a:moveTo>
                    <a:lnTo>
                      <a:pt x="4" y="0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11" y="17"/>
                    </a:lnTo>
                    <a:lnTo>
                      <a:pt x="17" y="17"/>
                    </a:lnTo>
                    <a:lnTo>
                      <a:pt x="23" y="20"/>
                    </a:lnTo>
                    <a:lnTo>
                      <a:pt x="26" y="25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6" y="45"/>
                    </a:lnTo>
                    <a:lnTo>
                      <a:pt x="23" y="50"/>
                    </a:lnTo>
                    <a:lnTo>
                      <a:pt x="17" y="53"/>
                    </a:lnTo>
                    <a:lnTo>
                      <a:pt x="11" y="53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8" name="Rectangle 3629"/>
              <p:cNvSpPr>
                <a:spLocks noChangeArrowheads="1"/>
              </p:cNvSpPr>
              <p:nvPr/>
            </p:nvSpPr>
            <p:spPr bwMode="auto">
              <a:xfrm>
                <a:off x="2635" y="959"/>
                <a:ext cx="86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39" name="Group 3630"/>
            <p:cNvGrpSpPr>
              <a:grpSpLocks/>
            </p:cNvGrpSpPr>
            <p:nvPr/>
          </p:nvGrpSpPr>
          <p:grpSpPr bwMode="auto">
            <a:xfrm>
              <a:off x="2467" y="726"/>
              <a:ext cx="876" cy="1244"/>
              <a:chOff x="2467" y="726"/>
              <a:chExt cx="876" cy="1244"/>
            </a:xfrm>
          </p:grpSpPr>
          <p:sp>
            <p:nvSpPr>
              <p:cNvPr id="107485" name="Freeform 3631"/>
              <p:cNvSpPr>
                <a:spLocks/>
              </p:cNvSpPr>
              <p:nvPr/>
            </p:nvSpPr>
            <p:spPr bwMode="auto">
              <a:xfrm>
                <a:off x="2875" y="1188"/>
                <a:ext cx="162" cy="33"/>
              </a:xfrm>
              <a:custGeom>
                <a:avLst/>
                <a:gdLst>
                  <a:gd name="T0" fmla="*/ 0 w 322"/>
                  <a:gd name="T1" fmla="*/ 1 h 65"/>
                  <a:gd name="T2" fmla="*/ 4 w 322"/>
                  <a:gd name="T3" fmla="*/ 3 h 65"/>
                  <a:gd name="T4" fmla="*/ 8 w 322"/>
                  <a:gd name="T5" fmla="*/ 5 h 65"/>
                  <a:gd name="T6" fmla="*/ 13 w 322"/>
                  <a:gd name="T7" fmla="*/ 5 h 65"/>
                  <a:gd name="T8" fmla="*/ 17 w 322"/>
                  <a:gd name="T9" fmla="*/ 3 h 65"/>
                  <a:gd name="T10" fmla="*/ 21 w 322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"/>
                  <a:gd name="T19" fmla="*/ 0 h 65"/>
                  <a:gd name="T20" fmla="*/ 322 w 322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" h="65">
                    <a:moveTo>
                      <a:pt x="0" y="1"/>
                    </a:moveTo>
                    <a:lnTo>
                      <a:pt x="58" y="43"/>
                    </a:lnTo>
                    <a:lnTo>
                      <a:pt x="127" y="65"/>
                    </a:lnTo>
                    <a:lnTo>
                      <a:pt x="197" y="65"/>
                    </a:lnTo>
                    <a:lnTo>
                      <a:pt x="266" y="42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6" name="Freeform 3632"/>
              <p:cNvSpPr>
                <a:spLocks/>
              </p:cNvSpPr>
              <p:nvPr/>
            </p:nvSpPr>
            <p:spPr bwMode="auto">
              <a:xfrm>
                <a:off x="2864" y="1182"/>
                <a:ext cx="11" cy="10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0 h 22"/>
                  <a:gd name="T4" fmla="*/ 1 w 22"/>
                  <a:gd name="T5" fmla="*/ 0 h 22"/>
                  <a:gd name="T6" fmla="*/ 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6" y="22"/>
                    </a:moveTo>
                    <a:lnTo>
                      <a:pt x="22" y="14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7" name="Freeform 3633"/>
              <p:cNvSpPr>
                <a:spLocks/>
              </p:cNvSpPr>
              <p:nvPr/>
            </p:nvSpPr>
            <p:spPr bwMode="auto">
              <a:xfrm>
                <a:off x="2953" y="1102"/>
                <a:ext cx="86" cy="86"/>
              </a:xfrm>
              <a:custGeom>
                <a:avLst/>
                <a:gdLst>
                  <a:gd name="T0" fmla="*/ 1 w 172"/>
                  <a:gd name="T1" fmla="*/ 0 h 173"/>
                  <a:gd name="T2" fmla="*/ 0 w 172"/>
                  <a:gd name="T3" fmla="*/ 0 h 173"/>
                  <a:gd name="T4" fmla="*/ 11 w 172"/>
                  <a:gd name="T5" fmla="*/ 10 h 173"/>
                  <a:gd name="T6" fmla="*/ 11 w 172"/>
                  <a:gd name="T7" fmla="*/ 10 h 173"/>
                  <a:gd name="T8" fmla="*/ 1 w 172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73"/>
                  <a:gd name="T17" fmla="*/ 172 w 17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73">
                    <a:moveTo>
                      <a:pt x="5" y="0"/>
                    </a:moveTo>
                    <a:lnTo>
                      <a:pt x="0" y="5"/>
                    </a:lnTo>
                    <a:lnTo>
                      <a:pt x="167" y="173"/>
                    </a:lnTo>
                    <a:lnTo>
                      <a:pt x="172" y="168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8" name="Freeform 3634"/>
              <p:cNvSpPr>
                <a:spLocks/>
              </p:cNvSpPr>
              <p:nvPr/>
            </p:nvSpPr>
            <p:spPr bwMode="auto">
              <a:xfrm>
                <a:off x="2952" y="1094"/>
                <a:ext cx="11" cy="11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1 h 22"/>
                  <a:gd name="T4" fmla="*/ 0 w 22"/>
                  <a:gd name="T5" fmla="*/ 1 h 22"/>
                  <a:gd name="T6" fmla="*/ 1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22" y="15"/>
                    </a:moveTo>
                    <a:lnTo>
                      <a:pt x="14" y="22"/>
                    </a:ln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9" name="Line 3635"/>
              <p:cNvSpPr>
                <a:spLocks noChangeShapeType="1"/>
              </p:cNvSpPr>
              <p:nvPr/>
            </p:nvSpPr>
            <p:spPr bwMode="auto">
              <a:xfrm flipH="1" flipV="1">
                <a:off x="2954" y="10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0" name="Line 3636"/>
              <p:cNvSpPr>
                <a:spLocks noChangeShapeType="1"/>
              </p:cNvSpPr>
              <p:nvPr/>
            </p:nvSpPr>
            <p:spPr bwMode="auto">
              <a:xfrm flipH="1" flipV="1">
                <a:off x="2863" y="118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1" name="Line 3637"/>
              <p:cNvSpPr>
                <a:spLocks noChangeShapeType="1"/>
              </p:cNvSpPr>
              <p:nvPr/>
            </p:nvSpPr>
            <p:spPr bwMode="auto">
              <a:xfrm flipV="1">
                <a:off x="2793" y="1184"/>
                <a:ext cx="70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2" name="Line 3638"/>
              <p:cNvSpPr>
                <a:spLocks noChangeShapeType="1"/>
              </p:cNvSpPr>
              <p:nvPr/>
            </p:nvSpPr>
            <p:spPr bwMode="auto">
              <a:xfrm flipV="1">
                <a:off x="2803" y="1192"/>
                <a:ext cx="69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3" name="Line 3639"/>
              <p:cNvSpPr>
                <a:spLocks noChangeShapeType="1"/>
              </p:cNvSpPr>
              <p:nvPr/>
            </p:nvSpPr>
            <p:spPr bwMode="auto">
              <a:xfrm flipV="1">
                <a:off x="2954" y="987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4" name="Line 3640"/>
              <p:cNvSpPr>
                <a:spLocks noChangeShapeType="1"/>
              </p:cNvSpPr>
              <p:nvPr/>
            </p:nvSpPr>
            <p:spPr bwMode="auto">
              <a:xfrm flipV="1">
                <a:off x="2963" y="997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5" name="Line 3641"/>
              <p:cNvSpPr>
                <a:spLocks noChangeShapeType="1"/>
              </p:cNvSpPr>
              <p:nvPr/>
            </p:nvSpPr>
            <p:spPr bwMode="auto">
              <a:xfrm>
                <a:off x="2954" y="10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6" name="Line 3642"/>
              <p:cNvSpPr>
                <a:spLocks noChangeShapeType="1"/>
              </p:cNvSpPr>
              <p:nvPr/>
            </p:nvSpPr>
            <p:spPr bwMode="auto">
              <a:xfrm>
                <a:off x="3087" y="997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7" name="Line 3643"/>
              <p:cNvSpPr>
                <a:spLocks noChangeShapeType="1"/>
              </p:cNvSpPr>
              <p:nvPr/>
            </p:nvSpPr>
            <p:spPr bwMode="auto">
              <a:xfrm flipH="1">
                <a:off x="3138" y="105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8" name="Line 3644"/>
              <p:cNvSpPr>
                <a:spLocks noChangeShapeType="1"/>
              </p:cNvSpPr>
              <p:nvPr/>
            </p:nvSpPr>
            <p:spPr bwMode="auto">
              <a:xfrm>
                <a:off x="3077" y="100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9" name="Freeform 3645"/>
              <p:cNvSpPr>
                <a:spLocks/>
              </p:cNvSpPr>
              <p:nvPr/>
            </p:nvSpPr>
            <p:spPr bwMode="auto">
              <a:xfrm>
                <a:off x="3138" y="1059"/>
                <a:ext cx="11" cy="12"/>
              </a:xfrm>
              <a:custGeom>
                <a:avLst/>
                <a:gdLst>
                  <a:gd name="T0" fmla="*/ 0 w 22"/>
                  <a:gd name="T1" fmla="*/ 1 h 23"/>
                  <a:gd name="T2" fmla="*/ 1 w 22"/>
                  <a:gd name="T3" fmla="*/ 2 h 23"/>
                  <a:gd name="T4" fmla="*/ 1 w 22"/>
                  <a:gd name="T5" fmla="*/ 1 h 23"/>
                  <a:gd name="T6" fmla="*/ 1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15"/>
                    </a:moveTo>
                    <a:lnTo>
                      <a:pt x="8" y="23"/>
                    </a:lnTo>
                    <a:lnTo>
                      <a:pt x="22" y="8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0" name="Line 3646"/>
              <p:cNvSpPr>
                <a:spLocks noChangeShapeType="1"/>
              </p:cNvSpPr>
              <p:nvPr/>
            </p:nvSpPr>
            <p:spPr bwMode="auto">
              <a:xfrm flipH="1" flipV="1">
                <a:off x="2951" y="1088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1" name="Line 3647"/>
              <p:cNvSpPr>
                <a:spLocks noChangeShapeType="1"/>
              </p:cNvSpPr>
              <p:nvPr/>
            </p:nvSpPr>
            <p:spPr bwMode="auto">
              <a:xfrm flipV="1">
                <a:off x="2954" y="987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2" name="Line 3648"/>
              <p:cNvSpPr>
                <a:spLocks noChangeShapeType="1"/>
              </p:cNvSpPr>
              <p:nvPr/>
            </p:nvSpPr>
            <p:spPr bwMode="auto">
              <a:xfrm flipV="1">
                <a:off x="2951" y="987"/>
                <a:ext cx="101" cy="1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3" name="Line 3649"/>
              <p:cNvSpPr>
                <a:spLocks noChangeShapeType="1"/>
              </p:cNvSpPr>
              <p:nvPr/>
            </p:nvSpPr>
            <p:spPr bwMode="auto">
              <a:xfrm>
                <a:off x="2467" y="731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4" name="Line 3650"/>
              <p:cNvSpPr>
                <a:spLocks noChangeShapeType="1"/>
              </p:cNvSpPr>
              <p:nvPr/>
            </p:nvSpPr>
            <p:spPr bwMode="auto">
              <a:xfrm>
                <a:off x="2471" y="72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5" name="Line 3651"/>
              <p:cNvSpPr>
                <a:spLocks noChangeShapeType="1"/>
              </p:cNvSpPr>
              <p:nvPr/>
            </p:nvSpPr>
            <p:spPr bwMode="auto">
              <a:xfrm flipV="1">
                <a:off x="3077" y="997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6" name="Freeform 3652"/>
              <p:cNvSpPr>
                <a:spLocks/>
              </p:cNvSpPr>
              <p:nvPr/>
            </p:nvSpPr>
            <p:spPr bwMode="auto">
              <a:xfrm>
                <a:off x="3143" y="1148"/>
                <a:ext cx="86" cy="87"/>
              </a:xfrm>
              <a:custGeom>
                <a:avLst/>
                <a:gdLst>
                  <a:gd name="T0" fmla="*/ 10 w 173"/>
                  <a:gd name="T1" fmla="*/ 1 h 173"/>
                  <a:gd name="T2" fmla="*/ 10 w 173"/>
                  <a:gd name="T3" fmla="*/ 0 h 173"/>
                  <a:gd name="T4" fmla="*/ 0 w 173"/>
                  <a:gd name="T5" fmla="*/ 11 h 173"/>
                  <a:gd name="T6" fmla="*/ 0 w 173"/>
                  <a:gd name="T7" fmla="*/ 11 h 173"/>
                  <a:gd name="T8" fmla="*/ 10 w 173"/>
                  <a:gd name="T9" fmla="*/ 1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73"/>
                  <a:gd name="T17" fmla="*/ 173 w 173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73">
                    <a:moveTo>
                      <a:pt x="173" y="6"/>
                    </a:moveTo>
                    <a:lnTo>
                      <a:pt x="168" y="0"/>
                    </a:lnTo>
                    <a:lnTo>
                      <a:pt x="0" y="167"/>
                    </a:lnTo>
                    <a:lnTo>
                      <a:pt x="7" y="173"/>
                    </a:lnTo>
                    <a:lnTo>
                      <a:pt x="173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7" name="Line 3653"/>
              <p:cNvSpPr>
                <a:spLocks noChangeShapeType="1"/>
              </p:cNvSpPr>
              <p:nvPr/>
            </p:nvSpPr>
            <p:spPr bwMode="auto">
              <a:xfrm>
                <a:off x="2690" y="1195"/>
                <a:ext cx="77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8" name="Line 3654"/>
              <p:cNvSpPr>
                <a:spLocks noChangeShapeType="1"/>
              </p:cNvSpPr>
              <p:nvPr/>
            </p:nvSpPr>
            <p:spPr bwMode="auto">
              <a:xfrm flipH="1">
                <a:off x="2686" y="1195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9" name="Line 3655"/>
              <p:cNvSpPr>
                <a:spLocks noChangeShapeType="1"/>
              </p:cNvSpPr>
              <p:nvPr/>
            </p:nvSpPr>
            <p:spPr bwMode="auto">
              <a:xfrm flipV="1">
                <a:off x="2767" y="1180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0" name="Line 3656"/>
              <p:cNvSpPr>
                <a:spLocks noChangeShapeType="1"/>
              </p:cNvSpPr>
              <p:nvPr/>
            </p:nvSpPr>
            <p:spPr bwMode="auto">
              <a:xfrm flipV="1">
                <a:off x="2793" y="1184"/>
                <a:ext cx="70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1" name="Freeform 3657"/>
              <p:cNvSpPr>
                <a:spLocks/>
              </p:cNvSpPr>
              <p:nvPr/>
            </p:nvSpPr>
            <p:spPr bwMode="auto">
              <a:xfrm>
                <a:off x="2767" y="1253"/>
                <a:ext cx="36" cy="36"/>
              </a:xfrm>
              <a:custGeom>
                <a:avLst/>
                <a:gdLst>
                  <a:gd name="T0" fmla="*/ 5 w 70"/>
                  <a:gd name="T1" fmla="*/ 1 h 73"/>
                  <a:gd name="T2" fmla="*/ 4 w 70"/>
                  <a:gd name="T3" fmla="*/ 0 h 73"/>
                  <a:gd name="T4" fmla="*/ 0 w 70"/>
                  <a:gd name="T5" fmla="*/ 3 h 73"/>
                  <a:gd name="T6" fmla="*/ 2 w 70"/>
                  <a:gd name="T7" fmla="*/ 4 h 73"/>
                  <a:gd name="T8" fmla="*/ 5 w 70"/>
                  <a:gd name="T9" fmla="*/ 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3"/>
                  <a:gd name="T17" fmla="*/ 70 w 7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3">
                    <a:moveTo>
                      <a:pt x="70" y="19"/>
                    </a:moveTo>
                    <a:lnTo>
                      <a:pt x="51" y="0"/>
                    </a:lnTo>
                    <a:lnTo>
                      <a:pt x="0" y="54"/>
                    </a:lnTo>
                    <a:lnTo>
                      <a:pt x="17" y="73"/>
                    </a:lnTo>
                    <a:lnTo>
                      <a:pt x="70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2" name="Line 3658"/>
              <p:cNvSpPr>
                <a:spLocks noChangeShapeType="1"/>
              </p:cNvSpPr>
              <p:nvPr/>
            </p:nvSpPr>
            <p:spPr bwMode="auto">
              <a:xfrm>
                <a:off x="2767" y="1279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3" name="Line 3659"/>
              <p:cNvSpPr>
                <a:spLocks noChangeShapeType="1"/>
              </p:cNvSpPr>
              <p:nvPr/>
            </p:nvSpPr>
            <p:spPr bwMode="auto">
              <a:xfrm>
                <a:off x="2638" y="173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4" name="Line 3660"/>
              <p:cNvSpPr>
                <a:spLocks noChangeShapeType="1"/>
              </p:cNvSpPr>
              <p:nvPr/>
            </p:nvSpPr>
            <p:spPr bwMode="auto">
              <a:xfrm>
                <a:off x="2625" y="174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5" name="Line 3661"/>
              <p:cNvSpPr>
                <a:spLocks noChangeShapeType="1"/>
              </p:cNvSpPr>
              <p:nvPr/>
            </p:nvSpPr>
            <p:spPr bwMode="auto">
              <a:xfrm>
                <a:off x="2612" y="175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6" name="Line 3662"/>
              <p:cNvSpPr>
                <a:spLocks noChangeShapeType="1"/>
              </p:cNvSpPr>
              <p:nvPr/>
            </p:nvSpPr>
            <p:spPr bwMode="auto">
              <a:xfrm>
                <a:off x="2597" y="177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7" name="Line 3663"/>
              <p:cNvSpPr>
                <a:spLocks noChangeShapeType="1"/>
              </p:cNvSpPr>
              <p:nvPr/>
            </p:nvSpPr>
            <p:spPr bwMode="auto">
              <a:xfrm>
                <a:off x="2584" y="178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8" name="Line 3664"/>
              <p:cNvSpPr>
                <a:spLocks noChangeShapeType="1"/>
              </p:cNvSpPr>
              <p:nvPr/>
            </p:nvSpPr>
            <p:spPr bwMode="auto">
              <a:xfrm flipV="1">
                <a:off x="2587" y="1772"/>
                <a:ext cx="10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9" name="Line 3665"/>
              <p:cNvSpPr>
                <a:spLocks noChangeShapeType="1"/>
              </p:cNvSpPr>
              <p:nvPr/>
            </p:nvSpPr>
            <p:spPr bwMode="auto">
              <a:xfrm flipV="1">
                <a:off x="2609" y="173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4" name="Line 3666"/>
              <p:cNvSpPr>
                <a:spLocks noChangeShapeType="1"/>
              </p:cNvSpPr>
              <p:nvPr/>
            </p:nvSpPr>
            <p:spPr bwMode="auto">
              <a:xfrm flipV="1">
                <a:off x="2646" y="1731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5" name="Line 3667"/>
              <p:cNvSpPr>
                <a:spLocks noChangeShapeType="1"/>
              </p:cNvSpPr>
              <p:nvPr/>
            </p:nvSpPr>
            <p:spPr bwMode="auto">
              <a:xfrm flipH="1" flipV="1">
                <a:off x="2588" y="1781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6" name="Line 3668"/>
              <p:cNvSpPr>
                <a:spLocks noChangeShapeType="1"/>
              </p:cNvSpPr>
              <p:nvPr/>
            </p:nvSpPr>
            <p:spPr bwMode="auto">
              <a:xfrm flipH="1" flipV="1">
                <a:off x="2597" y="1772"/>
                <a:ext cx="8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7" name="Line 3669"/>
              <p:cNvSpPr>
                <a:spLocks noChangeShapeType="1"/>
              </p:cNvSpPr>
              <p:nvPr/>
            </p:nvSpPr>
            <p:spPr bwMode="auto">
              <a:xfrm flipH="1" flipV="1">
                <a:off x="2608" y="1762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8" name="Line 3670"/>
              <p:cNvSpPr>
                <a:spLocks noChangeShapeType="1"/>
              </p:cNvSpPr>
              <p:nvPr/>
            </p:nvSpPr>
            <p:spPr bwMode="auto">
              <a:xfrm flipH="1" flipV="1">
                <a:off x="2617" y="175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9" name="Line 3671"/>
              <p:cNvSpPr>
                <a:spLocks noChangeShapeType="1"/>
              </p:cNvSpPr>
              <p:nvPr/>
            </p:nvSpPr>
            <p:spPr bwMode="auto">
              <a:xfrm flipH="1" flipV="1">
                <a:off x="2627" y="174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0" name="Line 3672"/>
              <p:cNvSpPr>
                <a:spLocks noChangeShapeType="1"/>
              </p:cNvSpPr>
              <p:nvPr/>
            </p:nvSpPr>
            <p:spPr bwMode="auto">
              <a:xfrm flipH="1" flipV="1">
                <a:off x="2637" y="173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1" name="Line 3673"/>
              <p:cNvSpPr>
                <a:spLocks noChangeShapeType="1"/>
              </p:cNvSpPr>
              <p:nvPr/>
            </p:nvSpPr>
            <p:spPr bwMode="auto">
              <a:xfrm flipH="1" flipV="1">
                <a:off x="2652" y="1732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2" name="Line 3674"/>
              <p:cNvSpPr>
                <a:spLocks noChangeShapeType="1"/>
              </p:cNvSpPr>
              <p:nvPr/>
            </p:nvSpPr>
            <p:spPr bwMode="auto">
              <a:xfrm flipH="1">
                <a:off x="2580" y="1794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3" name="Line 3675"/>
              <p:cNvSpPr>
                <a:spLocks noChangeShapeType="1"/>
              </p:cNvSpPr>
              <p:nvPr/>
            </p:nvSpPr>
            <p:spPr bwMode="auto">
              <a:xfrm flipV="1">
                <a:off x="2571" y="1785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4" name="Line 3676"/>
              <p:cNvSpPr>
                <a:spLocks noChangeShapeType="1"/>
              </p:cNvSpPr>
              <p:nvPr/>
            </p:nvSpPr>
            <p:spPr bwMode="auto">
              <a:xfrm flipV="1">
                <a:off x="2654" y="1598"/>
                <a:ext cx="135" cy="1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5" name="Freeform 3677"/>
              <p:cNvSpPr>
                <a:spLocks/>
              </p:cNvSpPr>
              <p:nvPr/>
            </p:nvSpPr>
            <p:spPr bwMode="auto">
              <a:xfrm>
                <a:off x="2584" y="1724"/>
                <a:ext cx="70" cy="70"/>
              </a:xfrm>
              <a:custGeom>
                <a:avLst/>
                <a:gdLst>
                  <a:gd name="T0" fmla="*/ 9 w 140"/>
                  <a:gd name="T1" fmla="*/ 1 h 141"/>
                  <a:gd name="T2" fmla="*/ 7 w 140"/>
                  <a:gd name="T3" fmla="*/ 0 h 141"/>
                  <a:gd name="T4" fmla="*/ 0 w 140"/>
                  <a:gd name="T5" fmla="*/ 7 h 141"/>
                  <a:gd name="T6" fmla="*/ 1 w 140"/>
                  <a:gd name="T7" fmla="*/ 8 h 141"/>
                  <a:gd name="T8" fmla="*/ 9 w 140"/>
                  <a:gd name="T9" fmla="*/ 1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41"/>
                  <a:gd name="T17" fmla="*/ 140 w 140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41">
                    <a:moveTo>
                      <a:pt x="140" y="19"/>
                    </a:moveTo>
                    <a:lnTo>
                      <a:pt x="122" y="0"/>
                    </a:lnTo>
                    <a:lnTo>
                      <a:pt x="0" y="122"/>
                    </a:lnTo>
                    <a:lnTo>
                      <a:pt x="19" y="141"/>
                    </a:lnTo>
                    <a:lnTo>
                      <a:pt x="140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6" name="Line 3678"/>
              <p:cNvSpPr>
                <a:spLocks noChangeShapeType="1"/>
              </p:cNvSpPr>
              <p:nvPr/>
            </p:nvSpPr>
            <p:spPr bwMode="auto">
              <a:xfrm>
                <a:off x="2645" y="1724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7" name="Line 3679"/>
              <p:cNvSpPr>
                <a:spLocks noChangeShapeType="1"/>
              </p:cNvSpPr>
              <p:nvPr/>
            </p:nvSpPr>
            <p:spPr bwMode="auto">
              <a:xfrm flipV="1">
                <a:off x="2645" y="1589"/>
                <a:ext cx="135" cy="1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8" name="Line 3680"/>
              <p:cNvSpPr>
                <a:spLocks noChangeShapeType="1"/>
              </p:cNvSpPr>
              <p:nvPr/>
            </p:nvSpPr>
            <p:spPr bwMode="auto">
              <a:xfrm>
                <a:off x="2584" y="1785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9" name="Line 3681"/>
              <p:cNvSpPr>
                <a:spLocks noChangeShapeType="1"/>
              </p:cNvSpPr>
              <p:nvPr/>
            </p:nvSpPr>
            <p:spPr bwMode="auto">
              <a:xfrm>
                <a:off x="2686" y="1198"/>
                <a:ext cx="81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0" name="Line 3682"/>
              <p:cNvSpPr>
                <a:spLocks noChangeShapeType="1"/>
              </p:cNvSpPr>
              <p:nvPr/>
            </p:nvSpPr>
            <p:spPr bwMode="auto">
              <a:xfrm flipH="1">
                <a:off x="2689" y="1373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1" name="Freeform 3683"/>
              <p:cNvSpPr>
                <a:spLocks/>
              </p:cNvSpPr>
              <p:nvPr/>
            </p:nvSpPr>
            <p:spPr bwMode="auto">
              <a:xfrm>
                <a:off x="2591" y="1281"/>
                <a:ext cx="16" cy="24"/>
              </a:xfrm>
              <a:custGeom>
                <a:avLst/>
                <a:gdLst>
                  <a:gd name="T0" fmla="*/ 0 w 32"/>
                  <a:gd name="T1" fmla="*/ 3 h 48"/>
                  <a:gd name="T2" fmla="*/ 1 w 32"/>
                  <a:gd name="T3" fmla="*/ 0 h 48"/>
                  <a:gd name="T4" fmla="*/ 2 w 32"/>
                  <a:gd name="T5" fmla="*/ 3 h 4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48"/>
                  <a:gd name="T11" fmla="*/ 32 w 3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48">
                    <a:moveTo>
                      <a:pt x="0" y="48"/>
                    </a:moveTo>
                    <a:lnTo>
                      <a:pt x="16" y="0"/>
                    </a:lnTo>
                    <a:lnTo>
                      <a:pt x="32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2" name="Line 3684"/>
              <p:cNvSpPr>
                <a:spLocks noChangeShapeType="1"/>
              </p:cNvSpPr>
              <p:nvPr/>
            </p:nvSpPr>
            <p:spPr bwMode="auto">
              <a:xfrm>
                <a:off x="2599" y="1285"/>
                <a:ext cx="7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3" name="Line 3685"/>
              <p:cNvSpPr>
                <a:spLocks noChangeShapeType="1"/>
              </p:cNvSpPr>
              <p:nvPr/>
            </p:nvSpPr>
            <p:spPr bwMode="auto">
              <a:xfrm>
                <a:off x="2594" y="1298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4" name="Line 3686"/>
              <p:cNvSpPr>
                <a:spLocks noChangeShapeType="1"/>
              </p:cNvSpPr>
              <p:nvPr/>
            </p:nvSpPr>
            <p:spPr bwMode="auto">
              <a:xfrm>
                <a:off x="2589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5" name="Line 3687"/>
              <p:cNvSpPr>
                <a:spLocks noChangeShapeType="1"/>
              </p:cNvSpPr>
              <p:nvPr/>
            </p:nvSpPr>
            <p:spPr bwMode="auto">
              <a:xfrm>
                <a:off x="2602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6" name="Freeform 3688"/>
              <p:cNvSpPr>
                <a:spLocks/>
              </p:cNvSpPr>
              <p:nvPr/>
            </p:nvSpPr>
            <p:spPr bwMode="auto">
              <a:xfrm>
                <a:off x="2615" y="1281"/>
                <a:ext cx="2" cy="2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0 h 5"/>
                  <a:gd name="T4" fmla="*/ 1 w 3"/>
                  <a:gd name="T5" fmla="*/ 0 h 5"/>
                  <a:gd name="T6" fmla="*/ 1 w 3"/>
                  <a:gd name="T7" fmla="*/ 0 h 5"/>
                  <a:gd name="T8" fmla="*/ 1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7" name="Line 3689"/>
              <p:cNvSpPr>
                <a:spLocks noChangeShapeType="1"/>
              </p:cNvSpPr>
              <p:nvPr/>
            </p:nvSpPr>
            <p:spPr bwMode="auto">
              <a:xfrm>
                <a:off x="2616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8" name="Freeform 3690"/>
              <p:cNvSpPr>
                <a:spLocks/>
              </p:cNvSpPr>
              <p:nvPr/>
            </p:nvSpPr>
            <p:spPr bwMode="auto">
              <a:xfrm>
                <a:off x="2613" y="1290"/>
                <a:ext cx="4" cy="15"/>
              </a:xfrm>
              <a:custGeom>
                <a:avLst/>
                <a:gdLst>
                  <a:gd name="T0" fmla="*/ 1 w 8"/>
                  <a:gd name="T1" fmla="*/ 1 h 31"/>
                  <a:gd name="T2" fmla="*/ 1 w 8"/>
                  <a:gd name="T3" fmla="*/ 0 h 31"/>
                  <a:gd name="T4" fmla="*/ 0 w 8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1"/>
                  <a:gd name="T11" fmla="*/ 8 w 8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1">
                    <a:moveTo>
                      <a:pt x="8" y="31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9" name="Line 3691"/>
              <p:cNvSpPr>
                <a:spLocks noChangeShapeType="1"/>
              </p:cNvSpPr>
              <p:nvPr/>
            </p:nvSpPr>
            <p:spPr bwMode="auto">
              <a:xfrm>
                <a:off x="2613" y="130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0" name="Line 3692"/>
              <p:cNvSpPr>
                <a:spLocks noChangeShapeType="1"/>
              </p:cNvSpPr>
              <p:nvPr/>
            </p:nvSpPr>
            <p:spPr bwMode="auto">
              <a:xfrm>
                <a:off x="2629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1" name="Line 3693"/>
              <p:cNvSpPr>
                <a:spLocks noChangeShapeType="1"/>
              </p:cNvSpPr>
              <p:nvPr/>
            </p:nvSpPr>
            <p:spPr bwMode="auto">
              <a:xfrm>
                <a:off x="2630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2" name="Freeform 3694"/>
              <p:cNvSpPr>
                <a:spLocks/>
              </p:cNvSpPr>
              <p:nvPr/>
            </p:nvSpPr>
            <p:spPr bwMode="auto">
              <a:xfrm>
                <a:off x="2630" y="1290"/>
                <a:ext cx="11" cy="7"/>
              </a:xfrm>
              <a:custGeom>
                <a:avLst/>
                <a:gdLst>
                  <a:gd name="T0" fmla="*/ 0 w 20"/>
                  <a:gd name="T1" fmla="*/ 1 h 14"/>
                  <a:gd name="T2" fmla="*/ 1 w 20"/>
                  <a:gd name="T3" fmla="*/ 1 h 14"/>
                  <a:gd name="T4" fmla="*/ 1 w 20"/>
                  <a:gd name="T5" fmla="*/ 1 h 14"/>
                  <a:gd name="T6" fmla="*/ 1 w 20"/>
                  <a:gd name="T7" fmla="*/ 0 h 14"/>
                  <a:gd name="T8" fmla="*/ 2 w 20"/>
                  <a:gd name="T9" fmla="*/ 0 h 14"/>
                  <a:gd name="T10" fmla="*/ 2 w 20"/>
                  <a:gd name="T11" fmla="*/ 1 h 14"/>
                  <a:gd name="T12" fmla="*/ 2 w 20"/>
                  <a:gd name="T13" fmla="*/ 1 h 14"/>
                  <a:gd name="T14" fmla="*/ 2 w 20"/>
                  <a:gd name="T15" fmla="*/ 1 h 14"/>
                  <a:gd name="T16" fmla="*/ 1 w 20"/>
                  <a:gd name="T17" fmla="*/ 1 h 14"/>
                  <a:gd name="T18" fmla="*/ 2 w 20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4"/>
                  <a:gd name="T32" fmla="*/ 20 w 2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4">
                    <a:moveTo>
                      <a:pt x="0" y="14"/>
                    </a:moveTo>
                    <a:lnTo>
                      <a:pt x="1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7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3" name="Line 3695"/>
              <p:cNvSpPr>
                <a:spLocks noChangeShapeType="1"/>
              </p:cNvSpPr>
              <p:nvPr/>
            </p:nvSpPr>
            <p:spPr bwMode="auto">
              <a:xfrm>
                <a:off x="2626" y="1290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4" name="Line 3696"/>
              <p:cNvSpPr>
                <a:spLocks noChangeShapeType="1"/>
              </p:cNvSpPr>
              <p:nvPr/>
            </p:nvSpPr>
            <p:spPr bwMode="auto">
              <a:xfrm>
                <a:off x="2626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5" name="Line 3697"/>
              <p:cNvSpPr>
                <a:spLocks noChangeShapeType="1"/>
              </p:cNvSpPr>
              <p:nvPr/>
            </p:nvSpPr>
            <p:spPr bwMode="auto">
              <a:xfrm>
                <a:off x="2645" y="1295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6" name="Freeform 3698"/>
              <p:cNvSpPr>
                <a:spLocks/>
              </p:cNvSpPr>
              <p:nvPr/>
            </p:nvSpPr>
            <p:spPr bwMode="auto">
              <a:xfrm>
                <a:off x="2675" y="1290"/>
                <a:ext cx="13" cy="11"/>
              </a:xfrm>
              <a:custGeom>
                <a:avLst/>
                <a:gdLst>
                  <a:gd name="T0" fmla="*/ 2 w 25"/>
                  <a:gd name="T1" fmla="*/ 1 h 22"/>
                  <a:gd name="T2" fmla="*/ 2 w 25"/>
                  <a:gd name="T3" fmla="*/ 0 h 22"/>
                  <a:gd name="T4" fmla="*/ 2 w 25"/>
                  <a:gd name="T5" fmla="*/ 1 h 22"/>
                  <a:gd name="T6" fmla="*/ 2 w 25"/>
                  <a:gd name="T7" fmla="*/ 1 h 22"/>
                  <a:gd name="T8" fmla="*/ 2 w 25"/>
                  <a:gd name="T9" fmla="*/ 1 h 22"/>
                  <a:gd name="T10" fmla="*/ 1 w 25"/>
                  <a:gd name="T11" fmla="*/ 0 h 22"/>
                  <a:gd name="T12" fmla="*/ 1 w 25"/>
                  <a:gd name="T13" fmla="*/ 0 h 22"/>
                  <a:gd name="T14" fmla="*/ 1 w 25"/>
                  <a:gd name="T15" fmla="*/ 1 h 22"/>
                  <a:gd name="T16" fmla="*/ 0 w 25"/>
                  <a:gd name="T17" fmla="*/ 1 h 22"/>
                  <a:gd name="T18" fmla="*/ 0 w 25"/>
                  <a:gd name="T19" fmla="*/ 1 h 22"/>
                  <a:gd name="T20" fmla="*/ 1 w 25"/>
                  <a:gd name="T21" fmla="*/ 1 h 22"/>
                  <a:gd name="T22" fmla="*/ 1 w 25"/>
                  <a:gd name="T23" fmla="*/ 1 h 22"/>
                  <a:gd name="T24" fmla="*/ 2 w 25"/>
                  <a:gd name="T25" fmla="*/ 1 h 22"/>
                  <a:gd name="T26" fmla="*/ 2 w 25"/>
                  <a:gd name="T27" fmla="*/ 1 h 22"/>
                  <a:gd name="T28" fmla="*/ 2 w 25"/>
                  <a:gd name="T29" fmla="*/ 1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2"/>
                  <a:gd name="T47" fmla="*/ 25 w 25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2">
                    <a:moveTo>
                      <a:pt x="23" y="5"/>
                    </a:moveTo>
                    <a:lnTo>
                      <a:pt x="25" y="0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8" y="14"/>
                    </a:lnTo>
                    <a:lnTo>
                      <a:pt x="19" y="17"/>
                    </a:lnTo>
                    <a:lnTo>
                      <a:pt x="23" y="20"/>
                    </a:lnTo>
                    <a:lnTo>
                      <a:pt x="25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7" name="Freeform 3699"/>
              <p:cNvSpPr>
                <a:spLocks/>
              </p:cNvSpPr>
              <p:nvPr/>
            </p:nvSpPr>
            <p:spPr bwMode="auto">
              <a:xfrm>
                <a:off x="2675" y="1293"/>
                <a:ext cx="13" cy="12"/>
              </a:xfrm>
              <a:custGeom>
                <a:avLst/>
                <a:gdLst>
                  <a:gd name="T0" fmla="*/ 0 w 25"/>
                  <a:gd name="T1" fmla="*/ 0 h 25"/>
                  <a:gd name="T2" fmla="*/ 1 w 25"/>
                  <a:gd name="T3" fmla="*/ 0 h 25"/>
                  <a:gd name="T4" fmla="*/ 1 w 25"/>
                  <a:gd name="T5" fmla="*/ 0 h 25"/>
                  <a:gd name="T6" fmla="*/ 2 w 25"/>
                  <a:gd name="T7" fmla="*/ 0 h 25"/>
                  <a:gd name="T8" fmla="*/ 2 w 25"/>
                  <a:gd name="T9" fmla="*/ 0 h 25"/>
                  <a:gd name="T10" fmla="*/ 2 w 25"/>
                  <a:gd name="T11" fmla="*/ 0 h 25"/>
                  <a:gd name="T12" fmla="*/ 2 w 25"/>
                  <a:gd name="T13" fmla="*/ 1 h 25"/>
                  <a:gd name="T14" fmla="*/ 2 w 25"/>
                  <a:gd name="T15" fmla="*/ 1 h 25"/>
                  <a:gd name="T16" fmla="*/ 2 w 25"/>
                  <a:gd name="T17" fmla="*/ 1 h 25"/>
                  <a:gd name="T18" fmla="*/ 1 w 25"/>
                  <a:gd name="T19" fmla="*/ 1 h 25"/>
                  <a:gd name="T20" fmla="*/ 1 w 25"/>
                  <a:gd name="T21" fmla="*/ 1 h 25"/>
                  <a:gd name="T22" fmla="*/ 1 w 25"/>
                  <a:gd name="T23" fmla="*/ 1 h 25"/>
                  <a:gd name="T24" fmla="*/ 0 w 25"/>
                  <a:gd name="T25" fmla="*/ 1 h 25"/>
                  <a:gd name="T26" fmla="*/ 0 w 25"/>
                  <a:gd name="T27" fmla="*/ 1 h 25"/>
                  <a:gd name="T28" fmla="*/ 1 w 25"/>
                  <a:gd name="T29" fmla="*/ 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5"/>
                  <a:gd name="T47" fmla="*/ 25 w 25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5">
                    <a:moveTo>
                      <a:pt x="0" y="0"/>
                    </a:moveTo>
                    <a:lnTo>
                      <a:pt x="3" y="3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5" y="21"/>
                    </a:lnTo>
                    <a:lnTo>
                      <a:pt x="23" y="24"/>
                    </a:lnTo>
                    <a:lnTo>
                      <a:pt x="19" y="25"/>
                    </a:lnTo>
                    <a:lnTo>
                      <a:pt x="9" y="25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8" name="Line 3700"/>
              <p:cNvSpPr>
                <a:spLocks noChangeShapeType="1"/>
              </p:cNvSpPr>
              <p:nvPr/>
            </p:nvSpPr>
            <p:spPr bwMode="auto">
              <a:xfrm flipV="1">
                <a:off x="2698" y="1281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9" name="Line 3701"/>
              <p:cNvSpPr>
                <a:spLocks noChangeShapeType="1"/>
              </p:cNvSpPr>
              <p:nvPr/>
            </p:nvSpPr>
            <p:spPr bwMode="auto">
              <a:xfrm>
                <a:off x="2699" y="1281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0" name="Freeform 3702"/>
              <p:cNvSpPr>
                <a:spLocks/>
              </p:cNvSpPr>
              <p:nvPr/>
            </p:nvSpPr>
            <p:spPr bwMode="auto">
              <a:xfrm>
                <a:off x="2699" y="1290"/>
                <a:ext cx="13" cy="15"/>
              </a:xfrm>
              <a:custGeom>
                <a:avLst/>
                <a:gdLst>
                  <a:gd name="T0" fmla="*/ 0 w 25"/>
                  <a:gd name="T1" fmla="*/ 0 h 31"/>
                  <a:gd name="T2" fmla="*/ 1 w 25"/>
                  <a:gd name="T3" fmla="*/ 0 h 31"/>
                  <a:gd name="T4" fmla="*/ 1 w 25"/>
                  <a:gd name="T5" fmla="*/ 0 h 31"/>
                  <a:gd name="T6" fmla="*/ 1 w 25"/>
                  <a:gd name="T7" fmla="*/ 0 h 31"/>
                  <a:gd name="T8" fmla="*/ 2 w 25"/>
                  <a:gd name="T9" fmla="*/ 0 h 31"/>
                  <a:gd name="T10" fmla="*/ 2 w 25"/>
                  <a:gd name="T11" fmla="*/ 0 h 31"/>
                  <a:gd name="T12" fmla="*/ 2 w 25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1"/>
                  <a:gd name="T23" fmla="*/ 25 w 2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1">
                    <a:moveTo>
                      <a:pt x="0" y="6"/>
                    </a:moveTo>
                    <a:lnTo>
                      <a:pt x="4" y="2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5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1" name="Freeform 3703"/>
              <p:cNvSpPr>
                <a:spLocks/>
              </p:cNvSpPr>
              <p:nvPr/>
            </p:nvSpPr>
            <p:spPr bwMode="auto">
              <a:xfrm>
                <a:off x="2707" y="1290"/>
                <a:ext cx="4" cy="15"/>
              </a:xfrm>
              <a:custGeom>
                <a:avLst/>
                <a:gdLst>
                  <a:gd name="T0" fmla="*/ 0 w 8"/>
                  <a:gd name="T1" fmla="*/ 0 h 31"/>
                  <a:gd name="T2" fmla="*/ 1 w 8"/>
                  <a:gd name="T3" fmla="*/ 0 h 31"/>
                  <a:gd name="T4" fmla="*/ 1 w 8"/>
                  <a:gd name="T5" fmla="*/ 0 h 31"/>
                  <a:gd name="T6" fmla="*/ 1 w 8"/>
                  <a:gd name="T7" fmla="*/ 1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1"/>
                  <a:gd name="T14" fmla="*/ 8 w 8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1">
                    <a:moveTo>
                      <a:pt x="0" y="0"/>
                    </a:moveTo>
                    <a:lnTo>
                      <a:pt x="5" y="2"/>
                    </a:lnTo>
                    <a:lnTo>
                      <a:pt x="8" y="6"/>
                    </a:lnTo>
                    <a:lnTo>
                      <a:pt x="8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2" name="Line 3704"/>
              <p:cNvSpPr>
                <a:spLocks noChangeShapeType="1"/>
              </p:cNvSpPr>
              <p:nvPr/>
            </p:nvSpPr>
            <p:spPr bwMode="auto">
              <a:xfrm>
                <a:off x="2695" y="1281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3" name="Line 3705"/>
              <p:cNvSpPr>
                <a:spLocks noChangeShapeType="1"/>
              </p:cNvSpPr>
              <p:nvPr/>
            </p:nvSpPr>
            <p:spPr bwMode="auto">
              <a:xfrm>
                <a:off x="2695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4" name="Line 3706"/>
              <p:cNvSpPr>
                <a:spLocks noChangeShapeType="1"/>
              </p:cNvSpPr>
              <p:nvPr/>
            </p:nvSpPr>
            <p:spPr bwMode="auto">
              <a:xfrm>
                <a:off x="2707" y="1305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5" name="Freeform 3707"/>
              <p:cNvSpPr>
                <a:spLocks/>
              </p:cNvSpPr>
              <p:nvPr/>
            </p:nvSpPr>
            <p:spPr bwMode="auto">
              <a:xfrm>
                <a:off x="2720" y="1290"/>
                <a:ext cx="16" cy="15"/>
              </a:xfrm>
              <a:custGeom>
                <a:avLst/>
                <a:gdLst>
                  <a:gd name="T0" fmla="*/ 1 w 31"/>
                  <a:gd name="T1" fmla="*/ 0 h 31"/>
                  <a:gd name="T2" fmla="*/ 1 w 31"/>
                  <a:gd name="T3" fmla="*/ 0 h 31"/>
                  <a:gd name="T4" fmla="*/ 1 w 31"/>
                  <a:gd name="T5" fmla="*/ 0 h 31"/>
                  <a:gd name="T6" fmla="*/ 0 w 31"/>
                  <a:gd name="T7" fmla="*/ 0 h 31"/>
                  <a:gd name="T8" fmla="*/ 0 w 31"/>
                  <a:gd name="T9" fmla="*/ 1 h 31"/>
                  <a:gd name="T10" fmla="*/ 1 w 31"/>
                  <a:gd name="T11" fmla="*/ 1 h 31"/>
                  <a:gd name="T12" fmla="*/ 1 w 31"/>
                  <a:gd name="T13" fmla="*/ 1 h 31"/>
                  <a:gd name="T14" fmla="*/ 1 w 31"/>
                  <a:gd name="T15" fmla="*/ 1 h 31"/>
                  <a:gd name="T16" fmla="*/ 2 w 31"/>
                  <a:gd name="T17" fmla="*/ 1 h 31"/>
                  <a:gd name="T18" fmla="*/ 2 w 31"/>
                  <a:gd name="T19" fmla="*/ 1 h 31"/>
                  <a:gd name="T20" fmla="*/ 2 w 31"/>
                  <a:gd name="T21" fmla="*/ 1 h 31"/>
                  <a:gd name="T22" fmla="*/ 2 w 31"/>
                  <a:gd name="T23" fmla="*/ 1 h 31"/>
                  <a:gd name="T24" fmla="*/ 2 w 31"/>
                  <a:gd name="T25" fmla="*/ 0 h 31"/>
                  <a:gd name="T26" fmla="*/ 2 w 31"/>
                  <a:gd name="T27" fmla="*/ 0 h 31"/>
                  <a:gd name="T28" fmla="*/ 2 w 31"/>
                  <a:gd name="T29" fmla="*/ 0 h 31"/>
                  <a:gd name="T30" fmla="*/ 2 w 31"/>
                  <a:gd name="T31" fmla="*/ 0 h 31"/>
                  <a:gd name="T32" fmla="*/ 1 w 31"/>
                  <a:gd name="T33" fmla="*/ 0 h 31"/>
                  <a:gd name="T34" fmla="*/ 1 w 31"/>
                  <a:gd name="T35" fmla="*/ 0 h 31"/>
                  <a:gd name="T36" fmla="*/ 1 w 31"/>
                  <a:gd name="T37" fmla="*/ 0 h 31"/>
                  <a:gd name="T38" fmla="*/ 1 w 31"/>
                  <a:gd name="T39" fmla="*/ 0 h 31"/>
                  <a:gd name="T40" fmla="*/ 1 w 31"/>
                  <a:gd name="T41" fmla="*/ 1 h 31"/>
                  <a:gd name="T42" fmla="*/ 1 w 31"/>
                  <a:gd name="T43" fmla="*/ 1 h 31"/>
                  <a:gd name="T44" fmla="*/ 1 w 31"/>
                  <a:gd name="T45" fmla="*/ 1 h 31"/>
                  <a:gd name="T46" fmla="*/ 1 w 31"/>
                  <a:gd name="T47" fmla="*/ 1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"/>
                  <a:gd name="T73" fmla="*/ 0 h 31"/>
                  <a:gd name="T74" fmla="*/ 31 w 31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" h="31">
                    <a:moveTo>
                      <a:pt x="12" y="0"/>
                    </a:moveTo>
                    <a:lnTo>
                      <a:pt x="6" y="2"/>
                    </a:lnTo>
                    <a:lnTo>
                      <a:pt x="1" y="6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1"/>
                    </a:lnTo>
                    <a:lnTo>
                      <a:pt x="17" y="31"/>
                    </a:lnTo>
                    <a:lnTo>
                      <a:pt x="25" y="30"/>
                    </a:lnTo>
                    <a:lnTo>
                      <a:pt x="30" y="25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0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3" y="25"/>
                    </a:lnTo>
                    <a:lnTo>
                      <a:pt x="8" y="30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6" name="Freeform 3708"/>
              <p:cNvSpPr>
                <a:spLocks/>
              </p:cNvSpPr>
              <p:nvPr/>
            </p:nvSpPr>
            <p:spPr bwMode="auto">
              <a:xfrm>
                <a:off x="2729" y="1290"/>
                <a:ext cx="6" cy="15"/>
              </a:xfrm>
              <a:custGeom>
                <a:avLst/>
                <a:gdLst>
                  <a:gd name="T0" fmla="*/ 0 w 13"/>
                  <a:gd name="T1" fmla="*/ 1 h 31"/>
                  <a:gd name="T2" fmla="*/ 0 w 13"/>
                  <a:gd name="T3" fmla="*/ 1 h 31"/>
                  <a:gd name="T4" fmla="*/ 0 w 13"/>
                  <a:gd name="T5" fmla="*/ 1 h 31"/>
                  <a:gd name="T6" fmla="*/ 0 w 13"/>
                  <a:gd name="T7" fmla="*/ 1 h 31"/>
                  <a:gd name="T8" fmla="*/ 0 w 13"/>
                  <a:gd name="T9" fmla="*/ 0 h 31"/>
                  <a:gd name="T10" fmla="*/ 0 w 13"/>
                  <a:gd name="T11" fmla="*/ 0 h 31"/>
                  <a:gd name="T12" fmla="*/ 0 w 13"/>
                  <a:gd name="T13" fmla="*/ 0 h 31"/>
                  <a:gd name="T14" fmla="*/ 0 w 13"/>
                  <a:gd name="T15" fmla="*/ 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1"/>
                  <a:gd name="T26" fmla="*/ 13 w 13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1">
                    <a:moveTo>
                      <a:pt x="0" y="31"/>
                    </a:moveTo>
                    <a:lnTo>
                      <a:pt x="5" y="30"/>
                    </a:lnTo>
                    <a:lnTo>
                      <a:pt x="9" y="25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9" y="6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7" name="Line 3709"/>
              <p:cNvSpPr>
                <a:spLocks noChangeShapeType="1"/>
              </p:cNvSpPr>
              <p:nvPr/>
            </p:nvSpPr>
            <p:spPr bwMode="auto">
              <a:xfrm>
                <a:off x="2745" y="1290"/>
                <a:ext cx="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8" name="Line 3710"/>
              <p:cNvSpPr>
                <a:spLocks noChangeShapeType="1"/>
              </p:cNvSpPr>
              <p:nvPr/>
            </p:nvSpPr>
            <p:spPr bwMode="auto">
              <a:xfrm>
                <a:off x="2746" y="1290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9" name="Freeform 3711"/>
              <p:cNvSpPr>
                <a:spLocks/>
              </p:cNvSpPr>
              <p:nvPr/>
            </p:nvSpPr>
            <p:spPr bwMode="auto">
              <a:xfrm>
                <a:off x="2750" y="1290"/>
                <a:ext cx="10" cy="15"/>
              </a:xfrm>
              <a:custGeom>
                <a:avLst/>
                <a:gdLst>
                  <a:gd name="T0" fmla="*/ 0 w 19"/>
                  <a:gd name="T1" fmla="*/ 1 h 31"/>
                  <a:gd name="T2" fmla="*/ 1 w 19"/>
                  <a:gd name="T3" fmla="*/ 0 h 31"/>
                  <a:gd name="T4" fmla="*/ 2 w 19"/>
                  <a:gd name="T5" fmla="*/ 1 h 3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1"/>
                  <a:gd name="T11" fmla="*/ 19 w 19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1">
                    <a:moveTo>
                      <a:pt x="0" y="31"/>
                    </a:moveTo>
                    <a:lnTo>
                      <a:pt x="10" y="0"/>
                    </a:lnTo>
                    <a:lnTo>
                      <a:pt x="19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0" name="Line 3712"/>
              <p:cNvSpPr>
                <a:spLocks noChangeShapeType="1"/>
              </p:cNvSpPr>
              <p:nvPr/>
            </p:nvSpPr>
            <p:spPr bwMode="auto">
              <a:xfrm>
                <a:off x="2756" y="1290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1" name="Line 3713"/>
              <p:cNvSpPr>
                <a:spLocks noChangeShapeType="1"/>
              </p:cNvSpPr>
              <p:nvPr/>
            </p:nvSpPr>
            <p:spPr bwMode="auto">
              <a:xfrm flipH="1">
                <a:off x="2760" y="1290"/>
                <a:ext cx="3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2" name="Line 3714"/>
              <p:cNvSpPr>
                <a:spLocks noChangeShapeType="1"/>
              </p:cNvSpPr>
              <p:nvPr/>
            </p:nvSpPr>
            <p:spPr bwMode="auto">
              <a:xfrm>
                <a:off x="2742" y="129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3" name="Line 3715"/>
              <p:cNvSpPr>
                <a:spLocks noChangeShapeType="1"/>
              </p:cNvSpPr>
              <p:nvPr/>
            </p:nvSpPr>
            <p:spPr bwMode="auto">
              <a:xfrm>
                <a:off x="2760" y="1290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4" name="Freeform 3716"/>
              <p:cNvSpPr>
                <a:spLocks/>
              </p:cNvSpPr>
              <p:nvPr/>
            </p:nvSpPr>
            <p:spPr bwMode="auto">
              <a:xfrm>
                <a:off x="2770" y="1290"/>
                <a:ext cx="15" cy="15"/>
              </a:xfrm>
              <a:custGeom>
                <a:avLst/>
                <a:gdLst>
                  <a:gd name="T0" fmla="*/ 1 w 30"/>
                  <a:gd name="T1" fmla="*/ 0 h 31"/>
                  <a:gd name="T2" fmla="*/ 2 w 30"/>
                  <a:gd name="T3" fmla="*/ 0 h 31"/>
                  <a:gd name="T4" fmla="*/ 2 w 30"/>
                  <a:gd name="T5" fmla="*/ 0 h 31"/>
                  <a:gd name="T6" fmla="*/ 2 w 30"/>
                  <a:gd name="T7" fmla="*/ 0 h 31"/>
                  <a:gd name="T8" fmla="*/ 2 w 30"/>
                  <a:gd name="T9" fmla="*/ 0 h 31"/>
                  <a:gd name="T10" fmla="*/ 2 w 30"/>
                  <a:gd name="T11" fmla="*/ 0 h 31"/>
                  <a:gd name="T12" fmla="*/ 1 w 30"/>
                  <a:gd name="T13" fmla="*/ 0 h 31"/>
                  <a:gd name="T14" fmla="*/ 1 w 30"/>
                  <a:gd name="T15" fmla="*/ 0 h 31"/>
                  <a:gd name="T16" fmla="*/ 1 w 30"/>
                  <a:gd name="T17" fmla="*/ 0 h 31"/>
                  <a:gd name="T18" fmla="*/ 0 w 30"/>
                  <a:gd name="T19" fmla="*/ 0 h 31"/>
                  <a:gd name="T20" fmla="*/ 0 w 30"/>
                  <a:gd name="T21" fmla="*/ 1 h 31"/>
                  <a:gd name="T22" fmla="*/ 1 w 30"/>
                  <a:gd name="T23" fmla="*/ 1 h 31"/>
                  <a:gd name="T24" fmla="*/ 1 w 30"/>
                  <a:gd name="T25" fmla="*/ 1 h 31"/>
                  <a:gd name="T26" fmla="*/ 1 w 30"/>
                  <a:gd name="T27" fmla="*/ 1 h 31"/>
                  <a:gd name="T28" fmla="*/ 2 w 30"/>
                  <a:gd name="T29" fmla="*/ 1 h 31"/>
                  <a:gd name="T30" fmla="*/ 2 w 30"/>
                  <a:gd name="T31" fmla="*/ 1 h 31"/>
                  <a:gd name="T32" fmla="*/ 2 w 30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1"/>
                  <a:gd name="T53" fmla="*/ 30 w 3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1">
                    <a:moveTo>
                      <a:pt x="2" y="14"/>
                    </a:moveTo>
                    <a:lnTo>
                      <a:pt x="30" y="14"/>
                    </a:lnTo>
                    <a:lnTo>
                      <a:pt x="30" y="9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5" y="30"/>
                    </a:lnTo>
                    <a:lnTo>
                      <a:pt x="30" y="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5" name="Freeform 3717"/>
              <p:cNvSpPr>
                <a:spLocks/>
              </p:cNvSpPr>
              <p:nvPr/>
            </p:nvSpPr>
            <p:spPr bwMode="auto">
              <a:xfrm>
                <a:off x="2782" y="1290"/>
                <a:ext cx="1" cy="7"/>
              </a:xfrm>
              <a:custGeom>
                <a:avLst/>
                <a:gdLst>
                  <a:gd name="T0" fmla="*/ 1 w 2"/>
                  <a:gd name="T1" fmla="*/ 1 h 12"/>
                  <a:gd name="T2" fmla="*/ 1 w 2"/>
                  <a:gd name="T3" fmla="*/ 1 h 12"/>
                  <a:gd name="T4" fmla="*/ 0 w 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2"/>
                  <a:gd name="T11" fmla="*/ 2 w 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2">
                    <a:moveTo>
                      <a:pt x="2" y="12"/>
                    </a:move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6" name="Freeform 3718"/>
              <p:cNvSpPr>
                <a:spLocks/>
              </p:cNvSpPr>
              <p:nvPr/>
            </p:nvSpPr>
            <p:spPr bwMode="auto">
              <a:xfrm>
                <a:off x="2770" y="1290"/>
                <a:ext cx="7" cy="15"/>
              </a:xfrm>
              <a:custGeom>
                <a:avLst/>
                <a:gdLst>
                  <a:gd name="T0" fmla="*/ 1 w 13"/>
                  <a:gd name="T1" fmla="*/ 0 h 31"/>
                  <a:gd name="T2" fmla="*/ 1 w 13"/>
                  <a:gd name="T3" fmla="*/ 0 h 31"/>
                  <a:gd name="T4" fmla="*/ 1 w 13"/>
                  <a:gd name="T5" fmla="*/ 0 h 31"/>
                  <a:gd name="T6" fmla="*/ 0 w 13"/>
                  <a:gd name="T7" fmla="*/ 0 h 31"/>
                  <a:gd name="T8" fmla="*/ 0 w 13"/>
                  <a:gd name="T9" fmla="*/ 1 h 31"/>
                  <a:gd name="T10" fmla="*/ 1 w 13"/>
                  <a:gd name="T11" fmla="*/ 1 h 31"/>
                  <a:gd name="T12" fmla="*/ 1 w 13"/>
                  <a:gd name="T13" fmla="*/ 1 h 31"/>
                  <a:gd name="T14" fmla="*/ 1 w 13"/>
                  <a:gd name="T15" fmla="*/ 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1"/>
                  <a:gd name="T26" fmla="*/ 13 w 13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1">
                    <a:moveTo>
                      <a:pt x="13" y="0"/>
                    </a:moveTo>
                    <a:lnTo>
                      <a:pt x="8" y="2"/>
                    </a:lnTo>
                    <a:lnTo>
                      <a:pt x="3" y="6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25"/>
                    </a:lnTo>
                    <a:lnTo>
                      <a:pt x="8" y="30"/>
                    </a:lnTo>
                    <a:lnTo>
                      <a:pt x="13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7" name="Line 3719"/>
              <p:cNvSpPr>
                <a:spLocks noChangeShapeType="1"/>
              </p:cNvSpPr>
              <p:nvPr/>
            </p:nvSpPr>
            <p:spPr bwMode="auto">
              <a:xfrm>
                <a:off x="2795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8" name="Line 3720"/>
              <p:cNvSpPr>
                <a:spLocks noChangeShapeType="1"/>
              </p:cNvSpPr>
              <p:nvPr/>
            </p:nvSpPr>
            <p:spPr bwMode="auto">
              <a:xfrm>
                <a:off x="2796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9" name="Freeform 3721"/>
              <p:cNvSpPr>
                <a:spLocks/>
              </p:cNvSpPr>
              <p:nvPr/>
            </p:nvSpPr>
            <p:spPr bwMode="auto">
              <a:xfrm>
                <a:off x="2796" y="1290"/>
                <a:ext cx="11" cy="7"/>
              </a:xfrm>
              <a:custGeom>
                <a:avLst/>
                <a:gdLst>
                  <a:gd name="T0" fmla="*/ 0 w 20"/>
                  <a:gd name="T1" fmla="*/ 1 h 14"/>
                  <a:gd name="T2" fmla="*/ 1 w 20"/>
                  <a:gd name="T3" fmla="*/ 1 h 14"/>
                  <a:gd name="T4" fmla="*/ 1 w 20"/>
                  <a:gd name="T5" fmla="*/ 1 h 14"/>
                  <a:gd name="T6" fmla="*/ 1 w 20"/>
                  <a:gd name="T7" fmla="*/ 0 h 14"/>
                  <a:gd name="T8" fmla="*/ 2 w 20"/>
                  <a:gd name="T9" fmla="*/ 0 h 14"/>
                  <a:gd name="T10" fmla="*/ 2 w 20"/>
                  <a:gd name="T11" fmla="*/ 1 h 14"/>
                  <a:gd name="T12" fmla="*/ 2 w 20"/>
                  <a:gd name="T13" fmla="*/ 1 h 14"/>
                  <a:gd name="T14" fmla="*/ 2 w 20"/>
                  <a:gd name="T15" fmla="*/ 1 h 14"/>
                  <a:gd name="T16" fmla="*/ 1 w 20"/>
                  <a:gd name="T17" fmla="*/ 1 h 14"/>
                  <a:gd name="T18" fmla="*/ 2 w 20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4"/>
                  <a:gd name="T32" fmla="*/ 20 w 2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4">
                    <a:moveTo>
                      <a:pt x="0" y="14"/>
                    </a:moveTo>
                    <a:lnTo>
                      <a:pt x="1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7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0" name="Line 3722"/>
              <p:cNvSpPr>
                <a:spLocks noChangeShapeType="1"/>
              </p:cNvSpPr>
              <p:nvPr/>
            </p:nvSpPr>
            <p:spPr bwMode="auto">
              <a:xfrm>
                <a:off x="2792" y="1290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1" name="Line 3723"/>
              <p:cNvSpPr>
                <a:spLocks noChangeShapeType="1"/>
              </p:cNvSpPr>
              <p:nvPr/>
            </p:nvSpPr>
            <p:spPr bwMode="auto">
              <a:xfrm>
                <a:off x="2792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2" name="Line 3724"/>
              <p:cNvSpPr>
                <a:spLocks noChangeShapeType="1"/>
              </p:cNvSpPr>
              <p:nvPr/>
            </p:nvSpPr>
            <p:spPr bwMode="auto">
              <a:xfrm flipH="1" flipV="1">
                <a:off x="3286" y="1609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3" name="Freeform 3725"/>
              <p:cNvSpPr>
                <a:spLocks/>
              </p:cNvSpPr>
              <p:nvPr/>
            </p:nvSpPr>
            <p:spPr bwMode="auto">
              <a:xfrm>
                <a:off x="3275" y="1243"/>
                <a:ext cx="14" cy="14"/>
              </a:xfrm>
              <a:custGeom>
                <a:avLst/>
                <a:gdLst>
                  <a:gd name="T0" fmla="*/ 2 w 27"/>
                  <a:gd name="T1" fmla="*/ 1 h 28"/>
                  <a:gd name="T2" fmla="*/ 2 w 27"/>
                  <a:gd name="T3" fmla="*/ 1 h 28"/>
                  <a:gd name="T4" fmla="*/ 1 w 27"/>
                  <a:gd name="T5" fmla="*/ 0 h 28"/>
                  <a:gd name="T6" fmla="*/ 1 w 27"/>
                  <a:gd name="T7" fmla="*/ 1 h 28"/>
                  <a:gd name="T8" fmla="*/ 0 w 27"/>
                  <a:gd name="T9" fmla="*/ 1 h 28"/>
                  <a:gd name="T10" fmla="*/ 1 w 27"/>
                  <a:gd name="T11" fmla="*/ 2 h 28"/>
                  <a:gd name="T12" fmla="*/ 1 w 27"/>
                  <a:gd name="T13" fmla="*/ 2 h 28"/>
                  <a:gd name="T14" fmla="*/ 2 w 27"/>
                  <a:gd name="T15" fmla="*/ 2 h 28"/>
                  <a:gd name="T16" fmla="*/ 2 w 27"/>
                  <a:gd name="T17" fmla="*/ 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8"/>
                  <a:gd name="T29" fmla="*/ 27 w 2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8">
                    <a:moveTo>
                      <a:pt x="27" y="14"/>
                    </a:moveTo>
                    <a:lnTo>
                      <a:pt x="23" y="5"/>
                    </a:lnTo>
                    <a:lnTo>
                      <a:pt x="13" y="0"/>
                    </a:lnTo>
                    <a:lnTo>
                      <a:pt x="3" y="5"/>
                    </a:lnTo>
                    <a:lnTo>
                      <a:pt x="0" y="14"/>
                    </a:lnTo>
                    <a:lnTo>
                      <a:pt x="3" y="24"/>
                    </a:lnTo>
                    <a:lnTo>
                      <a:pt x="13" y="28"/>
                    </a:lnTo>
                    <a:lnTo>
                      <a:pt x="23" y="24"/>
                    </a:lnTo>
                    <a:lnTo>
                      <a:pt x="27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4" name="Freeform 3726"/>
              <p:cNvSpPr>
                <a:spLocks/>
              </p:cNvSpPr>
              <p:nvPr/>
            </p:nvSpPr>
            <p:spPr bwMode="auto">
              <a:xfrm>
                <a:off x="3307" y="1424"/>
                <a:ext cx="14" cy="14"/>
              </a:xfrm>
              <a:custGeom>
                <a:avLst/>
                <a:gdLst>
                  <a:gd name="T0" fmla="*/ 2 w 28"/>
                  <a:gd name="T1" fmla="*/ 1 h 27"/>
                  <a:gd name="T2" fmla="*/ 2 w 28"/>
                  <a:gd name="T3" fmla="*/ 1 h 27"/>
                  <a:gd name="T4" fmla="*/ 1 w 28"/>
                  <a:gd name="T5" fmla="*/ 0 h 27"/>
                  <a:gd name="T6" fmla="*/ 1 w 28"/>
                  <a:gd name="T7" fmla="*/ 1 h 27"/>
                  <a:gd name="T8" fmla="*/ 0 w 28"/>
                  <a:gd name="T9" fmla="*/ 1 h 27"/>
                  <a:gd name="T10" fmla="*/ 1 w 28"/>
                  <a:gd name="T11" fmla="*/ 2 h 27"/>
                  <a:gd name="T12" fmla="*/ 1 w 28"/>
                  <a:gd name="T13" fmla="*/ 2 h 27"/>
                  <a:gd name="T14" fmla="*/ 2 w 28"/>
                  <a:gd name="T15" fmla="*/ 2 h 27"/>
                  <a:gd name="T16" fmla="*/ 2 w 28"/>
                  <a:gd name="T17" fmla="*/ 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7"/>
                  <a:gd name="T29" fmla="*/ 28 w 2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7">
                    <a:moveTo>
                      <a:pt x="28" y="14"/>
                    </a:moveTo>
                    <a:lnTo>
                      <a:pt x="23" y="4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4" y="24"/>
                    </a:lnTo>
                    <a:lnTo>
                      <a:pt x="14" y="27"/>
                    </a:lnTo>
                    <a:lnTo>
                      <a:pt x="23" y="24"/>
                    </a:lnTo>
                    <a:lnTo>
                      <a:pt x="28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5" name="Line 3727"/>
              <p:cNvSpPr>
                <a:spLocks noChangeShapeType="1"/>
              </p:cNvSpPr>
              <p:nvPr/>
            </p:nvSpPr>
            <p:spPr bwMode="auto">
              <a:xfrm flipH="1" flipV="1">
                <a:off x="3301" y="1518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6" name="Line 3728"/>
              <p:cNvSpPr>
                <a:spLocks noChangeShapeType="1"/>
              </p:cNvSpPr>
              <p:nvPr/>
            </p:nvSpPr>
            <p:spPr bwMode="auto">
              <a:xfrm>
                <a:off x="3330" y="129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7" name="Line 3729"/>
              <p:cNvSpPr>
                <a:spLocks noChangeShapeType="1"/>
              </p:cNvSpPr>
              <p:nvPr/>
            </p:nvSpPr>
            <p:spPr bwMode="auto">
              <a:xfrm flipH="1" flipV="1">
                <a:off x="3160" y="1277"/>
                <a:ext cx="95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8" name="Line 3730"/>
              <p:cNvSpPr>
                <a:spLocks noChangeShapeType="1"/>
              </p:cNvSpPr>
              <p:nvPr/>
            </p:nvSpPr>
            <p:spPr bwMode="auto">
              <a:xfrm flipV="1">
                <a:off x="2780" y="152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9" name="Line 3731"/>
              <p:cNvSpPr>
                <a:spLocks noChangeShapeType="1"/>
              </p:cNvSpPr>
              <p:nvPr/>
            </p:nvSpPr>
            <p:spPr bwMode="auto">
              <a:xfrm flipH="1" flipV="1">
                <a:off x="2780" y="158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0" name="Line 3732"/>
              <p:cNvSpPr>
                <a:spLocks noChangeShapeType="1"/>
              </p:cNvSpPr>
              <p:nvPr/>
            </p:nvSpPr>
            <p:spPr bwMode="auto">
              <a:xfrm>
                <a:off x="2793" y="1253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1" name="Line 3733"/>
              <p:cNvSpPr>
                <a:spLocks noChangeShapeType="1"/>
              </p:cNvSpPr>
              <p:nvPr/>
            </p:nvSpPr>
            <p:spPr bwMode="auto">
              <a:xfrm flipH="1" flipV="1">
                <a:off x="2780" y="158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2" name="Line 3734"/>
              <p:cNvSpPr>
                <a:spLocks noChangeShapeType="1"/>
              </p:cNvSpPr>
              <p:nvPr/>
            </p:nvSpPr>
            <p:spPr bwMode="auto">
              <a:xfrm flipV="1">
                <a:off x="2780" y="152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3" name="Line 3735"/>
              <p:cNvSpPr>
                <a:spLocks noChangeShapeType="1"/>
              </p:cNvSpPr>
              <p:nvPr/>
            </p:nvSpPr>
            <p:spPr bwMode="auto">
              <a:xfrm>
                <a:off x="2639" y="1319"/>
                <a:ext cx="53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4" name="Line 3736"/>
              <p:cNvSpPr>
                <a:spLocks noChangeShapeType="1"/>
              </p:cNvSpPr>
              <p:nvPr/>
            </p:nvSpPr>
            <p:spPr bwMode="auto">
              <a:xfrm flipV="1">
                <a:off x="2576" y="1376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5" name="Freeform 3737"/>
              <p:cNvSpPr>
                <a:spLocks/>
              </p:cNvSpPr>
              <p:nvPr/>
            </p:nvSpPr>
            <p:spPr bwMode="auto">
              <a:xfrm>
                <a:off x="2951" y="1448"/>
                <a:ext cx="38" cy="183"/>
              </a:xfrm>
              <a:custGeom>
                <a:avLst/>
                <a:gdLst>
                  <a:gd name="T0" fmla="*/ 5 w 75"/>
                  <a:gd name="T1" fmla="*/ 0 h 365"/>
                  <a:gd name="T2" fmla="*/ 3 w 75"/>
                  <a:gd name="T3" fmla="*/ 4 h 365"/>
                  <a:gd name="T4" fmla="*/ 1 w 75"/>
                  <a:gd name="T5" fmla="*/ 8 h 365"/>
                  <a:gd name="T6" fmla="*/ 0 w 75"/>
                  <a:gd name="T7" fmla="*/ 12 h 365"/>
                  <a:gd name="T8" fmla="*/ 1 w 75"/>
                  <a:gd name="T9" fmla="*/ 16 h 365"/>
                  <a:gd name="T10" fmla="*/ 3 w 75"/>
                  <a:gd name="T11" fmla="*/ 20 h 365"/>
                  <a:gd name="T12" fmla="*/ 5 w 75"/>
                  <a:gd name="T13" fmla="*/ 23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65"/>
                  <a:gd name="T23" fmla="*/ 75 w 7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65">
                    <a:moveTo>
                      <a:pt x="75" y="0"/>
                    </a:moveTo>
                    <a:lnTo>
                      <a:pt x="34" y="53"/>
                    </a:lnTo>
                    <a:lnTo>
                      <a:pt x="9" y="116"/>
                    </a:lnTo>
                    <a:lnTo>
                      <a:pt x="0" y="183"/>
                    </a:lnTo>
                    <a:lnTo>
                      <a:pt x="9" y="249"/>
                    </a:lnTo>
                    <a:lnTo>
                      <a:pt x="34" y="312"/>
                    </a:lnTo>
                    <a:lnTo>
                      <a:pt x="75" y="3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6" name="Line 3738"/>
              <p:cNvSpPr>
                <a:spLocks noChangeShapeType="1"/>
              </p:cNvSpPr>
              <p:nvPr/>
            </p:nvSpPr>
            <p:spPr bwMode="auto">
              <a:xfrm flipH="1" flipV="1">
                <a:off x="3095" y="1555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7" name="Line 3739"/>
              <p:cNvSpPr>
                <a:spLocks noChangeShapeType="1"/>
              </p:cNvSpPr>
              <p:nvPr/>
            </p:nvSpPr>
            <p:spPr bwMode="auto">
              <a:xfrm flipH="1" flipV="1">
                <a:off x="3115" y="1536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8" name="Line 3740"/>
              <p:cNvSpPr>
                <a:spLocks noChangeShapeType="1"/>
              </p:cNvSpPr>
              <p:nvPr/>
            </p:nvSpPr>
            <p:spPr bwMode="auto">
              <a:xfrm flipH="1" flipV="1">
                <a:off x="3134" y="1517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9" name="Line 3741"/>
              <p:cNvSpPr>
                <a:spLocks noChangeShapeType="1"/>
              </p:cNvSpPr>
              <p:nvPr/>
            </p:nvSpPr>
            <p:spPr bwMode="auto">
              <a:xfrm flipH="1" flipV="1">
                <a:off x="3153" y="1498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0" name="Line 3742"/>
              <p:cNvSpPr>
                <a:spLocks noChangeShapeType="1"/>
              </p:cNvSpPr>
              <p:nvPr/>
            </p:nvSpPr>
            <p:spPr bwMode="auto">
              <a:xfrm flipV="1">
                <a:off x="3105" y="1526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1" name="Line 3743"/>
              <p:cNvSpPr>
                <a:spLocks noChangeShapeType="1"/>
              </p:cNvSpPr>
              <p:nvPr/>
            </p:nvSpPr>
            <p:spPr bwMode="auto">
              <a:xfrm>
                <a:off x="2989" y="16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2" name="Line 3744"/>
              <p:cNvSpPr>
                <a:spLocks noChangeShapeType="1"/>
              </p:cNvSpPr>
              <p:nvPr/>
            </p:nvSpPr>
            <p:spPr bwMode="auto">
              <a:xfrm flipV="1">
                <a:off x="2856" y="1650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3" name="Line 3745"/>
              <p:cNvSpPr>
                <a:spLocks noChangeShapeType="1"/>
              </p:cNvSpPr>
              <p:nvPr/>
            </p:nvSpPr>
            <p:spPr bwMode="auto">
              <a:xfrm flipH="1" flipV="1">
                <a:off x="2841" y="152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4" name="Freeform 3746"/>
              <p:cNvSpPr>
                <a:spLocks/>
              </p:cNvSpPr>
              <p:nvPr/>
            </p:nvSpPr>
            <p:spPr bwMode="auto">
              <a:xfrm>
                <a:off x="3098" y="1633"/>
                <a:ext cx="14" cy="14"/>
              </a:xfrm>
              <a:custGeom>
                <a:avLst/>
                <a:gdLst>
                  <a:gd name="T0" fmla="*/ 2 w 28"/>
                  <a:gd name="T1" fmla="*/ 0 h 29"/>
                  <a:gd name="T2" fmla="*/ 2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0 w 28"/>
                  <a:gd name="T9" fmla="*/ 0 h 29"/>
                  <a:gd name="T10" fmla="*/ 1 w 28"/>
                  <a:gd name="T11" fmla="*/ 1 h 29"/>
                  <a:gd name="T12" fmla="*/ 1 w 28"/>
                  <a:gd name="T13" fmla="*/ 1 h 29"/>
                  <a:gd name="T14" fmla="*/ 2 w 28"/>
                  <a:gd name="T15" fmla="*/ 1 h 29"/>
                  <a:gd name="T16" fmla="*/ 2 w 2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9"/>
                  <a:gd name="T29" fmla="*/ 28 w 2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9">
                    <a:moveTo>
                      <a:pt x="28" y="15"/>
                    </a:moveTo>
                    <a:lnTo>
                      <a:pt x="23" y="5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4" y="24"/>
                    </a:lnTo>
                    <a:lnTo>
                      <a:pt x="14" y="29"/>
                    </a:lnTo>
                    <a:lnTo>
                      <a:pt x="23" y="24"/>
                    </a:lnTo>
                    <a:lnTo>
                      <a:pt x="28" y="1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5" name="Line 3747"/>
              <p:cNvSpPr>
                <a:spLocks noChangeShapeType="1"/>
              </p:cNvSpPr>
              <p:nvPr/>
            </p:nvSpPr>
            <p:spPr bwMode="auto">
              <a:xfrm flipH="1" flipV="1">
                <a:off x="3046" y="158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6" name="Line 3748"/>
              <p:cNvSpPr>
                <a:spLocks noChangeShapeType="1"/>
              </p:cNvSpPr>
              <p:nvPr/>
            </p:nvSpPr>
            <p:spPr bwMode="auto">
              <a:xfrm flipV="1">
                <a:off x="2856" y="1604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7" name="Line 3749"/>
              <p:cNvSpPr>
                <a:spLocks noChangeShapeType="1"/>
              </p:cNvSpPr>
              <p:nvPr/>
            </p:nvSpPr>
            <p:spPr bwMode="auto">
              <a:xfrm flipH="1" flipV="1">
                <a:off x="3077" y="1574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8" name="Line 3750"/>
              <p:cNvSpPr>
                <a:spLocks noChangeShapeType="1"/>
              </p:cNvSpPr>
              <p:nvPr/>
            </p:nvSpPr>
            <p:spPr bwMode="auto">
              <a:xfrm flipH="1" flipV="1">
                <a:off x="3142" y="1296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9" name="Line 3751"/>
              <p:cNvSpPr>
                <a:spLocks noChangeShapeType="1"/>
              </p:cNvSpPr>
              <p:nvPr/>
            </p:nvSpPr>
            <p:spPr bwMode="auto">
              <a:xfrm flipH="1" flipV="1">
                <a:off x="3122" y="1315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0" name="Line 3752"/>
              <p:cNvSpPr>
                <a:spLocks noChangeShapeType="1"/>
              </p:cNvSpPr>
              <p:nvPr/>
            </p:nvSpPr>
            <p:spPr bwMode="auto">
              <a:xfrm flipH="1" flipV="1">
                <a:off x="3150" y="1381"/>
                <a:ext cx="48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1" name="Line 3753"/>
              <p:cNvSpPr>
                <a:spLocks noChangeShapeType="1"/>
              </p:cNvSpPr>
              <p:nvPr/>
            </p:nvSpPr>
            <p:spPr bwMode="auto">
              <a:xfrm flipH="1" flipV="1">
                <a:off x="3084" y="135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2" name="Line 3754"/>
              <p:cNvSpPr>
                <a:spLocks noChangeShapeType="1"/>
              </p:cNvSpPr>
              <p:nvPr/>
            </p:nvSpPr>
            <p:spPr bwMode="auto">
              <a:xfrm flipH="1" flipV="1">
                <a:off x="3065" y="1373"/>
                <a:ext cx="95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3" name="Line 3755"/>
              <p:cNvSpPr>
                <a:spLocks noChangeShapeType="1"/>
              </p:cNvSpPr>
              <p:nvPr/>
            </p:nvSpPr>
            <p:spPr bwMode="auto">
              <a:xfrm flipH="1" flipV="1">
                <a:off x="3046" y="1391"/>
                <a:ext cx="96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4" name="Line 3756"/>
              <p:cNvSpPr>
                <a:spLocks noChangeShapeType="1"/>
              </p:cNvSpPr>
              <p:nvPr/>
            </p:nvSpPr>
            <p:spPr bwMode="auto">
              <a:xfrm flipH="1" flipV="1">
                <a:off x="3027" y="1410"/>
                <a:ext cx="95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5" name="Line 3757"/>
              <p:cNvSpPr>
                <a:spLocks noChangeShapeType="1"/>
              </p:cNvSpPr>
              <p:nvPr/>
            </p:nvSpPr>
            <p:spPr bwMode="auto">
              <a:xfrm flipH="1" flipV="1">
                <a:off x="3103" y="1334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6" name="Line 3758"/>
              <p:cNvSpPr>
                <a:spLocks noChangeShapeType="1"/>
              </p:cNvSpPr>
              <p:nvPr/>
            </p:nvSpPr>
            <p:spPr bwMode="auto">
              <a:xfrm flipH="1" flipV="1">
                <a:off x="3191" y="1459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7" name="Line 3759"/>
              <p:cNvSpPr>
                <a:spLocks noChangeShapeType="1"/>
              </p:cNvSpPr>
              <p:nvPr/>
            </p:nvSpPr>
            <p:spPr bwMode="auto">
              <a:xfrm flipV="1">
                <a:off x="3074" y="1401"/>
                <a:ext cx="57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8" name="Line 3760"/>
              <p:cNvSpPr>
                <a:spLocks noChangeShapeType="1"/>
              </p:cNvSpPr>
              <p:nvPr/>
            </p:nvSpPr>
            <p:spPr bwMode="auto">
              <a:xfrm flipV="1">
                <a:off x="3170" y="1343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9" name="Line 3761"/>
              <p:cNvSpPr>
                <a:spLocks noChangeShapeType="1"/>
              </p:cNvSpPr>
              <p:nvPr/>
            </p:nvSpPr>
            <p:spPr bwMode="auto">
              <a:xfrm>
                <a:off x="3170" y="1362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0" name="Line 3762"/>
              <p:cNvSpPr>
                <a:spLocks noChangeShapeType="1"/>
              </p:cNvSpPr>
              <p:nvPr/>
            </p:nvSpPr>
            <p:spPr bwMode="auto">
              <a:xfrm flipV="1">
                <a:off x="3238" y="1488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1" name="Line 3763"/>
              <p:cNvSpPr>
                <a:spLocks noChangeShapeType="1"/>
              </p:cNvSpPr>
              <p:nvPr/>
            </p:nvSpPr>
            <p:spPr bwMode="auto">
              <a:xfrm flipH="1">
                <a:off x="3112" y="140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2" name="Line 3764"/>
              <p:cNvSpPr>
                <a:spLocks noChangeShapeType="1"/>
              </p:cNvSpPr>
              <p:nvPr/>
            </p:nvSpPr>
            <p:spPr bwMode="auto">
              <a:xfrm>
                <a:off x="3131" y="1401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3" name="Line 3765"/>
              <p:cNvSpPr>
                <a:spLocks noChangeShapeType="1"/>
              </p:cNvSpPr>
              <p:nvPr/>
            </p:nvSpPr>
            <p:spPr bwMode="auto">
              <a:xfrm flipH="1">
                <a:off x="3199" y="1527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4" name="Line 3766"/>
              <p:cNvSpPr>
                <a:spLocks noChangeShapeType="1"/>
              </p:cNvSpPr>
              <p:nvPr/>
            </p:nvSpPr>
            <p:spPr bwMode="auto">
              <a:xfrm>
                <a:off x="3218" y="1527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5" name="Freeform 3767"/>
              <p:cNvSpPr>
                <a:spLocks/>
              </p:cNvSpPr>
              <p:nvPr/>
            </p:nvSpPr>
            <p:spPr bwMode="auto">
              <a:xfrm>
                <a:off x="3067" y="1451"/>
                <a:ext cx="14" cy="14"/>
              </a:xfrm>
              <a:custGeom>
                <a:avLst/>
                <a:gdLst>
                  <a:gd name="T0" fmla="*/ 2 w 27"/>
                  <a:gd name="T1" fmla="*/ 1 h 28"/>
                  <a:gd name="T2" fmla="*/ 2 w 27"/>
                  <a:gd name="T3" fmla="*/ 1 h 28"/>
                  <a:gd name="T4" fmla="*/ 1 w 27"/>
                  <a:gd name="T5" fmla="*/ 0 h 28"/>
                  <a:gd name="T6" fmla="*/ 1 w 27"/>
                  <a:gd name="T7" fmla="*/ 1 h 28"/>
                  <a:gd name="T8" fmla="*/ 0 w 27"/>
                  <a:gd name="T9" fmla="*/ 1 h 28"/>
                  <a:gd name="T10" fmla="*/ 1 w 27"/>
                  <a:gd name="T11" fmla="*/ 2 h 28"/>
                  <a:gd name="T12" fmla="*/ 1 w 27"/>
                  <a:gd name="T13" fmla="*/ 2 h 28"/>
                  <a:gd name="T14" fmla="*/ 2 w 27"/>
                  <a:gd name="T15" fmla="*/ 2 h 28"/>
                  <a:gd name="T16" fmla="*/ 2 w 27"/>
                  <a:gd name="T17" fmla="*/ 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8"/>
                  <a:gd name="T29" fmla="*/ 27 w 2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8">
                    <a:moveTo>
                      <a:pt x="27" y="14"/>
                    </a:moveTo>
                    <a:lnTo>
                      <a:pt x="24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4" y="23"/>
                    </a:lnTo>
                    <a:lnTo>
                      <a:pt x="15" y="28"/>
                    </a:lnTo>
                    <a:lnTo>
                      <a:pt x="24" y="23"/>
                    </a:lnTo>
                    <a:lnTo>
                      <a:pt x="27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6" name="Line 3768"/>
              <p:cNvSpPr>
                <a:spLocks noChangeShapeType="1"/>
              </p:cNvSpPr>
              <p:nvPr/>
            </p:nvSpPr>
            <p:spPr bwMode="auto">
              <a:xfrm flipH="1">
                <a:off x="3175" y="144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7" name="Line 3769"/>
              <p:cNvSpPr>
                <a:spLocks noChangeShapeType="1"/>
              </p:cNvSpPr>
              <p:nvPr/>
            </p:nvSpPr>
            <p:spPr bwMode="auto">
              <a:xfrm>
                <a:off x="3050" y="1387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8" name="Line 3770"/>
              <p:cNvSpPr>
                <a:spLocks noChangeShapeType="1"/>
              </p:cNvSpPr>
              <p:nvPr/>
            </p:nvSpPr>
            <p:spPr bwMode="auto">
              <a:xfrm flipH="1" flipV="1">
                <a:off x="3139" y="1467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9" name="Line 3771"/>
              <p:cNvSpPr>
                <a:spLocks noChangeShapeType="1"/>
              </p:cNvSpPr>
              <p:nvPr/>
            </p:nvSpPr>
            <p:spPr bwMode="auto">
              <a:xfrm>
                <a:off x="3050" y="1387"/>
                <a:ext cx="1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0" name="Line 3772"/>
              <p:cNvSpPr>
                <a:spLocks noChangeShapeType="1"/>
              </p:cNvSpPr>
              <p:nvPr/>
            </p:nvSpPr>
            <p:spPr bwMode="auto">
              <a:xfrm>
                <a:off x="3212" y="1438"/>
                <a:ext cx="1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1" name="Freeform 3773"/>
              <p:cNvSpPr>
                <a:spLocks/>
              </p:cNvSpPr>
              <p:nvPr/>
            </p:nvSpPr>
            <p:spPr bwMode="auto">
              <a:xfrm>
                <a:off x="2976" y="1500"/>
                <a:ext cx="25" cy="38"/>
              </a:xfrm>
              <a:custGeom>
                <a:avLst/>
                <a:gdLst>
                  <a:gd name="T0" fmla="*/ 0 w 50"/>
                  <a:gd name="T1" fmla="*/ 5 h 75"/>
                  <a:gd name="T2" fmla="*/ 0 w 50"/>
                  <a:gd name="T3" fmla="*/ 0 h 75"/>
                  <a:gd name="T4" fmla="*/ 2 w 50"/>
                  <a:gd name="T5" fmla="*/ 0 h 75"/>
                  <a:gd name="T6" fmla="*/ 3 w 50"/>
                  <a:gd name="T7" fmla="*/ 1 h 75"/>
                  <a:gd name="T8" fmla="*/ 3 w 50"/>
                  <a:gd name="T9" fmla="*/ 1 h 75"/>
                  <a:gd name="T10" fmla="*/ 3 w 50"/>
                  <a:gd name="T11" fmla="*/ 2 h 75"/>
                  <a:gd name="T12" fmla="*/ 3 w 50"/>
                  <a:gd name="T13" fmla="*/ 2 h 75"/>
                  <a:gd name="T14" fmla="*/ 3 w 50"/>
                  <a:gd name="T15" fmla="*/ 3 h 75"/>
                  <a:gd name="T16" fmla="*/ 3 w 50"/>
                  <a:gd name="T17" fmla="*/ 4 h 75"/>
                  <a:gd name="T18" fmla="*/ 3 w 50"/>
                  <a:gd name="T19" fmla="*/ 4 h 75"/>
                  <a:gd name="T20" fmla="*/ 3 w 50"/>
                  <a:gd name="T21" fmla="*/ 5 h 75"/>
                  <a:gd name="T22" fmla="*/ 2 w 50"/>
                  <a:gd name="T23" fmla="*/ 5 h 75"/>
                  <a:gd name="T24" fmla="*/ 0 w 50"/>
                  <a:gd name="T25" fmla="*/ 5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75"/>
                  <a:gd name="T41" fmla="*/ 50 w 50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0" y="28"/>
                    </a:lnTo>
                    <a:lnTo>
                      <a:pt x="50" y="47"/>
                    </a:lnTo>
                    <a:lnTo>
                      <a:pt x="47" y="58"/>
                    </a:lnTo>
                    <a:lnTo>
                      <a:pt x="43" y="64"/>
                    </a:lnTo>
                    <a:lnTo>
                      <a:pt x="36" y="72"/>
                    </a:lnTo>
                    <a:lnTo>
                      <a:pt x="25" y="75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2" name="Freeform 3774"/>
              <p:cNvSpPr>
                <a:spLocks/>
              </p:cNvSpPr>
              <p:nvPr/>
            </p:nvSpPr>
            <p:spPr bwMode="auto">
              <a:xfrm>
                <a:off x="3013" y="1500"/>
                <a:ext cx="25" cy="38"/>
              </a:xfrm>
              <a:custGeom>
                <a:avLst/>
                <a:gdLst>
                  <a:gd name="T0" fmla="*/ 0 w 51"/>
                  <a:gd name="T1" fmla="*/ 5 h 75"/>
                  <a:gd name="T2" fmla="*/ 0 w 51"/>
                  <a:gd name="T3" fmla="*/ 0 h 75"/>
                  <a:gd name="T4" fmla="*/ 3 w 51"/>
                  <a:gd name="T5" fmla="*/ 5 h 75"/>
                  <a:gd name="T6" fmla="*/ 3 w 5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75"/>
                  <a:gd name="T14" fmla="*/ 51 w 5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75">
                    <a:moveTo>
                      <a:pt x="0" y="75"/>
                    </a:moveTo>
                    <a:lnTo>
                      <a:pt x="0" y="0"/>
                    </a:lnTo>
                    <a:lnTo>
                      <a:pt x="51" y="75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3" name="Line 3775"/>
              <p:cNvSpPr>
                <a:spLocks noChangeShapeType="1"/>
              </p:cNvSpPr>
              <p:nvPr/>
            </p:nvSpPr>
            <p:spPr bwMode="auto">
              <a:xfrm flipV="1">
                <a:off x="3223" y="1525"/>
                <a:ext cx="6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4" name="Line 3776"/>
              <p:cNvSpPr>
                <a:spLocks noChangeShapeType="1"/>
              </p:cNvSpPr>
              <p:nvPr/>
            </p:nvSpPr>
            <p:spPr bwMode="auto">
              <a:xfrm flipH="1">
                <a:off x="3223" y="1506"/>
                <a:ext cx="9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5" name="Line 3777"/>
              <p:cNvSpPr>
                <a:spLocks noChangeShapeType="1"/>
              </p:cNvSpPr>
              <p:nvPr/>
            </p:nvSpPr>
            <p:spPr bwMode="auto">
              <a:xfrm>
                <a:off x="3191" y="1450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6" name="Line 3778"/>
              <p:cNvSpPr>
                <a:spLocks noChangeShapeType="1"/>
              </p:cNvSpPr>
              <p:nvPr/>
            </p:nvSpPr>
            <p:spPr bwMode="auto">
              <a:xfrm flipV="1">
                <a:off x="3226" y="1506"/>
                <a:ext cx="6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7" name="Line 3779"/>
              <p:cNvSpPr>
                <a:spLocks noChangeShapeType="1"/>
              </p:cNvSpPr>
              <p:nvPr/>
            </p:nvSpPr>
            <p:spPr bwMode="auto">
              <a:xfrm>
                <a:off x="3196" y="1449"/>
                <a:ext cx="30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8" name="Line 3780"/>
              <p:cNvSpPr>
                <a:spLocks noChangeShapeType="1"/>
              </p:cNvSpPr>
              <p:nvPr/>
            </p:nvSpPr>
            <p:spPr bwMode="auto">
              <a:xfrm flipH="1" flipV="1">
                <a:off x="3171" y="1479"/>
                <a:ext cx="68" cy="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9" name="Line 3781"/>
              <p:cNvSpPr>
                <a:spLocks noChangeShapeType="1"/>
              </p:cNvSpPr>
              <p:nvPr/>
            </p:nvSpPr>
            <p:spPr bwMode="auto">
              <a:xfrm>
                <a:off x="3151" y="1380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0" name="Line 3782"/>
              <p:cNvSpPr>
                <a:spLocks noChangeShapeType="1"/>
              </p:cNvSpPr>
              <p:nvPr/>
            </p:nvSpPr>
            <p:spPr bwMode="auto">
              <a:xfrm>
                <a:off x="3150" y="1392"/>
                <a:ext cx="3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1" name="Line 3783"/>
              <p:cNvSpPr>
                <a:spLocks noChangeShapeType="1"/>
              </p:cNvSpPr>
              <p:nvPr/>
            </p:nvSpPr>
            <p:spPr bwMode="auto">
              <a:xfrm flipV="1">
                <a:off x="3145" y="1392"/>
                <a:ext cx="5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2" name="Line 3784"/>
              <p:cNvSpPr>
                <a:spLocks noChangeShapeType="1"/>
              </p:cNvSpPr>
              <p:nvPr/>
            </p:nvSpPr>
            <p:spPr bwMode="auto">
              <a:xfrm flipH="1">
                <a:off x="3145" y="1373"/>
                <a:ext cx="8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3" name="Line 3785"/>
              <p:cNvSpPr>
                <a:spLocks noChangeShapeType="1"/>
              </p:cNvSpPr>
              <p:nvPr/>
            </p:nvSpPr>
            <p:spPr bwMode="auto">
              <a:xfrm>
                <a:off x="3113" y="1317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4" name="Line 3786"/>
              <p:cNvSpPr>
                <a:spLocks noChangeShapeType="1"/>
              </p:cNvSpPr>
              <p:nvPr/>
            </p:nvSpPr>
            <p:spPr bwMode="auto">
              <a:xfrm flipV="1">
                <a:off x="3148" y="1373"/>
                <a:ext cx="5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5" name="Line 3787"/>
              <p:cNvSpPr>
                <a:spLocks noChangeShapeType="1"/>
              </p:cNvSpPr>
              <p:nvPr/>
            </p:nvSpPr>
            <p:spPr bwMode="auto">
              <a:xfrm>
                <a:off x="3118" y="1316"/>
                <a:ext cx="30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6" name="Line 3788"/>
              <p:cNvSpPr>
                <a:spLocks noChangeShapeType="1"/>
              </p:cNvSpPr>
              <p:nvPr/>
            </p:nvSpPr>
            <p:spPr bwMode="auto">
              <a:xfrm>
                <a:off x="2612" y="1452"/>
                <a:ext cx="153" cy="1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7" name="Line 3789"/>
              <p:cNvSpPr>
                <a:spLocks noChangeShapeType="1"/>
              </p:cNvSpPr>
              <p:nvPr/>
            </p:nvSpPr>
            <p:spPr bwMode="auto">
              <a:xfrm flipV="1">
                <a:off x="3058" y="1309"/>
                <a:ext cx="283" cy="28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8" name="Line 3790"/>
              <p:cNvSpPr>
                <a:spLocks noChangeShapeType="1"/>
              </p:cNvSpPr>
              <p:nvPr/>
            </p:nvSpPr>
            <p:spPr bwMode="auto">
              <a:xfrm flipV="1">
                <a:off x="3046" y="1297"/>
                <a:ext cx="284" cy="2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9" name="Line 3791"/>
              <p:cNvSpPr>
                <a:spLocks noChangeShapeType="1"/>
              </p:cNvSpPr>
              <p:nvPr/>
            </p:nvSpPr>
            <p:spPr bwMode="auto">
              <a:xfrm flipH="1" flipV="1">
                <a:off x="3252" y="1559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0" name="Line 3792"/>
              <p:cNvSpPr>
                <a:spLocks noChangeShapeType="1"/>
              </p:cNvSpPr>
              <p:nvPr/>
            </p:nvSpPr>
            <p:spPr bwMode="auto">
              <a:xfrm>
                <a:off x="3229" y="1513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1" name="Line 3793"/>
              <p:cNvSpPr>
                <a:spLocks noChangeShapeType="1"/>
              </p:cNvSpPr>
              <p:nvPr/>
            </p:nvSpPr>
            <p:spPr bwMode="auto">
              <a:xfrm>
                <a:off x="3229" y="1525"/>
                <a:ext cx="30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2" name="Line 3794"/>
              <p:cNvSpPr>
                <a:spLocks noChangeShapeType="1"/>
              </p:cNvSpPr>
              <p:nvPr/>
            </p:nvSpPr>
            <p:spPr bwMode="auto">
              <a:xfrm flipH="1" flipV="1">
                <a:off x="3198" y="1239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3" name="Line 3795"/>
              <p:cNvSpPr>
                <a:spLocks noChangeShapeType="1"/>
              </p:cNvSpPr>
              <p:nvPr/>
            </p:nvSpPr>
            <p:spPr bwMode="auto">
              <a:xfrm flipH="1" flipV="1">
                <a:off x="3179" y="1258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4" name="Line 3796"/>
              <p:cNvSpPr>
                <a:spLocks noChangeShapeType="1"/>
              </p:cNvSpPr>
              <p:nvPr/>
            </p:nvSpPr>
            <p:spPr bwMode="auto">
              <a:xfrm flipH="1" flipV="1">
                <a:off x="3213" y="1482"/>
                <a:ext cx="73" cy="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5" name="Line 3797"/>
              <p:cNvSpPr>
                <a:spLocks noChangeShapeType="1"/>
              </p:cNvSpPr>
              <p:nvPr/>
            </p:nvSpPr>
            <p:spPr bwMode="auto">
              <a:xfrm flipH="1" flipV="1">
                <a:off x="3210" y="1441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6" name="Line 3798"/>
              <p:cNvSpPr>
                <a:spLocks noChangeShapeType="1"/>
              </p:cNvSpPr>
              <p:nvPr/>
            </p:nvSpPr>
            <p:spPr bwMode="auto">
              <a:xfrm flipH="1" flipV="1">
                <a:off x="3229" y="1422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7" name="Line 3799"/>
              <p:cNvSpPr>
                <a:spLocks noChangeShapeType="1"/>
              </p:cNvSpPr>
              <p:nvPr/>
            </p:nvSpPr>
            <p:spPr bwMode="auto">
              <a:xfrm flipH="1" flipV="1">
                <a:off x="3248" y="140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8" name="Line 3800"/>
              <p:cNvSpPr>
                <a:spLocks noChangeShapeType="1"/>
              </p:cNvSpPr>
              <p:nvPr/>
            </p:nvSpPr>
            <p:spPr bwMode="auto">
              <a:xfrm flipV="1">
                <a:off x="3238" y="1431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9" name="Line 3801"/>
              <p:cNvSpPr>
                <a:spLocks noChangeShapeType="1"/>
              </p:cNvSpPr>
              <p:nvPr/>
            </p:nvSpPr>
            <p:spPr bwMode="auto">
              <a:xfrm flipV="1">
                <a:off x="3170" y="1250"/>
                <a:ext cx="112" cy="1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0" name="Line 3802"/>
              <p:cNvSpPr>
                <a:spLocks noChangeShapeType="1"/>
              </p:cNvSpPr>
              <p:nvPr/>
            </p:nvSpPr>
            <p:spPr bwMode="auto">
              <a:xfrm>
                <a:off x="3238" y="150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1" name="Line 3803"/>
              <p:cNvSpPr>
                <a:spLocks noChangeShapeType="1"/>
              </p:cNvSpPr>
              <p:nvPr/>
            </p:nvSpPr>
            <p:spPr bwMode="auto">
              <a:xfrm>
                <a:off x="3212" y="1438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2" name="Line 3804"/>
              <p:cNvSpPr>
                <a:spLocks noChangeShapeType="1"/>
              </p:cNvSpPr>
              <p:nvPr/>
            </p:nvSpPr>
            <p:spPr bwMode="auto">
              <a:xfrm flipH="1" flipV="1">
                <a:off x="3217" y="1221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3" name="Line 3805"/>
              <p:cNvSpPr>
                <a:spLocks noChangeShapeType="1"/>
              </p:cNvSpPr>
              <p:nvPr/>
            </p:nvSpPr>
            <p:spPr bwMode="auto">
              <a:xfrm flipH="1" flipV="1">
                <a:off x="3235" y="1203"/>
                <a:ext cx="95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4" name="Line 3806"/>
              <p:cNvSpPr>
                <a:spLocks noChangeShapeType="1"/>
              </p:cNvSpPr>
              <p:nvPr/>
            </p:nvSpPr>
            <p:spPr bwMode="auto">
              <a:xfrm>
                <a:off x="3335" y="1802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5" name="Line 3807"/>
              <p:cNvSpPr>
                <a:spLocks noChangeShapeType="1"/>
              </p:cNvSpPr>
              <p:nvPr/>
            </p:nvSpPr>
            <p:spPr bwMode="auto">
              <a:xfrm flipV="1">
                <a:off x="3297" y="1802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6" name="Line 3808"/>
              <p:cNvSpPr>
                <a:spLocks noChangeShapeType="1"/>
              </p:cNvSpPr>
              <p:nvPr/>
            </p:nvSpPr>
            <p:spPr bwMode="auto">
              <a:xfrm flipV="1">
                <a:off x="3294" y="1810"/>
                <a:ext cx="49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7" name="Line 3809"/>
              <p:cNvSpPr>
                <a:spLocks noChangeShapeType="1"/>
              </p:cNvSpPr>
              <p:nvPr/>
            </p:nvSpPr>
            <p:spPr bwMode="auto">
              <a:xfrm>
                <a:off x="3294" y="185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8" name="Line 3810"/>
              <p:cNvSpPr>
                <a:spLocks noChangeShapeType="1"/>
              </p:cNvSpPr>
              <p:nvPr/>
            </p:nvSpPr>
            <p:spPr bwMode="auto">
              <a:xfrm flipH="1" flipV="1">
                <a:off x="3210" y="1685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9" name="Line 3811"/>
              <p:cNvSpPr>
                <a:spLocks noChangeShapeType="1"/>
              </p:cNvSpPr>
              <p:nvPr/>
            </p:nvSpPr>
            <p:spPr bwMode="auto">
              <a:xfrm flipH="1" flipV="1">
                <a:off x="3211" y="1721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0" name="Line 3812"/>
              <p:cNvSpPr>
                <a:spLocks noChangeShapeType="1"/>
              </p:cNvSpPr>
              <p:nvPr/>
            </p:nvSpPr>
            <p:spPr bwMode="auto">
              <a:xfrm flipH="1" flipV="1">
                <a:off x="3164" y="1707"/>
                <a:ext cx="133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1" name="Line 3813"/>
              <p:cNvSpPr>
                <a:spLocks noChangeShapeType="1"/>
              </p:cNvSpPr>
              <p:nvPr/>
            </p:nvSpPr>
            <p:spPr bwMode="auto">
              <a:xfrm flipH="1" flipV="1">
                <a:off x="3138" y="1704"/>
                <a:ext cx="156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2" name="Line 3814"/>
              <p:cNvSpPr>
                <a:spLocks noChangeShapeType="1"/>
              </p:cNvSpPr>
              <p:nvPr/>
            </p:nvSpPr>
            <p:spPr bwMode="auto">
              <a:xfrm flipH="1">
                <a:off x="3202" y="1859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3" name="Line 3815"/>
              <p:cNvSpPr>
                <a:spLocks noChangeShapeType="1"/>
              </p:cNvSpPr>
              <p:nvPr/>
            </p:nvSpPr>
            <p:spPr bwMode="auto">
              <a:xfrm flipH="1">
                <a:off x="3221" y="1878"/>
                <a:ext cx="91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4" name="Line 3816"/>
              <p:cNvSpPr>
                <a:spLocks noChangeShapeType="1"/>
              </p:cNvSpPr>
              <p:nvPr/>
            </p:nvSpPr>
            <p:spPr bwMode="auto">
              <a:xfrm flipV="1">
                <a:off x="3217" y="1616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5" name="Line 3817"/>
              <p:cNvSpPr>
                <a:spLocks noChangeShapeType="1"/>
              </p:cNvSpPr>
              <p:nvPr/>
            </p:nvSpPr>
            <p:spPr bwMode="auto">
              <a:xfrm flipV="1">
                <a:off x="3210" y="160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6" name="Line 3818"/>
              <p:cNvSpPr>
                <a:spLocks noChangeShapeType="1"/>
              </p:cNvSpPr>
              <p:nvPr/>
            </p:nvSpPr>
            <p:spPr bwMode="auto">
              <a:xfrm flipV="1">
                <a:off x="3192" y="1591"/>
                <a:ext cx="119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7" name="Line 3819"/>
              <p:cNvSpPr>
                <a:spLocks noChangeShapeType="1"/>
              </p:cNvSpPr>
              <p:nvPr/>
            </p:nvSpPr>
            <p:spPr bwMode="auto">
              <a:xfrm flipH="1">
                <a:off x="3307" y="1611"/>
                <a:ext cx="15" cy="2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8" name="Line 3820"/>
              <p:cNvSpPr>
                <a:spLocks noChangeShapeType="1"/>
              </p:cNvSpPr>
              <p:nvPr/>
            </p:nvSpPr>
            <p:spPr bwMode="auto">
              <a:xfrm flipV="1">
                <a:off x="3211" y="1611"/>
                <a:ext cx="111" cy="1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9" name="Freeform 3821"/>
              <p:cNvSpPr>
                <a:spLocks/>
              </p:cNvSpPr>
              <p:nvPr/>
            </p:nvSpPr>
            <p:spPr bwMode="auto">
              <a:xfrm>
                <a:off x="3009" y="1650"/>
                <a:ext cx="182" cy="38"/>
              </a:xfrm>
              <a:custGeom>
                <a:avLst/>
                <a:gdLst>
                  <a:gd name="T0" fmla="*/ 0 w 365"/>
                  <a:gd name="T1" fmla="*/ 0 h 75"/>
                  <a:gd name="T2" fmla="*/ 3 w 365"/>
                  <a:gd name="T3" fmla="*/ 3 h 75"/>
                  <a:gd name="T4" fmla="*/ 7 w 365"/>
                  <a:gd name="T5" fmla="*/ 5 h 75"/>
                  <a:gd name="T6" fmla="*/ 11 w 365"/>
                  <a:gd name="T7" fmla="*/ 5 h 75"/>
                  <a:gd name="T8" fmla="*/ 15 w 365"/>
                  <a:gd name="T9" fmla="*/ 5 h 75"/>
                  <a:gd name="T10" fmla="*/ 19 w 365"/>
                  <a:gd name="T11" fmla="*/ 3 h 75"/>
                  <a:gd name="T12" fmla="*/ 22 w 365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75"/>
                  <a:gd name="T23" fmla="*/ 365 w 36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75">
                    <a:moveTo>
                      <a:pt x="0" y="0"/>
                    </a:moveTo>
                    <a:lnTo>
                      <a:pt x="53" y="41"/>
                    </a:lnTo>
                    <a:lnTo>
                      <a:pt x="114" y="66"/>
                    </a:lnTo>
                    <a:lnTo>
                      <a:pt x="182" y="75"/>
                    </a:lnTo>
                    <a:lnTo>
                      <a:pt x="249" y="66"/>
                    </a:lnTo>
                    <a:lnTo>
                      <a:pt x="312" y="41"/>
                    </a:lnTo>
                    <a:lnTo>
                      <a:pt x="36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0" name="Line 3822"/>
              <p:cNvSpPr>
                <a:spLocks noChangeShapeType="1"/>
              </p:cNvSpPr>
              <p:nvPr/>
            </p:nvSpPr>
            <p:spPr bwMode="auto">
              <a:xfrm flipV="1">
                <a:off x="3164" y="1565"/>
                <a:ext cx="142" cy="1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1" name="Freeform 3823"/>
              <p:cNvSpPr>
                <a:spLocks/>
              </p:cNvSpPr>
              <p:nvPr/>
            </p:nvSpPr>
            <p:spPr bwMode="auto">
              <a:xfrm>
                <a:off x="3041" y="1654"/>
                <a:ext cx="25" cy="37"/>
              </a:xfrm>
              <a:custGeom>
                <a:avLst/>
                <a:gdLst>
                  <a:gd name="T0" fmla="*/ 0 w 50"/>
                  <a:gd name="T1" fmla="*/ 0 h 75"/>
                  <a:gd name="T2" fmla="*/ 0 w 50"/>
                  <a:gd name="T3" fmla="*/ 3 h 75"/>
                  <a:gd name="T4" fmla="*/ 1 w 50"/>
                  <a:gd name="T5" fmla="*/ 4 h 75"/>
                  <a:gd name="T6" fmla="*/ 1 w 50"/>
                  <a:gd name="T7" fmla="*/ 4 h 75"/>
                  <a:gd name="T8" fmla="*/ 2 w 50"/>
                  <a:gd name="T9" fmla="*/ 4 h 75"/>
                  <a:gd name="T10" fmla="*/ 2 w 50"/>
                  <a:gd name="T11" fmla="*/ 4 h 75"/>
                  <a:gd name="T12" fmla="*/ 3 w 50"/>
                  <a:gd name="T13" fmla="*/ 4 h 75"/>
                  <a:gd name="T14" fmla="*/ 3 w 50"/>
                  <a:gd name="T15" fmla="*/ 4 h 75"/>
                  <a:gd name="T16" fmla="*/ 3 w 50"/>
                  <a:gd name="T17" fmla="*/ 3 h 75"/>
                  <a:gd name="T18" fmla="*/ 3 w 5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75"/>
                  <a:gd name="T32" fmla="*/ 50 w 5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75">
                    <a:moveTo>
                      <a:pt x="0" y="0"/>
                    </a:moveTo>
                    <a:lnTo>
                      <a:pt x="0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22" y="75"/>
                    </a:lnTo>
                    <a:lnTo>
                      <a:pt x="30" y="75"/>
                    </a:lnTo>
                    <a:lnTo>
                      <a:pt x="41" y="71"/>
                    </a:lnTo>
                    <a:lnTo>
                      <a:pt x="47" y="64"/>
                    </a:lnTo>
                    <a:lnTo>
                      <a:pt x="50" y="53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2" name="Freeform 3824"/>
              <p:cNvSpPr>
                <a:spLocks/>
              </p:cNvSpPr>
              <p:nvPr/>
            </p:nvSpPr>
            <p:spPr bwMode="auto">
              <a:xfrm>
                <a:off x="3081" y="1654"/>
                <a:ext cx="25" cy="37"/>
              </a:xfrm>
              <a:custGeom>
                <a:avLst/>
                <a:gdLst>
                  <a:gd name="T0" fmla="*/ 0 w 50"/>
                  <a:gd name="T1" fmla="*/ 4 h 75"/>
                  <a:gd name="T2" fmla="*/ 0 w 50"/>
                  <a:gd name="T3" fmla="*/ 0 h 75"/>
                  <a:gd name="T4" fmla="*/ 2 w 50"/>
                  <a:gd name="T5" fmla="*/ 0 h 75"/>
                  <a:gd name="T6" fmla="*/ 3 w 50"/>
                  <a:gd name="T7" fmla="*/ 0 h 75"/>
                  <a:gd name="T8" fmla="*/ 3 w 50"/>
                  <a:gd name="T9" fmla="*/ 0 h 75"/>
                  <a:gd name="T10" fmla="*/ 3 w 50"/>
                  <a:gd name="T11" fmla="*/ 0 h 75"/>
                  <a:gd name="T12" fmla="*/ 3 w 50"/>
                  <a:gd name="T13" fmla="*/ 1 h 75"/>
                  <a:gd name="T14" fmla="*/ 3 w 50"/>
                  <a:gd name="T15" fmla="*/ 1 h 75"/>
                  <a:gd name="T16" fmla="*/ 3 w 50"/>
                  <a:gd name="T17" fmla="*/ 2 h 75"/>
                  <a:gd name="T18" fmla="*/ 2 w 50"/>
                  <a:gd name="T19" fmla="*/ 2 h 75"/>
                  <a:gd name="T20" fmla="*/ 0 w 50"/>
                  <a:gd name="T21" fmla="*/ 2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75"/>
                  <a:gd name="T35" fmla="*/ 50 w 5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2" y="3"/>
                    </a:lnTo>
                    <a:lnTo>
                      <a:pt x="47" y="6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47" y="31"/>
                    </a:lnTo>
                    <a:lnTo>
                      <a:pt x="42" y="35"/>
                    </a:lnTo>
                    <a:lnTo>
                      <a:pt x="31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3" name="Line 3825"/>
              <p:cNvSpPr>
                <a:spLocks noChangeShapeType="1"/>
              </p:cNvSpPr>
              <p:nvPr/>
            </p:nvSpPr>
            <p:spPr bwMode="auto">
              <a:xfrm flipH="1" flipV="1">
                <a:off x="3058" y="159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4" name="Line 3826"/>
              <p:cNvSpPr>
                <a:spLocks noChangeShapeType="1"/>
              </p:cNvSpPr>
              <p:nvPr/>
            </p:nvSpPr>
            <p:spPr bwMode="auto">
              <a:xfrm>
                <a:off x="2863" y="118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5" name="Freeform 3827"/>
              <p:cNvSpPr>
                <a:spLocks/>
              </p:cNvSpPr>
              <p:nvPr/>
            </p:nvSpPr>
            <p:spPr bwMode="auto">
              <a:xfrm>
                <a:off x="3226" y="1147"/>
                <a:ext cx="11" cy="11"/>
              </a:xfrm>
              <a:custGeom>
                <a:avLst/>
                <a:gdLst>
                  <a:gd name="T0" fmla="*/ 1 w 22"/>
                  <a:gd name="T1" fmla="*/ 1 h 22"/>
                  <a:gd name="T2" fmla="*/ 0 w 22"/>
                  <a:gd name="T3" fmla="*/ 1 h 22"/>
                  <a:gd name="T4" fmla="*/ 1 w 22"/>
                  <a:gd name="T5" fmla="*/ 0 h 22"/>
                  <a:gd name="T6" fmla="*/ 1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7" y="2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2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6" name="Line 3828"/>
              <p:cNvSpPr>
                <a:spLocks noChangeShapeType="1"/>
              </p:cNvSpPr>
              <p:nvPr/>
            </p:nvSpPr>
            <p:spPr bwMode="auto">
              <a:xfrm flipH="1" flipV="1">
                <a:off x="2859" y="118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7" name="Line 3829"/>
              <p:cNvSpPr>
                <a:spLocks noChangeShapeType="1"/>
              </p:cNvSpPr>
              <p:nvPr/>
            </p:nvSpPr>
            <p:spPr bwMode="auto">
              <a:xfrm>
                <a:off x="3239" y="1149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8" name="Line 3830"/>
              <p:cNvSpPr>
                <a:spLocks noChangeShapeType="1"/>
              </p:cNvSpPr>
              <p:nvPr/>
            </p:nvSpPr>
            <p:spPr bwMode="auto">
              <a:xfrm flipV="1">
                <a:off x="3229" y="1149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40" name="Group 3831"/>
            <p:cNvGrpSpPr>
              <a:grpSpLocks/>
            </p:cNvGrpSpPr>
            <p:nvPr/>
          </p:nvGrpSpPr>
          <p:grpSpPr bwMode="auto">
            <a:xfrm>
              <a:off x="2008" y="702"/>
              <a:ext cx="1911" cy="1321"/>
              <a:chOff x="2008" y="702"/>
              <a:chExt cx="1911" cy="1321"/>
            </a:xfrm>
          </p:grpSpPr>
          <p:sp>
            <p:nvSpPr>
              <p:cNvPr id="107285" name="Line 3832"/>
              <p:cNvSpPr>
                <a:spLocks noChangeShapeType="1"/>
              </p:cNvSpPr>
              <p:nvPr/>
            </p:nvSpPr>
            <p:spPr bwMode="auto">
              <a:xfrm>
                <a:off x="3229" y="1158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6" name="Line 3833"/>
              <p:cNvSpPr>
                <a:spLocks noChangeShapeType="1"/>
              </p:cNvSpPr>
              <p:nvPr/>
            </p:nvSpPr>
            <p:spPr bwMode="auto">
              <a:xfrm flipH="1">
                <a:off x="2675" y="11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7" name="Line 3834"/>
              <p:cNvSpPr>
                <a:spLocks noChangeShapeType="1"/>
              </p:cNvSpPr>
              <p:nvPr/>
            </p:nvSpPr>
            <p:spPr bwMode="auto">
              <a:xfrm flipH="1">
                <a:off x="2661" y="1214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8" name="Line 3835"/>
              <p:cNvSpPr>
                <a:spLocks noChangeShapeType="1"/>
              </p:cNvSpPr>
              <p:nvPr/>
            </p:nvSpPr>
            <p:spPr bwMode="auto">
              <a:xfrm flipH="1">
                <a:off x="2647" y="1228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9" name="Line 3836"/>
              <p:cNvSpPr>
                <a:spLocks noChangeShapeType="1"/>
              </p:cNvSpPr>
              <p:nvPr/>
            </p:nvSpPr>
            <p:spPr bwMode="auto">
              <a:xfrm flipH="1">
                <a:off x="2633" y="124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0" name="Line 3837"/>
              <p:cNvSpPr>
                <a:spLocks noChangeShapeType="1"/>
              </p:cNvSpPr>
              <p:nvPr/>
            </p:nvSpPr>
            <p:spPr bwMode="auto">
              <a:xfrm flipH="1">
                <a:off x="2618" y="125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1" name="Line 3838"/>
              <p:cNvSpPr>
                <a:spLocks noChangeShapeType="1"/>
              </p:cNvSpPr>
              <p:nvPr/>
            </p:nvSpPr>
            <p:spPr bwMode="auto">
              <a:xfrm flipH="1">
                <a:off x="2602" y="127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2" name="Line 3839"/>
              <p:cNvSpPr>
                <a:spLocks noChangeShapeType="1"/>
              </p:cNvSpPr>
              <p:nvPr/>
            </p:nvSpPr>
            <p:spPr bwMode="auto">
              <a:xfrm flipH="1">
                <a:off x="2765" y="128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3" name="Line 3840"/>
              <p:cNvSpPr>
                <a:spLocks noChangeShapeType="1"/>
              </p:cNvSpPr>
              <p:nvPr/>
            </p:nvSpPr>
            <p:spPr bwMode="auto">
              <a:xfrm flipH="1">
                <a:off x="2751" y="1304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4" name="Line 3841"/>
              <p:cNvSpPr>
                <a:spLocks noChangeShapeType="1"/>
              </p:cNvSpPr>
              <p:nvPr/>
            </p:nvSpPr>
            <p:spPr bwMode="auto">
              <a:xfrm flipH="1">
                <a:off x="2737" y="1319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5" name="Line 3842"/>
              <p:cNvSpPr>
                <a:spLocks noChangeShapeType="1"/>
              </p:cNvSpPr>
              <p:nvPr/>
            </p:nvSpPr>
            <p:spPr bwMode="auto">
              <a:xfrm flipH="1">
                <a:off x="2723" y="133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6" name="Line 3843"/>
              <p:cNvSpPr>
                <a:spLocks noChangeShapeType="1"/>
              </p:cNvSpPr>
              <p:nvPr/>
            </p:nvSpPr>
            <p:spPr bwMode="auto">
              <a:xfrm flipH="1">
                <a:off x="2708" y="1347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7" name="Line 3844"/>
              <p:cNvSpPr>
                <a:spLocks noChangeShapeType="1"/>
              </p:cNvSpPr>
              <p:nvPr/>
            </p:nvSpPr>
            <p:spPr bwMode="auto">
              <a:xfrm flipH="1">
                <a:off x="2692" y="136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8" name="Line 3845"/>
              <p:cNvSpPr>
                <a:spLocks noChangeShapeType="1"/>
              </p:cNvSpPr>
              <p:nvPr/>
            </p:nvSpPr>
            <p:spPr bwMode="auto">
              <a:xfrm>
                <a:off x="2686" y="1198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9" name="Line 3846"/>
              <p:cNvSpPr>
                <a:spLocks noChangeShapeType="1"/>
              </p:cNvSpPr>
              <p:nvPr/>
            </p:nvSpPr>
            <p:spPr bwMode="auto">
              <a:xfrm>
                <a:off x="2687" y="1218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0" name="Line 3847"/>
              <p:cNvSpPr>
                <a:spLocks noChangeShapeType="1"/>
              </p:cNvSpPr>
              <p:nvPr/>
            </p:nvSpPr>
            <p:spPr bwMode="auto">
              <a:xfrm>
                <a:off x="2688" y="1238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1" name="Line 3848"/>
              <p:cNvSpPr>
                <a:spLocks noChangeShapeType="1"/>
              </p:cNvSpPr>
              <p:nvPr/>
            </p:nvSpPr>
            <p:spPr bwMode="auto">
              <a:xfrm>
                <a:off x="2688" y="1258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2" name="Line 3849"/>
              <p:cNvSpPr>
                <a:spLocks noChangeShapeType="1"/>
              </p:cNvSpPr>
              <p:nvPr/>
            </p:nvSpPr>
            <p:spPr bwMode="auto">
              <a:xfrm>
                <a:off x="2689" y="1279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3" name="Line 3850"/>
              <p:cNvSpPr>
                <a:spLocks noChangeShapeType="1"/>
              </p:cNvSpPr>
              <p:nvPr/>
            </p:nvSpPr>
            <p:spPr bwMode="auto">
              <a:xfrm>
                <a:off x="2690" y="1299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4" name="Line 3851"/>
              <p:cNvSpPr>
                <a:spLocks noChangeShapeType="1"/>
              </p:cNvSpPr>
              <p:nvPr/>
            </p:nvSpPr>
            <p:spPr bwMode="auto">
              <a:xfrm>
                <a:off x="2691" y="1319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5" name="Line 3852"/>
              <p:cNvSpPr>
                <a:spLocks noChangeShapeType="1"/>
              </p:cNvSpPr>
              <p:nvPr/>
            </p:nvSpPr>
            <p:spPr bwMode="auto">
              <a:xfrm>
                <a:off x="2691" y="1339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6" name="Line 3853"/>
              <p:cNvSpPr>
                <a:spLocks noChangeShapeType="1"/>
              </p:cNvSpPr>
              <p:nvPr/>
            </p:nvSpPr>
            <p:spPr bwMode="auto">
              <a:xfrm>
                <a:off x="2692" y="1359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7" name="Line 3854"/>
              <p:cNvSpPr>
                <a:spLocks noChangeShapeType="1"/>
              </p:cNvSpPr>
              <p:nvPr/>
            </p:nvSpPr>
            <p:spPr bwMode="auto">
              <a:xfrm flipH="1" flipV="1">
                <a:off x="2763" y="1288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8" name="Line 3855"/>
              <p:cNvSpPr>
                <a:spLocks noChangeShapeType="1"/>
              </p:cNvSpPr>
              <p:nvPr/>
            </p:nvSpPr>
            <p:spPr bwMode="auto">
              <a:xfrm flipH="1" flipV="1">
                <a:off x="2743" y="1287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9" name="Line 3856"/>
              <p:cNvSpPr>
                <a:spLocks noChangeShapeType="1"/>
              </p:cNvSpPr>
              <p:nvPr/>
            </p:nvSpPr>
            <p:spPr bwMode="auto">
              <a:xfrm flipH="1" flipV="1">
                <a:off x="2723" y="128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0" name="Line 3857"/>
              <p:cNvSpPr>
                <a:spLocks noChangeShapeType="1"/>
              </p:cNvSpPr>
              <p:nvPr/>
            </p:nvSpPr>
            <p:spPr bwMode="auto">
              <a:xfrm flipH="1" flipV="1">
                <a:off x="2702" y="1286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1" name="Line 3858"/>
              <p:cNvSpPr>
                <a:spLocks noChangeShapeType="1"/>
              </p:cNvSpPr>
              <p:nvPr/>
            </p:nvSpPr>
            <p:spPr bwMode="auto">
              <a:xfrm flipH="1" flipV="1">
                <a:off x="2683" y="1285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2" name="Line 3859"/>
              <p:cNvSpPr>
                <a:spLocks noChangeShapeType="1"/>
              </p:cNvSpPr>
              <p:nvPr/>
            </p:nvSpPr>
            <p:spPr bwMode="auto">
              <a:xfrm flipH="1" flipV="1">
                <a:off x="2662" y="1284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3" name="Line 3860"/>
              <p:cNvSpPr>
                <a:spLocks noChangeShapeType="1"/>
              </p:cNvSpPr>
              <p:nvPr/>
            </p:nvSpPr>
            <p:spPr bwMode="auto">
              <a:xfrm flipH="1" flipV="1">
                <a:off x="2642" y="128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4" name="Line 3861"/>
              <p:cNvSpPr>
                <a:spLocks noChangeShapeType="1"/>
              </p:cNvSpPr>
              <p:nvPr/>
            </p:nvSpPr>
            <p:spPr bwMode="auto">
              <a:xfrm flipH="1" flipV="1">
                <a:off x="2622" y="1282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5" name="Line 3862"/>
              <p:cNvSpPr>
                <a:spLocks noChangeShapeType="1"/>
              </p:cNvSpPr>
              <p:nvPr/>
            </p:nvSpPr>
            <p:spPr bwMode="auto">
              <a:xfrm flipH="1" flipV="1">
                <a:off x="2602" y="1282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6" name="Line 3863"/>
              <p:cNvSpPr>
                <a:spLocks noChangeShapeType="1"/>
              </p:cNvSpPr>
              <p:nvPr/>
            </p:nvSpPr>
            <p:spPr bwMode="auto">
              <a:xfrm>
                <a:off x="3079" y="1005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7" name="Line 3864"/>
              <p:cNvSpPr>
                <a:spLocks noChangeShapeType="1"/>
              </p:cNvSpPr>
              <p:nvPr/>
            </p:nvSpPr>
            <p:spPr bwMode="auto">
              <a:xfrm>
                <a:off x="3089" y="1018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8" name="Line 3865"/>
              <p:cNvSpPr>
                <a:spLocks noChangeShapeType="1"/>
              </p:cNvSpPr>
              <p:nvPr/>
            </p:nvSpPr>
            <p:spPr bwMode="auto">
              <a:xfrm>
                <a:off x="3103" y="1031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9" name="Line 3866"/>
              <p:cNvSpPr>
                <a:spLocks noChangeShapeType="1"/>
              </p:cNvSpPr>
              <p:nvPr/>
            </p:nvSpPr>
            <p:spPr bwMode="auto">
              <a:xfrm>
                <a:off x="3117" y="104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0" name="Line 3867"/>
              <p:cNvSpPr>
                <a:spLocks noChangeShapeType="1"/>
              </p:cNvSpPr>
              <p:nvPr/>
            </p:nvSpPr>
            <p:spPr bwMode="auto">
              <a:xfrm>
                <a:off x="3130" y="1059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1" name="Line 3868"/>
              <p:cNvSpPr>
                <a:spLocks noChangeShapeType="1"/>
              </p:cNvSpPr>
              <p:nvPr/>
            </p:nvSpPr>
            <p:spPr bwMode="auto">
              <a:xfrm>
                <a:off x="2786" y="1261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2" name="Line 3869"/>
              <p:cNvSpPr>
                <a:spLocks noChangeShapeType="1"/>
              </p:cNvSpPr>
              <p:nvPr/>
            </p:nvSpPr>
            <p:spPr bwMode="auto">
              <a:xfrm>
                <a:off x="2773" y="127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3" name="Line 3870"/>
              <p:cNvSpPr>
                <a:spLocks noChangeShapeType="1"/>
              </p:cNvSpPr>
              <p:nvPr/>
            </p:nvSpPr>
            <p:spPr bwMode="auto">
              <a:xfrm>
                <a:off x="2775" y="1287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4" name="Line 3871"/>
              <p:cNvSpPr>
                <a:spLocks noChangeShapeType="1"/>
              </p:cNvSpPr>
              <p:nvPr/>
            </p:nvSpPr>
            <p:spPr bwMode="auto">
              <a:xfrm flipV="1">
                <a:off x="2770" y="1265"/>
                <a:ext cx="11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5" name="Line 3872"/>
              <p:cNvSpPr>
                <a:spLocks noChangeShapeType="1"/>
              </p:cNvSpPr>
              <p:nvPr/>
            </p:nvSpPr>
            <p:spPr bwMode="auto">
              <a:xfrm flipV="1">
                <a:off x="2792" y="126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6" name="Line 3873"/>
              <p:cNvSpPr>
                <a:spLocks noChangeShapeType="1"/>
              </p:cNvSpPr>
              <p:nvPr/>
            </p:nvSpPr>
            <p:spPr bwMode="auto">
              <a:xfrm flipV="1">
                <a:off x="3083" y="1000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7" name="Line 3874"/>
              <p:cNvSpPr>
                <a:spLocks noChangeShapeType="1"/>
              </p:cNvSpPr>
              <p:nvPr/>
            </p:nvSpPr>
            <p:spPr bwMode="auto">
              <a:xfrm flipV="1">
                <a:off x="3092" y="100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8" name="Line 3875"/>
              <p:cNvSpPr>
                <a:spLocks noChangeShapeType="1"/>
              </p:cNvSpPr>
              <p:nvPr/>
            </p:nvSpPr>
            <p:spPr bwMode="auto">
              <a:xfrm flipV="1">
                <a:off x="3102" y="1019"/>
                <a:ext cx="8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9" name="Line 3876"/>
              <p:cNvSpPr>
                <a:spLocks noChangeShapeType="1"/>
              </p:cNvSpPr>
              <p:nvPr/>
            </p:nvSpPr>
            <p:spPr bwMode="auto">
              <a:xfrm flipV="1">
                <a:off x="3113" y="1030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0" name="Line 3877"/>
              <p:cNvSpPr>
                <a:spLocks noChangeShapeType="1"/>
              </p:cNvSpPr>
              <p:nvPr/>
            </p:nvSpPr>
            <p:spPr bwMode="auto">
              <a:xfrm flipV="1">
                <a:off x="3122" y="103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1" name="Line 3878"/>
              <p:cNvSpPr>
                <a:spLocks noChangeShapeType="1"/>
              </p:cNvSpPr>
              <p:nvPr/>
            </p:nvSpPr>
            <p:spPr bwMode="auto">
              <a:xfrm flipV="1">
                <a:off x="3132" y="1049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2" name="Line 3879"/>
              <p:cNvSpPr>
                <a:spLocks noChangeShapeType="1"/>
              </p:cNvSpPr>
              <p:nvPr/>
            </p:nvSpPr>
            <p:spPr bwMode="auto">
              <a:xfrm flipH="1" flipV="1">
                <a:off x="2775" y="1272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3" name="Line 3880"/>
              <p:cNvSpPr>
                <a:spLocks noChangeShapeType="1"/>
              </p:cNvSpPr>
              <p:nvPr/>
            </p:nvSpPr>
            <p:spPr bwMode="auto">
              <a:xfrm flipH="1" flipV="1">
                <a:off x="2785" y="1261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4" name="Line 3881"/>
              <p:cNvSpPr>
                <a:spLocks noChangeShapeType="1"/>
              </p:cNvSpPr>
              <p:nvPr/>
            </p:nvSpPr>
            <p:spPr bwMode="auto">
              <a:xfrm flipH="1" flipV="1">
                <a:off x="2798" y="1258"/>
                <a:ext cx="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5" name="Line 3882"/>
              <p:cNvSpPr>
                <a:spLocks noChangeShapeType="1"/>
              </p:cNvSpPr>
              <p:nvPr/>
            </p:nvSpPr>
            <p:spPr bwMode="auto">
              <a:xfrm flipH="1" flipV="1">
                <a:off x="3084" y="1000"/>
                <a:ext cx="18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6" name="Line 3883"/>
              <p:cNvSpPr>
                <a:spLocks noChangeShapeType="1"/>
              </p:cNvSpPr>
              <p:nvPr/>
            </p:nvSpPr>
            <p:spPr bwMode="auto">
              <a:xfrm flipH="1" flipV="1">
                <a:off x="3113" y="1023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7" name="Freeform 3884"/>
              <p:cNvSpPr>
                <a:spLocks/>
              </p:cNvSpPr>
              <p:nvPr/>
            </p:nvSpPr>
            <p:spPr bwMode="auto">
              <a:xfrm>
                <a:off x="3110" y="1071"/>
                <a:ext cx="33" cy="161"/>
              </a:xfrm>
              <a:custGeom>
                <a:avLst/>
                <a:gdLst>
                  <a:gd name="T0" fmla="*/ 4 w 65"/>
                  <a:gd name="T1" fmla="*/ 0 h 321"/>
                  <a:gd name="T2" fmla="*/ 2 w 65"/>
                  <a:gd name="T3" fmla="*/ 4 h 321"/>
                  <a:gd name="T4" fmla="*/ 0 w 65"/>
                  <a:gd name="T5" fmla="*/ 8 h 321"/>
                  <a:gd name="T6" fmla="*/ 1 w 65"/>
                  <a:gd name="T7" fmla="*/ 13 h 321"/>
                  <a:gd name="T8" fmla="*/ 2 w 65"/>
                  <a:gd name="T9" fmla="*/ 17 h 321"/>
                  <a:gd name="T10" fmla="*/ 5 w 65"/>
                  <a:gd name="T11" fmla="*/ 21 h 3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21"/>
                  <a:gd name="T20" fmla="*/ 65 w 65"/>
                  <a:gd name="T21" fmla="*/ 321 h 3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21">
                    <a:moveTo>
                      <a:pt x="64" y="0"/>
                    </a:moveTo>
                    <a:lnTo>
                      <a:pt x="22" y="57"/>
                    </a:lnTo>
                    <a:lnTo>
                      <a:pt x="0" y="126"/>
                    </a:lnTo>
                    <a:lnTo>
                      <a:pt x="1" y="198"/>
                    </a:lnTo>
                    <a:lnTo>
                      <a:pt x="23" y="265"/>
                    </a:lnTo>
                    <a:lnTo>
                      <a:pt x="65" y="3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8" name="Line 3885"/>
              <p:cNvSpPr>
                <a:spLocks noChangeShapeType="1"/>
              </p:cNvSpPr>
              <p:nvPr/>
            </p:nvSpPr>
            <p:spPr bwMode="auto">
              <a:xfrm flipV="1">
                <a:off x="2875" y="1095"/>
                <a:ext cx="468" cy="4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9" name="Line 3886"/>
              <p:cNvSpPr>
                <a:spLocks noChangeShapeType="1"/>
              </p:cNvSpPr>
              <p:nvPr/>
            </p:nvSpPr>
            <p:spPr bwMode="auto">
              <a:xfrm>
                <a:off x="2266" y="90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0" name="Line 3887"/>
              <p:cNvSpPr>
                <a:spLocks noChangeShapeType="1"/>
              </p:cNvSpPr>
              <p:nvPr/>
            </p:nvSpPr>
            <p:spPr bwMode="auto">
              <a:xfrm>
                <a:off x="2274" y="908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1" name="Line 3888"/>
              <p:cNvSpPr>
                <a:spLocks noChangeShapeType="1"/>
              </p:cNvSpPr>
              <p:nvPr/>
            </p:nvSpPr>
            <p:spPr bwMode="auto">
              <a:xfrm>
                <a:off x="2411" y="771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2" name="Line 3889"/>
              <p:cNvSpPr>
                <a:spLocks noChangeShapeType="1"/>
              </p:cNvSpPr>
              <p:nvPr/>
            </p:nvSpPr>
            <p:spPr bwMode="auto">
              <a:xfrm flipV="1">
                <a:off x="2276" y="836"/>
                <a:ext cx="75" cy="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3" name="Line 3890"/>
              <p:cNvSpPr>
                <a:spLocks noChangeShapeType="1"/>
              </p:cNvSpPr>
              <p:nvPr/>
            </p:nvSpPr>
            <p:spPr bwMode="auto">
              <a:xfrm flipH="1">
                <a:off x="2340" y="776"/>
                <a:ext cx="77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4" name="Line 3891"/>
              <p:cNvSpPr>
                <a:spLocks noChangeShapeType="1"/>
              </p:cNvSpPr>
              <p:nvPr/>
            </p:nvSpPr>
            <p:spPr bwMode="auto">
              <a:xfrm>
                <a:off x="2337" y="836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5" name="Line 3892"/>
              <p:cNvSpPr>
                <a:spLocks noChangeShapeType="1"/>
              </p:cNvSpPr>
              <p:nvPr/>
            </p:nvSpPr>
            <p:spPr bwMode="auto">
              <a:xfrm>
                <a:off x="2416" y="766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6" name="Line 3893"/>
              <p:cNvSpPr>
                <a:spLocks noChangeShapeType="1"/>
              </p:cNvSpPr>
              <p:nvPr/>
            </p:nvSpPr>
            <p:spPr bwMode="auto">
              <a:xfrm flipV="1">
                <a:off x="2262" y="924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7" name="Line 3894"/>
              <p:cNvSpPr>
                <a:spLocks noChangeShapeType="1"/>
              </p:cNvSpPr>
              <p:nvPr/>
            </p:nvSpPr>
            <p:spPr bwMode="auto">
              <a:xfrm flipV="1">
                <a:off x="2255" y="920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8" name="Line 3895"/>
              <p:cNvSpPr>
                <a:spLocks noChangeShapeType="1"/>
              </p:cNvSpPr>
              <p:nvPr/>
            </p:nvSpPr>
            <p:spPr bwMode="auto">
              <a:xfrm flipH="1" flipV="1">
                <a:off x="2277" y="92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9" name="Line 3896"/>
              <p:cNvSpPr>
                <a:spLocks noChangeShapeType="1"/>
              </p:cNvSpPr>
              <p:nvPr/>
            </p:nvSpPr>
            <p:spPr bwMode="auto">
              <a:xfrm>
                <a:off x="2282" y="915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0" name="Line 3897"/>
              <p:cNvSpPr>
                <a:spLocks noChangeShapeType="1"/>
              </p:cNvSpPr>
              <p:nvPr/>
            </p:nvSpPr>
            <p:spPr bwMode="auto">
              <a:xfrm>
                <a:off x="2371" y="825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1" name="Line 3898"/>
              <p:cNvSpPr>
                <a:spLocks noChangeShapeType="1"/>
              </p:cNvSpPr>
              <p:nvPr/>
            </p:nvSpPr>
            <p:spPr bwMode="auto">
              <a:xfrm flipV="1">
                <a:off x="2283" y="827"/>
                <a:ext cx="90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2" name="Line 3899"/>
              <p:cNvSpPr>
                <a:spLocks noChangeShapeType="1"/>
              </p:cNvSpPr>
              <p:nvPr/>
            </p:nvSpPr>
            <p:spPr bwMode="auto">
              <a:xfrm flipH="1">
                <a:off x="2284" y="828"/>
                <a:ext cx="90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3" name="Line 3900"/>
              <p:cNvSpPr>
                <a:spLocks noChangeShapeType="1"/>
              </p:cNvSpPr>
              <p:nvPr/>
            </p:nvSpPr>
            <p:spPr bwMode="auto">
              <a:xfrm>
                <a:off x="2376" y="82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4" name="Line 3901"/>
              <p:cNvSpPr>
                <a:spLocks noChangeShapeType="1"/>
              </p:cNvSpPr>
              <p:nvPr/>
            </p:nvSpPr>
            <p:spPr bwMode="auto">
              <a:xfrm flipH="1">
                <a:off x="2255" y="920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5" name="Line 3902"/>
              <p:cNvSpPr>
                <a:spLocks noChangeShapeType="1"/>
              </p:cNvSpPr>
              <p:nvPr/>
            </p:nvSpPr>
            <p:spPr bwMode="auto">
              <a:xfrm flipH="1">
                <a:off x="2244" y="909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6" name="Line 3903"/>
              <p:cNvSpPr>
                <a:spLocks noChangeShapeType="1"/>
              </p:cNvSpPr>
              <p:nvPr/>
            </p:nvSpPr>
            <p:spPr bwMode="auto">
              <a:xfrm flipV="1">
                <a:off x="2229" y="976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7" name="Line 3904"/>
              <p:cNvSpPr>
                <a:spLocks noChangeShapeType="1"/>
              </p:cNvSpPr>
              <p:nvPr/>
            </p:nvSpPr>
            <p:spPr bwMode="auto">
              <a:xfrm>
                <a:off x="2282" y="969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8" name="Line 3905"/>
              <p:cNvSpPr>
                <a:spLocks noChangeShapeType="1"/>
              </p:cNvSpPr>
              <p:nvPr/>
            </p:nvSpPr>
            <p:spPr bwMode="auto">
              <a:xfrm flipH="1" flipV="1">
                <a:off x="2244" y="931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9" name="Line 3906"/>
              <p:cNvSpPr>
                <a:spLocks noChangeShapeType="1"/>
              </p:cNvSpPr>
              <p:nvPr/>
            </p:nvSpPr>
            <p:spPr bwMode="auto">
              <a:xfrm>
                <a:off x="2221" y="1030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0" name="Line 3907"/>
              <p:cNvSpPr>
                <a:spLocks noChangeShapeType="1"/>
              </p:cNvSpPr>
              <p:nvPr/>
            </p:nvSpPr>
            <p:spPr bwMode="auto">
              <a:xfrm flipH="1">
                <a:off x="2346" y="1946"/>
                <a:ext cx="78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1" name="Line 3908"/>
              <p:cNvSpPr>
                <a:spLocks noChangeShapeType="1"/>
              </p:cNvSpPr>
              <p:nvPr/>
            </p:nvSpPr>
            <p:spPr bwMode="auto">
              <a:xfrm>
                <a:off x="2268" y="178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2" name="Line 3909"/>
              <p:cNvSpPr>
                <a:spLocks noChangeShapeType="1"/>
              </p:cNvSpPr>
              <p:nvPr/>
            </p:nvSpPr>
            <p:spPr bwMode="auto">
              <a:xfrm>
                <a:off x="2219" y="1739"/>
                <a:ext cx="54" cy="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3" name="Freeform 3910"/>
              <p:cNvSpPr>
                <a:spLocks/>
              </p:cNvSpPr>
              <p:nvPr/>
            </p:nvSpPr>
            <p:spPr bwMode="auto">
              <a:xfrm>
                <a:off x="2197" y="1739"/>
                <a:ext cx="22" cy="106"/>
              </a:xfrm>
              <a:custGeom>
                <a:avLst/>
                <a:gdLst>
                  <a:gd name="T0" fmla="*/ 3 w 44"/>
                  <a:gd name="T1" fmla="*/ 0 h 213"/>
                  <a:gd name="T2" fmla="*/ 1 w 44"/>
                  <a:gd name="T3" fmla="*/ 3 h 213"/>
                  <a:gd name="T4" fmla="*/ 0 w 44"/>
                  <a:gd name="T5" fmla="*/ 6 h 213"/>
                  <a:gd name="T6" fmla="*/ 1 w 44"/>
                  <a:gd name="T7" fmla="*/ 10 h 213"/>
                  <a:gd name="T8" fmla="*/ 3 w 44"/>
                  <a:gd name="T9" fmla="*/ 13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13"/>
                  <a:gd name="T17" fmla="*/ 44 w 4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13">
                    <a:moveTo>
                      <a:pt x="44" y="0"/>
                    </a:moveTo>
                    <a:lnTo>
                      <a:pt x="11" y="48"/>
                    </a:lnTo>
                    <a:lnTo>
                      <a:pt x="0" y="106"/>
                    </a:lnTo>
                    <a:lnTo>
                      <a:pt x="11" y="164"/>
                    </a:lnTo>
                    <a:lnTo>
                      <a:pt x="44" y="2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4" name="Line 3911"/>
              <p:cNvSpPr>
                <a:spLocks noChangeShapeType="1"/>
              </p:cNvSpPr>
              <p:nvPr/>
            </p:nvSpPr>
            <p:spPr bwMode="auto">
              <a:xfrm>
                <a:off x="2262" y="942"/>
                <a:ext cx="430" cy="4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5" name="Line 3912"/>
              <p:cNvSpPr>
                <a:spLocks noChangeShapeType="1"/>
              </p:cNvSpPr>
              <p:nvPr/>
            </p:nvSpPr>
            <p:spPr bwMode="auto">
              <a:xfrm>
                <a:off x="2255" y="942"/>
                <a:ext cx="434" cy="4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6" name="Line 3913"/>
              <p:cNvSpPr>
                <a:spLocks noChangeShapeType="1"/>
              </p:cNvSpPr>
              <p:nvPr/>
            </p:nvSpPr>
            <p:spPr bwMode="auto">
              <a:xfrm>
                <a:off x="2289" y="976"/>
                <a:ext cx="399" cy="4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7" name="Line 3914"/>
              <p:cNvSpPr>
                <a:spLocks noChangeShapeType="1"/>
              </p:cNvSpPr>
              <p:nvPr/>
            </p:nvSpPr>
            <p:spPr bwMode="auto">
              <a:xfrm>
                <a:off x="2280" y="986"/>
                <a:ext cx="390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8" name="Line 3915"/>
              <p:cNvSpPr>
                <a:spLocks noChangeShapeType="1"/>
              </p:cNvSpPr>
              <p:nvPr/>
            </p:nvSpPr>
            <p:spPr bwMode="auto">
              <a:xfrm>
                <a:off x="2571" y="179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9" name="Line 3916"/>
              <p:cNvSpPr>
                <a:spLocks noChangeShapeType="1"/>
              </p:cNvSpPr>
              <p:nvPr/>
            </p:nvSpPr>
            <p:spPr bwMode="auto">
              <a:xfrm>
                <a:off x="2558" y="181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0" name="Line 3917"/>
              <p:cNvSpPr>
                <a:spLocks noChangeShapeType="1"/>
              </p:cNvSpPr>
              <p:nvPr/>
            </p:nvSpPr>
            <p:spPr bwMode="auto">
              <a:xfrm>
                <a:off x="2544" y="182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1" name="Line 3918"/>
              <p:cNvSpPr>
                <a:spLocks noChangeShapeType="1"/>
              </p:cNvSpPr>
              <p:nvPr/>
            </p:nvSpPr>
            <p:spPr bwMode="auto">
              <a:xfrm>
                <a:off x="2530" y="1839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2" name="Line 3919"/>
              <p:cNvSpPr>
                <a:spLocks noChangeShapeType="1"/>
              </p:cNvSpPr>
              <p:nvPr/>
            </p:nvSpPr>
            <p:spPr bwMode="auto">
              <a:xfrm>
                <a:off x="2517" y="185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3" name="Line 3920"/>
              <p:cNvSpPr>
                <a:spLocks noChangeShapeType="1"/>
              </p:cNvSpPr>
              <p:nvPr/>
            </p:nvSpPr>
            <p:spPr bwMode="auto">
              <a:xfrm>
                <a:off x="2504" y="186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4" name="Line 3921"/>
              <p:cNvSpPr>
                <a:spLocks noChangeShapeType="1"/>
              </p:cNvSpPr>
              <p:nvPr/>
            </p:nvSpPr>
            <p:spPr bwMode="auto">
              <a:xfrm>
                <a:off x="2490" y="187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5" name="Line 3922"/>
              <p:cNvSpPr>
                <a:spLocks noChangeShapeType="1"/>
              </p:cNvSpPr>
              <p:nvPr/>
            </p:nvSpPr>
            <p:spPr bwMode="auto">
              <a:xfrm>
                <a:off x="2477" y="189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6" name="Line 3923"/>
              <p:cNvSpPr>
                <a:spLocks noChangeShapeType="1"/>
              </p:cNvSpPr>
              <p:nvPr/>
            </p:nvSpPr>
            <p:spPr bwMode="auto">
              <a:xfrm>
                <a:off x="2464" y="190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7" name="Line 3924"/>
              <p:cNvSpPr>
                <a:spLocks noChangeShapeType="1"/>
              </p:cNvSpPr>
              <p:nvPr/>
            </p:nvSpPr>
            <p:spPr bwMode="auto">
              <a:xfrm>
                <a:off x="2449" y="192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8" name="Line 3925"/>
              <p:cNvSpPr>
                <a:spLocks noChangeShapeType="1"/>
              </p:cNvSpPr>
              <p:nvPr/>
            </p:nvSpPr>
            <p:spPr bwMode="auto">
              <a:xfrm>
                <a:off x="2436" y="193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9" name="Line 3926"/>
              <p:cNvSpPr>
                <a:spLocks noChangeShapeType="1"/>
              </p:cNvSpPr>
              <p:nvPr/>
            </p:nvSpPr>
            <p:spPr bwMode="auto">
              <a:xfrm>
                <a:off x="2425" y="194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0" name="Freeform 3927"/>
              <p:cNvSpPr>
                <a:spLocks/>
              </p:cNvSpPr>
              <p:nvPr/>
            </p:nvSpPr>
            <p:spPr bwMode="auto">
              <a:xfrm>
                <a:off x="2431" y="1919"/>
                <a:ext cx="19" cy="34"/>
              </a:xfrm>
              <a:custGeom>
                <a:avLst/>
                <a:gdLst>
                  <a:gd name="T0" fmla="*/ 0 w 40"/>
                  <a:gd name="T1" fmla="*/ 5 h 67"/>
                  <a:gd name="T2" fmla="*/ 2 w 40"/>
                  <a:gd name="T3" fmla="*/ 1 h 67"/>
                  <a:gd name="T4" fmla="*/ 2 w 40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67"/>
                  <a:gd name="T11" fmla="*/ 40 w 40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67">
                    <a:moveTo>
                      <a:pt x="0" y="67"/>
                    </a:moveTo>
                    <a:lnTo>
                      <a:pt x="35" y="8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1" name="Line 3928"/>
              <p:cNvSpPr>
                <a:spLocks noChangeShapeType="1"/>
              </p:cNvSpPr>
              <p:nvPr/>
            </p:nvSpPr>
            <p:spPr bwMode="auto">
              <a:xfrm flipV="1">
                <a:off x="2462" y="1882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2" name="Line 3929"/>
              <p:cNvSpPr>
                <a:spLocks noChangeShapeType="1"/>
              </p:cNvSpPr>
              <p:nvPr/>
            </p:nvSpPr>
            <p:spPr bwMode="auto">
              <a:xfrm flipV="1">
                <a:off x="2499" y="184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3" name="Line 3930"/>
              <p:cNvSpPr>
                <a:spLocks noChangeShapeType="1"/>
              </p:cNvSpPr>
              <p:nvPr/>
            </p:nvSpPr>
            <p:spPr bwMode="auto">
              <a:xfrm flipV="1">
                <a:off x="2536" y="180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4" name="Line 3931"/>
              <p:cNvSpPr>
                <a:spLocks noChangeShapeType="1"/>
              </p:cNvSpPr>
              <p:nvPr/>
            </p:nvSpPr>
            <p:spPr bwMode="auto">
              <a:xfrm flipV="1">
                <a:off x="2572" y="1805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5" name="Line 3932"/>
              <p:cNvSpPr>
                <a:spLocks noChangeShapeType="1"/>
              </p:cNvSpPr>
              <p:nvPr/>
            </p:nvSpPr>
            <p:spPr bwMode="auto">
              <a:xfrm flipH="1" flipV="1">
                <a:off x="2431" y="1939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6" name="Line 3933"/>
              <p:cNvSpPr>
                <a:spLocks noChangeShapeType="1"/>
              </p:cNvSpPr>
              <p:nvPr/>
            </p:nvSpPr>
            <p:spPr bwMode="auto">
              <a:xfrm flipH="1" flipV="1">
                <a:off x="2440" y="192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7" name="Line 3934"/>
              <p:cNvSpPr>
                <a:spLocks noChangeShapeType="1"/>
              </p:cNvSpPr>
              <p:nvPr/>
            </p:nvSpPr>
            <p:spPr bwMode="auto">
              <a:xfrm flipH="1" flipV="1">
                <a:off x="2450" y="191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8" name="Line 3935"/>
              <p:cNvSpPr>
                <a:spLocks noChangeShapeType="1"/>
              </p:cNvSpPr>
              <p:nvPr/>
            </p:nvSpPr>
            <p:spPr bwMode="auto">
              <a:xfrm flipH="1" flipV="1">
                <a:off x="2460" y="1910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9" name="Line 3936"/>
              <p:cNvSpPr>
                <a:spLocks noChangeShapeType="1"/>
              </p:cNvSpPr>
              <p:nvPr/>
            </p:nvSpPr>
            <p:spPr bwMode="auto">
              <a:xfrm flipH="1" flipV="1">
                <a:off x="2470" y="1899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0" name="Line 3937"/>
              <p:cNvSpPr>
                <a:spLocks noChangeShapeType="1"/>
              </p:cNvSpPr>
              <p:nvPr/>
            </p:nvSpPr>
            <p:spPr bwMode="auto">
              <a:xfrm flipH="1" flipV="1">
                <a:off x="2479" y="189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1" name="Line 3938"/>
              <p:cNvSpPr>
                <a:spLocks noChangeShapeType="1"/>
              </p:cNvSpPr>
              <p:nvPr/>
            </p:nvSpPr>
            <p:spPr bwMode="auto">
              <a:xfrm flipH="1" flipV="1">
                <a:off x="2489" y="188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2" name="Line 3939"/>
              <p:cNvSpPr>
                <a:spLocks noChangeShapeType="1"/>
              </p:cNvSpPr>
              <p:nvPr/>
            </p:nvSpPr>
            <p:spPr bwMode="auto">
              <a:xfrm flipH="1" flipV="1">
                <a:off x="2500" y="1870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3" name="Line 3940"/>
              <p:cNvSpPr>
                <a:spLocks noChangeShapeType="1"/>
              </p:cNvSpPr>
              <p:nvPr/>
            </p:nvSpPr>
            <p:spPr bwMode="auto">
              <a:xfrm flipH="1" flipV="1">
                <a:off x="2509" y="186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4" name="Line 3941"/>
              <p:cNvSpPr>
                <a:spLocks noChangeShapeType="1"/>
              </p:cNvSpPr>
              <p:nvPr/>
            </p:nvSpPr>
            <p:spPr bwMode="auto">
              <a:xfrm flipH="1" flipV="1">
                <a:off x="2519" y="1850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5" name="Line 3942"/>
              <p:cNvSpPr>
                <a:spLocks noChangeShapeType="1"/>
              </p:cNvSpPr>
              <p:nvPr/>
            </p:nvSpPr>
            <p:spPr bwMode="auto">
              <a:xfrm flipH="1" flipV="1">
                <a:off x="2529" y="1841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6" name="Line 3943"/>
              <p:cNvSpPr>
                <a:spLocks noChangeShapeType="1"/>
              </p:cNvSpPr>
              <p:nvPr/>
            </p:nvSpPr>
            <p:spPr bwMode="auto">
              <a:xfrm flipH="1" flipV="1">
                <a:off x="2539" y="1830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7" name="Line 3944"/>
              <p:cNvSpPr>
                <a:spLocks noChangeShapeType="1"/>
              </p:cNvSpPr>
              <p:nvPr/>
            </p:nvSpPr>
            <p:spPr bwMode="auto">
              <a:xfrm flipH="1" flipV="1">
                <a:off x="2548" y="1821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8" name="Line 3945"/>
              <p:cNvSpPr>
                <a:spLocks noChangeShapeType="1"/>
              </p:cNvSpPr>
              <p:nvPr/>
            </p:nvSpPr>
            <p:spPr bwMode="auto">
              <a:xfrm flipH="1" flipV="1">
                <a:off x="2558" y="1811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9" name="Line 3946"/>
              <p:cNvSpPr>
                <a:spLocks noChangeShapeType="1"/>
              </p:cNvSpPr>
              <p:nvPr/>
            </p:nvSpPr>
            <p:spPr bwMode="auto">
              <a:xfrm flipH="1" flipV="1">
                <a:off x="2568" y="1802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0" name="Freeform 3947"/>
              <p:cNvSpPr>
                <a:spLocks/>
              </p:cNvSpPr>
              <p:nvPr/>
            </p:nvSpPr>
            <p:spPr bwMode="auto">
              <a:xfrm>
                <a:off x="2424" y="1798"/>
                <a:ext cx="156" cy="156"/>
              </a:xfrm>
              <a:custGeom>
                <a:avLst/>
                <a:gdLst>
                  <a:gd name="T0" fmla="*/ 19 w 313"/>
                  <a:gd name="T1" fmla="*/ 2 h 311"/>
                  <a:gd name="T2" fmla="*/ 18 w 313"/>
                  <a:gd name="T3" fmla="*/ 0 h 311"/>
                  <a:gd name="T4" fmla="*/ 0 w 313"/>
                  <a:gd name="T5" fmla="*/ 19 h 311"/>
                  <a:gd name="T6" fmla="*/ 1 w 313"/>
                  <a:gd name="T7" fmla="*/ 20 h 311"/>
                  <a:gd name="T8" fmla="*/ 19 w 313"/>
                  <a:gd name="T9" fmla="*/ 2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11"/>
                  <a:gd name="T17" fmla="*/ 313 w 313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11">
                    <a:moveTo>
                      <a:pt x="313" y="17"/>
                    </a:moveTo>
                    <a:lnTo>
                      <a:pt x="295" y="0"/>
                    </a:lnTo>
                    <a:lnTo>
                      <a:pt x="0" y="294"/>
                    </a:lnTo>
                    <a:lnTo>
                      <a:pt x="19" y="311"/>
                    </a:lnTo>
                    <a:lnTo>
                      <a:pt x="313" y="1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1" name="Line 3948"/>
              <p:cNvSpPr>
                <a:spLocks noChangeShapeType="1"/>
              </p:cNvSpPr>
              <p:nvPr/>
            </p:nvSpPr>
            <p:spPr bwMode="auto">
              <a:xfrm flipV="1">
                <a:off x="2276" y="1376"/>
                <a:ext cx="412" cy="4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2" name="Line 3949"/>
              <p:cNvSpPr>
                <a:spLocks noChangeShapeType="1"/>
              </p:cNvSpPr>
              <p:nvPr/>
            </p:nvSpPr>
            <p:spPr bwMode="auto">
              <a:xfrm flipV="1">
                <a:off x="2268" y="1376"/>
                <a:ext cx="402" cy="4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3" name="Line 3950"/>
              <p:cNvSpPr>
                <a:spLocks noChangeShapeType="1"/>
              </p:cNvSpPr>
              <p:nvPr/>
            </p:nvSpPr>
            <p:spPr bwMode="auto">
              <a:xfrm flipV="1">
                <a:off x="2377" y="732"/>
                <a:ext cx="90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4" name="Line 3951"/>
              <p:cNvSpPr>
                <a:spLocks noChangeShapeType="1"/>
              </p:cNvSpPr>
              <p:nvPr/>
            </p:nvSpPr>
            <p:spPr bwMode="auto">
              <a:xfrm flipH="1">
                <a:off x="2379" y="733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5" name="Line 3952"/>
              <p:cNvSpPr>
                <a:spLocks noChangeShapeType="1"/>
              </p:cNvSpPr>
              <p:nvPr/>
            </p:nvSpPr>
            <p:spPr bwMode="auto">
              <a:xfrm>
                <a:off x="2174" y="867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6" name="Line 3953"/>
              <p:cNvSpPr>
                <a:spLocks noChangeShapeType="1"/>
              </p:cNvSpPr>
              <p:nvPr/>
            </p:nvSpPr>
            <p:spPr bwMode="auto">
              <a:xfrm>
                <a:off x="2174" y="910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7" name="Line 3954"/>
              <p:cNvSpPr>
                <a:spLocks noChangeShapeType="1"/>
              </p:cNvSpPr>
              <p:nvPr/>
            </p:nvSpPr>
            <p:spPr bwMode="auto">
              <a:xfrm>
                <a:off x="2174" y="951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8" name="Line 3955"/>
              <p:cNvSpPr>
                <a:spLocks noChangeShapeType="1"/>
              </p:cNvSpPr>
              <p:nvPr/>
            </p:nvSpPr>
            <p:spPr bwMode="auto">
              <a:xfrm flipH="1" flipV="1">
                <a:off x="2165" y="97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9" name="Line 3956"/>
              <p:cNvSpPr>
                <a:spLocks noChangeShapeType="1"/>
              </p:cNvSpPr>
              <p:nvPr/>
            </p:nvSpPr>
            <p:spPr bwMode="auto">
              <a:xfrm flipH="1" flipV="1">
                <a:off x="2136" y="94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0" name="Line 3957"/>
              <p:cNvSpPr>
                <a:spLocks noChangeShapeType="1"/>
              </p:cNvSpPr>
              <p:nvPr/>
            </p:nvSpPr>
            <p:spPr bwMode="auto">
              <a:xfrm flipH="1" flipV="1">
                <a:off x="2116" y="92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1" name="Line 3958"/>
              <p:cNvSpPr>
                <a:spLocks noChangeShapeType="1"/>
              </p:cNvSpPr>
              <p:nvPr/>
            </p:nvSpPr>
            <p:spPr bwMode="auto">
              <a:xfrm flipV="1">
                <a:off x="2116" y="91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2" name="Line 3959"/>
              <p:cNvSpPr>
                <a:spLocks noChangeShapeType="1"/>
              </p:cNvSpPr>
              <p:nvPr/>
            </p:nvSpPr>
            <p:spPr bwMode="auto">
              <a:xfrm flipV="1">
                <a:off x="2136" y="886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3" name="Line 3960"/>
              <p:cNvSpPr>
                <a:spLocks noChangeShapeType="1"/>
              </p:cNvSpPr>
              <p:nvPr/>
            </p:nvSpPr>
            <p:spPr bwMode="auto">
              <a:xfrm flipV="1">
                <a:off x="2165" y="86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4" name="Line 3961"/>
              <p:cNvSpPr>
                <a:spLocks noChangeShapeType="1"/>
              </p:cNvSpPr>
              <p:nvPr/>
            </p:nvSpPr>
            <p:spPr bwMode="auto">
              <a:xfrm flipH="1" flipV="1">
                <a:off x="2163" y="97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5" name="Line 3962"/>
              <p:cNvSpPr>
                <a:spLocks noChangeShapeType="1"/>
              </p:cNvSpPr>
              <p:nvPr/>
            </p:nvSpPr>
            <p:spPr bwMode="auto">
              <a:xfrm flipH="1" flipV="1">
                <a:off x="2134" y="94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6" name="Line 3963"/>
              <p:cNvSpPr>
                <a:spLocks noChangeShapeType="1"/>
              </p:cNvSpPr>
              <p:nvPr/>
            </p:nvSpPr>
            <p:spPr bwMode="auto">
              <a:xfrm flipH="1" flipV="1">
                <a:off x="2114" y="92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7" name="Line 3964"/>
              <p:cNvSpPr>
                <a:spLocks noChangeShapeType="1"/>
              </p:cNvSpPr>
              <p:nvPr/>
            </p:nvSpPr>
            <p:spPr bwMode="auto">
              <a:xfrm flipV="1">
                <a:off x="2114" y="91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8" name="Line 3965"/>
              <p:cNvSpPr>
                <a:spLocks noChangeShapeType="1"/>
              </p:cNvSpPr>
              <p:nvPr/>
            </p:nvSpPr>
            <p:spPr bwMode="auto">
              <a:xfrm flipV="1">
                <a:off x="2134" y="883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9" name="Line 3966"/>
              <p:cNvSpPr>
                <a:spLocks noChangeShapeType="1"/>
              </p:cNvSpPr>
              <p:nvPr/>
            </p:nvSpPr>
            <p:spPr bwMode="auto">
              <a:xfrm flipV="1">
                <a:off x="2163" y="86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0" name="Line 3967"/>
              <p:cNvSpPr>
                <a:spLocks noChangeShapeType="1"/>
              </p:cNvSpPr>
              <p:nvPr/>
            </p:nvSpPr>
            <p:spPr bwMode="auto">
              <a:xfrm flipV="1">
                <a:off x="2098" y="847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1" name="Line 3968"/>
              <p:cNvSpPr>
                <a:spLocks noChangeShapeType="1"/>
              </p:cNvSpPr>
              <p:nvPr/>
            </p:nvSpPr>
            <p:spPr bwMode="auto">
              <a:xfrm flipH="1" flipV="1">
                <a:off x="2098" y="923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2" name="Line 3969"/>
              <p:cNvSpPr>
                <a:spLocks noChangeShapeType="1"/>
              </p:cNvSpPr>
              <p:nvPr/>
            </p:nvSpPr>
            <p:spPr bwMode="auto">
              <a:xfrm flipH="1">
                <a:off x="2168" y="99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3" name="Line 3970"/>
              <p:cNvSpPr>
                <a:spLocks noChangeShapeType="1"/>
              </p:cNvSpPr>
              <p:nvPr/>
            </p:nvSpPr>
            <p:spPr bwMode="auto">
              <a:xfrm>
                <a:off x="2164" y="101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4" name="Line 3971"/>
              <p:cNvSpPr>
                <a:spLocks noChangeShapeType="1"/>
              </p:cNvSpPr>
              <p:nvPr/>
            </p:nvSpPr>
            <p:spPr bwMode="auto">
              <a:xfrm>
                <a:off x="2168" y="10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5" name="Line 3972"/>
              <p:cNvSpPr>
                <a:spLocks noChangeShapeType="1"/>
              </p:cNvSpPr>
              <p:nvPr/>
            </p:nvSpPr>
            <p:spPr bwMode="auto">
              <a:xfrm flipV="1">
                <a:off x="2078" y="1893"/>
                <a:ext cx="76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6" name="Line 3973"/>
              <p:cNvSpPr>
                <a:spLocks noChangeShapeType="1"/>
              </p:cNvSpPr>
              <p:nvPr/>
            </p:nvSpPr>
            <p:spPr bwMode="auto">
              <a:xfrm>
                <a:off x="2113" y="1845"/>
                <a:ext cx="53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7" name="Line 3974"/>
              <p:cNvSpPr>
                <a:spLocks noChangeShapeType="1"/>
              </p:cNvSpPr>
              <p:nvPr/>
            </p:nvSpPr>
            <p:spPr bwMode="auto">
              <a:xfrm>
                <a:off x="2154" y="1893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8" name="Line 3975"/>
              <p:cNvSpPr>
                <a:spLocks noChangeShapeType="1"/>
              </p:cNvSpPr>
              <p:nvPr/>
            </p:nvSpPr>
            <p:spPr bwMode="auto">
              <a:xfrm flipH="1">
                <a:off x="2020" y="1172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9" name="Line 3976"/>
              <p:cNvSpPr>
                <a:spLocks noChangeShapeType="1"/>
              </p:cNvSpPr>
              <p:nvPr/>
            </p:nvSpPr>
            <p:spPr bwMode="auto">
              <a:xfrm flipH="1">
                <a:off x="2008" y="1152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0" name="Line 3977"/>
              <p:cNvSpPr>
                <a:spLocks noChangeShapeType="1"/>
              </p:cNvSpPr>
              <p:nvPr/>
            </p:nvSpPr>
            <p:spPr bwMode="auto">
              <a:xfrm>
                <a:off x="2027" y="114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1" name="Line 3978"/>
              <p:cNvSpPr>
                <a:spLocks noChangeShapeType="1"/>
              </p:cNvSpPr>
              <p:nvPr/>
            </p:nvSpPr>
            <p:spPr bwMode="auto">
              <a:xfrm>
                <a:off x="2024" y="115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2" name="Line 3979"/>
              <p:cNvSpPr>
                <a:spLocks noChangeShapeType="1"/>
              </p:cNvSpPr>
              <p:nvPr/>
            </p:nvSpPr>
            <p:spPr bwMode="auto">
              <a:xfrm flipV="1">
                <a:off x="2033" y="1016"/>
                <a:ext cx="136" cy="1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3" name="Line 3980"/>
              <p:cNvSpPr>
                <a:spLocks noChangeShapeType="1"/>
              </p:cNvSpPr>
              <p:nvPr/>
            </p:nvSpPr>
            <p:spPr bwMode="auto">
              <a:xfrm flipV="1">
                <a:off x="2024" y="1007"/>
                <a:ext cx="144" cy="1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4" name="Line 3981"/>
              <p:cNvSpPr>
                <a:spLocks noChangeShapeType="1"/>
              </p:cNvSpPr>
              <p:nvPr/>
            </p:nvSpPr>
            <p:spPr bwMode="auto">
              <a:xfrm flipV="1">
                <a:off x="2035" y="1019"/>
                <a:ext cx="144" cy="1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5" name="Line 3982"/>
              <p:cNvSpPr>
                <a:spLocks noChangeShapeType="1"/>
              </p:cNvSpPr>
              <p:nvPr/>
            </p:nvSpPr>
            <p:spPr bwMode="auto">
              <a:xfrm>
                <a:off x="2118" y="923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6" name="Line 3983"/>
              <p:cNvSpPr>
                <a:spLocks noChangeShapeType="1"/>
              </p:cNvSpPr>
              <p:nvPr/>
            </p:nvSpPr>
            <p:spPr bwMode="auto">
              <a:xfrm>
                <a:off x="2161" y="92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7" name="Line 3984"/>
              <p:cNvSpPr>
                <a:spLocks noChangeShapeType="1"/>
              </p:cNvSpPr>
              <p:nvPr/>
            </p:nvSpPr>
            <p:spPr bwMode="auto">
              <a:xfrm>
                <a:off x="2201" y="923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8" name="Line 3985"/>
              <p:cNvSpPr>
                <a:spLocks noChangeShapeType="1"/>
              </p:cNvSpPr>
              <p:nvPr/>
            </p:nvSpPr>
            <p:spPr bwMode="auto">
              <a:xfrm>
                <a:off x="2172" y="86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9" name="Line 3986"/>
              <p:cNvSpPr>
                <a:spLocks noChangeShapeType="1"/>
              </p:cNvSpPr>
              <p:nvPr/>
            </p:nvSpPr>
            <p:spPr bwMode="auto">
              <a:xfrm>
                <a:off x="2193" y="88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0" name="Line 3987"/>
              <p:cNvSpPr>
                <a:spLocks noChangeShapeType="1"/>
              </p:cNvSpPr>
              <p:nvPr/>
            </p:nvSpPr>
            <p:spPr bwMode="auto">
              <a:xfrm>
                <a:off x="2222" y="91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1" name="Line 3988"/>
              <p:cNvSpPr>
                <a:spLocks noChangeShapeType="1"/>
              </p:cNvSpPr>
              <p:nvPr/>
            </p:nvSpPr>
            <p:spPr bwMode="auto">
              <a:xfrm flipH="1">
                <a:off x="2222" y="92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2" name="Line 3989"/>
              <p:cNvSpPr>
                <a:spLocks noChangeShapeType="1"/>
              </p:cNvSpPr>
              <p:nvPr/>
            </p:nvSpPr>
            <p:spPr bwMode="auto">
              <a:xfrm flipH="1">
                <a:off x="2193" y="942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3" name="Line 3990"/>
              <p:cNvSpPr>
                <a:spLocks noChangeShapeType="1"/>
              </p:cNvSpPr>
              <p:nvPr/>
            </p:nvSpPr>
            <p:spPr bwMode="auto">
              <a:xfrm flipH="1">
                <a:off x="2172" y="97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4" name="Line 3991"/>
              <p:cNvSpPr>
                <a:spLocks noChangeShapeType="1"/>
              </p:cNvSpPr>
              <p:nvPr/>
            </p:nvSpPr>
            <p:spPr bwMode="auto">
              <a:xfrm>
                <a:off x="2174" y="86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5" name="Line 3992"/>
              <p:cNvSpPr>
                <a:spLocks noChangeShapeType="1"/>
              </p:cNvSpPr>
              <p:nvPr/>
            </p:nvSpPr>
            <p:spPr bwMode="auto">
              <a:xfrm>
                <a:off x="2195" y="88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6" name="Line 3993"/>
              <p:cNvSpPr>
                <a:spLocks noChangeShapeType="1"/>
              </p:cNvSpPr>
              <p:nvPr/>
            </p:nvSpPr>
            <p:spPr bwMode="auto">
              <a:xfrm>
                <a:off x="2224" y="91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7" name="Line 3994"/>
              <p:cNvSpPr>
                <a:spLocks noChangeShapeType="1"/>
              </p:cNvSpPr>
              <p:nvPr/>
            </p:nvSpPr>
            <p:spPr bwMode="auto">
              <a:xfrm flipH="1">
                <a:off x="2224" y="92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8" name="Line 3995"/>
              <p:cNvSpPr>
                <a:spLocks noChangeShapeType="1"/>
              </p:cNvSpPr>
              <p:nvPr/>
            </p:nvSpPr>
            <p:spPr bwMode="auto">
              <a:xfrm flipH="1">
                <a:off x="2195" y="94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9" name="Line 3996"/>
              <p:cNvSpPr>
                <a:spLocks noChangeShapeType="1"/>
              </p:cNvSpPr>
              <p:nvPr/>
            </p:nvSpPr>
            <p:spPr bwMode="auto">
              <a:xfrm flipH="1">
                <a:off x="2174" y="97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0" name="Line 3997"/>
              <p:cNvSpPr>
                <a:spLocks noChangeShapeType="1"/>
              </p:cNvSpPr>
              <p:nvPr/>
            </p:nvSpPr>
            <p:spPr bwMode="auto">
              <a:xfrm>
                <a:off x="2174" y="847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1" name="Line 3998"/>
              <p:cNvSpPr>
                <a:spLocks noChangeShapeType="1"/>
              </p:cNvSpPr>
              <p:nvPr/>
            </p:nvSpPr>
            <p:spPr bwMode="auto">
              <a:xfrm flipV="1">
                <a:off x="2183" y="93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2" name="Line 3999"/>
              <p:cNvSpPr>
                <a:spLocks noChangeShapeType="1"/>
              </p:cNvSpPr>
              <p:nvPr/>
            </p:nvSpPr>
            <p:spPr bwMode="auto">
              <a:xfrm flipH="1" flipV="1">
                <a:off x="2183" y="992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3" name="Line 4000"/>
              <p:cNvSpPr>
                <a:spLocks noChangeShapeType="1"/>
              </p:cNvSpPr>
              <p:nvPr/>
            </p:nvSpPr>
            <p:spPr bwMode="auto">
              <a:xfrm flipV="1">
                <a:off x="2179" y="1003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4" name="Rectangle 4001"/>
              <p:cNvSpPr>
                <a:spLocks noChangeArrowheads="1"/>
              </p:cNvSpPr>
              <p:nvPr/>
            </p:nvSpPr>
            <p:spPr bwMode="auto">
              <a:xfrm>
                <a:off x="2167" y="1499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5" name="Freeform 4002"/>
              <p:cNvSpPr>
                <a:spLocks/>
              </p:cNvSpPr>
              <p:nvPr/>
            </p:nvSpPr>
            <p:spPr bwMode="auto">
              <a:xfrm>
                <a:off x="2183" y="1512"/>
                <a:ext cx="5" cy="26"/>
              </a:xfrm>
              <a:custGeom>
                <a:avLst/>
                <a:gdLst>
                  <a:gd name="T0" fmla="*/ 0 w 9"/>
                  <a:gd name="T1" fmla="*/ 0 h 53"/>
                  <a:gd name="T2" fmla="*/ 1 w 9"/>
                  <a:gd name="T3" fmla="*/ 0 h 53"/>
                  <a:gd name="T4" fmla="*/ 1 w 9"/>
                  <a:gd name="T5" fmla="*/ 0 h 53"/>
                  <a:gd name="T6" fmla="*/ 1 w 9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11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6" name="Freeform 4003"/>
              <p:cNvSpPr>
                <a:spLocks/>
              </p:cNvSpPr>
              <p:nvPr/>
            </p:nvSpPr>
            <p:spPr bwMode="auto">
              <a:xfrm>
                <a:off x="2204" y="1512"/>
                <a:ext cx="5" cy="26"/>
              </a:xfrm>
              <a:custGeom>
                <a:avLst/>
                <a:gdLst>
                  <a:gd name="T0" fmla="*/ 0 w 11"/>
                  <a:gd name="T1" fmla="*/ 0 h 53"/>
                  <a:gd name="T2" fmla="*/ 0 w 11"/>
                  <a:gd name="T3" fmla="*/ 0 h 53"/>
                  <a:gd name="T4" fmla="*/ 0 w 11"/>
                  <a:gd name="T5" fmla="*/ 0 h 53"/>
                  <a:gd name="T6" fmla="*/ 0 w 11"/>
                  <a:gd name="T7" fmla="*/ 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7" name="Freeform 4004"/>
              <p:cNvSpPr>
                <a:spLocks/>
              </p:cNvSpPr>
              <p:nvPr/>
            </p:nvSpPr>
            <p:spPr bwMode="auto">
              <a:xfrm>
                <a:off x="2221" y="1512"/>
                <a:ext cx="16" cy="18"/>
              </a:xfrm>
              <a:custGeom>
                <a:avLst/>
                <a:gdLst>
                  <a:gd name="T0" fmla="*/ 2 w 31"/>
                  <a:gd name="T1" fmla="*/ 0 h 36"/>
                  <a:gd name="T2" fmla="*/ 0 w 31"/>
                  <a:gd name="T3" fmla="*/ 2 h 36"/>
                  <a:gd name="T4" fmla="*/ 2 w 31"/>
                  <a:gd name="T5" fmla="*/ 2 h 36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6"/>
                  <a:gd name="T11" fmla="*/ 31 w 3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6">
                    <a:moveTo>
                      <a:pt x="20" y="0"/>
                    </a:moveTo>
                    <a:lnTo>
                      <a:pt x="0" y="36"/>
                    </a:lnTo>
                    <a:lnTo>
                      <a:pt x="31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8" name="Line 4005"/>
              <p:cNvSpPr>
                <a:spLocks noChangeShapeType="1"/>
              </p:cNvSpPr>
              <p:nvPr/>
            </p:nvSpPr>
            <p:spPr bwMode="auto">
              <a:xfrm>
                <a:off x="2231" y="1512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9" name="Line 4006"/>
              <p:cNvSpPr>
                <a:spLocks noChangeShapeType="1"/>
              </p:cNvSpPr>
              <p:nvPr/>
            </p:nvSpPr>
            <p:spPr bwMode="auto">
              <a:xfrm flipH="1">
                <a:off x="2154" y="1780"/>
                <a:ext cx="114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0" name="Freeform 4007"/>
              <p:cNvSpPr>
                <a:spLocks/>
              </p:cNvSpPr>
              <p:nvPr/>
            </p:nvSpPr>
            <p:spPr bwMode="auto">
              <a:xfrm>
                <a:off x="2113" y="1823"/>
                <a:ext cx="106" cy="22"/>
              </a:xfrm>
              <a:custGeom>
                <a:avLst/>
                <a:gdLst>
                  <a:gd name="T0" fmla="*/ 13 w 213"/>
                  <a:gd name="T1" fmla="*/ 3 h 44"/>
                  <a:gd name="T2" fmla="*/ 10 w 213"/>
                  <a:gd name="T3" fmla="*/ 1 h 44"/>
                  <a:gd name="T4" fmla="*/ 6 w 213"/>
                  <a:gd name="T5" fmla="*/ 0 h 44"/>
                  <a:gd name="T6" fmla="*/ 3 w 213"/>
                  <a:gd name="T7" fmla="*/ 1 h 44"/>
                  <a:gd name="T8" fmla="*/ 0 w 213"/>
                  <a:gd name="T9" fmla="*/ 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44"/>
                  <a:gd name="T17" fmla="*/ 213 w 21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44">
                    <a:moveTo>
                      <a:pt x="213" y="44"/>
                    </a:moveTo>
                    <a:lnTo>
                      <a:pt x="164" y="11"/>
                    </a:lnTo>
                    <a:lnTo>
                      <a:pt x="106" y="0"/>
                    </a:lnTo>
                    <a:lnTo>
                      <a:pt x="50" y="11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1" name="Line 4008"/>
              <p:cNvSpPr>
                <a:spLocks noChangeShapeType="1"/>
              </p:cNvSpPr>
              <p:nvPr/>
            </p:nvSpPr>
            <p:spPr bwMode="auto">
              <a:xfrm flipV="1">
                <a:off x="3721" y="716"/>
                <a:ext cx="37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2" name="Freeform 4009"/>
              <p:cNvSpPr>
                <a:spLocks/>
              </p:cNvSpPr>
              <p:nvPr/>
            </p:nvSpPr>
            <p:spPr bwMode="auto">
              <a:xfrm>
                <a:off x="3730" y="743"/>
                <a:ext cx="11" cy="17"/>
              </a:xfrm>
              <a:custGeom>
                <a:avLst/>
                <a:gdLst>
                  <a:gd name="T0" fmla="*/ 0 w 22"/>
                  <a:gd name="T1" fmla="*/ 0 h 33"/>
                  <a:gd name="T2" fmla="*/ 1 w 22"/>
                  <a:gd name="T3" fmla="*/ 1 h 33"/>
                  <a:gd name="T4" fmla="*/ 1 w 22"/>
                  <a:gd name="T5" fmla="*/ 3 h 3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3"/>
                  <a:gd name="T11" fmla="*/ 22 w 2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3">
                    <a:moveTo>
                      <a:pt x="0" y="0"/>
                    </a:moveTo>
                    <a:lnTo>
                      <a:pt x="6" y="14"/>
                    </a:lnTo>
                    <a:lnTo>
                      <a:pt x="22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3" name="Line 4010"/>
              <p:cNvSpPr>
                <a:spLocks noChangeShapeType="1"/>
              </p:cNvSpPr>
              <p:nvPr/>
            </p:nvSpPr>
            <p:spPr bwMode="auto">
              <a:xfrm>
                <a:off x="3736" y="861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4" name="Line 4011"/>
              <p:cNvSpPr>
                <a:spLocks noChangeShapeType="1"/>
              </p:cNvSpPr>
              <p:nvPr/>
            </p:nvSpPr>
            <p:spPr bwMode="auto">
              <a:xfrm>
                <a:off x="3717" y="971"/>
                <a:ext cx="13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5" name="Line 4012"/>
              <p:cNvSpPr>
                <a:spLocks noChangeShapeType="1"/>
              </p:cNvSpPr>
              <p:nvPr/>
            </p:nvSpPr>
            <p:spPr bwMode="auto">
              <a:xfrm flipV="1">
                <a:off x="3717" y="956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6" name="Line 4013"/>
              <p:cNvSpPr>
                <a:spLocks noChangeShapeType="1"/>
              </p:cNvSpPr>
              <p:nvPr/>
            </p:nvSpPr>
            <p:spPr bwMode="auto">
              <a:xfrm>
                <a:off x="3729" y="952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7" name="Freeform 4014"/>
              <p:cNvSpPr>
                <a:spLocks/>
              </p:cNvSpPr>
              <p:nvPr/>
            </p:nvSpPr>
            <p:spPr bwMode="auto">
              <a:xfrm>
                <a:off x="3717" y="861"/>
                <a:ext cx="20" cy="92"/>
              </a:xfrm>
              <a:custGeom>
                <a:avLst/>
                <a:gdLst>
                  <a:gd name="T0" fmla="*/ 3 w 39"/>
                  <a:gd name="T1" fmla="*/ 0 h 185"/>
                  <a:gd name="T2" fmla="*/ 1 w 39"/>
                  <a:gd name="T3" fmla="*/ 2 h 185"/>
                  <a:gd name="T4" fmla="*/ 0 w 39"/>
                  <a:gd name="T5" fmla="*/ 5 h 185"/>
                  <a:gd name="T6" fmla="*/ 1 w 39"/>
                  <a:gd name="T7" fmla="*/ 8 h 185"/>
                  <a:gd name="T8" fmla="*/ 3 w 39"/>
                  <a:gd name="T9" fmla="*/ 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85"/>
                  <a:gd name="T17" fmla="*/ 39 w 3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85">
                    <a:moveTo>
                      <a:pt x="38" y="0"/>
                    </a:moveTo>
                    <a:lnTo>
                      <a:pt x="10" y="42"/>
                    </a:lnTo>
                    <a:lnTo>
                      <a:pt x="0" y="92"/>
                    </a:lnTo>
                    <a:lnTo>
                      <a:pt x="11" y="143"/>
                    </a:lnTo>
                    <a:lnTo>
                      <a:pt x="39" y="1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8" name="Line 4015"/>
              <p:cNvSpPr>
                <a:spLocks noChangeShapeType="1"/>
              </p:cNvSpPr>
              <p:nvPr/>
            </p:nvSpPr>
            <p:spPr bwMode="auto">
              <a:xfrm>
                <a:off x="3870" y="744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9" name="Line 4016"/>
              <p:cNvSpPr>
                <a:spLocks noChangeShapeType="1"/>
              </p:cNvSpPr>
              <p:nvPr/>
            </p:nvSpPr>
            <p:spPr bwMode="auto">
              <a:xfrm flipV="1">
                <a:off x="3801" y="87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0" name="Line 4017"/>
              <p:cNvSpPr>
                <a:spLocks noChangeShapeType="1"/>
              </p:cNvSpPr>
              <p:nvPr/>
            </p:nvSpPr>
            <p:spPr bwMode="auto">
              <a:xfrm flipH="1" flipV="1">
                <a:off x="3851" y="74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1" name="Line 4018"/>
              <p:cNvSpPr>
                <a:spLocks noChangeShapeType="1"/>
              </p:cNvSpPr>
              <p:nvPr/>
            </p:nvSpPr>
            <p:spPr bwMode="auto">
              <a:xfrm flipH="1">
                <a:off x="3833" y="744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2" name="Line 4019"/>
              <p:cNvSpPr>
                <a:spLocks noChangeShapeType="1"/>
              </p:cNvSpPr>
              <p:nvPr/>
            </p:nvSpPr>
            <p:spPr bwMode="auto">
              <a:xfrm>
                <a:off x="3870" y="744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3" name="Line 4020"/>
              <p:cNvSpPr>
                <a:spLocks noChangeShapeType="1"/>
              </p:cNvSpPr>
              <p:nvPr/>
            </p:nvSpPr>
            <p:spPr bwMode="auto">
              <a:xfrm>
                <a:off x="3882" y="744"/>
                <a:ext cx="1" cy="38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4" name="Freeform 4021"/>
              <p:cNvSpPr>
                <a:spLocks/>
              </p:cNvSpPr>
              <p:nvPr/>
            </p:nvSpPr>
            <p:spPr bwMode="auto">
              <a:xfrm>
                <a:off x="3741" y="726"/>
                <a:ext cx="36" cy="47"/>
              </a:xfrm>
              <a:custGeom>
                <a:avLst/>
                <a:gdLst>
                  <a:gd name="T0" fmla="*/ 0 w 70"/>
                  <a:gd name="T1" fmla="*/ 5 h 94"/>
                  <a:gd name="T2" fmla="*/ 2 w 70"/>
                  <a:gd name="T3" fmla="*/ 6 h 94"/>
                  <a:gd name="T4" fmla="*/ 3 w 70"/>
                  <a:gd name="T5" fmla="*/ 6 h 94"/>
                  <a:gd name="T6" fmla="*/ 4 w 70"/>
                  <a:gd name="T7" fmla="*/ 6 h 94"/>
                  <a:gd name="T8" fmla="*/ 5 w 70"/>
                  <a:gd name="T9" fmla="*/ 6 h 94"/>
                  <a:gd name="T10" fmla="*/ 5 w 70"/>
                  <a:gd name="T11" fmla="*/ 5 h 94"/>
                  <a:gd name="T12" fmla="*/ 5 w 70"/>
                  <a:gd name="T13" fmla="*/ 3 h 94"/>
                  <a:gd name="T14" fmla="*/ 4 w 70"/>
                  <a:gd name="T15" fmla="*/ 3 h 94"/>
                  <a:gd name="T16" fmla="*/ 3 w 70"/>
                  <a:gd name="T17" fmla="*/ 1 h 94"/>
                  <a:gd name="T18" fmla="*/ 2 w 70"/>
                  <a:gd name="T19" fmla="*/ 1 h 94"/>
                  <a:gd name="T20" fmla="*/ 1 w 70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94"/>
                  <a:gd name="T35" fmla="*/ 70 w 7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94">
                    <a:moveTo>
                      <a:pt x="0" y="67"/>
                    </a:moveTo>
                    <a:lnTo>
                      <a:pt x="18" y="83"/>
                    </a:lnTo>
                    <a:lnTo>
                      <a:pt x="37" y="91"/>
                    </a:lnTo>
                    <a:lnTo>
                      <a:pt x="55" y="94"/>
                    </a:lnTo>
                    <a:lnTo>
                      <a:pt x="65" y="89"/>
                    </a:lnTo>
                    <a:lnTo>
                      <a:pt x="70" y="78"/>
                    </a:lnTo>
                    <a:lnTo>
                      <a:pt x="69" y="59"/>
                    </a:lnTo>
                    <a:lnTo>
                      <a:pt x="59" y="42"/>
                    </a:lnTo>
                    <a:lnTo>
                      <a:pt x="44" y="23"/>
                    </a:lnTo>
                    <a:lnTo>
                      <a:pt x="25" y="8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5" name="Line 4022"/>
              <p:cNvSpPr>
                <a:spLocks noChangeShapeType="1"/>
              </p:cNvSpPr>
              <p:nvPr/>
            </p:nvSpPr>
            <p:spPr bwMode="auto">
              <a:xfrm flipH="1" flipV="1">
                <a:off x="3744" y="70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6" name="Freeform 4023"/>
              <p:cNvSpPr>
                <a:spLocks/>
              </p:cNvSpPr>
              <p:nvPr/>
            </p:nvSpPr>
            <p:spPr bwMode="auto">
              <a:xfrm>
                <a:off x="3842" y="1041"/>
                <a:ext cx="21" cy="43"/>
              </a:xfrm>
              <a:custGeom>
                <a:avLst/>
                <a:gdLst>
                  <a:gd name="T0" fmla="*/ 3 w 42"/>
                  <a:gd name="T1" fmla="*/ 0 h 84"/>
                  <a:gd name="T2" fmla="*/ 1 w 42"/>
                  <a:gd name="T3" fmla="*/ 1 h 84"/>
                  <a:gd name="T4" fmla="*/ 0 w 42"/>
                  <a:gd name="T5" fmla="*/ 3 h 84"/>
                  <a:gd name="T6" fmla="*/ 1 w 42"/>
                  <a:gd name="T7" fmla="*/ 5 h 84"/>
                  <a:gd name="T8" fmla="*/ 3 w 42"/>
                  <a:gd name="T9" fmla="*/ 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4"/>
                  <a:gd name="T17" fmla="*/ 42 w 4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4">
                    <a:moveTo>
                      <a:pt x="42" y="0"/>
                    </a:moveTo>
                    <a:lnTo>
                      <a:pt x="12" y="1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7" name="Freeform 4024"/>
              <p:cNvSpPr>
                <a:spLocks/>
              </p:cNvSpPr>
              <p:nvPr/>
            </p:nvSpPr>
            <p:spPr bwMode="auto">
              <a:xfrm>
                <a:off x="3842" y="977"/>
                <a:ext cx="21" cy="42"/>
              </a:xfrm>
              <a:custGeom>
                <a:avLst/>
                <a:gdLst>
                  <a:gd name="T0" fmla="*/ 3 w 42"/>
                  <a:gd name="T1" fmla="*/ 0 h 85"/>
                  <a:gd name="T2" fmla="*/ 1 w 42"/>
                  <a:gd name="T3" fmla="*/ 0 h 85"/>
                  <a:gd name="T4" fmla="*/ 0 w 42"/>
                  <a:gd name="T5" fmla="*/ 2 h 85"/>
                  <a:gd name="T6" fmla="*/ 1 w 42"/>
                  <a:gd name="T7" fmla="*/ 4 h 85"/>
                  <a:gd name="T8" fmla="*/ 3 w 42"/>
                  <a:gd name="T9" fmla="*/ 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5"/>
                  <a:gd name="T17" fmla="*/ 42 w 4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5">
                    <a:moveTo>
                      <a:pt x="42" y="0"/>
                    </a:moveTo>
                    <a:lnTo>
                      <a:pt x="11" y="11"/>
                    </a:lnTo>
                    <a:lnTo>
                      <a:pt x="0" y="43"/>
                    </a:lnTo>
                    <a:lnTo>
                      <a:pt x="11" y="72"/>
                    </a:lnTo>
                    <a:lnTo>
                      <a:pt x="42" y="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8" name="Line 4025"/>
              <p:cNvSpPr>
                <a:spLocks noChangeShapeType="1"/>
              </p:cNvSpPr>
              <p:nvPr/>
            </p:nvSpPr>
            <p:spPr bwMode="auto">
              <a:xfrm>
                <a:off x="3863" y="977"/>
                <a:ext cx="1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9" name="Line 4026"/>
              <p:cNvSpPr>
                <a:spLocks noChangeShapeType="1"/>
              </p:cNvSpPr>
              <p:nvPr/>
            </p:nvSpPr>
            <p:spPr bwMode="auto">
              <a:xfrm>
                <a:off x="3863" y="1041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0" name="Line 4027"/>
              <p:cNvSpPr>
                <a:spLocks noChangeShapeType="1"/>
              </p:cNvSpPr>
              <p:nvPr/>
            </p:nvSpPr>
            <p:spPr bwMode="auto">
              <a:xfrm>
                <a:off x="3782" y="899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1" name="Line 4028"/>
              <p:cNvSpPr>
                <a:spLocks noChangeShapeType="1"/>
              </p:cNvSpPr>
              <p:nvPr/>
            </p:nvSpPr>
            <p:spPr bwMode="auto">
              <a:xfrm flipV="1">
                <a:off x="3785" y="880"/>
                <a:ext cx="24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2" name="Line 4029"/>
              <p:cNvSpPr>
                <a:spLocks noChangeShapeType="1"/>
              </p:cNvSpPr>
              <p:nvPr/>
            </p:nvSpPr>
            <p:spPr bwMode="auto">
              <a:xfrm flipV="1">
                <a:off x="3782" y="883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3" name="Line 4030"/>
              <p:cNvSpPr>
                <a:spLocks noChangeShapeType="1"/>
              </p:cNvSpPr>
              <p:nvPr/>
            </p:nvSpPr>
            <p:spPr bwMode="auto">
              <a:xfrm>
                <a:off x="3858" y="823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4" name="Line 4031"/>
              <p:cNvSpPr>
                <a:spLocks noChangeShapeType="1"/>
              </p:cNvSpPr>
              <p:nvPr/>
            </p:nvSpPr>
            <p:spPr bwMode="auto">
              <a:xfrm>
                <a:off x="3812" y="785"/>
                <a:ext cx="4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41" name="Group 4032"/>
            <p:cNvGrpSpPr>
              <a:grpSpLocks/>
            </p:cNvGrpSpPr>
            <p:nvPr/>
          </p:nvGrpSpPr>
          <p:grpSpPr bwMode="auto">
            <a:xfrm>
              <a:off x="3088" y="-241"/>
              <a:ext cx="1017" cy="2050"/>
              <a:chOff x="3088" y="-241"/>
              <a:chExt cx="1017" cy="2050"/>
            </a:xfrm>
          </p:grpSpPr>
          <p:sp>
            <p:nvSpPr>
              <p:cNvPr id="107085" name="Line 4033"/>
              <p:cNvSpPr>
                <a:spLocks noChangeShapeType="1"/>
              </p:cNvSpPr>
              <p:nvPr/>
            </p:nvSpPr>
            <p:spPr bwMode="auto">
              <a:xfrm>
                <a:off x="3805" y="87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6" name="Freeform 4034"/>
              <p:cNvSpPr>
                <a:spLocks/>
              </p:cNvSpPr>
              <p:nvPr/>
            </p:nvSpPr>
            <p:spPr bwMode="auto">
              <a:xfrm>
                <a:off x="3793" y="785"/>
                <a:ext cx="19" cy="91"/>
              </a:xfrm>
              <a:custGeom>
                <a:avLst/>
                <a:gdLst>
                  <a:gd name="T0" fmla="*/ 2 w 38"/>
                  <a:gd name="T1" fmla="*/ 0 h 183"/>
                  <a:gd name="T2" fmla="*/ 1 w 38"/>
                  <a:gd name="T3" fmla="*/ 2 h 183"/>
                  <a:gd name="T4" fmla="*/ 0 w 38"/>
                  <a:gd name="T5" fmla="*/ 5 h 183"/>
                  <a:gd name="T6" fmla="*/ 1 w 38"/>
                  <a:gd name="T7" fmla="*/ 8 h 183"/>
                  <a:gd name="T8" fmla="*/ 2 w 38"/>
                  <a:gd name="T9" fmla="*/ 1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83"/>
                  <a:gd name="T17" fmla="*/ 38 w 3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83">
                    <a:moveTo>
                      <a:pt x="38" y="0"/>
                    </a:moveTo>
                    <a:lnTo>
                      <a:pt x="11" y="42"/>
                    </a:lnTo>
                    <a:lnTo>
                      <a:pt x="0" y="91"/>
                    </a:lnTo>
                    <a:lnTo>
                      <a:pt x="11" y="141"/>
                    </a:lnTo>
                    <a:lnTo>
                      <a:pt x="38" y="18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7" name="Line 4035"/>
              <p:cNvSpPr>
                <a:spLocks noChangeShapeType="1"/>
              </p:cNvSpPr>
              <p:nvPr/>
            </p:nvSpPr>
            <p:spPr bwMode="auto">
              <a:xfrm flipV="1">
                <a:off x="3858" y="81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8" name="Line 4036"/>
              <p:cNvSpPr>
                <a:spLocks noChangeShapeType="1"/>
              </p:cNvSpPr>
              <p:nvPr/>
            </p:nvSpPr>
            <p:spPr bwMode="auto">
              <a:xfrm flipV="1">
                <a:off x="3862" y="819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9" name="Line 4037"/>
              <p:cNvSpPr>
                <a:spLocks noChangeShapeType="1"/>
              </p:cNvSpPr>
              <p:nvPr/>
            </p:nvSpPr>
            <p:spPr bwMode="auto">
              <a:xfrm>
                <a:off x="3919" y="727"/>
                <a:ext cx="1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0" name="Line 4038"/>
              <p:cNvSpPr>
                <a:spLocks noChangeShapeType="1"/>
              </p:cNvSpPr>
              <p:nvPr/>
            </p:nvSpPr>
            <p:spPr bwMode="auto">
              <a:xfrm>
                <a:off x="3506" y="931"/>
                <a:ext cx="122" cy="1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1" name="Line 4039"/>
              <p:cNvSpPr>
                <a:spLocks noChangeShapeType="1"/>
              </p:cNvSpPr>
              <p:nvPr/>
            </p:nvSpPr>
            <p:spPr bwMode="auto">
              <a:xfrm>
                <a:off x="3510" y="927"/>
                <a:ext cx="122" cy="1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2" name="Line 4040"/>
              <p:cNvSpPr>
                <a:spLocks noChangeShapeType="1"/>
              </p:cNvSpPr>
              <p:nvPr/>
            </p:nvSpPr>
            <p:spPr bwMode="auto">
              <a:xfrm>
                <a:off x="3582" y="855"/>
                <a:ext cx="126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3" name="Freeform 4041"/>
              <p:cNvSpPr>
                <a:spLocks/>
              </p:cNvSpPr>
              <p:nvPr/>
            </p:nvSpPr>
            <p:spPr bwMode="auto">
              <a:xfrm>
                <a:off x="3556" y="918"/>
                <a:ext cx="11" cy="16"/>
              </a:xfrm>
              <a:custGeom>
                <a:avLst/>
                <a:gdLst>
                  <a:gd name="T0" fmla="*/ 0 w 22"/>
                  <a:gd name="T1" fmla="*/ 0 h 33"/>
                  <a:gd name="T2" fmla="*/ 1 w 22"/>
                  <a:gd name="T3" fmla="*/ 0 h 33"/>
                  <a:gd name="T4" fmla="*/ 1 w 22"/>
                  <a:gd name="T5" fmla="*/ 2 h 3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3"/>
                  <a:gd name="T11" fmla="*/ 22 w 2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3">
                    <a:moveTo>
                      <a:pt x="0" y="0"/>
                    </a:moveTo>
                    <a:lnTo>
                      <a:pt x="6" y="14"/>
                    </a:lnTo>
                    <a:lnTo>
                      <a:pt x="22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4" name="Freeform 4042"/>
              <p:cNvSpPr>
                <a:spLocks/>
              </p:cNvSpPr>
              <p:nvPr/>
            </p:nvSpPr>
            <p:spPr bwMode="auto">
              <a:xfrm>
                <a:off x="3567" y="900"/>
                <a:ext cx="35" cy="47"/>
              </a:xfrm>
              <a:custGeom>
                <a:avLst/>
                <a:gdLst>
                  <a:gd name="T0" fmla="*/ 0 w 70"/>
                  <a:gd name="T1" fmla="*/ 5 h 94"/>
                  <a:gd name="T2" fmla="*/ 1 w 70"/>
                  <a:gd name="T3" fmla="*/ 6 h 94"/>
                  <a:gd name="T4" fmla="*/ 2 w 70"/>
                  <a:gd name="T5" fmla="*/ 6 h 94"/>
                  <a:gd name="T6" fmla="*/ 3 w 70"/>
                  <a:gd name="T7" fmla="*/ 6 h 94"/>
                  <a:gd name="T8" fmla="*/ 4 w 70"/>
                  <a:gd name="T9" fmla="*/ 6 h 94"/>
                  <a:gd name="T10" fmla="*/ 4 w 70"/>
                  <a:gd name="T11" fmla="*/ 5 h 94"/>
                  <a:gd name="T12" fmla="*/ 4 w 70"/>
                  <a:gd name="T13" fmla="*/ 3 h 94"/>
                  <a:gd name="T14" fmla="*/ 3 w 70"/>
                  <a:gd name="T15" fmla="*/ 3 h 94"/>
                  <a:gd name="T16" fmla="*/ 2 w 70"/>
                  <a:gd name="T17" fmla="*/ 1 h 94"/>
                  <a:gd name="T18" fmla="*/ 1 w 70"/>
                  <a:gd name="T19" fmla="*/ 1 h 94"/>
                  <a:gd name="T20" fmla="*/ 1 w 70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94"/>
                  <a:gd name="T35" fmla="*/ 70 w 7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94">
                    <a:moveTo>
                      <a:pt x="0" y="67"/>
                    </a:moveTo>
                    <a:lnTo>
                      <a:pt x="20" y="83"/>
                    </a:lnTo>
                    <a:lnTo>
                      <a:pt x="37" y="91"/>
                    </a:lnTo>
                    <a:lnTo>
                      <a:pt x="54" y="94"/>
                    </a:lnTo>
                    <a:lnTo>
                      <a:pt x="65" y="89"/>
                    </a:lnTo>
                    <a:lnTo>
                      <a:pt x="70" y="78"/>
                    </a:lnTo>
                    <a:lnTo>
                      <a:pt x="68" y="61"/>
                    </a:lnTo>
                    <a:lnTo>
                      <a:pt x="59" y="42"/>
                    </a:lnTo>
                    <a:lnTo>
                      <a:pt x="43" y="23"/>
                    </a:lnTo>
                    <a:lnTo>
                      <a:pt x="25" y="8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5" name="Line 4043"/>
              <p:cNvSpPr>
                <a:spLocks noChangeShapeType="1"/>
              </p:cNvSpPr>
              <p:nvPr/>
            </p:nvSpPr>
            <p:spPr bwMode="auto">
              <a:xfrm flipH="1" flipV="1">
                <a:off x="3570" y="877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6" name="Line 4044"/>
              <p:cNvSpPr>
                <a:spLocks noChangeShapeType="1"/>
              </p:cNvSpPr>
              <p:nvPr/>
            </p:nvSpPr>
            <p:spPr bwMode="auto">
              <a:xfrm flipV="1">
                <a:off x="3546" y="890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7" name="Line 4045"/>
              <p:cNvSpPr>
                <a:spLocks noChangeShapeType="1"/>
              </p:cNvSpPr>
              <p:nvPr/>
            </p:nvSpPr>
            <p:spPr bwMode="auto">
              <a:xfrm>
                <a:off x="3533" y="914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8" name="Line 4046"/>
              <p:cNvSpPr>
                <a:spLocks noChangeShapeType="1"/>
              </p:cNvSpPr>
              <p:nvPr/>
            </p:nvSpPr>
            <p:spPr bwMode="auto">
              <a:xfrm flipV="1">
                <a:off x="3634" y="804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9" name="Freeform 4047"/>
              <p:cNvSpPr>
                <a:spLocks/>
              </p:cNvSpPr>
              <p:nvPr/>
            </p:nvSpPr>
            <p:spPr bwMode="auto">
              <a:xfrm>
                <a:off x="3643" y="832"/>
                <a:ext cx="11" cy="16"/>
              </a:xfrm>
              <a:custGeom>
                <a:avLst/>
                <a:gdLst>
                  <a:gd name="T0" fmla="*/ 0 w 24"/>
                  <a:gd name="T1" fmla="*/ 0 h 33"/>
                  <a:gd name="T2" fmla="*/ 0 w 24"/>
                  <a:gd name="T3" fmla="*/ 0 h 33"/>
                  <a:gd name="T4" fmla="*/ 1 w 24"/>
                  <a:gd name="T5" fmla="*/ 2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0" y="0"/>
                    </a:moveTo>
                    <a:lnTo>
                      <a:pt x="8" y="13"/>
                    </a:lnTo>
                    <a:lnTo>
                      <a:pt x="24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0" name="Freeform 4048"/>
              <p:cNvSpPr>
                <a:spLocks/>
              </p:cNvSpPr>
              <p:nvPr/>
            </p:nvSpPr>
            <p:spPr bwMode="auto">
              <a:xfrm>
                <a:off x="3654" y="814"/>
                <a:ext cx="36" cy="47"/>
              </a:xfrm>
              <a:custGeom>
                <a:avLst/>
                <a:gdLst>
                  <a:gd name="T0" fmla="*/ 0 w 70"/>
                  <a:gd name="T1" fmla="*/ 5 h 92"/>
                  <a:gd name="T2" fmla="*/ 2 w 70"/>
                  <a:gd name="T3" fmla="*/ 6 h 92"/>
                  <a:gd name="T4" fmla="*/ 3 w 70"/>
                  <a:gd name="T5" fmla="*/ 6 h 92"/>
                  <a:gd name="T6" fmla="*/ 4 w 70"/>
                  <a:gd name="T7" fmla="*/ 6 h 92"/>
                  <a:gd name="T8" fmla="*/ 5 w 70"/>
                  <a:gd name="T9" fmla="*/ 6 h 92"/>
                  <a:gd name="T10" fmla="*/ 5 w 70"/>
                  <a:gd name="T11" fmla="*/ 5 h 92"/>
                  <a:gd name="T12" fmla="*/ 5 w 70"/>
                  <a:gd name="T13" fmla="*/ 4 h 92"/>
                  <a:gd name="T14" fmla="*/ 4 w 70"/>
                  <a:gd name="T15" fmla="*/ 3 h 92"/>
                  <a:gd name="T16" fmla="*/ 3 w 70"/>
                  <a:gd name="T17" fmla="*/ 2 h 92"/>
                  <a:gd name="T18" fmla="*/ 2 w 70"/>
                  <a:gd name="T19" fmla="*/ 1 h 92"/>
                  <a:gd name="T20" fmla="*/ 1 w 70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92"/>
                  <a:gd name="T35" fmla="*/ 70 w 70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92">
                    <a:moveTo>
                      <a:pt x="0" y="67"/>
                    </a:moveTo>
                    <a:lnTo>
                      <a:pt x="19" y="83"/>
                    </a:lnTo>
                    <a:lnTo>
                      <a:pt x="36" y="90"/>
                    </a:lnTo>
                    <a:lnTo>
                      <a:pt x="55" y="92"/>
                    </a:lnTo>
                    <a:lnTo>
                      <a:pt x="66" y="87"/>
                    </a:lnTo>
                    <a:lnTo>
                      <a:pt x="70" y="78"/>
                    </a:lnTo>
                    <a:lnTo>
                      <a:pt x="67" y="59"/>
                    </a:lnTo>
                    <a:lnTo>
                      <a:pt x="59" y="42"/>
                    </a:lnTo>
                    <a:lnTo>
                      <a:pt x="44" y="22"/>
                    </a:lnTo>
                    <a:lnTo>
                      <a:pt x="25" y="6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1" name="Line 4049"/>
              <p:cNvSpPr>
                <a:spLocks noChangeShapeType="1"/>
              </p:cNvSpPr>
              <p:nvPr/>
            </p:nvSpPr>
            <p:spPr bwMode="auto">
              <a:xfrm flipH="1" flipV="1">
                <a:off x="3657" y="790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2" name="Line 4050"/>
              <p:cNvSpPr>
                <a:spLocks noChangeShapeType="1"/>
              </p:cNvSpPr>
              <p:nvPr/>
            </p:nvSpPr>
            <p:spPr bwMode="auto">
              <a:xfrm>
                <a:off x="3620" y="827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3" name="Line 4051"/>
              <p:cNvSpPr>
                <a:spLocks noChangeShapeType="1"/>
              </p:cNvSpPr>
              <p:nvPr/>
            </p:nvSpPr>
            <p:spPr bwMode="auto">
              <a:xfrm flipH="1">
                <a:off x="3620" y="790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4" name="Line 4052"/>
              <p:cNvSpPr>
                <a:spLocks noChangeShapeType="1"/>
              </p:cNvSpPr>
              <p:nvPr/>
            </p:nvSpPr>
            <p:spPr bwMode="auto">
              <a:xfrm flipH="1">
                <a:off x="3533" y="877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5" name="Line 4053"/>
              <p:cNvSpPr>
                <a:spLocks noChangeShapeType="1"/>
              </p:cNvSpPr>
              <p:nvPr/>
            </p:nvSpPr>
            <p:spPr bwMode="auto">
              <a:xfrm>
                <a:off x="3548" y="1132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6" name="Line 4054"/>
              <p:cNvSpPr>
                <a:spLocks noChangeShapeType="1"/>
              </p:cNvSpPr>
              <p:nvPr/>
            </p:nvSpPr>
            <p:spPr bwMode="auto">
              <a:xfrm>
                <a:off x="3499" y="1091"/>
                <a:ext cx="49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7" name="Line 4055"/>
              <p:cNvSpPr>
                <a:spLocks noChangeShapeType="1"/>
              </p:cNvSpPr>
              <p:nvPr/>
            </p:nvSpPr>
            <p:spPr bwMode="auto">
              <a:xfrm flipV="1">
                <a:off x="3548" y="1129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8" name="Line 4056"/>
              <p:cNvSpPr>
                <a:spLocks noChangeShapeType="1"/>
              </p:cNvSpPr>
              <p:nvPr/>
            </p:nvSpPr>
            <p:spPr bwMode="auto">
              <a:xfrm flipV="1">
                <a:off x="3552" y="1113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9" name="Line 4057"/>
              <p:cNvSpPr>
                <a:spLocks noChangeShapeType="1"/>
              </p:cNvSpPr>
              <p:nvPr/>
            </p:nvSpPr>
            <p:spPr bwMode="auto">
              <a:xfrm>
                <a:off x="3625" y="1056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0" name="Line 4058"/>
              <p:cNvSpPr>
                <a:spLocks noChangeShapeType="1"/>
              </p:cNvSpPr>
              <p:nvPr/>
            </p:nvSpPr>
            <p:spPr bwMode="auto">
              <a:xfrm>
                <a:off x="3575" y="1015"/>
                <a:ext cx="50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1" name="Line 4059"/>
              <p:cNvSpPr>
                <a:spLocks noChangeShapeType="1"/>
              </p:cNvSpPr>
              <p:nvPr/>
            </p:nvSpPr>
            <p:spPr bwMode="auto">
              <a:xfrm>
                <a:off x="3571" y="1109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2" name="Freeform 4060"/>
              <p:cNvSpPr>
                <a:spLocks/>
              </p:cNvSpPr>
              <p:nvPr/>
            </p:nvSpPr>
            <p:spPr bwMode="auto">
              <a:xfrm>
                <a:off x="3556" y="1015"/>
                <a:ext cx="22" cy="94"/>
              </a:xfrm>
              <a:custGeom>
                <a:avLst/>
                <a:gdLst>
                  <a:gd name="T0" fmla="*/ 2 w 45"/>
                  <a:gd name="T1" fmla="*/ 0 h 189"/>
                  <a:gd name="T2" fmla="*/ 0 w 45"/>
                  <a:gd name="T3" fmla="*/ 2 h 189"/>
                  <a:gd name="T4" fmla="*/ 0 w 45"/>
                  <a:gd name="T5" fmla="*/ 5 h 189"/>
                  <a:gd name="T6" fmla="*/ 0 w 45"/>
                  <a:gd name="T7" fmla="*/ 9 h 189"/>
                  <a:gd name="T8" fmla="*/ 2 w 45"/>
                  <a:gd name="T9" fmla="*/ 1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89"/>
                  <a:gd name="T17" fmla="*/ 45 w 4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89">
                    <a:moveTo>
                      <a:pt x="37" y="0"/>
                    </a:moveTo>
                    <a:lnTo>
                      <a:pt x="9" y="43"/>
                    </a:lnTo>
                    <a:lnTo>
                      <a:pt x="0" y="95"/>
                    </a:lnTo>
                    <a:lnTo>
                      <a:pt x="14" y="147"/>
                    </a:lnTo>
                    <a:lnTo>
                      <a:pt x="45" y="1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3" name="Line 4061"/>
              <p:cNvSpPr>
                <a:spLocks noChangeShapeType="1"/>
              </p:cNvSpPr>
              <p:nvPr/>
            </p:nvSpPr>
            <p:spPr bwMode="auto">
              <a:xfrm flipV="1">
                <a:off x="3625" y="1052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4" name="Line 4062"/>
              <p:cNvSpPr>
                <a:spLocks noChangeShapeType="1"/>
              </p:cNvSpPr>
              <p:nvPr/>
            </p:nvSpPr>
            <p:spPr bwMode="auto">
              <a:xfrm flipV="1">
                <a:off x="3628" y="1037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5" name="Line 4063"/>
              <p:cNvSpPr>
                <a:spLocks noChangeShapeType="1"/>
              </p:cNvSpPr>
              <p:nvPr/>
            </p:nvSpPr>
            <p:spPr bwMode="auto">
              <a:xfrm flipV="1">
                <a:off x="3556" y="1109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6" name="Line 4064"/>
              <p:cNvSpPr>
                <a:spLocks noChangeShapeType="1"/>
              </p:cNvSpPr>
              <p:nvPr/>
            </p:nvSpPr>
            <p:spPr bwMode="auto">
              <a:xfrm flipV="1">
                <a:off x="3632" y="1034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7" name="Line 4065"/>
              <p:cNvSpPr>
                <a:spLocks noChangeShapeType="1"/>
              </p:cNvSpPr>
              <p:nvPr/>
            </p:nvSpPr>
            <p:spPr bwMode="auto">
              <a:xfrm>
                <a:off x="3701" y="98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8" name="Line 4066"/>
              <p:cNvSpPr>
                <a:spLocks noChangeShapeType="1"/>
              </p:cNvSpPr>
              <p:nvPr/>
            </p:nvSpPr>
            <p:spPr bwMode="auto">
              <a:xfrm>
                <a:off x="3654" y="942"/>
                <a:ext cx="47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9" name="Line 4067"/>
              <p:cNvSpPr>
                <a:spLocks noChangeShapeType="1"/>
              </p:cNvSpPr>
              <p:nvPr/>
            </p:nvSpPr>
            <p:spPr bwMode="auto">
              <a:xfrm>
                <a:off x="3647" y="1034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0" name="Freeform 4068"/>
              <p:cNvSpPr>
                <a:spLocks/>
              </p:cNvSpPr>
              <p:nvPr/>
            </p:nvSpPr>
            <p:spPr bwMode="auto">
              <a:xfrm>
                <a:off x="3636" y="942"/>
                <a:ext cx="18" cy="92"/>
              </a:xfrm>
              <a:custGeom>
                <a:avLst/>
                <a:gdLst>
                  <a:gd name="T0" fmla="*/ 2 w 38"/>
                  <a:gd name="T1" fmla="*/ 0 h 183"/>
                  <a:gd name="T2" fmla="*/ 0 w 38"/>
                  <a:gd name="T3" fmla="*/ 3 h 183"/>
                  <a:gd name="T4" fmla="*/ 0 w 38"/>
                  <a:gd name="T5" fmla="*/ 6 h 183"/>
                  <a:gd name="T6" fmla="*/ 0 w 38"/>
                  <a:gd name="T7" fmla="*/ 9 h 183"/>
                  <a:gd name="T8" fmla="*/ 2 w 38"/>
                  <a:gd name="T9" fmla="*/ 12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83"/>
                  <a:gd name="T17" fmla="*/ 38 w 3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83">
                    <a:moveTo>
                      <a:pt x="38" y="0"/>
                    </a:moveTo>
                    <a:lnTo>
                      <a:pt x="11" y="42"/>
                    </a:lnTo>
                    <a:lnTo>
                      <a:pt x="0" y="92"/>
                    </a:lnTo>
                    <a:lnTo>
                      <a:pt x="11" y="141"/>
                    </a:lnTo>
                    <a:lnTo>
                      <a:pt x="38" y="18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1" name="Line 4069"/>
              <p:cNvSpPr>
                <a:spLocks noChangeShapeType="1"/>
              </p:cNvSpPr>
              <p:nvPr/>
            </p:nvSpPr>
            <p:spPr bwMode="auto">
              <a:xfrm flipV="1">
                <a:off x="3701" y="97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2" name="Line 4070"/>
              <p:cNvSpPr>
                <a:spLocks noChangeShapeType="1"/>
              </p:cNvSpPr>
              <p:nvPr/>
            </p:nvSpPr>
            <p:spPr bwMode="auto">
              <a:xfrm flipV="1">
                <a:off x="3705" y="980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3" name="Freeform 4071"/>
              <p:cNvSpPr>
                <a:spLocks/>
              </p:cNvSpPr>
              <p:nvPr/>
            </p:nvSpPr>
            <p:spPr bwMode="auto">
              <a:xfrm>
                <a:off x="3477" y="996"/>
                <a:ext cx="12" cy="16"/>
              </a:xfrm>
              <a:custGeom>
                <a:avLst/>
                <a:gdLst>
                  <a:gd name="T0" fmla="*/ 0 w 23"/>
                  <a:gd name="T1" fmla="*/ 0 h 31"/>
                  <a:gd name="T2" fmla="*/ 1 w 23"/>
                  <a:gd name="T3" fmla="*/ 1 h 31"/>
                  <a:gd name="T4" fmla="*/ 2 w 23"/>
                  <a:gd name="T5" fmla="*/ 2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0" y="0"/>
                    </a:moveTo>
                    <a:lnTo>
                      <a:pt x="8" y="12"/>
                    </a:lnTo>
                    <a:lnTo>
                      <a:pt x="23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4" name="Line 4072"/>
              <p:cNvSpPr>
                <a:spLocks noChangeShapeType="1"/>
              </p:cNvSpPr>
              <p:nvPr/>
            </p:nvSpPr>
            <p:spPr bwMode="auto">
              <a:xfrm>
                <a:off x="3456" y="992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5" name="Line 4073"/>
              <p:cNvSpPr>
                <a:spLocks noChangeShapeType="1"/>
              </p:cNvSpPr>
              <p:nvPr/>
            </p:nvSpPr>
            <p:spPr bwMode="auto">
              <a:xfrm>
                <a:off x="3380" y="1067"/>
                <a:ext cx="1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6" name="Line 4074"/>
              <p:cNvSpPr>
                <a:spLocks noChangeShapeType="1"/>
              </p:cNvSpPr>
              <p:nvPr/>
            </p:nvSpPr>
            <p:spPr bwMode="auto">
              <a:xfrm flipV="1">
                <a:off x="3391" y="1043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7" name="Line 4075"/>
              <p:cNvSpPr>
                <a:spLocks noChangeShapeType="1"/>
              </p:cNvSpPr>
              <p:nvPr/>
            </p:nvSpPr>
            <p:spPr bwMode="auto">
              <a:xfrm flipH="1" flipV="1">
                <a:off x="3416" y="1030"/>
                <a:ext cx="12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8" name="Freeform 4076"/>
              <p:cNvSpPr>
                <a:spLocks/>
              </p:cNvSpPr>
              <p:nvPr/>
            </p:nvSpPr>
            <p:spPr bwMode="auto">
              <a:xfrm>
                <a:off x="3412" y="1053"/>
                <a:ext cx="35" cy="47"/>
              </a:xfrm>
              <a:custGeom>
                <a:avLst/>
                <a:gdLst>
                  <a:gd name="T0" fmla="*/ 0 w 71"/>
                  <a:gd name="T1" fmla="*/ 5 h 94"/>
                  <a:gd name="T2" fmla="*/ 1 w 71"/>
                  <a:gd name="T3" fmla="*/ 6 h 94"/>
                  <a:gd name="T4" fmla="*/ 2 w 71"/>
                  <a:gd name="T5" fmla="*/ 6 h 94"/>
                  <a:gd name="T6" fmla="*/ 3 w 71"/>
                  <a:gd name="T7" fmla="*/ 6 h 94"/>
                  <a:gd name="T8" fmla="*/ 4 w 71"/>
                  <a:gd name="T9" fmla="*/ 6 h 94"/>
                  <a:gd name="T10" fmla="*/ 4 w 71"/>
                  <a:gd name="T11" fmla="*/ 5 h 94"/>
                  <a:gd name="T12" fmla="*/ 4 w 71"/>
                  <a:gd name="T13" fmla="*/ 3 h 94"/>
                  <a:gd name="T14" fmla="*/ 3 w 71"/>
                  <a:gd name="T15" fmla="*/ 3 h 94"/>
                  <a:gd name="T16" fmla="*/ 2 w 71"/>
                  <a:gd name="T17" fmla="*/ 1 h 94"/>
                  <a:gd name="T18" fmla="*/ 1 w 71"/>
                  <a:gd name="T19" fmla="*/ 1 h 94"/>
                  <a:gd name="T20" fmla="*/ 0 w 71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94"/>
                  <a:gd name="T35" fmla="*/ 71 w 71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94">
                    <a:moveTo>
                      <a:pt x="0" y="68"/>
                    </a:moveTo>
                    <a:lnTo>
                      <a:pt x="21" y="83"/>
                    </a:lnTo>
                    <a:lnTo>
                      <a:pt x="38" y="91"/>
                    </a:lnTo>
                    <a:lnTo>
                      <a:pt x="57" y="94"/>
                    </a:lnTo>
                    <a:lnTo>
                      <a:pt x="66" y="88"/>
                    </a:lnTo>
                    <a:lnTo>
                      <a:pt x="71" y="79"/>
                    </a:lnTo>
                    <a:lnTo>
                      <a:pt x="69" y="60"/>
                    </a:lnTo>
                    <a:lnTo>
                      <a:pt x="62" y="43"/>
                    </a:lnTo>
                    <a:lnTo>
                      <a:pt x="44" y="24"/>
                    </a:lnTo>
                    <a:lnTo>
                      <a:pt x="26" y="8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9" name="Freeform 4077"/>
              <p:cNvSpPr>
                <a:spLocks/>
              </p:cNvSpPr>
              <p:nvPr/>
            </p:nvSpPr>
            <p:spPr bwMode="auto">
              <a:xfrm>
                <a:off x="3401" y="1070"/>
                <a:ext cx="11" cy="17"/>
              </a:xfrm>
              <a:custGeom>
                <a:avLst/>
                <a:gdLst>
                  <a:gd name="T0" fmla="*/ 0 w 21"/>
                  <a:gd name="T1" fmla="*/ 0 h 33"/>
                  <a:gd name="T2" fmla="*/ 1 w 21"/>
                  <a:gd name="T3" fmla="*/ 1 h 33"/>
                  <a:gd name="T4" fmla="*/ 2 w 21"/>
                  <a:gd name="T5" fmla="*/ 3 h 3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3"/>
                  <a:gd name="T11" fmla="*/ 21 w 2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3">
                    <a:moveTo>
                      <a:pt x="0" y="0"/>
                    </a:moveTo>
                    <a:lnTo>
                      <a:pt x="6" y="12"/>
                    </a:lnTo>
                    <a:lnTo>
                      <a:pt x="21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0" name="Line 4078"/>
              <p:cNvSpPr>
                <a:spLocks noChangeShapeType="1"/>
              </p:cNvSpPr>
              <p:nvPr/>
            </p:nvSpPr>
            <p:spPr bwMode="auto">
              <a:xfrm flipH="1">
                <a:off x="3456" y="955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1" name="Line 4079"/>
              <p:cNvSpPr>
                <a:spLocks noChangeShapeType="1"/>
              </p:cNvSpPr>
              <p:nvPr/>
            </p:nvSpPr>
            <p:spPr bwMode="auto">
              <a:xfrm flipH="1">
                <a:off x="3380" y="1031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2" name="Line 4080"/>
              <p:cNvSpPr>
                <a:spLocks noChangeShapeType="1"/>
              </p:cNvSpPr>
              <p:nvPr/>
            </p:nvSpPr>
            <p:spPr bwMode="auto">
              <a:xfrm>
                <a:off x="3431" y="1007"/>
                <a:ext cx="121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3" name="Line 4081"/>
              <p:cNvSpPr>
                <a:spLocks noChangeShapeType="1"/>
              </p:cNvSpPr>
              <p:nvPr/>
            </p:nvSpPr>
            <p:spPr bwMode="auto">
              <a:xfrm>
                <a:off x="3434" y="1003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4" name="Freeform 4082"/>
              <p:cNvSpPr>
                <a:spLocks/>
              </p:cNvSpPr>
              <p:nvPr/>
            </p:nvSpPr>
            <p:spPr bwMode="auto">
              <a:xfrm>
                <a:off x="3489" y="979"/>
                <a:ext cx="35" cy="46"/>
              </a:xfrm>
              <a:custGeom>
                <a:avLst/>
                <a:gdLst>
                  <a:gd name="T0" fmla="*/ 0 w 71"/>
                  <a:gd name="T1" fmla="*/ 4 h 93"/>
                  <a:gd name="T2" fmla="*/ 1 w 71"/>
                  <a:gd name="T3" fmla="*/ 5 h 93"/>
                  <a:gd name="T4" fmla="*/ 2 w 71"/>
                  <a:gd name="T5" fmla="*/ 5 h 93"/>
                  <a:gd name="T6" fmla="*/ 3 w 71"/>
                  <a:gd name="T7" fmla="*/ 5 h 93"/>
                  <a:gd name="T8" fmla="*/ 4 w 71"/>
                  <a:gd name="T9" fmla="*/ 5 h 93"/>
                  <a:gd name="T10" fmla="*/ 4 w 71"/>
                  <a:gd name="T11" fmla="*/ 4 h 93"/>
                  <a:gd name="T12" fmla="*/ 4 w 71"/>
                  <a:gd name="T13" fmla="*/ 3 h 93"/>
                  <a:gd name="T14" fmla="*/ 3 w 71"/>
                  <a:gd name="T15" fmla="*/ 2 h 93"/>
                  <a:gd name="T16" fmla="*/ 2 w 71"/>
                  <a:gd name="T17" fmla="*/ 1 h 93"/>
                  <a:gd name="T18" fmla="*/ 1 w 71"/>
                  <a:gd name="T19" fmla="*/ 0 h 93"/>
                  <a:gd name="T20" fmla="*/ 0 w 7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93"/>
                  <a:gd name="T35" fmla="*/ 71 w 7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93">
                    <a:moveTo>
                      <a:pt x="0" y="66"/>
                    </a:moveTo>
                    <a:lnTo>
                      <a:pt x="19" y="82"/>
                    </a:lnTo>
                    <a:lnTo>
                      <a:pt x="38" y="91"/>
                    </a:lnTo>
                    <a:lnTo>
                      <a:pt x="55" y="93"/>
                    </a:lnTo>
                    <a:lnTo>
                      <a:pt x="66" y="88"/>
                    </a:lnTo>
                    <a:lnTo>
                      <a:pt x="71" y="79"/>
                    </a:lnTo>
                    <a:lnTo>
                      <a:pt x="68" y="60"/>
                    </a:lnTo>
                    <a:lnTo>
                      <a:pt x="60" y="43"/>
                    </a:lnTo>
                    <a:lnTo>
                      <a:pt x="44" y="22"/>
                    </a:lnTo>
                    <a:lnTo>
                      <a:pt x="26" y="7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5" name="Line 4083"/>
              <p:cNvSpPr>
                <a:spLocks noChangeShapeType="1"/>
              </p:cNvSpPr>
              <p:nvPr/>
            </p:nvSpPr>
            <p:spPr bwMode="auto">
              <a:xfrm flipH="1" flipV="1">
                <a:off x="3492" y="95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6" name="Line 4084"/>
              <p:cNvSpPr>
                <a:spLocks noChangeShapeType="1"/>
              </p:cNvSpPr>
              <p:nvPr/>
            </p:nvSpPr>
            <p:spPr bwMode="auto">
              <a:xfrm flipV="1">
                <a:off x="3469" y="969"/>
                <a:ext cx="37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7" name="Line 4085"/>
              <p:cNvSpPr>
                <a:spLocks noChangeShapeType="1"/>
              </p:cNvSpPr>
              <p:nvPr/>
            </p:nvSpPr>
            <p:spPr bwMode="auto">
              <a:xfrm flipV="1">
                <a:off x="3358" y="855"/>
                <a:ext cx="224" cy="2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8" name="Line 4086"/>
              <p:cNvSpPr>
                <a:spLocks noChangeShapeType="1"/>
              </p:cNvSpPr>
              <p:nvPr/>
            </p:nvSpPr>
            <p:spPr bwMode="auto">
              <a:xfrm>
                <a:off x="3679" y="758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9" name="Line 4087"/>
              <p:cNvSpPr>
                <a:spLocks noChangeShapeType="1"/>
              </p:cNvSpPr>
              <p:nvPr/>
            </p:nvSpPr>
            <p:spPr bwMode="auto">
              <a:xfrm>
                <a:off x="3676" y="762"/>
                <a:ext cx="121" cy="1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0" name="Line 4088"/>
              <p:cNvSpPr>
                <a:spLocks noChangeShapeType="1"/>
              </p:cNvSpPr>
              <p:nvPr/>
            </p:nvSpPr>
            <p:spPr bwMode="auto">
              <a:xfrm flipH="1">
                <a:off x="3708" y="702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1" name="Line 4089"/>
              <p:cNvSpPr>
                <a:spLocks noChangeShapeType="1"/>
              </p:cNvSpPr>
              <p:nvPr/>
            </p:nvSpPr>
            <p:spPr bwMode="auto">
              <a:xfrm>
                <a:off x="3592" y="846"/>
                <a:ext cx="125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2" name="Line 4090"/>
              <p:cNvSpPr>
                <a:spLocks noChangeShapeType="1"/>
              </p:cNvSpPr>
              <p:nvPr/>
            </p:nvSpPr>
            <p:spPr bwMode="auto">
              <a:xfrm>
                <a:off x="3708" y="739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3" name="Line 4091"/>
              <p:cNvSpPr>
                <a:spLocks noChangeShapeType="1"/>
              </p:cNvSpPr>
              <p:nvPr/>
            </p:nvSpPr>
            <p:spPr bwMode="auto">
              <a:xfrm>
                <a:off x="3708" y="98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4" name="Line 4092"/>
              <p:cNvSpPr>
                <a:spLocks noChangeShapeType="1"/>
              </p:cNvSpPr>
              <p:nvPr/>
            </p:nvSpPr>
            <p:spPr bwMode="auto">
              <a:xfrm flipV="1">
                <a:off x="3713" y="952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5" name="Freeform 4093"/>
              <p:cNvSpPr>
                <a:spLocks/>
              </p:cNvSpPr>
              <p:nvPr/>
            </p:nvSpPr>
            <p:spPr bwMode="auto">
              <a:xfrm>
                <a:off x="3842" y="1171"/>
                <a:ext cx="21" cy="42"/>
              </a:xfrm>
              <a:custGeom>
                <a:avLst/>
                <a:gdLst>
                  <a:gd name="T0" fmla="*/ 3 w 42"/>
                  <a:gd name="T1" fmla="*/ 0 h 85"/>
                  <a:gd name="T2" fmla="*/ 1 w 42"/>
                  <a:gd name="T3" fmla="*/ 0 h 85"/>
                  <a:gd name="T4" fmla="*/ 0 w 42"/>
                  <a:gd name="T5" fmla="*/ 2 h 85"/>
                  <a:gd name="T6" fmla="*/ 1 w 42"/>
                  <a:gd name="T7" fmla="*/ 4 h 85"/>
                  <a:gd name="T8" fmla="*/ 3 w 42"/>
                  <a:gd name="T9" fmla="*/ 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5"/>
                  <a:gd name="T17" fmla="*/ 42 w 4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5">
                    <a:moveTo>
                      <a:pt x="42" y="0"/>
                    </a:moveTo>
                    <a:lnTo>
                      <a:pt x="12" y="13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42" y="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6" name="Line 4094"/>
              <p:cNvSpPr>
                <a:spLocks noChangeShapeType="1"/>
              </p:cNvSpPr>
              <p:nvPr/>
            </p:nvSpPr>
            <p:spPr bwMode="auto">
              <a:xfrm>
                <a:off x="3863" y="1171"/>
                <a:ext cx="1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7" name="Line 4095"/>
              <p:cNvSpPr>
                <a:spLocks noChangeShapeType="1"/>
              </p:cNvSpPr>
              <p:nvPr/>
            </p:nvSpPr>
            <p:spPr bwMode="auto">
              <a:xfrm>
                <a:off x="3882" y="1145"/>
                <a:ext cx="1" cy="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8" name="Line 4096"/>
              <p:cNvSpPr>
                <a:spLocks noChangeShapeType="1"/>
              </p:cNvSpPr>
              <p:nvPr/>
            </p:nvSpPr>
            <p:spPr bwMode="auto">
              <a:xfrm>
                <a:off x="3726" y="1459"/>
                <a:ext cx="1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9" name="Line 4097"/>
              <p:cNvSpPr>
                <a:spLocks noChangeShapeType="1"/>
              </p:cNvSpPr>
              <p:nvPr/>
            </p:nvSpPr>
            <p:spPr bwMode="auto">
              <a:xfrm>
                <a:off x="3720" y="1472"/>
                <a:ext cx="15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0" name="Line 4098"/>
              <p:cNvSpPr>
                <a:spLocks noChangeShapeType="1"/>
              </p:cNvSpPr>
              <p:nvPr/>
            </p:nvSpPr>
            <p:spPr bwMode="auto">
              <a:xfrm>
                <a:off x="3726" y="1447"/>
                <a:ext cx="1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1" name="Line 4099"/>
              <p:cNvSpPr>
                <a:spLocks noChangeShapeType="1"/>
              </p:cNvSpPr>
              <p:nvPr/>
            </p:nvSpPr>
            <p:spPr bwMode="auto">
              <a:xfrm>
                <a:off x="3717" y="143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2" name="Line 4100"/>
              <p:cNvSpPr>
                <a:spLocks noChangeShapeType="1"/>
              </p:cNvSpPr>
              <p:nvPr/>
            </p:nvSpPr>
            <p:spPr bwMode="auto">
              <a:xfrm>
                <a:off x="3870" y="1286"/>
                <a:ext cx="1" cy="1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3" name="Line 4101"/>
              <p:cNvSpPr>
                <a:spLocks noChangeShapeType="1"/>
              </p:cNvSpPr>
              <p:nvPr/>
            </p:nvSpPr>
            <p:spPr bwMode="auto">
              <a:xfrm>
                <a:off x="3870" y="145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4" name="Line 4102"/>
              <p:cNvSpPr>
                <a:spLocks noChangeShapeType="1"/>
              </p:cNvSpPr>
              <p:nvPr/>
            </p:nvSpPr>
            <p:spPr bwMode="auto">
              <a:xfrm>
                <a:off x="3870" y="1286"/>
                <a:ext cx="1" cy="1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5" name="Line 4103"/>
              <p:cNvSpPr>
                <a:spLocks noChangeShapeType="1"/>
              </p:cNvSpPr>
              <p:nvPr/>
            </p:nvSpPr>
            <p:spPr bwMode="auto">
              <a:xfrm>
                <a:off x="3882" y="1373"/>
                <a:ext cx="1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6" name="Line 4104"/>
              <p:cNvSpPr>
                <a:spLocks noChangeShapeType="1"/>
              </p:cNvSpPr>
              <p:nvPr/>
            </p:nvSpPr>
            <p:spPr bwMode="auto">
              <a:xfrm flipH="1">
                <a:off x="3833" y="134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7" name="Line 4105"/>
              <p:cNvSpPr>
                <a:spLocks noChangeShapeType="1"/>
              </p:cNvSpPr>
              <p:nvPr/>
            </p:nvSpPr>
            <p:spPr bwMode="auto">
              <a:xfrm>
                <a:off x="3861" y="1302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8" name="Line 4106"/>
              <p:cNvSpPr>
                <a:spLocks noChangeShapeType="1"/>
              </p:cNvSpPr>
              <p:nvPr/>
            </p:nvSpPr>
            <p:spPr bwMode="auto">
              <a:xfrm>
                <a:off x="3833" y="129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9" name="Line 4107"/>
              <p:cNvSpPr>
                <a:spLocks noChangeShapeType="1"/>
              </p:cNvSpPr>
              <p:nvPr/>
            </p:nvSpPr>
            <p:spPr bwMode="auto">
              <a:xfrm flipV="1">
                <a:off x="3828" y="1302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0" name="Freeform 4108"/>
              <p:cNvSpPr>
                <a:spLocks/>
              </p:cNvSpPr>
              <p:nvPr/>
            </p:nvSpPr>
            <p:spPr bwMode="auto">
              <a:xfrm>
                <a:off x="3828" y="1342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0 h 11"/>
                  <a:gd name="T4" fmla="*/ 1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0"/>
                    </a:moveTo>
                    <a:lnTo>
                      <a:pt x="3" y="8"/>
                    </a:lnTo>
                    <a:lnTo>
                      <a:pt x="9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1" name="Freeform 4109"/>
              <p:cNvSpPr>
                <a:spLocks/>
              </p:cNvSpPr>
              <p:nvPr/>
            </p:nvSpPr>
            <p:spPr bwMode="auto">
              <a:xfrm>
                <a:off x="3856" y="1342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0" y="11"/>
                    </a:moveTo>
                    <a:lnTo>
                      <a:pt x="8" y="8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2" name="Freeform 4110"/>
              <p:cNvSpPr>
                <a:spLocks/>
              </p:cNvSpPr>
              <p:nvPr/>
            </p:nvSpPr>
            <p:spPr bwMode="auto">
              <a:xfrm>
                <a:off x="3856" y="129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11"/>
                    </a:move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3" name="Freeform 4111"/>
              <p:cNvSpPr>
                <a:spLocks/>
              </p:cNvSpPr>
              <p:nvPr/>
            </p:nvSpPr>
            <p:spPr bwMode="auto">
              <a:xfrm>
                <a:off x="3828" y="1297"/>
                <a:ext cx="5" cy="5"/>
              </a:xfrm>
              <a:custGeom>
                <a:avLst/>
                <a:gdLst>
                  <a:gd name="T0" fmla="*/ 1 w 9"/>
                  <a:gd name="T1" fmla="*/ 0 h 11"/>
                  <a:gd name="T2" fmla="*/ 1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9" y="0"/>
                    </a:moveTo>
                    <a:lnTo>
                      <a:pt x="3" y="3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4" name="Line 4112"/>
              <p:cNvSpPr>
                <a:spLocks noChangeShapeType="1"/>
              </p:cNvSpPr>
              <p:nvPr/>
            </p:nvSpPr>
            <p:spPr bwMode="auto">
              <a:xfrm>
                <a:off x="3823" y="1268"/>
                <a:ext cx="4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5" name="Line 4113"/>
              <p:cNvSpPr>
                <a:spLocks noChangeShapeType="1"/>
              </p:cNvSpPr>
              <p:nvPr/>
            </p:nvSpPr>
            <p:spPr bwMode="auto">
              <a:xfrm>
                <a:off x="3870" y="145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6" name="Freeform 4114"/>
              <p:cNvSpPr>
                <a:spLocks/>
              </p:cNvSpPr>
              <p:nvPr/>
            </p:nvSpPr>
            <p:spPr bwMode="auto">
              <a:xfrm>
                <a:off x="3818" y="1268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0"/>
                    </a:moveTo>
                    <a:lnTo>
                      <a:pt x="3" y="3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7" name="Line 4115"/>
              <p:cNvSpPr>
                <a:spLocks noChangeShapeType="1"/>
              </p:cNvSpPr>
              <p:nvPr/>
            </p:nvSpPr>
            <p:spPr bwMode="auto">
              <a:xfrm>
                <a:off x="3870" y="1286"/>
                <a:ext cx="1" cy="1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8" name="Freeform 4116"/>
              <p:cNvSpPr>
                <a:spLocks/>
              </p:cNvSpPr>
              <p:nvPr/>
            </p:nvSpPr>
            <p:spPr bwMode="auto">
              <a:xfrm>
                <a:off x="3828" y="1377"/>
                <a:ext cx="5" cy="6"/>
              </a:xfrm>
              <a:custGeom>
                <a:avLst/>
                <a:gdLst>
                  <a:gd name="T0" fmla="*/ 1 w 9"/>
                  <a:gd name="T1" fmla="*/ 0 h 11"/>
                  <a:gd name="T2" fmla="*/ 1 w 9"/>
                  <a:gd name="T3" fmla="*/ 1 h 11"/>
                  <a:gd name="T4" fmla="*/ 0 w 9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9" y="0"/>
                    </a:moveTo>
                    <a:lnTo>
                      <a:pt x="3" y="4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9" name="Freeform 4117"/>
              <p:cNvSpPr>
                <a:spLocks/>
              </p:cNvSpPr>
              <p:nvPr/>
            </p:nvSpPr>
            <p:spPr bwMode="auto">
              <a:xfrm>
                <a:off x="3856" y="1377"/>
                <a:ext cx="5" cy="6"/>
              </a:xfrm>
              <a:custGeom>
                <a:avLst/>
                <a:gdLst>
                  <a:gd name="T0" fmla="*/ 0 w 11"/>
                  <a:gd name="T1" fmla="*/ 1 h 11"/>
                  <a:gd name="T2" fmla="*/ 0 w 11"/>
                  <a:gd name="T3" fmla="*/ 1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11"/>
                    </a:move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0" name="Freeform 4118"/>
              <p:cNvSpPr>
                <a:spLocks/>
              </p:cNvSpPr>
              <p:nvPr/>
            </p:nvSpPr>
            <p:spPr bwMode="auto">
              <a:xfrm>
                <a:off x="3856" y="1422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0" y="11"/>
                    </a:moveTo>
                    <a:lnTo>
                      <a:pt x="8" y="8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1" name="Freeform 4119"/>
              <p:cNvSpPr>
                <a:spLocks/>
              </p:cNvSpPr>
              <p:nvPr/>
            </p:nvSpPr>
            <p:spPr bwMode="auto">
              <a:xfrm>
                <a:off x="3828" y="1422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0 h 11"/>
                  <a:gd name="T4" fmla="*/ 1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0"/>
                    </a:moveTo>
                    <a:lnTo>
                      <a:pt x="3" y="8"/>
                    </a:lnTo>
                    <a:lnTo>
                      <a:pt x="9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2" name="Line 4120"/>
              <p:cNvSpPr>
                <a:spLocks noChangeShapeType="1"/>
              </p:cNvSpPr>
              <p:nvPr/>
            </p:nvSpPr>
            <p:spPr bwMode="auto">
              <a:xfrm flipV="1">
                <a:off x="3828" y="1383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3" name="Line 4121"/>
              <p:cNvSpPr>
                <a:spLocks noChangeShapeType="1"/>
              </p:cNvSpPr>
              <p:nvPr/>
            </p:nvSpPr>
            <p:spPr bwMode="auto">
              <a:xfrm>
                <a:off x="3833" y="137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4" name="Line 4122"/>
              <p:cNvSpPr>
                <a:spLocks noChangeShapeType="1"/>
              </p:cNvSpPr>
              <p:nvPr/>
            </p:nvSpPr>
            <p:spPr bwMode="auto">
              <a:xfrm>
                <a:off x="3861" y="1383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5" name="Line 4123"/>
              <p:cNvSpPr>
                <a:spLocks noChangeShapeType="1"/>
              </p:cNvSpPr>
              <p:nvPr/>
            </p:nvSpPr>
            <p:spPr bwMode="auto">
              <a:xfrm flipH="1">
                <a:off x="3833" y="142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6" name="Line 4124"/>
              <p:cNvSpPr>
                <a:spLocks noChangeShapeType="1"/>
              </p:cNvSpPr>
              <p:nvPr/>
            </p:nvSpPr>
            <p:spPr bwMode="auto">
              <a:xfrm>
                <a:off x="3818" y="1273"/>
                <a:ext cx="1" cy="1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7" name="Line 4125"/>
              <p:cNvSpPr>
                <a:spLocks noChangeShapeType="1"/>
              </p:cNvSpPr>
              <p:nvPr/>
            </p:nvSpPr>
            <p:spPr bwMode="auto">
              <a:xfrm flipV="1">
                <a:off x="3660" y="1192"/>
                <a:ext cx="28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8" name="Line 4126"/>
              <p:cNvSpPr>
                <a:spLocks noChangeShapeType="1"/>
              </p:cNvSpPr>
              <p:nvPr/>
            </p:nvSpPr>
            <p:spPr bwMode="auto">
              <a:xfrm flipH="1">
                <a:off x="3636" y="1169"/>
                <a:ext cx="29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9" name="Line 4127"/>
              <p:cNvSpPr>
                <a:spLocks noChangeShapeType="1"/>
              </p:cNvSpPr>
              <p:nvPr/>
            </p:nvSpPr>
            <p:spPr bwMode="auto">
              <a:xfrm flipV="1">
                <a:off x="3485" y="1190"/>
                <a:ext cx="14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0" name="Line 4128"/>
              <p:cNvSpPr>
                <a:spLocks noChangeShapeType="1"/>
              </p:cNvSpPr>
              <p:nvPr/>
            </p:nvSpPr>
            <p:spPr bwMode="auto">
              <a:xfrm flipV="1">
                <a:off x="3480" y="1185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1" name="Freeform 4129"/>
              <p:cNvSpPr>
                <a:spLocks/>
              </p:cNvSpPr>
              <p:nvPr/>
            </p:nvSpPr>
            <p:spPr bwMode="auto">
              <a:xfrm>
                <a:off x="3346" y="1340"/>
                <a:ext cx="26" cy="38"/>
              </a:xfrm>
              <a:custGeom>
                <a:avLst/>
                <a:gdLst>
                  <a:gd name="T0" fmla="*/ 0 w 52"/>
                  <a:gd name="T1" fmla="*/ 5 h 75"/>
                  <a:gd name="T2" fmla="*/ 0 w 52"/>
                  <a:gd name="T3" fmla="*/ 0 h 75"/>
                  <a:gd name="T4" fmla="*/ 2 w 52"/>
                  <a:gd name="T5" fmla="*/ 0 h 75"/>
                  <a:gd name="T6" fmla="*/ 3 w 52"/>
                  <a:gd name="T7" fmla="*/ 1 h 75"/>
                  <a:gd name="T8" fmla="*/ 3 w 52"/>
                  <a:gd name="T9" fmla="*/ 1 h 75"/>
                  <a:gd name="T10" fmla="*/ 3 w 52"/>
                  <a:gd name="T11" fmla="*/ 2 h 75"/>
                  <a:gd name="T12" fmla="*/ 3 w 52"/>
                  <a:gd name="T13" fmla="*/ 2 h 75"/>
                  <a:gd name="T14" fmla="*/ 3 w 52"/>
                  <a:gd name="T15" fmla="*/ 3 h 75"/>
                  <a:gd name="T16" fmla="*/ 3 w 52"/>
                  <a:gd name="T17" fmla="*/ 4 h 75"/>
                  <a:gd name="T18" fmla="*/ 3 w 52"/>
                  <a:gd name="T19" fmla="*/ 4 h 75"/>
                  <a:gd name="T20" fmla="*/ 3 w 52"/>
                  <a:gd name="T21" fmla="*/ 5 h 75"/>
                  <a:gd name="T22" fmla="*/ 2 w 52"/>
                  <a:gd name="T23" fmla="*/ 5 h 75"/>
                  <a:gd name="T24" fmla="*/ 0 w 52"/>
                  <a:gd name="T25" fmla="*/ 5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75"/>
                  <a:gd name="T41" fmla="*/ 52 w 52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75">
                    <a:moveTo>
                      <a:pt x="0" y="75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44" y="11"/>
                    </a:lnTo>
                    <a:lnTo>
                      <a:pt x="47" y="17"/>
                    </a:lnTo>
                    <a:lnTo>
                      <a:pt x="52" y="28"/>
                    </a:lnTo>
                    <a:lnTo>
                      <a:pt x="52" y="47"/>
                    </a:lnTo>
                    <a:lnTo>
                      <a:pt x="47" y="56"/>
                    </a:lnTo>
                    <a:lnTo>
                      <a:pt x="44" y="64"/>
                    </a:lnTo>
                    <a:lnTo>
                      <a:pt x="36" y="72"/>
                    </a:lnTo>
                    <a:lnTo>
                      <a:pt x="25" y="75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2" name="Freeform 4130"/>
              <p:cNvSpPr>
                <a:spLocks/>
              </p:cNvSpPr>
              <p:nvPr/>
            </p:nvSpPr>
            <p:spPr bwMode="auto">
              <a:xfrm>
                <a:off x="3384" y="1340"/>
                <a:ext cx="25" cy="38"/>
              </a:xfrm>
              <a:custGeom>
                <a:avLst/>
                <a:gdLst>
                  <a:gd name="T0" fmla="*/ 0 w 50"/>
                  <a:gd name="T1" fmla="*/ 5 h 75"/>
                  <a:gd name="T2" fmla="*/ 0 w 50"/>
                  <a:gd name="T3" fmla="*/ 0 h 75"/>
                  <a:gd name="T4" fmla="*/ 3 w 50"/>
                  <a:gd name="T5" fmla="*/ 5 h 75"/>
                  <a:gd name="T6" fmla="*/ 3 w 50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75"/>
                  <a:gd name="T14" fmla="*/ 50 w 50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50" y="75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3" name="Line 4131"/>
              <p:cNvSpPr>
                <a:spLocks noChangeShapeType="1"/>
              </p:cNvSpPr>
              <p:nvPr/>
            </p:nvSpPr>
            <p:spPr bwMode="auto">
              <a:xfrm flipV="1">
                <a:off x="3560" y="1543"/>
                <a:ext cx="49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4" name="Line 4132"/>
              <p:cNvSpPr>
                <a:spLocks noChangeShapeType="1"/>
              </p:cNvSpPr>
              <p:nvPr/>
            </p:nvSpPr>
            <p:spPr bwMode="auto">
              <a:xfrm flipV="1">
                <a:off x="3553" y="1547"/>
                <a:ext cx="37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5" name="Line 4133"/>
              <p:cNvSpPr>
                <a:spLocks noChangeShapeType="1"/>
              </p:cNvSpPr>
              <p:nvPr/>
            </p:nvSpPr>
            <p:spPr bwMode="auto">
              <a:xfrm>
                <a:off x="3609" y="154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6" name="Line 4134"/>
              <p:cNvSpPr>
                <a:spLocks noChangeShapeType="1"/>
              </p:cNvSpPr>
              <p:nvPr/>
            </p:nvSpPr>
            <p:spPr bwMode="auto">
              <a:xfrm>
                <a:off x="3553" y="1585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7" name="Line 4135"/>
              <p:cNvSpPr>
                <a:spLocks noChangeShapeType="1"/>
              </p:cNvSpPr>
              <p:nvPr/>
            </p:nvSpPr>
            <p:spPr bwMode="auto">
              <a:xfrm flipV="1">
                <a:off x="3609" y="1450"/>
                <a:ext cx="89" cy="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8" name="Line 4136"/>
              <p:cNvSpPr>
                <a:spLocks noChangeShapeType="1"/>
              </p:cNvSpPr>
              <p:nvPr/>
            </p:nvSpPr>
            <p:spPr bwMode="auto">
              <a:xfrm flipV="1">
                <a:off x="3534" y="1271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9" name="Line 4137"/>
              <p:cNvSpPr>
                <a:spLocks noChangeShapeType="1"/>
              </p:cNvSpPr>
              <p:nvPr/>
            </p:nvSpPr>
            <p:spPr bwMode="auto">
              <a:xfrm flipV="1">
                <a:off x="3649" y="1386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0" name="Line 4138"/>
              <p:cNvSpPr>
                <a:spLocks noChangeShapeType="1"/>
              </p:cNvSpPr>
              <p:nvPr/>
            </p:nvSpPr>
            <p:spPr bwMode="auto">
              <a:xfrm>
                <a:off x="3586" y="1308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1" name="Line 4139"/>
              <p:cNvSpPr>
                <a:spLocks noChangeShapeType="1"/>
              </p:cNvSpPr>
              <p:nvPr/>
            </p:nvSpPr>
            <p:spPr bwMode="auto">
              <a:xfrm>
                <a:off x="3636" y="1204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2" name="Line 4140"/>
              <p:cNvSpPr>
                <a:spLocks noChangeShapeType="1"/>
              </p:cNvSpPr>
              <p:nvPr/>
            </p:nvSpPr>
            <p:spPr bwMode="auto">
              <a:xfrm flipH="1" flipV="1">
                <a:off x="3618" y="1222"/>
                <a:ext cx="17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3" name="Line 4141"/>
              <p:cNvSpPr>
                <a:spLocks noChangeShapeType="1"/>
              </p:cNvSpPr>
              <p:nvPr/>
            </p:nvSpPr>
            <p:spPr bwMode="auto">
              <a:xfrm>
                <a:off x="3583" y="1258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4" name="Line 4142"/>
              <p:cNvSpPr>
                <a:spLocks noChangeShapeType="1"/>
              </p:cNvSpPr>
              <p:nvPr/>
            </p:nvSpPr>
            <p:spPr bwMode="auto">
              <a:xfrm flipV="1">
                <a:off x="3607" y="1246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5" name="Line 4143"/>
              <p:cNvSpPr>
                <a:spLocks noChangeShapeType="1"/>
              </p:cNvSpPr>
              <p:nvPr/>
            </p:nvSpPr>
            <p:spPr bwMode="auto">
              <a:xfrm flipH="1">
                <a:off x="3583" y="1222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6" name="Freeform 4144"/>
              <p:cNvSpPr>
                <a:spLocks/>
              </p:cNvSpPr>
              <p:nvPr/>
            </p:nvSpPr>
            <p:spPr bwMode="auto">
              <a:xfrm>
                <a:off x="3635" y="1197"/>
                <a:ext cx="1" cy="7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 h 14"/>
                  <a:gd name="T4" fmla="*/ 0 w 3"/>
                  <a:gd name="T5" fmla="*/ 1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8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7" name="Freeform 4145"/>
              <p:cNvSpPr>
                <a:spLocks/>
              </p:cNvSpPr>
              <p:nvPr/>
            </p:nvSpPr>
            <p:spPr bwMode="auto">
              <a:xfrm>
                <a:off x="3652" y="1221"/>
                <a:ext cx="8" cy="1"/>
              </a:xfrm>
              <a:custGeom>
                <a:avLst/>
                <a:gdLst>
                  <a:gd name="T0" fmla="*/ 0 w 16"/>
                  <a:gd name="T1" fmla="*/ 0 h 3"/>
                  <a:gd name="T2" fmla="*/ 1 w 16"/>
                  <a:gd name="T3" fmla="*/ 0 h 3"/>
                  <a:gd name="T4" fmla="*/ 1 w 1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"/>
                  <a:gd name="T11" fmla="*/ 16 w 1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">
                    <a:moveTo>
                      <a:pt x="0" y="0"/>
                    </a:moveTo>
                    <a:lnTo>
                      <a:pt x="8" y="3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8" name="Freeform 4146"/>
              <p:cNvSpPr>
                <a:spLocks/>
              </p:cNvSpPr>
              <p:nvPr/>
            </p:nvSpPr>
            <p:spPr bwMode="auto">
              <a:xfrm>
                <a:off x="3611" y="1221"/>
                <a:ext cx="7" cy="1"/>
              </a:xfrm>
              <a:custGeom>
                <a:avLst/>
                <a:gdLst>
                  <a:gd name="T0" fmla="*/ 1 w 14"/>
                  <a:gd name="T1" fmla="*/ 0 h 3"/>
                  <a:gd name="T2" fmla="*/ 1 w 14"/>
                  <a:gd name="T3" fmla="*/ 0 h 3"/>
                  <a:gd name="T4" fmla="*/ 0 w 1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14" y="3"/>
                    </a:move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9" name="Freeform 4147"/>
              <p:cNvSpPr>
                <a:spLocks/>
              </p:cNvSpPr>
              <p:nvPr/>
            </p:nvSpPr>
            <p:spPr bwMode="auto">
              <a:xfrm>
                <a:off x="3582" y="1250"/>
                <a:ext cx="1" cy="8"/>
              </a:xfrm>
              <a:custGeom>
                <a:avLst/>
                <a:gdLst>
                  <a:gd name="T0" fmla="*/ 0 w 3"/>
                  <a:gd name="T1" fmla="*/ 0 h 15"/>
                  <a:gd name="T2" fmla="*/ 0 w 3"/>
                  <a:gd name="T3" fmla="*/ 1 h 15"/>
                  <a:gd name="T4" fmla="*/ 0 w 3"/>
                  <a:gd name="T5" fmla="*/ 1 h 1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5"/>
                  <a:gd name="T11" fmla="*/ 3 w 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5">
                    <a:moveTo>
                      <a:pt x="3" y="0"/>
                    </a:moveTo>
                    <a:lnTo>
                      <a:pt x="0" y="8"/>
                    </a:lnTo>
                    <a:lnTo>
                      <a:pt x="3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0" name="Freeform 4148"/>
              <p:cNvSpPr>
                <a:spLocks/>
              </p:cNvSpPr>
              <p:nvPr/>
            </p:nvSpPr>
            <p:spPr bwMode="auto">
              <a:xfrm>
                <a:off x="3635" y="1238"/>
                <a:ext cx="1" cy="8"/>
              </a:xfrm>
              <a:custGeom>
                <a:avLst/>
                <a:gdLst>
                  <a:gd name="T0" fmla="*/ 0 w 3"/>
                  <a:gd name="T1" fmla="*/ 1 h 15"/>
                  <a:gd name="T2" fmla="*/ 0 w 3"/>
                  <a:gd name="T3" fmla="*/ 1 h 15"/>
                  <a:gd name="T4" fmla="*/ 0 w 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5"/>
                  <a:gd name="T11" fmla="*/ 3 w 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5">
                    <a:moveTo>
                      <a:pt x="0" y="15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1" name="Freeform 4149"/>
              <p:cNvSpPr>
                <a:spLocks/>
              </p:cNvSpPr>
              <p:nvPr/>
            </p:nvSpPr>
            <p:spPr bwMode="auto">
              <a:xfrm>
                <a:off x="3599" y="1274"/>
                <a:ext cx="8" cy="1"/>
              </a:xfrm>
              <a:custGeom>
                <a:avLst/>
                <a:gdLst>
                  <a:gd name="T0" fmla="*/ 0 w 15"/>
                  <a:gd name="T1" fmla="*/ 0 h 3"/>
                  <a:gd name="T2" fmla="*/ 1 w 15"/>
                  <a:gd name="T3" fmla="*/ 0 h 3"/>
                  <a:gd name="T4" fmla="*/ 1 w 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0" y="0"/>
                    </a:moveTo>
                    <a:lnTo>
                      <a:pt x="8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2" name="Line 4150"/>
              <p:cNvSpPr>
                <a:spLocks noChangeShapeType="1"/>
              </p:cNvSpPr>
              <p:nvPr/>
            </p:nvSpPr>
            <p:spPr bwMode="auto">
              <a:xfrm flipH="1" flipV="1">
                <a:off x="3550" y="1271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3" name="Line 4151"/>
              <p:cNvSpPr>
                <a:spLocks noChangeShapeType="1"/>
              </p:cNvSpPr>
              <p:nvPr/>
            </p:nvSpPr>
            <p:spPr bwMode="auto">
              <a:xfrm flipV="1">
                <a:off x="3584" y="1321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4" name="Line 4152"/>
              <p:cNvSpPr>
                <a:spLocks noChangeShapeType="1"/>
              </p:cNvSpPr>
              <p:nvPr/>
            </p:nvSpPr>
            <p:spPr bwMode="auto">
              <a:xfrm flipH="1" flipV="1">
                <a:off x="3534" y="1286"/>
                <a:ext cx="50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5" name="Freeform 4153"/>
              <p:cNvSpPr>
                <a:spLocks/>
              </p:cNvSpPr>
              <p:nvPr/>
            </p:nvSpPr>
            <p:spPr bwMode="auto">
              <a:xfrm>
                <a:off x="3649" y="1279"/>
                <a:ext cx="24" cy="122"/>
              </a:xfrm>
              <a:custGeom>
                <a:avLst/>
                <a:gdLst>
                  <a:gd name="T0" fmla="*/ 0 w 48"/>
                  <a:gd name="T1" fmla="*/ 15 h 244"/>
                  <a:gd name="T2" fmla="*/ 2 w 48"/>
                  <a:gd name="T3" fmla="*/ 13 h 244"/>
                  <a:gd name="T4" fmla="*/ 3 w 48"/>
                  <a:gd name="T5" fmla="*/ 10 h 244"/>
                  <a:gd name="T6" fmla="*/ 3 w 48"/>
                  <a:gd name="T7" fmla="*/ 6 h 244"/>
                  <a:gd name="T8" fmla="*/ 2 w 48"/>
                  <a:gd name="T9" fmla="*/ 3 h 244"/>
                  <a:gd name="T10" fmla="*/ 0 w 48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44"/>
                  <a:gd name="T20" fmla="*/ 48 w 48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44">
                    <a:moveTo>
                      <a:pt x="0" y="244"/>
                    </a:moveTo>
                    <a:lnTo>
                      <a:pt x="31" y="201"/>
                    </a:lnTo>
                    <a:lnTo>
                      <a:pt x="48" y="149"/>
                    </a:lnTo>
                    <a:lnTo>
                      <a:pt x="48" y="96"/>
                    </a:lnTo>
                    <a:lnTo>
                      <a:pt x="31" y="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6" name="Line 4154"/>
              <p:cNvSpPr>
                <a:spLocks noChangeShapeType="1"/>
              </p:cNvSpPr>
              <p:nvPr/>
            </p:nvSpPr>
            <p:spPr bwMode="auto">
              <a:xfrm flipV="1">
                <a:off x="3588" y="127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7" name="Line 4155"/>
              <p:cNvSpPr>
                <a:spLocks noChangeShapeType="1"/>
              </p:cNvSpPr>
              <p:nvPr/>
            </p:nvSpPr>
            <p:spPr bwMode="auto">
              <a:xfrm flipV="1">
                <a:off x="3530" y="122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8" name="Line 4156"/>
              <p:cNvSpPr>
                <a:spLocks noChangeShapeType="1"/>
              </p:cNvSpPr>
              <p:nvPr/>
            </p:nvSpPr>
            <p:spPr bwMode="auto">
              <a:xfrm>
                <a:off x="3600" y="1321"/>
                <a:ext cx="64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9" name="Line 4157"/>
              <p:cNvSpPr>
                <a:spLocks noChangeShapeType="1"/>
              </p:cNvSpPr>
              <p:nvPr/>
            </p:nvSpPr>
            <p:spPr bwMode="auto">
              <a:xfrm>
                <a:off x="3595" y="1326"/>
                <a:ext cx="65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0" name="Line 4158"/>
              <p:cNvSpPr>
                <a:spLocks noChangeShapeType="1"/>
              </p:cNvSpPr>
              <p:nvPr/>
            </p:nvSpPr>
            <p:spPr bwMode="auto">
              <a:xfrm flipH="1">
                <a:off x="3456" y="1461"/>
                <a:ext cx="14" cy="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1" name="Line 4159"/>
              <p:cNvSpPr>
                <a:spLocks noChangeShapeType="1"/>
              </p:cNvSpPr>
              <p:nvPr/>
            </p:nvSpPr>
            <p:spPr bwMode="auto">
              <a:xfrm flipH="1">
                <a:off x="3360" y="1461"/>
                <a:ext cx="110" cy="1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2" name="Line 4160"/>
              <p:cNvSpPr>
                <a:spLocks noChangeShapeType="1"/>
              </p:cNvSpPr>
              <p:nvPr/>
            </p:nvSpPr>
            <p:spPr bwMode="auto">
              <a:xfrm>
                <a:off x="3484" y="1654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3" name="Line 4161"/>
              <p:cNvSpPr>
                <a:spLocks noChangeShapeType="1"/>
              </p:cNvSpPr>
              <p:nvPr/>
            </p:nvSpPr>
            <p:spPr bwMode="auto">
              <a:xfrm flipH="1" flipV="1">
                <a:off x="3360" y="1571"/>
                <a:ext cx="96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4" name="Line 4162"/>
              <p:cNvSpPr>
                <a:spLocks noChangeShapeType="1"/>
              </p:cNvSpPr>
              <p:nvPr/>
            </p:nvSpPr>
            <p:spPr bwMode="auto">
              <a:xfrm>
                <a:off x="3381" y="123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5" name="Line 4163"/>
              <p:cNvSpPr>
                <a:spLocks noChangeShapeType="1"/>
              </p:cNvSpPr>
              <p:nvPr/>
            </p:nvSpPr>
            <p:spPr bwMode="auto">
              <a:xfrm flipH="1" flipV="1">
                <a:off x="3434" y="1459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6" name="Line 4164"/>
              <p:cNvSpPr>
                <a:spLocks noChangeShapeType="1"/>
              </p:cNvSpPr>
              <p:nvPr/>
            </p:nvSpPr>
            <p:spPr bwMode="auto">
              <a:xfrm flipH="1" flipV="1">
                <a:off x="3358" y="1535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7" name="Line 4165"/>
              <p:cNvSpPr>
                <a:spLocks noChangeShapeType="1"/>
              </p:cNvSpPr>
              <p:nvPr/>
            </p:nvSpPr>
            <p:spPr bwMode="auto">
              <a:xfrm flipH="1">
                <a:off x="3358" y="145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8" name="Line 4166"/>
              <p:cNvSpPr>
                <a:spLocks noChangeShapeType="1"/>
              </p:cNvSpPr>
              <p:nvPr/>
            </p:nvSpPr>
            <p:spPr bwMode="auto">
              <a:xfrm flipH="1">
                <a:off x="3366" y="1467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9" name="Freeform 4167"/>
              <p:cNvSpPr>
                <a:spLocks/>
              </p:cNvSpPr>
              <p:nvPr/>
            </p:nvSpPr>
            <p:spPr bwMode="auto">
              <a:xfrm>
                <a:off x="3400" y="1258"/>
                <a:ext cx="38" cy="183"/>
              </a:xfrm>
              <a:custGeom>
                <a:avLst/>
                <a:gdLst>
                  <a:gd name="T0" fmla="*/ 0 w 75"/>
                  <a:gd name="T1" fmla="*/ 23 h 365"/>
                  <a:gd name="T2" fmla="*/ 3 w 75"/>
                  <a:gd name="T3" fmla="*/ 20 h 365"/>
                  <a:gd name="T4" fmla="*/ 5 w 75"/>
                  <a:gd name="T5" fmla="*/ 16 h 365"/>
                  <a:gd name="T6" fmla="*/ 5 w 75"/>
                  <a:gd name="T7" fmla="*/ 12 h 365"/>
                  <a:gd name="T8" fmla="*/ 5 w 75"/>
                  <a:gd name="T9" fmla="*/ 8 h 365"/>
                  <a:gd name="T10" fmla="*/ 3 w 75"/>
                  <a:gd name="T11" fmla="*/ 4 h 365"/>
                  <a:gd name="T12" fmla="*/ 0 w 7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65"/>
                  <a:gd name="T23" fmla="*/ 75 w 7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65">
                    <a:moveTo>
                      <a:pt x="0" y="365"/>
                    </a:moveTo>
                    <a:lnTo>
                      <a:pt x="41" y="312"/>
                    </a:lnTo>
                    <a:lnTo>
                      <a:pt x="67" y="249"/>
                    </a:lnTo>
                    <a:lnTo>
                      <a:pt x="75" y="182"/>
                    </a:lnTo>
                    <a:lnTo>
                      <a:pt x="67" y="116"/>
                    </a:lnTo>
                    <a:lnTo>
                      <a:pt x="41" y="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0" name="Line 4168"/>
              <p:cNvSpPr>
                <a:spLocks noChangeShapeType="1"/>
              </p:cNvSpPr>
              <p:nvPr/>
            </p:nvSpPr>
            <p:spPr bwMode="auto">
              <a:xfrm flipV="1">
                <a:off x="3470" y="1206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1" name="Line 4169"/>
              <p:cNvSpPr>
                <a:spLocks noChangeShapeType="1"/>
              </p:cNvSpPr>
              <p:nvPr/>
            </p:nvSpPr>
            <p:spPr bwMode="auto">
              <a:xfrm flipV="1">
                <a:off x="3360" y="1557"/>
                <a:ext cx="20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2" name="Line 4170"/>
              <p:cNvSpPr>
                <a:spLocks noChangeShapeType="1"/>
              </p:cNvSpPr>
              <p:nvPr/>
            </p:nvSpPr>
            <p:spPr bwMode="auto">
              <a:xfrm flipH="1">
                <a:off x="3456" y="1557"/>
                <a:ext cx="111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3" name="Line 4171"/>
              <p:cNvSpPr>
                <a:spLocks noChangeShapeType="1"/>
              </p:cNvSpPr>
              <p:nvPr/>
            </p:nvSpPr>
            <p:spPr bwMode="auto">
              <a:xfrm flipV="1">
                <a:off x="3484" y="1585"/>
                <a:ext cx="69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4" name="Line 4172"/>
              <p:cNvSpPr>
                <a:spLocks noChangeShapeType="1"/>
              </p:cNvSpPr>
              <p:nvPr/>
            </p:nvSpPr>
            <p:spPr bwMode="auto">
              <a:xfrm flipH="1" flipV="1">
                <a:off x="3470" y="1461"/>
                <a:ext cx="97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5" name="Line 4173"/>
              <p:cNvSpPr>
                <a:spLocks noChangeShapeType="1"/>
              </p:cNvSpPr>
              <p:nvPr/>
            </p:nvSpPr>
            <p:spPr bwMode="auto">
              <a:xfrm flipH="1" flipV="1">
                <a:off x="3457" y="1414"/>
                <a:ext cx="133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6" name="Line 4174"/>
              <p:cNvSpPr>
                <a:spLocks noChangeShapeType="1"/>
              </p:cNvSpPr>
              <p:nvPr/>
            </p:nvSpPr>
            <p:spPr bwMode="auto">
              <a:xfrm flipH="1" flipV="1">
                <a:off x="3453" y="1387"/>
                <a:ext cx="156" cy="1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7" name="Freeform 4175"/>
              <p:cNvSpPr>
                <a:spLocks/>
              </p:cNvSpPr>
              <p:nvPr/>
            </p:nvSpPr>
            <p:spPr bwMode="auto">
              <a:xfrm>
                <a:off x="3470" y="1197"/>
                <a:ext cx="121" cy="24"/>
              </a:xfrm>
              <a:custGeom>
                <a:avLst/>
                <a:gdLst>
                  <a:gd name="T0" fmla="*/ 15 w 243"/>
                  <a:gd name="T1" fmla="*/ 3 h 49"/>
                  <a:gd name="T2" fmla="*/ 12 w 243"/>
                  <a:gd name="T3" fmla="*/ 1 h 49"/>
                  <a:gd name="T4" fmla="*/ 9 w 243"/>
                  <a:gd name="T5" fmla="*/ 0 h 49"/>
                  <a:gd name="T6" fmla="*/ 5 w 243"/>
                  <a:gd name="T7" fmla="*/ 0 h 49"/>
                  <a:gd name="T8" fmla="*/ 2 w 243"/>
                  <a:gd name="T9" fmla="*/ 1 h 49"/>
                  <a:gd name="T10" fmla="*/ 0 w 243"/>
                  <a:gd name="T11" fmla="*/ 3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49"/>
                  <a:gd name="T20" fmla="*/ 243 w 24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49">
                    <a:moveTo>
                      <a:pt x="243" y="49"/>
                    </a:moveTo>
                    <a:lnTo>
                      <a:pt x="199" y="16"/>
                    </a:lnTo>
                    <a:lnTo>
                      <a:pt x="149" y="0"/>
                    </a:lnTo>
                    <a:lnTo>
                      <a:pt x="94" y="0"/>
                    </a:lnTo>
                    <a:lnTo>
                      <a:pt x="43" y="16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8" name="Freeform 4176"/>
              <p:cNvSpPr>
                <a:spLocks/>
              </p:cNvSpPr>
              <p:nvPr/>
            </p:nvSpPr>
            <p:spPr bwMode="auto">
              <a:xfrm>
                <a:off x="3448" y="1351"/>
                <a:ext cx="19" cy="32"/>
              </a:xfrm>
              <a:custGeom>
                <a:avLst/>
                <a:gdLst>
                  <a:gd name="T0" fmla="*/ 0 w 40"/>
                  <a:gd name="T1" fmla="*/ 4 h 64"/>
                  <a:gd name="T2" fmla="*/ 0 w 40"/>
                  <a:gd name="T3" fmla="*/ 0 h 64"/>
                  <a:gd name="T4" fmla="*/ 2 w 40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64"/>
                  <a:gd name="T11" fmla="*/ 40 w 4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64">
                    <a:moveTo>
                      <a:pt x="0" y="64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9" name="Line 4177"/>
              <p:cNvSpPr>
                <a:spLocks noChangeShapeType="1"/>
              </p:cNvSpPr>
              <p:nvPr/>
            </p:nvSpPr>
            <p:spPr bwMode="auto">
              <a:xfrm>
                <a:off x="3448" y="1366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0" name="Line 4178"/>
              <p:cNvSpPr>
                <a:spLocks noChangeShapeType="1"/>
              </p:cNvSpPr>
              <p:nvPr/>
            </p:nvSpPr>
            <p:spPr bwMode="auto">
              <a:xfrm>
                <a:off x="3448" y="138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1" name="Freeform 4179"/>
              <p:cNvSpPr>
                <a:spLocks/>
              </p:cNvSpPr>
              <p:nvPr/>
            </p:nvSpPr>
            <p:spPr bwMode="auto">
              <a:xfrm>
                <a:off x="3477" y="1351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4 h 64"/>
                  <a:gd name="T4" fmla="*/ 2 w 36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2" name="Freeform 4180"/>
              <p:cNvSpPr>
                <a:spLocks/>
              </p:cNvSpPr>
              <p:nvPr/>
            </p:nvSpPr>
            <p:spPr bwMode="auto">
              <a:xfrm>
                <a:off x="3503" y="138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0 w 6"/>
                  <a:gd name="T3" fmla="*/ 1 h 6"/>
                  <a:gd name="T4" fmla="*/ 1 w 6"/>
                  <a:gd name="T5" fmla="*/ 1 h 6"/>
                  <a:gd name="T6" fmla="*/ 1 w 6"/>
                  <a:gd name="T7" fmla="*/ 1 h 6"/>
                  <a:gd name="T8" fmla="*/ 1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3" name="Freeform 4181"/>
              <p:cNvSpPr>
                <a:spLocks/>
              </p:cNvSpPr>
              <p:nvPr/>
            </p:nvSpPr>
            <p:spPr bwMode="auto">
              <a:xfrm>
                <a:off x="3521" y="1351"/>
                <a:ext cx="8" cy="32"/>
              </a:xfrm>
              <a:custGeom>
                <a:avLst/>
                <a:gdLst>
                  <a:gd name="T0" fmla="*/ 0 w 15"/>
                  <a:gd name="T1" fmla="*/ 1 h 64"/>
                  <a:gd name="T2" fmla="*/ 1 w 15"/>
                  <a:gd name="T3" fmla="*/ 1 h 64"/>
                  <a:gd name="T4" fmla="*/ 1 w 15"/>
                  <a:gd name="T5" fmla="*/ 0 h 64"/>
                  <a:gd name="T6" fmla="*/ 1 w 15"/>
                  <a:gd name="T7" fmla="*/ 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4"/>
                  <a:gd name="T14" fmla="*/ 15 w 1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4">
                    <a:moveTo>
                      <a:pt x="0" y="13"/>
                    </a:moveTo>
                    <a:lnTo>
                      <a:pt x="6" y="10"/>
                    </a:lnTo>
                    <a:lnTo>
                      <a:pt x="15" y="0"/>
                    </a:lnTo>
                    <a:lnTo>
                      <a:pt x="15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4" name="Freeform 4182"/>
              <p:cNvSpPr>
                <a:spLocks/>
              </p:cNvSpPr>
              <p:nvPr/>
            </p:nvSpPr>
            <p:spPr bwMode="auto">
              <a:xfrm>
                <a:off x="3547" y="1351"/>
                <a:ext cx="22" cy="32"/>
              </a:xfrm>
              <a:custGeom>
                <a:avLst/>
                <a:gdLst>
                  <a:gd name="T0" fmla="*/ 1 w 44"/>
                  <a:gd name="T1" fmla="*/ 4 h 64"/>
                  <a:gd name="T2" fmla="*/ 3 w 44"/>
                  <a:gd name="T3" fmla="*/ 0 h 64"/>
                  <a:gd name="T4" fmla="*/ 0 w 44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64"/>
                  <a:gd name="T11" fmla="*/ 44 w 44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64">
                    <a:moveTo>
                      <a:pt x="13" y="64"/>
                    </a:move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5" name="Freeform 4183"/>
              <p:cNvSpPr>
                <a:spLocks/>
              </p:cNvSpPr>
              <p:nvPr/>
            </p:nvSpPr>
            <p:spPr bwMode="auto">
              <a:xfrm>
                <a:off x="3578" y="1351"/>
                <a:ext cx="22" cy="32"/>
              </a:xfrm>
              <a:custGeom>
                <a:avLst/>
                <a:gdLst>
                  <a:gd name="T0" fmla="*/ 1 w 44"/>
                  <a:gd name="T1" fmla="*/ 0 h 64"/>
                  <a:gd name="T2" fmla="*/ 1 w 44"/>
                  <a:gd name="T3" fmla="*/ 1 h 64"/>
                  <a:gd name="T4" fmla="*/ 1 w 44"/>
                  <a:gd name="T5" fmla="*/ 1 h 64"/>
                  <a:gd name="T6" fmla="*/ 0 w 44"/>
                  <a:gd name="T7" fmla="*/ 1 h 64"/>
                  <a:gd name="T8" fmla="*/ 0 w 44"/>
                  <a:gd name="T9" fmla="*/ 2 h 64"/>
                  <a:gd name="T10" fmla="*/ 1 w 44"/>
                  <a:gd name="T11" fmla="*/ 3 h 64"/>
                  <a:gd name="T12" fmla="*/ 1 w 44"/>
                  <a:gd name="T13" fmla="*/ 3 h 64"/>
                  <a:gd name="T14" fmla="*/ 1 w 44"/>
                  <a:gd name="T15" fmla="*/ 4 h 64"/>
                  <a:gd name="T16" fmla="*/ 1 w 44"/>
                  <a:gd name="T17" fmla="*/ 4 h 64"/>
                  <a:gd name="T18" fmla="*/ 3 w 44"/>
                  <a:gd name="T19" fmla="*/ 3 h 64"/>
                  <a:gd name="T20" fmla="*/ 3 w 44"/>
                  <a:gd name="T21" fmla="*/ 3 h 64"/>
                  <a:gd name="T22" fmla="*/ 3 w 44"/>
                  <a:gd name="T23" fmla="*/ 2 h 64"/>
                  <a:gd name="T24" fmla="*/ 3 w 44"/>
                  <a:gd name="T25" fmla="*/ 1 h 64"/>
                  <a:gd name="T26" fmla="*/ 3 w 44"/>
                  <a:gd name="T27" fmla="*/ 1 h 64"/>
                  <a:gd name="T28" fmla="*/ 3 w 44"/>
                  <a:gd name="T29" fmla="*/ 1 h 64"/>
                  <a:gd name="T30" fmla="*/ 1 w 44"/>
                  <a:gd name="T31" fmla="*/ 0 h 64"/>
                  <a:gd name="T32" fmla="*/ 1 w 4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4"/>
                  <a:gd name="T53" fmla="*/ 44 w 4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4">
                    <a:moveTo>
                      <a:pt x="19" y="0"/>
                    </a:moveTo>
                    <a:lnTo>
                      <a:pt x="10" y="3"/>
                    </a:lnTo>
                    <a:lnTo>
                      <a:pt x="4" y="1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0" y="61"/>
                    </a:lnTo>
                    <a:lnTo>
                      <a:pt x="19" y="64"/>
                    </a:lnTo>
                    <a:lnTo>
                      <a:pt x="25" y="64"/>
                    </a:lnTo>
                    <a:lnTo>
                      <a:pt x="35" y="61"/>
                    </a:lnTo>
                    <a:lnTo>
                      <a:pt x="41" y="53"/>
                    </a:lnTo>
                    <a:lnTo>
                      <a:pt x="44" y="38"/>
                    </a:lnTo>
                    <a:lnTo>
                      <a:pt x="44" y="28"/>
                    </a:lnTo>
                    <a:lnTo>
                      <a:pt x="41" y="13"/>
                    </a:lnTo>
                    <a:lnTo>
                      <a:pt x="35" y="3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6" name="Line 4184"/>
              <p:cNvSpPr>
                <a:spLocks noChangeShapeType="1"/>
              </p:cNvSpPr>
              <p:nvPr/>
            </p:nvSpPr>
            <p:spPr bwMode="auto">
              <a:xfrm>
                <a:off x="3485" y="1206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7" name="Line 4185"/>
              <p:cNvSpPr>
                <a:spLocks noChangeShapeType="1"/>
              </p:cNvSpPr>
              <p:nvPr/>
            </p:nvSpPr>
            <p:spPr bwMode="auto">
              <a:xfrm>
                <a:off x="3480" y="1210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8" name="Freeform 4186"/>
              <p:cNvSpPr>
                <a:spLocks/>
              </p:cNvSpPr>
              <p:nvPr/>
            </p:nvSpPr>
            <p:spPr bwMode="auto">
              <a:xfrm>
                <a:off x="3536" y="1776"/>
                <a:ext cx="21" cy="32"/>
              </a:xfrm>
              <a:custGeom>
                <a:avLst/>
                <a:gdLst>
                  <a:gd name="T0" fmla="*/ 0 w 41"/>
                  <a:gd name="T1" fmla="*/ 4 h 65"/>
                  <a:gd name="T2" fmla="*/ 0 w 41"/>
                  <a:gd name="T3" fmla="*/ 0 h 65"/>
                  <a:gd name="T4" fmla="*/ 3 w 41"/>
                  <a:gd name="T5" fmla="*/ 0 h 65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5"/>
                  <a:gd name="T11" fmla="*/ 41 w 41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5">
                    <a:moveTo>
                      <a:pt x="0" y="65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9" name="Line 4187"/>
              <p:cNvSpPr>
                <a:spLocks noChangeShapeType="1"/>
              </p:cNvSpPr>
              <p:nvPr/>
            </p:nvSpPr>
            <p:spPr bwMode="auto">
              <a:xfrm>
                <a:off x="3536" y="179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0" name="Line 4188"/>
              <p:cNvSpPr>
                <a:spLocks noChangeShapeType="1"/>
              </p:cNvSpPr>
              <p:nvPr/>
            </p:nvSpPr>
            <p:spPr bwMode="auto">
              <a:xfrm>
                <a:off x="3536" y="1808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1" name="Freeform 4189"/>
              <p:cNvSpPr>
                <a:spLocks/>
              </p:cNvSpPr>
              <p:nvPr/>
            </p:nvSpPr>
            <p:spPr bwMode="auto">
              <a:xfrm>
                <a:off x="3565" y="1776"/>
                <a:ext cx="19" cy="32"/>
              </a:xfrm>
              <a:custGeom>
                <a:avLst/>
                <a:gdLst>
                  <a:gd name="T0" fmla="*/ 0 w 38"/>
                  <a:gd name="T1" fmla="*/ 0 h 65"/>
                  <a:gd name="T2" fmla="*/ 0 w 38"/>
                  <a:gd name="T3" fmla="*/ 4 h 65"/>
                  <a:gd name="T4" fmla="*/ 2 w 38"/>
                  <a:gd name="T5" fmla="*/ 4 h 65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65"/>
                  <a:gd name="T11" fmla="*/ 38 w 38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65">
                    <a:moveTo>
                      <a:pt x="0" y="0"/>
                    </a:moveTo>
                    <a:lnTo>
                      <a:pt x="0" y="65"/>
                    </a:lnTo>
                    <a:lnTo>
                      <a:pt x="38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2" name="Freeform 4190"/>
              <p:cNvSpPr>
                <a:spLocks/>
              </p:cNvSpPr>
              <p:nvPr/>
            </p:nvSpPr>
            <p:spPr bwMode="auto">
              <a:xfrm>
                <a:off x="3592" y="1805"/>
                <a:ext cx="3" cy="3"/>
              </a:xfrm>
              <a:custGeom>
                <a:avLst/>
                <a:gdLst>
                  <a:gd name="T0" fmla="*/ 1 w 6"/>
                  <a:gd name="T1" fmla="*/ 0 h 7"/>
                  <a:gd name="T2" fmla="*/ 0 w 6"/>
                  <a:gd name="T3" fmla="*/ 0 h 7"/>
                  <a:gd name="T4" fmla="*/ 1 w 6"/>
                  <a:gd name="T5" fmla="*/ 0 h 7"/>
                  <a:gd name="T6" fmla="*/ 1 w 6"/>
                  <a:gd name="T7" fmla="*/ 0 h 7"/>
                  <a:gd name="T8" fmla="*/ 1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3" y="0"/>
                    </a:moveTo>
                    <a:lnTo>
                      <a:pt x="0" y="3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3" name="Freeform 4191"/>
              <p:cNvSpPr>
                <a:spLocks/>
              </p:cNvSpPr>
              <p:nvPr/>
            </p:nvSpPr>
            <p:spPr bwMode="auto">
              <a:xfrm>
                <a:off x="3610" y="1776"/>
                <a:ext cx="8" cy="32"/>
              </a:xfrm>
              <a:custGeom>
                <a:avLst/>
                <a:gdLst>
                  <a:gd name="T0" fmla="*/ 0 w 15"/>
                  <a:gd name="T1" fmla="*/ 0 h 65"/>
                  <a:gd name="T2" fmla="*/ 1 w 15"/>
                  <a:gd name="T3" fmla="*/ 0 h 65"/>
                  <a:gd name="T4" fmla="*/ 1 w 15"/>
                  <a:gd name="T5" fmla="*/ 0 h 65"/>
                  <a:gd name="T6" fmla="*/ 1 w 15"/>
                  <a:gd name="T7" fmla="*/ 4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5"/>
                  <a:gd name="T14" fmla="*/ 15 w 15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5">
                    <a:moveTo>
                      <a:pt x="0" y="13"/>
                    </a:moveTo>
                    <a:lnTo>
                      <a:pt x="6" y="10"/>
                    </a:lnTo>
                    <a:lnTo>
                      <a:pt x="15" y="0"/>
                    </a:lnTo>
                    <a:lnTo>
                      <a:pt x="15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4" name="Freeform 4192"/>
              <p:cNvSpPr>
                <a:spLocks/>
              </p:cNvSpPr>
              <p:nvPr/>
            </p:nvSpPr>
            <p:spPr bwMode="auto">
              <a:xfrm>
                <a:off x="3636" y="1776"/>
                <a:ext cx="23" cy="21"/>
              </a:xfrm>
              <a:custGeom>
                <a:avLst/>
                <a:gdLst>
                  <a:gd name="T0" fmla="*/ 2 w 45"/>
                  <a:gd name="T1" fmla="*/ 0 h 43"/>
                  <a:gd name="T2" fmla="*/ 0 w 45"/>
                  <a:gd name="T3" fmla="*/ 2 h 43"/>
                  <a:gd name="T4" fmla="*/ 3 w 45"/>
                  <a:gd name="T5" fmla="*/ 2 h 4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3"/>
                  <a:gd name="T11" fmla="*/ 45 w 45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3">
                    <a:moveTo>
                      <a:pt x="30" y="0"/>
                    </a:moveTo>
                    <a:lnTo>
                      <a:pt x="0" y="43"/>
                    </a:lnTo>
                    <a:lnTo>
                      <a:pt x="45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5" name="Line 4193"/>
              <p:cNvSpPr>
                <a:spLocks noChangeShapeType="1"/>
              </p:cNvSpPr>
              <p:nvPr/>
            </p:nvSpPr>
            <p:spPr bwMode="auto">
              <a:xfrm>
                <a:off x="3651" y="177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6" name="Freeform 4194"/>
              <p:cNvSpPr>
                <a:spLocks/>
              </p:cNvSpPr>
              <p:nvPr/>
            </p:nvSpPr>
            <p:spPr bwMode="auto">
              <a:xfrm>
                <a:off x="3667" y="1776"/>
                <a:ext cx="21" cy="32"/>
              </a:xfrm>
              <a:custGeom>
                <a:avLst/>
                <a:gdLst>
                  <a:gd name="T0" fmla="*/ 1 w 42"/>
                  <a:gd name="T1" fmla="*/ 0 h 65"/>
                  <a:gd name="T2" fmla="*/ 1 w 42"/>
                  <a:gd name="T3" fmla="*/ 0 h 65"/>
                  <a:gd name="T4" fmla="*/ 1 w 42"/>
                  <a:gd name="T5" fmla="*/ 0 h 65"/>
                  <a:gd name="T6" fmla="*/ 0 w 42"/>
                  <a:gd name="T7" fmla="*/ 1 h 65"/>
                  <a:gd name="T8" fmla="*/ 0 w 42"/>
                  <a:gd name="T9" fmla="*/ 2 h 65"/>
                  <a:gd name="T10" fmla="*/ 1 w 42"/>
                  <a:gd name="T11" fmla="*/ 3 h 65"/>
                  <a:gd name="T12" fmla="*/ 1 w 42"/>
                  <a:gd name="T13" fmla="*/ 3 h 65"/>
                  <a:gd name="T14" fmla="*/ 1 w 42"/>
                  <a:gd name="T15" fmla="*/ 4 h 65"/>
                  <a:gd name="T16" fmla="*/ 1 w 42"/>
                  <a:gd name="T17" fmla="*/ 4 h 65"/>
                  <a:gd name="T18" fmla="*/ 3 w 42"/>
                  <a:gd name="T19" fmla="*/ 3 h 65"/>
                  <a:gd name="T20" fmla="*/ 3 w 42"/>
                  <a:gd name="T21" fmla="*/ 3 h 65"/>
                  <a:gd name="T22" fmla="*/ 3 w 42"/>
                  <a:gd name="T23" fmla="*/ 2 h 65"/>
                  <a:gd name="T24" fmla="*/ 3 w 42"/>
                  <a:gd name="T25" fmla="*/ 1 h 65"/>
                  <a:gd name="T26" fmla="*/ 3 w 42"/>
                  <a:gd name="T27" fmla="*/ 0 h 65"/>
                  <a:gd name="T28" fmla="*/ 3 w 42"/>
                  <a:gd name="T29" fmla="*/ 0 h 65"/>
                  <a:gd name="T30" fmla="*/ 1 w 42"/>
                  <a:gd name="T31" fmla="*/ 0 h 65"/>
                  <a:gd name="T32" fmla="*/ 1 w 42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65"/>
                  <a:gd name="T53" fmla="*/ 42 w 42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65">
                    <a:moveTo>
                      <a:pt x="19" y="0"/>
                    </a:moveTo>
                    <a:lnTo>
                      <a:pt x="9" y="4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3" y="52"/>
                    </a:lnTo>
                    <a:lnTo>
                      <a:pt x="9" y="61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33" y="61"/>
                    </a:lnTo>
                    <a:lnTo>
                      <a:pt x="39" y="52"/>
                    </a:lnTo>
                    <a:lnTo>
                      <a:pt x="42" y="36"/>
                    </a:lnTo>
                    <a:lnTo>
                      <a:pt x="42" y="29"/>
                    </a:lnTo>
                    <a:lnTo>
                      <a:pt x="39" y="13"/>
                    </a:lnTo>
                    <a:lnTo>
                      <a:pt x="33" y="4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7" name="Line 4195"/>
              <p:cNvSpPr>
                <a:spLocks noChangeShapeType="1"/>
              </p:cNvSpPr>
              <p:nvPr/>
            </p:nvSpPr>
            <p:spPr bwMode="auto">
              <a:xfrm>
                <a:off x="3403" y="1734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8" name="Line 4196"/>
              <p:cNvSpPr>
                <a:spLocks noChangeShapeType="1"/>
              </p:cNvSpPr>
              <p:nvPr/>
            </p:nvSpPr>
            <p:spPr bwMode="auto">
              <a:xfrm flipV="1">
                <a:off x="3403" y="1698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9" name="Line 4197"/>
              <p:cNvSpPr>
                <a:spLocks noChangeShapeType="1"/>
              </p:cNvSpPr>
              <p:nvPr/>
            </p:nvSpPr>
            <p:spPr bwMode="auto">
              <a:xfrm flipV="1">
                <a:off x="3449" y="1654"/>
                <a:ext cx="35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0" name="Line 4198"/>
              <p:cNvSpPr>
                <a:spLocks noChangeShapeType="1"/>
              </p:cNvSpPr>
              <p:nvPr/>
            </p:nvSpPr>
            <p:spPr bwMode="auto">
              <a:xfrm flipV="1">
                <a:off x="3411" y="1661"/>
                <a:ext cx="81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1" name="Line 4199"/>
              <p:cNvSpPr>
                <a:spLocks noChangeShapeType="1"/>
              </p:cNvSpPr>
              <p:nvPr/>
            </p:nvSpPr>
            <p:spPr bwMode="auto">
              <a:xfrm flipH="1" flipV="1">
                <a:off x="3672" y="1169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2" name="Freeform 4200"/>
              <p:cNvSpPr>
                <a:spLocks/>
              </p:cNvSpPr>
              <p:nvPr/>
            </p:nvSpPr>
            <p:spPr bwMode="auto">
              <a:xfrm>
                <a:off x="3665" y="1167"/>
                <a:ext cx="7" cy="2"/>
              </a:xfrm>
              <a:custGeom>
                <a:avLst/>
                <a:gdLst>
                  <a:gd name="T0" fmla="*/ 1 w 14"/>
                  <a:gd name="T1" fmla="*/ 1 h 3"/>
                  <a:gd name="T2" fmla="*/ 1 w 14"/>
                  <a:gd name="T3" fmla="*/ 0 h 3"/>
                  <a:gd name="T4" fmla="*/ 0 w 14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14" y="3"/>
                    </a:move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3" name="Freeform 4201"/>
              <p:cNvSpPr>
                <a:spLocks/>
              </p:cNvSpPr>
              <p:nvPr/>
            </p:nvSpPr>
            <p:spPr bwMode="auto">
              <a:xfrm>
                <a:off x="3688" y="1185"/>
                <a:ext cx="2" cy="7"/>
              </a:xfrm>
              <a:custGeom>
                <a:avLst/>
                <a:gdLst>
                  <a:gd name="T0" fmla="*/ 0 w 3"/>
                  <a:gd name="T1" fmla="*/ 0 h 16"/>
                  <a:gd name="T2" fmla="*/ 1 w 3"/>
                  <a:gd name="T3" fmla="*/ 0 h 16"/>
                  <a:gd name="T4" fmla="*/ 0 w 3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6"/>
                  <a:gd name="T11" fmla="*/ 3 w 3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6">
                    <a:moveTo>
                      <a:pt x="0" y="16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4" name="Line 4202"/>
              <p:cNvSpPr>
                <a:spLocks noChangeShapeType="1"/>
              </p:cNvSpPr>
              <p:nvPr/>
            </p:nvSpPr>
            <p:spPr bwMode="auto">
              <a:xfrm>
                <a:off x="3495" y="1185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5" name="Line 4203"/>
              <p:cNvSpPr>
                <a:spLocks noChangeShapeType="1"/>
              </p:cNvSpPr>
              <p:nvPr/>
            </p:nvSpPr>
            <p:spPr bwMode="auto">
              <a:xfrm flipV="1">
                <a:off x="3596" y="1183"/>
                <a:ext cx="134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6" name="Line 4204"/>
              <p:cNvSpPr>
                <a:spLocks noChangeShapeType="1"/>
              </p:cNvSpPr>
              <p:nvPr/>
            </p:nvSpPr>
            <p:spPr bwMode="auto">
              <a:xfrm flipV="1">
                <a:off x="3586" y="1178"/>
                <a:ext cx="131" cy="1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7" name="Freeform 4205"/>
              <p:cNvSpPr>
                <a:spLocks/>
              </p:cNvSpPr>
              <p:nvPr/>
            </p:nvSpPr>
            <p:spPr bwMode="auto">
              <a:xfrm>
                <a:off x="3608" y="1542"/>
                <a:ext cx="176" cy="37"/>
              </a:xfrm>
              <a:custGeom>
                <a:avLst/>
                <a:gdLst>
                  <a:gd name="T0" fmla="*/ 0 w 351"/>
                  <a:gd name="T1" fmla="*/ 0 h 73"/>
                  <a:gd name="T2" fmla="*/ 4 w 351"/>
                  <a:gd name="T3" fmla="*/ 3 h 73"/>
                  <a:gd name="T4" fmla="*/ 7 w 351"/>
                  <a:gd name="T5" fmla="*/ 4 h 73"/>
                  <a:gd name="T6" fmla="*/ 11 w 351"/>
                  <a:gd name="T7" fmla="*/ 5 h 73"/>
                  <a:gd name="T8" fmla="*/ 15 w 351"/>
                  <a:gd name="T9" fmla="*/ 5 h 73"/>
                  <a:gd name="T10" fmla="*/ 19 w 351"/>
                  <a:gd name="T11" fmla="*/ 3 h 73"/>
                  <a:gd name="T12" fmla="*/ 22 w 351"/>
                  <a:gd name="T13" fmla="*/ 1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73"/>
                  <a:gd name="T23" fmla="*/ 351 w 351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73">
                    <a:moveTo>
                      <a:pt x="0" y="0"/>
                    </a:moveTo>
                    <a:lnTo>
                      <a:pt x="51" y="39"/>
                    </a:lnTo>
                    <a:lnTo>
                      <a:pt x="110" y="64"/>
                    </a:lnTo>
                    <a:lnTo>
                      <a:pt x="174" y="73"/>
                    </a:lnTo>
                    <a:lnTo>
                      <a:pt x="239" y="67"/>
                    </a:lnTo>
                    <a:lnTo>
                      <a:pt x="298" y="44"/>
                    </a:lnTo>
                    <a:lnTo>
                      <a:pt x="351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8" name="Line 4206"/>
              <p:cNvSpPr>
                <a:spLocks noChangeShapeType="1"/>
              </p:cNvSpPr>
              <p:nvPr/>
            </p:nvSpPr>
            <p:spPr bwMode="auto">
              <a:xfrm flipV="1">
                <a:off x="3629" y="1468"/>
                <a:ext cx="89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9" name="Line 4207"/>
              <p:cNvSpPr>
                <a:spLocks noChangeShapeType="1"/>
              </p:cNvSpPr>
              <p:nvPr/>
            </p:nvSpPr>
            <p:spPr bwMode="auto">
              <a:xfrm>
                <a:off x="3692" y="1457"/>
                <a:ext cx="93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0" name="Line 4208"/>
              <p:cNvSpPr>
                <a:spLocks noChangeShapeType="1"/>
              </p:cNvSpPr>
              <p:nvPr/>
            </p:nvSpPr>
            <p:spPr bwMode="auto">
              <a:xfrm flipH="1" flipV="1">
                <a:off x="3649" y="1401"/>
                <a:ext cx="71" cy="7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1" name="Line 4209"/>
              <p:cNvSpPr>
                <a:spLocks noChangeShapeType="1"/>
              </p:cNvSpPr>
              <p:nvPr/>
            </p:nvSpPr>
            <p:spPr bwMode="auto">
              <a:xfrm>
                <a:off x="3664" y="1386"/>
                <a:ext cx="53" cy="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2" name="Line 4210"/>
              <p:cNvSpPr>
                <a:spLocks noChangeShapeType="1"/>
              </p:cNvSpPr>
              <p:nvPr/>
            </p:nvSpPr>
            <p:spPr bwMode="auto">
              <a:xfrm flipV="1">
                <a:off x="3553" y="1109"/>
                <a:ext cx="164" cy="1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3" name="Line 4211"/>
              <p:cNvSpPr>
                <a:spLocks noChangeShapeType="1"/>
              </p:cNvSpPr>
              <p:nvPr/>
            </p:nvSpPr>
            <p:spPr bwMode="auto">
              <a:xfrm>
                <a:off x="3882" y="744"/>
                <a:ext cx="1" cy="7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4" name="Line 4212"/>
              <p:cNvSpPr>
                <a:spLocks noChangeShapeType="1"/>
              </p:cNvSpPr>
              <p:nvPr/>
            </p:nvSpPr>
            <p:spPr bwMode="auto">
              <a:xfrm>
                <a:off x="3870" y="781"/>
                <a:ext cx="1" cy="5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5" name="Line 4213"/>
              <p:cNvSpPr>
                <a:spLocks noChangeShapeType="1"/>
              </p:cNvSpPr>
              <p:nvPr/>
            </p:nvSpPr>
            <p:spPr bwMode="auto">
              <a:xfrm>
                <a:off x="3870" y="781"/>
                <a:ext cx="1" cy="6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6" name="Line 4214"/>
              <p:cNvSpPr>
                <a:spLocks noChangeShapeType="1"/>
              </p:cNvSpPr>
              <p:nvPr/>
            </p:nvSpPr>
            <p:spPr bwMode="auto">
              <a:xfrm flipH="1" flipV="1">
                <a:off x="3358" y="1079"/>
                <a:ext cx="127" cy="1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7" name="Line 4215"/>
              <p:cNvSpPr>
                <a:spLocks noChangeShapeType="1"/>
              </p:cNvSpPr>
              <p:nvPr/>
            </p:nvSpPr>
            <p:spPr bwMode="auto">
              <a:xfrm>
                <a:off x="3730" y="983"/>
                <a:ext cx="1" cy="2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8" name="Line 4216"/>
              <p:cNvSpPr>
                <a:spLocks noChangeShapeType="1"/>
              </p:cNvSpPr>
              <p:nvPr/>
            </p:nvSpPr>
            <p:spPr bwMode="auto">
              <a:xfrm>
                <a:off x="3717" y="989"/>
                <a:ext cx="1" cy="1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9" name="Freeform 4217"/>
              <p:cNvSpPr>
                <a:spLocks/>
              </p:cNvSpPr>
              <p:nvPr/>
            </p:nvSpPr>
            <p:spPr bwMode="auto">
              <a:xfrm>
                <a:off x="3842" y="1106"/>
                <a:ext cx="21" cy="43"/>
              </a:xfrm>
              <a:custGeom>
                <a:avLst/>
                <a:gdLst>
                  <a:gd name="T0" fmla="*/ 3 w 42"/>
                  <a:gd name="T1" fmla="*/ 0 h 84"/>
                  <a:gd name="T2" fmla="*/ 1 w 42"/>
                  <a:gd name="T3" fmla="*/ 1 h 84"/>
                  <a:gd name="T4" fmla="*/ 0 w 42"/>
                  <a:gd name="T5" fmla="*/ 3 h 84"/>
                  <a:gd name="T6" fmla="*/ 1 w 42"/>
                  <a:gd name="T7" fmla="*/ 5 h 84"/>
                  <a:gd name="T8" fmla="*/ 3 w 42"/>
                  <a:gd name="T9" fmla="*/ 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4"/>
                  <a:gd name="T17" fmla="*/ 42 w 4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4">
                    <a:moveTo>
                      <a:pt x="42" y="0"/>
                    </a:moveTo>
                    <a:lnTo>
                      <a:pt x="12" y="11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0" name="Line 4218"/>
              <p:cNvSpPr>
                <a:spLocks noChangeShapeType="1"/>
              </p:cNvSpPr>
              <p:nvPr/>
            </p:nvSpPr>
            <p:spPr bwMode="auto">
              <a:xfrm>
                <a:off x="3863" y="1106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1" name="Freeform 4219"/>
              <p:cNvSpPr>
                <a:spLocks/>
              </p:cNvSpPr>
              <p:nvPr/>
            </p:nvSpPr>
            <p:spPr bwMode="auto">
              <a:xfrm>
                <a:off x="3480" y="1091"/>
                <a:ext cx="23" cy="94"/>
              </a:xfrm>
              <a:custGeom>
                <a:avLst/>
                <a:gdLst>
                  <a:gd name="T0" fmla="*/ 3 w 45"/>
                  <a:gd name="T1" fmla="*/ 0 h 190"/>
                  <a:gd name="T2" fmla="*/ 1 w 45"/>
                  <a:gd name="T3" fmla="*/ 2 h 190"/>
                  <a:gd name="T4" fmla="*/ 0 w 45"/>
                  <a:gd name="T5" fmla="*/ 6 h 190"/>
                  <a:gd name="T6" fmla="*/ 1 w 45"/>
                  <a:gd name="T7" fmla="*/ 9 h 190"/>
                  <a:gd name="T8" fmla="*/ 3 w 45"/>
                  <a:gd name="T9" fmla="*/ 11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90"/>
                  <a:gd name="T17" fmla="*/ 45 w 45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90">
                    <a:moveTo>
                      <a:pt x="37" y="0"/>
                    </a:moveTo>
                    <a:lnTo>
                      <a:pt x="9" y="44"/>
                    </a:lnTo>
                    <a:lnTo>
                      <a:pt x="0" y="97"/>
                    </a:lnTo>
                    <a:lnTo>
                      <a:pt x="12" y="149"/>
                    </a:lnTo>
                    <a:lnTo>
                      <a:pt x="45" y="1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2" name="Line 4220"/>
              <p:cNvSpPr>
                <a:spLocks noChangeShapeType="1"/>
              </p:cNvSpPr>
              <p:nvPr/>
            </p:nvSpPr>
            <p:spPr bwMode="auto">
              <a:xfrm flipH="1">
                <a:off x="3240" y="194"/>
                <a:ext cx="128" cy="1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3" name="Line 4221"/>
              <p:cNvSpPr>
                <a:spLocks noChangeShapeType="1"/>
              </p:cNvSpPr>
              <p:nvPr/>
            </p:nvSpPr>
            <p:spPr bwMode="auto">
              <a:xfrm flipH="1">
                <a:off x="3248" y="201"/>
                <a:ext cx="128" cy="1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4" name="Line 4222"/>
              <p:cNvSpPr>
                <a:spLocks noChangeShapeType="1"/>
              </p:cNvSpPr>
              <p:nvPr/>
            </p:nvSpPr>
            <p:spPr bwMode="auto">
              <a:xfrm>
                <a:off x="3316" y="398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5" name="Line 4223"/>
              <p:cNvSpPr>
                <a:spLocks noChangeShapeType="1"/>
              </p:cNvSpPr>
              <p:nvPr/>
            </p:nvSpPr>
            <p:spPr bwMode="auto">
              <a:xfrm>
                <a:off x="3324" y="390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6" name="Line 4224"/>
              <p:cNvSpPr>
                <a:spLocks noChangeShapeType="1"/>
              </p:cNvSpPr>
              <p:nvPr/>
            </p:nvSpPr>
            <p:spPr bwMode="auto">
              <a:xfrm flipH="1">
                <a:off x="3170" y="-241"/>
                <a:ext cx="430" cy="2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7" name="Line 4225"/>
              <p:cNvSpPr>
                <a:spLocks noChangeShapeType="1"/>
              </p:cNvSpPr>
              <p:nvPr/>
            </p:nvSpPr>
            <p:spPr bwMode="auto">
              <a:xfrm flipV="1">
                <a:off x="3236" y="-156"/>
                <a:ext cx="409" cy="1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8" name="Line 4226"/>
              <p:cNvSpPr>
                <a:spLocks noChangeShapeType="1"/>
              </p:cNvSpPr>
              <p:nvPr/>
            </p:nvSpPr>
            <p:spPr bwMode="auto">
              <a:xfrm flipH="1">
                <a:off x="3179" y="-186"/>
                <a:ext cx="341" cy="1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9" name="Line 4227"/>
              <p:cNvSpPr>
                <a:spLocks noChangeShapeType="1"/>
              </p:cNvSpPr>
              <p:nvPr/>
            </p:nvSpPr>
            <p:spPr bwMode="auto">
              <a:xfrm flipV="1">
                <a:off x="3239" y="-165"/>
                <a:ext cx="401" cy="1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0" name="Line 4228"/>
              <p:cNvSpPr>
                <a:spLocks noChangeShapeType="1"/>
              </p:cNvSpPr>
              <p:nvPr/>
            </p:nvSpPr>
            <p:spPr bwMode="auto">
              <a:xfrm flipV="1">
                <a:off x="3088" y="57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1" name="Freeform 4229"/>
              <p:cNvSpPr>
                <a:spLocks/>
              </p:cNvSpPr>
              <p:nvPr/>
            </p:nvSpPr>
            <p:spPr bwMode="auto">
              <a:xfrm>
                <a:off x="3099" y="553"/>
                <a:ext cx="1" cy="23"/>
              </a:xfrm>
              <a:custGeom>
                <a:avLst/>
                <a:gdLst>
                  <a:gd name="T0" fmla="*/ 0 w 1"/>
                  <a:gd name="T1" fmla="*/ 3 h 45"/>
                  <a:gd name="T2" fmla="*/ 0 w 1"/>
                  <a:gd name="T3" fmla="*/ 2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4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2" name="Freeform 4230"/>
              <p:cNvSpPr>
                <a:spLocks/>
              </p:cNvSpPr>
              <p:nvPr/>
            </p:nvSpPr>
            <p:spPr bwMode="auto">
              <a:xfrm>
                <a:off x="3089" y="563"/>
                <a:ext cx="31" cy="1"/>
              </a:xfrm>
              <a:custGeom>
                <a:avLst/>
                <a:gdLst>
                  <a:gd name="T0" fmla="*/ 0 w 63"/>
                  <a:gd name="T1" fmla="*/ 0 h 1"/>
                  <a:gd name="T2" fmla="*/ 1 w 63"/>
                  <a:gd name="T3" fmla="*/ 0 h 1"/>
                  <a:gd name="T4" fmla="*/ 3 w 63"/>
                  <a:gd name="T5" fmla="*/ 0 h 1"/>
                  <a:gd name="T6" fmla="*/ 3 w 6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"/>
                  <a:gd name="T14" fmla="*/ 63 w 6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3" name="Freeform 4231"/>
              <p:cNvSpPr>
                <a:spLocks/>
              </p:cNvSpPr>
              <p:nvPr/>
            </p:nvSpPr>
            <p:spPr bwMode="auto">
              <a:xfrm>
                <a:off x="3113" y="553"/>
                <a:ext cx="1" cy="23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2 h 45"/>
                  <a:gd name="T4" fmla="*/ 0 w 1"/>
                  <a:gd name="T5" fmla="*/ 3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25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4" name="Freeform 4232"/>
              <p:cNvSpPr>
                <a:spLocks/>
              </p:cNvSpPr>
              <p:nvPr/>
            </p:nvSpPr>
            <p:spPr bwMode="auto">
              <a:xfrm>
                <a:off x="3088" y="576"/>
                <a:ext cx="25" cy="1"/>
              </a:xfrm>
              <a:custGeom>
                <a:avLst/>
                <a:gdLst>
                  <a:gd name="T0" fmla="*/ 3 w 50"/>
                  <a:gd name="T1" fmla="*/ 0 h 1"/>
                  <a:gd name="T2" fmla="*/ 2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42" name="Group 4233"/>
            <p:cNvGrpSpPr>
              <a:grpSpLocks/>
            </p:cNvGrpSpPr>
            <p:nvPr/>
          </p:nvGrpSpPr>
          <p:grpSpPr bwMode="auto">
            <a:xfrm>
              <a:off x="2568" y="-27"/>
              <a:ext cx="1351" cy="692"/>
              <a:chOff x="2568" y="-27"/>
              <a:chExt cx="1351" cy="692"/>
            </a:xfrm>
          </p:grpSpPr>
          <p:sp>
            <p:nvSpPr>
              <p:cNvPr id="106885" name="Line 4234"/>
              <p:cNvSpPr>
                <a:spLocks noChangeShapeType="1"/>
              </p:cNvSpPr>
              <p:nvPr/>
            </p:nvSpPr>
            <p:spPr bwMode="auto">
              <a:xfrm>
                <a:off x="3113" y="576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6" name="Line 4235"/>
              <p:cNvSpPr>
                <a:spLocks noChangeShapeType="1"/>
              </p:cNvSpPr>
              <p:nvPr/>
            </p:nvSpPr>
            <p:spPr bwMode="auto">
              <a:xfrm flipH="1" flipV="1">
                <a:off x="3110" y="580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7" name="Freeform 4236"/>
              <p:cNvSpPr>
                <a:spLocks/>
              </p:cNvSpPr>
              <p:nvPr/>
            </p:nvSpPr>
            <p:spPr bwMode="auto">
              <a:xfrm>
                <a:off x="3131" y="553"/>
                <a:ext cx="1" cy="37"/>
              </a:xfrm>
              <a:custGeom>
                <a:avLst/>
                <a:gdLst>
                  <a:gd name="T0" fmla="*/ 0 w 1"/>
                  <a:gd name="T1" fmla="*/ 4 h 75"/>
                  <a:gd name="T2" fmla="*/ 0 w 1"/>
                  <a:gd name="T3" fmla="*/ 3 h 75"/>
                  <a:gd name="T4" fmla="*/ 0 w 1"/>
                  <a:gd name="T5" fmla="*/ 1 h 75"/>
                  <a:gd name="T6" fmla="*/ 0 w 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5"/>
                  <a:gd name="T14" fmla="*/ 1 w 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5">
                    <a:moveTo>
                      <a:pt x="0" y="75"/>
                    </a:moveTo>
                    <a:lnTo>
                      <a:pt x="0" y="51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8" name="Freeform 4237"/>
              <p:cNvSpPr>
                <a:spLocks/>
              </p:cNvSpPr>
              <p:nvPr/>
            </p:nvSpPr>
            <p:spPr bwMode="auto">
              <a:xfrm>
                <a:off x="3131" y="554"/>
                <a:ext cx="29" cy="1"/>
              </a:xfrm>
              <a:custGeom>
                <a:avLst/>
                <a:gdLst>
                  <a:gd name="T0" fmla="*/ 0 w 60"/>
                  <a:gd name="T1" fmla="*/ 0 h 1"/>
                  <a:gd name="T2" fmla="*/ 1 w 60"/>
                  <a:gd name="T3" fmla="*/ 0 h 1"/>
                  <a:gd name="T4" fmla="*/ 3 w 60"/>
                  <a:gd name="T5" fmla="*/ 0 h 1"/>
                  <a:gd name="T6" fmla="*/ 3 w 6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"/>
                  <a:gd name="T14" fmla="*/ 60 w 6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9" name="Freeform 4238"/>
              <p:cNvSpPr>
                <a:spLocks/>
              </p:cNvSpPr>
              <p:nvPr/>
            </p:nvSpPr>
            <p:spPr bwMode="auto">
              <a:xfrm>
                <a:off x="3153" y="553"/>
                <a:ext cx="8" cy="37"/>
              </a:xfrm>
              <a:custGeom>
                <a:avLst/>
                <a:gdLst>
                  <a:gd name="T0" fmla="*/ 1 w 17"/>
                  <a:gd name="T1" fmla="*/ 0 h 75"/>
                  <a:gd name="T2" fmla="*/ 1 w 17"/>
                  <a:gd name="T3" fmla="*/ 1 h 75"/>
                  <a:gd name="T4" fmla="*/ 1 w 17"/>
                  <a:gd name="T5" fmla="*/ 3 h 75"/>
                  <a:gd name="T6" fmla="*/ 1 w 17"/>
                  <a:gd name="T7" fmla="*/ 4 h 75"/>
                  <a:gd name="T8" fmla="*/ 0 w 17"/>
                  <a:gd name="T9" fmla="*/ 4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17" y="0"/>
                    </a:moveTo>
                    <a:lnTo>
                      <a:pt x="17" y="25"/>
                    </a:lnTo>
                    <a:lnTo>
                      <a:pt x="17" y="51"/>
                    </a:lnTo>
                    <a:lnTo>
                      <a:pt x="17" y="75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0" name="Freeform 4239"/>
              <p:cNvSpPr>
                <a:spLocks/>
              </p:cNvSpPr>
              <p:nvPr/>
            </p:nvSpPr>
            <p:spPr bwMode="auto">
              <a:xfrm>
                <a:off x="3139" y="569"/>
                <a:ext cx="12" cy="14"/>
              </a:xfrm>
              <a:custGeom>
                <a:avLst/>
                <a:gdLst>
                  <a:gd name="T0" fmla="*/ 2 w 23"/>
                  <a:gd name="T1" fmla="*/ 2 h 26"/>
                  <a:gd name="T2" fmla="*/ 2 w 23"/>
                  <a:gd name="T3" fmla="*/ 2 h 26"/>
                  <a:gd name="T4" fmla="*/ 2 w 23"/>
                  <a:gd name="T5" fmla="*/ 0 h 26"/>
                  <a:gd name="T6" fmla="*/ 0 w 23"/>
                  <a:gd name="T7" fmla="*/ 0 h 26"/>
                  <a:gd name="T8" fmla="*/ 0 w 23"/>
                  <a:gd name="T9" fmla="*/ 1 h 26"/>
                  <a:gd name="T10" fmla="*/ 0 w 23"/>
                  <a:gd name="T11" fmla="*/ 2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23" y="26"/>
                    </a:moveTo>
                    <a:lnTo>
                      <a:pt x="23" y="25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1" name="Line 4240"/>
              <p:cNvSpPr>
                <a:spLocks noChangeShapeType="1"/>
              </p:cNvSpPr>
              <p:nvPr/>
            </p:nvSpPr>
            <p:spPr bwMode="auto">
              <a:xfrm>
                <a:off x="3139" y="58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2" name="Freeform 4241"/>
              <p:cNvSpPr>
                <a:spLocks/>
              </p:cNvSpPr>
              <p:nvPr/>
            </p:nvSpPr>
            <p:spPr bwMode="auto">
              <a:xfrm>
                <a:off x="3135" y="561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1 w 44"/>
                  <a:gd name="T3" fmla="*/ 0 h 1"/>
                  <a:gd name="T4" fmla="*/ 3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3" name="Line 4242"/>
              <p:cNvSpPr>
                <a:spLocks noChangeShapeType="1"/>
              </p:cNvSpPr>
              <p:nvPr/>
            </p:nvSpPr>
            <p:spPr bwMode="auto">
              <a:xfrm flipV="1">
                <a:off x="3171" y="585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4" name="Freeform 4243"/>
              <p:cNvSpPr>
                <a:spLocks/>
              </p:cNvSpPr>
              <p:nvPr/>
            </p:nvSpPr>
            <p:spPr bwMode="auto">
              <a:xfrm>
                <a:off x="3174" y="572"/>
                <a:ext cx="23" cy="13"/>
              </a:xfrm>
              <a:custGeom>
                <a:avLst/>
                <a:gdLst>
                  <a:gd name="T0" fmla="*/ 2 w 45"/>
                  <a:gd name="T1" fmla="*/ 2 h 25"/>
                  <a:gd name="T2" fmla="*/ 3 w 45"/>
                  <a:gd name="T3" fmla="*/ 2 h 25"/>
                  <a:gd name="T4" fmla="*/ 3 w 45"/>
                  <a:gd name="T5" fmla="*/ 0 h 25"/>
                  <a:gd name="T6" fmla="*/ 2 w 45"/>
                  <a:gd name="T7" fmla="*/ 0 h 25"/>
                  <a:gd name="T8" fmla="*/ 0 w 45"/>
                  <a:gd name="T9" fmla="*/ 0 h 25"/>
                  <a:gd name="T10" fmla="*/ 0 w 45"/>
                  <a:gd name="T11" fmla="*/ 2 h 25"/>
                  <a:gd name="T12" fmla="*/ 2 w 45"/>
                  <a:gd name="T13" fmla="*/ 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5"/>
                  <a:gd name="T23" fmla="*/ 45 w 4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5">
                    <a:moveTo>
                      <a:pt x="20" y="25"/>
                    </a:moveTo>
                    <a:lnTo>
                      <a:pt x="45" y="25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0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5" name="Line 4244"/>
              <p:cNvSpPr>
                <a:spLocks noChangeShapeType="1"/>
              </p:cNvSpPr>
              <p:nvPr/>
            </p:nvSpPr>
            <p:spPr bwMode="auto">
              <a:xfrm flipH="1">
                <a:off x="3174" y="58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6" name="Freeform 4245"/>
              <p:cNvSpPr>
                <a:spLocks/>
              </p:cNvSpPr>
              <p:nvPr/>
            </p:nvSpPr>
            <p:spPr bwMode="auto">
              <a:xfrm>
                <a:off x="3174" y="577"/>
                <a:ext cx="23" cy="1"/>
              </a:xfrm>
              <a:custGeom>
                <a:avLst/>
                <a:gdLst>
                  <a:gd name="T0" fmla="*/ 0 w 45"/>
                  <a:gd name="T1" fmla="*/ 0 h 1"/>
                  <a:gd name="T2" fmla="*/ 2 w 45"/>
                  <a:gd name="T3" fmla="*/ 0 h 1"/>
                  <a:gd name="T4" fmla="*/ 3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25" y="0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7" name="Line 4246"/>
              <p:cNvSpPr>
                <a:spLocks noChangeShapeType="1"/>
              </p:cNvSpPr>
              <p:nvPr/>
            </p:nvSpPr>
            <p:spPr bwMode="auto">
              <a:xfrm flipH="1">
                <a:off x="3187" y="581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8" name="Line 4247"/>
              <p:cNvSpPr>
                <a:spLocks noChangeShapeType="1"/>
              </p:cNvSpPr>
              <p:nvPr/>
            </p:nvSpPr>
            <p:spPr bwMode="auto">
              <a:xfrm>
                <a:off x="3190" y="586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9" name="Freeform 4248"/>
              <p:cNvSpPr>
                <a:spLocks/>
              </p:cNvSpPr>
              <p:nvPr/>
            </p:nvSpPr>
            <p:spPr bwMode="auto">
              <a:xfrm>
                <a:off x="3175" y="560"/>
                <a:ext cx="21" cy="9"/>
              </a:xfrm>
              <a:custGeom>
                <a:avLst/>
                <a:gdLst>
                  <a:gd name="T0" fmla="*/ 3 w 42"/>
                  <a:gd name="T1" fmla="*/ 1 h 19"/>
                  <a:gd name="T2" fmla="*/ 1 w 42"/>
                  <a:gd name="T3" fmla="*/ 1 h 19"/>
                  <a:gd name="T4" fmla="*/ 0 w 42"/>
                  <a:gd name="T5" fmla="*/ 1 h 19"/>
                  <a:gd name="T6" fmla="*/ 1 w 42"/>
                  <a:gd name="T7" fmla="*/ 0 h 19"/>
                  <a:gd name="T8" fmla="*/ 1 w 42"/>
                  <a:gd name="T9" fmla="*/ 0 h 19"/>
                  <a:gd name="T10" fmla="*/ 3 w 42"/>
                  <a:gd name="T11" fmla="*/ 0 h 19"/>
                  <a:gd name="T12" fmla="*/ 3 w 42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9"/>
                  <a:gd name="T23" fmla="*/ 42 w 4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9">
                    <a:moveTo>
                      <a:pt x="39" y="19"/>
                    </a:moveTo>
                    <a:lnTo>
                      <a:pt x="25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7" y="0"/>
                    </a:lnTo>
                    <a:lnTo>
                      <a:pt x="42" y="0"/>
                    </a:lnTo>
                    <a:lnTo>
                      <a:pt x="39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0" name="Freeform 4249"/>
              <p:cNvSpPr>
                <a:spLocks/>
              </p:cNvSpPr>
              <p:nvPr/>
            </p:nvSpPr>
            <p:spPr bwMode="auto">
              <a:xfrm>
                <a:off x="3167" y="565"/>
                <a:ext cx="26" cy="1"/>
              </a:xfrm>
              <a:custGeom>
                <a:avLst/>
                <a:gdLst>
                  <a:gd name="T0" fmla="*/ 3 w 52"/>
                  <a:gd name="T1" fmla="*/ 0 h 1"/>
                  <a:gd name="T2" fmla="*/ 2 w 52"/>
                  <a:gd name="T3" fmla="*/ 0 h 1"/>
                  <a:gd name="T4" fmla="*/ 0 w 5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"/>
                  <a:gd name="T11" fmla="*/ 52 w 5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">
                    <a:moveTo>
                      <a:pt x="52" y="0"/>
                    </a:move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1" name="Line 4250"/>
              <p:cNvSpPr>
                <a:spLocks noChangeShapeType="1"/>
              </p:cNvSpPr>
              <p:nvPr/>
            </p:nvSpPr>
            <p:spPr bwMode="auto">
              <a:xfrm flipV="1">
                <a:off x="3167" y="554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2" name="Freeform 4251"/>
              <p:cNvSpPr>
                <a:spLocks/>
              </p:cNvSpPr>
              <p:nvPr/>
            </p:nvSpPr>
            <p:spPr bwMode="auto">
              <a:xfrm>
                <a:off x="3171" y="558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3" name="Line 4252"/>
              <p:cNvSpPr>
                <a:spLocks noChangeShapeType="1"/>
              </p:cNvSpPr>
              <p:nvPr/>
            </p:nvSpPr>
            <p:spPr bwMode="auto">
              <a:xfrm flipH="1">
                <a:off x="3200" y="554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4" name="Line 4253"/>
              <p:cNvSpPr>
                <a:spLocks noChangeShapeType="1"/>
              </p:cNvSpPr>
              <p:nvPr/>
            </p:nvSpPr>
            <p:spPr bwMode="auto">
              <a:xfrm flipH="1">
                <a:off x="3193" y="56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5" name="Line 4254"/>
              <p:cNvSpPr>
                <a:spLocks noChangeShapeType="1"/>
              </p:cNvSpPr>
              <p:nvPr/>
            </p:nvSpPr>
            <p:spPr bwMode="auto">
              <a:xfrm flipH="1" flipV="1">
                <a:off x="3184" y="561"/>
                <a:ext cx="2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6" name="Line 4255"/>
              <p:cNvSpPr>
                <a:spLocks noChangeShapeType="1"/>
              </p:cNvSpPr>
              <p:nvPr/>
            </p:nvSpPr>
            <p:spPr bwMode="auto">
              <a:xfrm flipV="1">
                <a:off x="3186" y="55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7" name="Line 4256"/>
              <p:cNvSpPr>
                <a:spLocks noChangeShapeType="1"/>
              </p:cNvSpPr>
              <p:nvPr/>
            </p:nvSpPr>
            <p:spPr bwMode="auto">
              <a:xfrm flipV="1">
                <a:off x="3207" y="581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8" name="Line 4257"/>
              <p:cNvSpPr>
                <a:spLocks noChangeShapeType="1"/>
              </p:cNvSpPr>
              <p:nvPr/>
            </p:nvSpPr>
            <p:spPr bwMode="auto">
              <a:xfrm>
                <a:off x="3211" y="58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9" name="Freeform 4258"/>
              <p:cNvSpPr>
                <a:spLocks/>
              </p:cNvSpPr>
              <p:nvPr/>
            </p:nvSpPr>
            <p:spPr bwMode="auto">
              <a:xfrm>
                <a:off x="3214" y="573"/>
                <a:ext cx="8" cy="17"/>
              </a:xfrm>
              <a:custGeom>
                <a:avLst/>
                <a:gdLst>
                  <a:gd name="T0" fmla="*/ 0 w 16"/>
                  <a:gd name="T1" fmla="*/ 1 h 35"/>
                  <a:gd name="T2" fmla="*/ 1 w 16"/>
                  <a:gd name="T3" fmla="*/ 2 h 35"/>
                  <a:gd name="T4" fmla="*/ 1 w 16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5"/>
                  <a:gd name="T11" fmla="*/ 16 w 16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5">
                    <a:moveTo>
                      <a:pt x="0" y="29"/>
                    </a:moveTo>
                    <a:lnTo>
                      <a:pt x="8" y="35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0" name="Freeform 4259"/>
              <p:cNvSpPr>
                <a:spLocks/>
              </p:cNvSpPr>
              <p:nvPr/>
            </p:nvSpPr>
            <p:spPr bwMode="auto">
              <a:xfrm>
                <a:off x="3210" y="553"/>
                <a:ext cx="12" cy="22"/>
              </a:xfrm>
              <a:custGeom>
                <a:avLst/>
                <a:gdLst>
                  <a:gd name="T0" fmla="*/ 1 w 26"/>
                  <a:gd name="T1" fmla="*/ 3 h 44"/>
                  <a:gd name="T2" fmla="*/ 0 w 26"/>
                  <a:gd name="T3" fmla="*/ 3 h 44"/>
                  <a:gd name="T4" fmla="*/ 0 w 26"/>
                  <a:gd name="T5" fmla="*/ 1 h 44"/>
                  <a:gd name="T6" fmla="*/ 0 w 26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4"/>
                  <a:gd name="T14" fmla="*/ 26 w 26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4">
                    <a:moveTo>
                      <a:pt x="26" y="44"/>
                    </a:moveTo>
                    <a:lnTo>
                      <a:pt x="0" y="4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1" name="Freeform 4260"/>
              <p:cNvSpPr>
                <a:spLocks/>
              </p:cNvSpPr>
              <p:nvPr/>
            </p:nvSpPr>
            <p:spPr bwMode="auto">
              <a:xfrm>
                <a:off x="3210" y="556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1 w 27"/>
                  <a:gd name="T3" fmla="*/ 0 h 1"/>
                  <a:gd name="T4" fmla="*/ 1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6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2" name="Freeform 4261"/>
              <p:cNvSpPr>
                <a:spLocks/>
              </p:cNvSpPr>
              <p:nvPr/>
            </p:nvSpPr>
            <p:spPr bwMode="auto">
              <a:xfrm>
                <a:off x="3218" y="556"/>
                <a:ext cx="1" cy="19"/>
              </a:xfrm>
              <a:custGeom>
                <a:avLst/>
                <a:gdLst>
                  <a:gd name="T0" fmla="*/ 0 w 1"/>
                  <a:gd name="T1" fmla="*/ 0 h 38"/>
                  <a:gd name="T2" fmla="*/ 0 w 1"/>
                  <a:gd name="T3" fmla="*/ 1 h 38"/>
                  <a:gd name="T4" fmla="*/ 0 w 1"/>
                  <a:gd name="T5" fmla="*/ 2 h 3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8"/>
                  <a:gd name="T11" fmla="*/ 1 w 1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8">
                    <a:moveTo>
                      <a:pt x="0" y="0"/>
                    </a:moveTo>
                    <a:lnTo>
                      <a:pt x="0" y="25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3" name="Line 4262"/>
              <p:cNvSpPr>
                <a:spLocks noChangeShapeType="1"/>
              </p:cNvSpPr>
              <p:nvPr/>
            </p:nvSpPr>
            <p:spPr bwMode="auto">
              <a:xfrm>
                <a:off x="3217" y="577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4" name="Line 4263"/>
              <p:cNvSpPr>
                <a:spLocks noChangeShapeType="1"/>
              </p:cNvSpPr>
              <p:nvPr/>
            </p:nvSpPr>
            <p:spPr bwMode="auto">
              <a:xfrm flipH="1" flipV="1">
                <a:off x="3213" y="579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5" name="Line 4264"/>
              <p:cNvSpPr>
                <a:spLocks noChangeShapeType="1"/>
              </p:cNvSpPr>
              <p:nvPr/>
            </p:nvSpPr>
            <p:spPr bwMode="auto">
              <a:xfrm>
                <a:off x="3210" y="56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6" name="Line 4265"/>
              <p:cNvSpPr>
                <a:spLocks noChangeShapeType="1"/>
              </p:cNvSpPr>
              <p:nvPr/>
            </p:nvSpPr>
            <p:spPr bwMode="auto">
              <a:xfrm flipV="1">
                <a:off x="3223" y="552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7" name="Line 4266"/>
              <p:cNvSpPr>
                <a:spLocks noChangeShapeType="1"/>
              </p:cNvSpPr>
              <p:nvPr/>
            </p:nvSpPr>
            <p:spPr bwMode="auto">
              <a:xfrm>
                <a:off x="3235" y="556"/>
                <a:ext cx="1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8" name="Freeform 4267"/>
              <p:cNvSpPr>
                <a:spLocks/>
              </p:cNvSpPr>
              <p:nvPr/>
            </p:nvSpPr>
            <p:spPr bwMode="auto">
              <a:xfrm>
                <a:off x="3228" y="565"/>
                <a:ext cx="13" cy="1"/>
              </a:xfrm>
              <a:custGeom>
                <a:avLst/>
                <a:gdLst>
                  <a:gd name="T0" fmla="*/ 1 w 27"/>
                  <a:gd name="T1" fmla="*/ 0 h 1"/>
                  <a:gd name="T2" fmla="*/ 1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9" name="Rectangle 4268"/>
              <p:cNvSpPr>
                <a:spLocks noChangeArrowheads="1"/>
              </p:cNvSpPr>
              <p:nvPr/>
            </p:nvSpPr>
            <p:spPr bwMode="auto">
              <a:xfrm>
                <a:off x="3226" y="569"/>
                <a:ext cx="6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0" name="Rectangle 4269"/>
              <p:cNvSpPr>
                <a:spLocks noChangeArrowheads="1"/>
              </p:cNvSpPr>
              <p:nvPr/>
            </p:nvSpPr>
            <p:spPr bwMode="auto">
              <a:xfrm>
                <a:off x="3237" y="569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1" name="Line 4270"/>
              <p:cNvSpPr>
                <a:spLocks noChangeShapeType="1"/>
              </p:cNvSpPr>
              <p:nvPr/>
            </p:nvSpPr>
            <p:spPr bwMode="auto">
              <a:xfrm flipV="1">
                <a:off x="3233" y="577"/>
                <a:ext cx="7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2" name="Line 4271"/>
              <p:cNvSpPr>
                <a:spLocks noChangeShapeType="1"/>
              </p:cNvSpPr>
              <p:nvPr/>
            </p:nvSpPr>
            <p:spPr bwMode="auto">
              <a:xfrm flipH="1" flipV="1">
                <a:off x="3229" y="583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3" name="Line 4272"/>
              <p:cNvSpPr>
                <a:spLocks noChangeShapeType="1"/>
              </p:cNvSpPr>
              <p:nvPr/>
            </p:nvSpPr>
            <p:spPr bwMode="auto">
              <a:xfrm flipV="1">
                <a:off x="3223" y="577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4" name="Line 4273"/>
              <p:cNvSpPr>
                <a:spLocks noChangeShapeType="1"/>
              </p:cNvSpPr>
              <p:nvPr/>
            </p:nvSpPr>
            <p:spPr bwMode="auto">
              <a:xfrm flipH="1" flipV="1">
                <a:off x="3239" y="583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5" name="Line 4274"/>
              <p:cNvSpPr>
                <a:spLocks noChangeShapeType="1"/>
              </p:cNvSpPr>
              <p:nvPr/>
            </p:nvSpPr>
            <p:spPr bwMode="auto">
              <a:xfrm flipH="1">
                <a:off x="3210" y="56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6" name="Freeform 4275"/>
              <p:cNvSpPr>
                <a:spLocks/>
              </p:cNvSpPr>
              <p:nvPr/>
            </p:nvSpPr>
            <p:spPr bwMode="auto">
              <a:xfrm>
                <a:off x="3250" y="589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2 w 67"/>
                  <a:gd name="T3" fmla="*/ 0 h 1"/>
                  <a:gd name="T4" fmla="*/ 4 w 67"/>
                  <a:gd name="T5" fmla="*/ 0 h 1"/>
                  <a:gd name="T6" fmla="*/ 5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7" name="Freeform 4276"/>
              <p:cNvSpPr>
                <a:spLocks/>
              </p:cNvSpPr>
              <p:nvPr/>
            </p:nvSpPr>
            <p:spPr bwMode="auto">
              <a:xfrm>
                <a:off x="3254" y="582"/>
                <a:ext cx="26" cy="1"/>
              </a:xfrm>
              <a:custGeom>
                <a:avLst/>
                <a:gdLst>
                  <a:gd name="T0" fmla="*/ 3 w 53"/>
                  <a:gd name="T1" fmla="*/ 0 h 1"/>
                  <a:gd name="T2" fmla="*/ 3 w 53"/>
                  <a:gd name="T3" fmla="*/ 0 h 1"/>
                  <a:gd name="T4" fmla="*/ 1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8" name="Line 4277"/>
              <p:cNvSpPr>
                <a:spLocks noChangeShapeType="1"/>
              </p:cNvSpPr>
              <p:nvPr/>
            </p:nvSpPr>
            <p:spPr bwMode="auto">
              <a:xfrm flipV="1">
                <a:off x="3253" y="572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9" name="Line 4278"/>
              <p:cNvSpPr>
                <a:spLocks noChangeShapeType="1"/>
              </p:cNvSpPr>
              <p:nvPr/>
            </p:nvSpPr>
            <p:spPr bwMode="auto">
              <a:xfrm>
                <a:off x="3273" y="568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0" name="Freeform 4279"/>
              <p:cNvSpPr>
                <a:spLocks/>
              </p:cNvSpPr>
              <p:nvPr/>
            </p:nvSpPr>
            <p:spPr bwMode="auto">
              <a:xfrm>
                <a:off x="3254" y="565"/>
                <a:ext cx="25" cy="1"/>
              </a:xfrm>
              <a:custGeom>
                <a:avLst/>
                <a:gdLst>
                  <a:gd name="T0" fmla="*/ 4 w 48"/>
                  <a:gd name="T1" fmla="*/ 0 h 1"/>
                  <a:gd name="T2" fmla="*/ 2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1" name="Line 4280"/>
              <p:cNvSpPr>
                <a:spLocks noChangeShapeType="1"/>
              </p:cNvSpPr>
              <p:nvPr/>
            </p:nvSpPr>
            <p:spPr bwMode="auto">
              <a:xfrm flipV="1">
                <a:off x="3249" y="55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2" name="Freeform 4281"/>
              <p:cNvSpPr>
                <a:spLocks/>
              </p:cNvSpPr>
              <p:nvPr/>
            </p:nvSpPr>
            <p:spPr bwMode="auto">
              <a:xfrm>
                <a:off x="3252" y="559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1 w 64"/>
                  <a:gd name="T3" fmla="*/ 0 h 1"/>
                  <a:gd name="T4" fmla="*/ 3 w 64"/>
                  <a:gd name="T5" fmla="*/ 0 h 1"/>
                  <a:gd name="T6" fmla="*/ 4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3" name="Line 4282"/>
              <p:cNvSpPr>
                <a:spLocks noChangeShapeType="1"/>
              </p:cNvSpPr>
              <p:nvPr/>
            </p:nvSpPr>
            <p:spPr bwMode="auto">
              <a:xfrm flipH="1">
                <a:off x="3281" y="557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4" name="Line 4283"/>
              <p:cNvSpPr>
                <a:spLocks noChangeShapeType="1"/>
              </p:cNvSpPr>
              <p:nvPr/>
            </p:nvSpPr>
            <p:spPr bwMode="auto">
              <a:xfrm flipH="1">
                <a:off x="3256" y="565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5" name="Freeform 4284"/>
              <p:cNvSpPr>
                <a:spLocks/>
              </p:cNvSpPr>
              <p:nvPr/>
            </p:nvSpPr>
            <p:spPr bwMode="auto">
              <a:xfrm>
                <a:off x="3266" y="573"/>
                <a:ext cx="1" cy="16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1 h 32"/>
                  <a:gd name="T4" fmla="*/ 0 w 1"/>
                  <a:gd name="T5" fmla="*/ 2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6" name="Line 4285"/>
              <p:cNvSpPr>
                <a:spLocks noChangeShapeType="1"/>
              </p:cNvSpPr>
              <p:nvPr/>
            </p:nvSpPr>
            <p:spPr bwMode="auto">
              <a:xfrm flipV="1">
                <a:off x="3267" y="55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7" name="Freeform 4286"/>
              <p:cNvSpPr>
                <a:spLocks/>
              </p:cNvSpPr>
              <p:nvPr/>
            </p:nvSpPr>
            <p:spPr bwMode="auto">
              <a:xfrm>
                <a:off x="3287" y="543"/>
                <a:ext cx="14" cy="62"/>
              </a:xfrm>
              <a:custGeom>
                <a:avLst/>
                <a:gdLst>
                  <a:gd name="T0" fmla="*/ 2 w 27"/>
                  <a:gd name="T1" fmla="*/ 0 h 124"/>
                  <a:gd name="T2" fmla="*/ 2 w 27"/>
                  <a:gd name="T3" fmla="*/ 1 h 124"/>
                  <a:gd name="T4" fmla="*/ 1 w 27"/>
                  <a:gd name="T5" fmla="*/ 2 h 124"/>
                  <a:gd name="T6" fmla="*/ 1 w 27"/>
                  <a:gd name="T7" fmla="*/ 3 h 124"/>
                  <a:gd name="T8" fmla="*/ 0 w 27"/>
                  <a:gd name="T9" fmla="*/ 4 h 124"/>
                  <a:gd name="T10" fmla="*/ 0 w 27"/>
                  <a:gd name="T11" fmla="*/ 5 h 124"/>
                  <a:gd name="T12" fmla="*/ 1 w 27"/>
                  <a:gd name="T13" fmla="*/ 6 h 124"/>
                  <a:gd name="T14" fmla="*/ 1 w 27"/>
                  <a:gd name="T15" fmla="*/ 7 h 124"/>
                  <a:gd name="T16" fmla="*/ 2 w 27"/>
                  <a:gd name="T17" fmla="*/ 8 h 124"/>
                  <a:gd name="T18" fmla="*/ 2 w 27"/>
                  <a:gd name="T19" fmla="*/ 8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4"/>
                  <a:gd name="T32" fmla="*/ 27 w 27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4">
                    <a:moveTo>
                      <a:pt x="27" y="0"/>
                    </a:moveTo>
                    <a:lnTo>
                      <a:pt x="19" y="8"/>
                    </a:lnTo>
                    <a:lnTo>
                      <a:pt x="11" y="20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4" y="89"/>
                    </a:lnTo>
                    <a:lnTo>
                      <a:pt x="11" y="105"/>
                    </a:lnTo>
                    <a:lnTo>
                      <a:pt x="19" y="116"/>
                    </a:lnTo>
                    <a:lnTo>
                      <a:pt x="27" y="1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8" name="Freeform 4287"/>
              <p:cNvSpPr>
                <a:spLocks/>
              </p:cNvSpPr>
              <p:nvPr/>
            </p:nvSpPr>
            <p:spPr bwMode="auto">
              <a:xfrm>
                <a:off x="3289" y="547"/>
                <a:ext cx="8" cy="54"/>
              </a:xfrm>
              <a:custGeom>
                <a:avLst/>
                <a:gdLst>
                  <a:gd name="T0" fmla="*/ 1 w 15"/>
                  <a:gd name="T1" fmla="*/ 0 h 108"/>
                  <a:gd name="T2" fmla="*/ 1 w 15"/>
                  <a:gd name="T3" fmla="*/ 1 h 108"/>
                  <a:gd name="T4" fmla="*/ 1 w 15"/>
                  <a:gd name="T5" fmla="*/ 2 h 108"/>
                  <a:gd name="T6" fmla="*/ 0 w 15"/>
                  <a:gd name="T7" fmla="*/ 3 h 108"/>
                  <a:gd name="T8" fmla="*/ 0 w 15"/>
                  <a:gd name="T9" fmla="*/ 3 h 108"/>
                  <a:gd name="T10" fmla="*/ 1 w 15"/>
                  <a:gd name="T11" fmla="*/ 6 h 108"/>
                  <a:gd name="T12" fmla="*/ 1 w 15"/>
                  <a:gd name="T13" fmla="*/ 6 h 108"/>
                  <a:gd name="T14" fmla="*/ 1 w 15"/>
                  <a:gd name="T15" fmla="*/ 7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08"/>
                  <a:gd name="T26" fmla="*/ 15 w 1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08">
                    <a:moveTo>
                      <a:pt x="15" y="0"/>
                    </a:moveTo>
                    <a:lnTo>
                      <a:pt x="7" y="15"/>
                    </a:lnTo>
                    <a:lnTo>
                      <a:pt x="4" y="26"/>
                    </a:lnTo>
                    <a:lnTo>
                      <a:pt x="0" y="47"/>
                    </a:lnTo>
                    <a:lnTo>
                      <a:pt x="0" y="62"/>
                    </a:lnTo>
                    <a:lnTo>
                      <a:pt x="4" y="81"/>
                    </a:lnTo>
                    <a:lnTo>
                      <a:pt x="7" y="92"/>
                    </a:lnTo>
                    <a:lnTo>
                      <a:pt x="15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9" name="Freeform 4288"/>
              <p:cNvSpPr>
                <a:spLocks/>
              </p:cNvSpPr>
              <p:nvPr/>
            </p:nvSpPr>
            <p:spPr bwMode="auto">
              <a:xfrm>
                <a:off x="3314" y="551"/>
                <a:ext cx="25" cy="18"/>
              </a:xfrm>
              <a:custGeom>
                <a:avLst/>
                <a:gdLst>
                  <a:gd name="T0" fmla="*/ 1 w 50"/>
                  <a:gd name="T1" fmla="*/ 1 h 34"/>
                  <a:gd name="T2" fmla="*/ 1 w 50"/>
                  <a:gd name="T3" fmla="*/ 2 h 34"/>
                  <a:gd name="T4" fmla="*/ 1 w 50"/>
                  <a:gd name="T5" fmla="*/ 2 h 34"/>
                  <a:gd name="T6" fmla="*/ 0 w 50"/>
                  <a:gd name="T7" fmla="*/ 2 h 34"/>
                  <a:gd name="T8" fmla="*/ 0 w 50"/>
                  <a:gd name="T9" fmla="*/ 1 h 34"/>
                  <a:gd name="T10" fmla="*/ 1 w 50"/>
                  <a:gd name="T11" fmla="*/ 1 h 34"/>
                  <a:gd name="T12" fmla="*/ 1 w 50"/>
                  <a:gd name="T13" fmla="*/ 1 h 34"/>
                  <a:gd name="T14" fmla="*/ 2 w 50"/>
                  <a:gd name="T15" fmla="*/ 0 h 34"/>
                  <a:gd name="T16" fmla="*/ 3 w 50"/>
                  <a:gd name="T17" fmla="*/ 0 h 34"/>
                  <a:gd name="T18" fmla="*/ 3 w 50"/>
                  <a:gd name="T19" fmla="*/ 1 h 34"/>
                  <a:gd name="T20" fmla="*/ 3 w 50"/>
                  <a:gd name="T21" fmla="*/ 1 h 34"/>
                  <a:gd name="T22" fmla="*/ 3 w 50"/>
                  <a:gd name="T23" fmla="*/ 2 h 34"/>
                  <a:gd name="T24" fmla="*/ 3 w 50"/>
                  <a:gd name="T25" fmla="*/ 2 h 34"/>
                  <a:gd name="T26" fmla="*/ 3 w 50"/>
                  <a:gd name="T27" fmla="*/ 3 h 34"/>
                  <a:gd name="T28" fmla="*/ 2 w 50"/>
                  <a:gd name="T29" fmla="*/ 3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34"/>
                  <a:gd name="T47" fmla="*/ 50 w 50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34">
                    <a:moveTo>
                      <a:pt x="4" y="15"/>
                    </a:moveTo>
                    <a:lnTo>
                      <a:pt x="8" y="18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7" y="4"/>
                    </a:lnTo>
                    <a:lnTo>
                      <a:pt x="50" y="12"/>
                    </a:lnTo>
                    <a:lnTo>
                      <a:pt x="50" y="23"/>
                    </a:lnTo>
                    <a:lnTo>
                      <a:pt x="47" y="31"/>
                    </a:lnTo>
                    <a:lnTo>
                      <a:pt x="34" y="34"/>
                    </a:lnTo>
                    <a:lnTo>
                      <a:pt x="23" y="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0" name="Freeform 4289"/>
              <p:cNvSpPr>
                <a:spLocks/>
              </p:cNvSpPr>
              <p:nvPr/>
            </p:nvSpPr>
            <p:spPr bwMode="auto">
              <a:xfrm>
                <a:off x="3314" y="551"/>
                <a:ext cx="27" cy="41"/>
              </a:xfrm>
              <a:custGeom>
                <a:avLst/>
                <a:gdLst>
                  <a:gd name="T0" fmla="*/ 2 w 55"/>
                  <a:gd name="T1" fmla="*/ 0 h 81"/>
                  <a:gd name="T2" fmla="*/ 2 w 55"/>
                  <a:gd name="T3" fmla="*/ 1 h 81"/>
                  <a:gd name="T4" fmla="*/ 2 w 55"/>
                  <a:gd name="T5" fmla="*/ 1 h 81"/>
                  <a:gd name="T6" fmla="*/ 2 w 55"/>
                  <a:gd name="T7" fmla="*/ 2 h 81"/>
                  <a:gd name="T8" fmla="*/ 2 w 55"/>
                  <a:gd name="T9" fmla="*/ 2 h 81"/>
                  <a:gd name="T10" fmla="*/ 2 w 55"/>
                  <a:gd name="T11" fmla="*/ 3 h 81"/>
                  <a:gd name="T12" fmla="*/ 2 w 55"/>
                  <a:gd name="T13" fmla="*/ 3 h 81"/>
                  <a:gd name="T14" fmla="*/ 3 w 55"/>
                  <a:gd name="T15" fmla="*/ 3 h 81"/>
                  <a:gd name="T16" fmla="*/ 3 w 55"/>
                  <a:gd name="T17" fmla="*/ 4 h 81"/>
                  <a:gd name="T18" fmla="*/ 3 w 55"/>
                  <a:gd name="T19" fmla="*/ 5 h 81"/>
                  <a:gd name="T20" fmla="*/ 3 w 55"/>
                  <a:gd name="T21" fmla="*/ 5 h 81"/>
                  <a:gd name="T22" fmla="*/ 2 w 55"/>
                  <a:gd name="T23" fmla="*/ 5 h 81"/>
                  <a:gd name="T24" fmla="*/ 2 w 55"/>
                  <a:gd name="T25" fmla="*/ 6 h 81"/>
                  <a:gd name="T26" fmla="*/ 1 w 55"/>
                  <a:gd name="T27" fmla="*/ 6 h 81"/>
                  <a:gd name="T28" fmla="*/ 0 w 55"/>
                  <a:gd name="T29" fmla="*/ 5 h 81"/>
                  <a:gd name="T30" fmla="*/ 0 w 55"/>
                  <a:gd name="T31" fmla="*/ 5 h 81"/>
                  <a:gd name="T32" fmla="*/ 0 w 55"/>
                  <a:gd name="T33" fmla="*/ 5 h 81"/>
                  <a:gd name="T34" fmla="*/ 0 w 55"/>
                  <a:gd name="T35" fmla="*/ 4 h 81"/>
                  <a:gd name="T36" fmla="*/ 0 w 55"/>
                  <a:gd name="T37" fmla="*/ 4 h 81"/>
                  <a:gd name="T38" fmla="*/ 0 w 55"/>
                  <a:gd name="T39" fmla="*/ 4 h 81"/>
                  <a:gd name="T40" fmla="*/ 0 w 55"/>
                  <a:gd name="T41" fmla="*/ 5 h 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81"/>
                  <a:gd name="T65" fmla="*/ 55 w 55"/>
                  <a:gd name="T66" fmla="*/ 81 h 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81">
                    <a:moveTo>
                      <a:pt x="34" y="0"/>
                    </a:moveTo>
                    <a:lnTo>
                      <a:pt x="42" y="4"/>
                    </a:lnTo>
                    <a:lnTo>
                      <a:pt x="47" y="12"/>
                    </a:lnTo>
                    <a:lnTo>
                      <a:pt x="47" y="23"/>
                    </a:lnTo>
                    <a:lnTo>
                      <a:pt x="42" y="31"/>
                    </a:lnTo>
                    <a:lnTo>
                      <a:pt x="34" y="34"/>
                    </a:lnTo>
                    <a:lnTo>
                      <a:pt x="42" y="39"/>
                    </a:lnTo>
                    <a:lnTo>
                      <a:pt x="50" y="47"/>
                    </a:lnTo>
                    <a:lnTo>
                      <a:pt x="55" y="54"/>
                    </a:lnTo>
                    <a:lnTo>
                      <a:pt x="55" y="65"/>
                    </a:lnTo>
                    <a:lnTo>
                      <a:pt x="50" y="73"/>
                    </a:lnTo>
                    <a:lnTo>
                      <a:pt x="47" y="76"/>
                    </a:lnTo>
                    <a:lnTo>
                      <a:pt x="34" y="81"/>
                    </a:lnTo>
                    <a:lnTo>
                      <a:pt x="20" y="81"/>
                    </a:lnTo>
                    <a:lnTo>
                      <a:pt x="8" y="76"/>
                    </a:lnTo>
                    <a:lnTo>
                      <a:pt x="4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4" y="58"/>
                    </a:lnTo>
                    <a:lnTo>
                      <a:pt x="8" y="61"/>
                    </a:lnTo>
                    <a:lnTo>
                      <a:pt x="4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1" name="Freeform 4290"/>
              <p:cNvSpPr>
                <a:spLocks/>
              </p:cNvSpPr>
              <p:nvPr/>
            </p:nvSpPr>
            <p:spPr bwMode="auto">
              <a:xfrm>
                <a:off x="3335" y="572"/>
                <a:ext cx="4" cy="18"/>
              </a:xfrm>
              <a:custGeom>
                <a:avLst/>
                <a:gdLst>
                  <a:gd name="T0" fmla="*/ 1 w 8"/>
                  <a:gd name="T1" fmla="*/ 0 h 34"/>
                  <a:gd name="T2" fmla="*/ 1 w 8"/>
                  <a:gd name="T3" fmla="*/ 1 h 34"/>
                  <a:gd name="T4" fmla="*/ 1 w 8"/>
                  <a:gd name="T5" fmla="*/ 2 h 34"/>
                  <a:gd name="T6" fmla="*/ 1 w 8"/>
                  <a:gd name="T7" fmla="*/ 2 h 34"/>
                  <a:gd name="T8" fmla="*/ 0 w 8"/>
                  <a:gd name="T9" fmla="*/ 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4"/>
                  <a:gd name="T17" fmla="*/ 8 w 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4">
                    <a:moveTo>
                      <a:pt x="5" y="0"/>
                    </a:moveTo>
                    <a:lnTo>
                      <a:pt x="8" y="12"/>
                    </a:lnTo>
                    <a:lnTo>
                      <a:pt x="8" y="23"/>
                    </a:lnTo>
                    <a:lnTo>
                      <a:pt x="5" y="31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2" name="Freeform 4291"/>
              <p:cNvSpPr>
                <a:spLocks/>
              </p:cNvSpPr>
              <p:nvPr/>
            </p:nvSpPr>
            <p:spPr bwMode="auto">
              <a:xfrm>
                <a:off x="3351" y="543"/>
                <a:ext cx="13" cy="62"/>
              </a:xfrm>
              <a:custGeom>
                <a:avLst/>
                <a:gdLst>
                  <a:gd name="T0" fmla="*/ 0 w 27"/>
                  <a:gd name="T1" fmla="*/ 0 h 124"/>
                  <a:gd name="T2" fmla="*/ 0 w 27"/>
                  <a:gd name="T3" fmla="*/ 1 h 124"/>
                  <a:gd name="T4" fmla="*/ 1 w 27"/>
                  <a:gd name="T5" fmla="*/ 2 h 124"/>
                  <a:gd name="T6" fmla="*/ 1 w 27"/>
                  <a:gd name="T7" fmla="*/ 3 h 124"/>
                  <a:gd name="T8" fmla="*/ 1 w 27"/>
                  <a:gd name="T9" fmla="*/ 4 h 124"/>
                  <a:gd name="T10" fmla="*/ 1 w 27"/>
                  <a:gd name="T11" fmla="*/ 5 h 124"/>
                  <a:gd name="T12" fmla="*/ 1 w 27"/>
                  <a:gd name="T13" fmla="*/ 6 h 124"/>
                  <a:gd name="T14" fmla="*/ 1 w 27"/>
                  <a:gd name="T15" fmla="*/ 7 h 124"/>
                  <a:gd name="T16" fmla="*/ 0 w 27"/>
                  <a:gd name="T17" fmla="*/ 8 h 124"/>
                  <a:gd name="T18" fmla="*/ 0 w 27"/>
                  <a:gd name="T19" fmla="*/ 8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4"/>
                  <a:gd name="T32" fmla="*/ 27 w 27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4">
                    <a:moveTo>
                      <a:pt x="0" y="0"/>
                    </a:moveTo>
                    <a:lnTo>
                      <a:pt x="8" y="8"/>
                    </a:lnTo>
                    <a:lnTo>
                      <a:pt x="16" y="20"/>
                    </a:lnTo>
                    <a:lnTo>
                      <a:pt x="24" y="34"/>
                    </a:lnTo>
                    <a:lnTo>
                      <a:pt x="27" y="55"/>
                    </a:lnTo>
                    <a:lnTo>
                      <a:pt x="27" y="70"/>
                    </a:lnTo>
                    <a:lnTo>
                      <a:pt x="24" y="89"/>
                    </a:lnTo>
                    <a:lnTo>
                      <a:pt x="16" y="105"/>
                    </a:lnTo>
                    <a:lnTo>
                      <a:pt x="8" y="116"/>
                    </a:lnTo>
                    <a:lnTo>
                      <a:pt x="0" y="1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3" name="Freeform 4292"/>
              <p:cNvSpPr>
                <a:spLocks/>
              </p:cNvSpPr>
              <p:nvPr/>
            </p:nvSpPr>
            <p:spPr bwMode="auto">
              <a:xfrm>
                <a:off x="3355" y="547"/>
                <a:ext cx="7" cy="54"/>
              </a:xfrm>
              <a:custGeom>
                <a:avLst/>
                <a:gdLst>
                  <a:gd name="T0" fmla="*/ 0 w 16"/>
                  <a:gd name="T1" fmla="*/ 0 h 108"/>
                  <a:gd name="T2" fmla="*/ 0 w 16"/>
                  <a:gd name="T3" fmla="*/ 1 h 108"/>
                  <a:gd name="T4" fmla="*/ 0 w 16"/>
                  <a:gd name="T5" fmla="*/ 2 h 108"/>
                  <a:gd name="T6" fmla="*/ 0 w 16"/>
                  <a:gd name="T7" fmla="*/ 3 h 108"/>
                  <a:gd name="T8" fmla="*/ 0 w 16"/>
                  <a:gd name="T9" fmla="*/ 3 h 108"/>
                  <a:gd name="T10" fmla="*/ 0 w 16"/>
                  <a:gd name="T11" fmla="*/ 6 h 108"/>
                  <a:gd name="T12" fmla="*/ 0 w 16"/>
                  <a:gd name="T13" fmla="*/ 6 h 108"/>
                  <a:gd name="T14" fmla="*/ 0 w 16"/>
                  <a:gd name="T15" fmla="*/ 7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08"/>
                  <a:gd name="T26" fmla="*/ 16 w 16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08">
                    <a:moveTo>
                      <a:pt x="0" y="0"/>
                    </a:moveTo>
                    <a:lnTo>
                      <a:pt x="8" y="15"/>
                    </a:lnTo>
                    <a:lnTo>
                      <a:pt x="11" y="26"/>
                    </a:lnTo>
                    <a:lnTo>
                      <a:pt x="16" y="47"/>
                    </a:lnTo>
                    <a:lnTo>
                      <a:pt x="16" y="62"/>
                    </a:lnTo>
                    <a:lnTo>
                      <a:pt x="11" y="81"/>
                    </a:lnTo>
                    <a:lnTo>
                      <a:pt x="8" y="92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4" name="Line 4293"/>
              <p:cNvSpPr>
                <a:spLocks noChangeShapeType="1"/>
              </p:cNvSpPr>
              <p:nvPr/>
            </p:nvSpPr>
            <p:spPr bwMode="auto">
              <a:xfrm flipH="1" flipV="1">
                <a:off x="3231" y="34"/>
                <a:ext cx="602" cy="60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5" name="Line 4294"/>
              <p:cNvSpPr>
                <a:spLocks noChangeShapeType="1"/>
              </p:cNvSpPr>
              <p:nvPr/>
            </p:nvSpPr>
            <p:spPr bwMode="auto">
              <a:xfrm flipH="1" flipV="1">
                <a:off x="3220" y="46"/>
                <a:ext cx="570" cy="5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6" name="Line 4295"/>
              <p:cNvSpPr>
                <a:spLocks noChangeShapeType="1"/>
              </p:cNvSpPr>
              <p:nvPr/>
            </p:nvSpPr>
            <p:spPr bwMode="auto">
              <a:xfrm flipH="1" flipV="1">
                <a:off x="3220" y="46"/>
                <a:ext cx="570" cy="5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7" name="Line 4296"/>
              <p:cNvSpPr>
                <a:spLocks noChangeShapeType="1"/>
              </p:cNvSpPr>
              <p:nvPr/>
            </p:nvSpPr>
            <p:spPr bwMode="auto">
              <a:xfrm flipH="1" flipV="1">
                <a:off x="3231" y="34"/>
                <a:ext cx="602" cy="60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8" name="Line 4297"/>
              <p:cNvSpPr>
                <a:spLocks noChangeShapeType="1"/>
              </p:cNvSpPr>
              <p:nvPr/>
            </p:nvSpPr>
            <p:spPr bwMode="auto">
              <a:xfrm>
                <a:off x="3240" y="322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9" name="Line 4298"/>
              <p:cNvSpPr>
                <a:spLocks noChangeShapeType="1"/>
              </p:cNvSpPr>
              <p:nvPr/>
            </p:nvSpPr>
            <p:spPr bwMode="auto">
              <a:xfrm flipV="1">
                <a:off x="3172" y="246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0" name="Line 4299"/>
              <p:cNvSpPr>
                <a:spLocks noChangeShapeType="1"/>
              </p:cNvSpPr>
              <p:nvPr/>
            </p:nvSpPr>
            <p:spPr bwMode="auto">
              <a:xfrm>
                <a:off x="3058" y="139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1" name="Line 4300"/>
              <p:cNvSpPr>
                <a:spLocks noChangeShapeType="1"/>
              </p:cNvSpPr>
              <p:nvPr/>
            </p:nvSpPr>
            <p:spPr bwMode="auto">
              <a:xfrm>
                <a:off x="3066" y="132"/>
                <a:ext cx="113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2" name="Line 4301"/>
              <p:cNvSpPr>
                <a:spLocks noChangeShapeType="1"/>
              </p:cNvSpPr>
              <p:nvPr/>
            </p:nvSpPr>
            <p:spPr bwMode="auto">
              <a:xfrm>
                <a:off x="3106" y="76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3" name="Freeform 4302"/>
              <p:cNvSpPr>
                <a:spLocks/>
              </p:cNvSpPr>
              <p:nvPr/>
            </p:nvSpPr>
            <p:spPr bwMode="auto">
              <a:xfrm>
                <a:off x="3172" y="246"/>
                <a:ext cx="11" cy="11"/>
              </a:xfrm>
              <a:custGeom>
                <a:avLst/>
                <a:gdLst>
                  <a:gd name="T0" fmla="*/ 0 w 22"/>
                  <a:gd name="T1" fmla="*/ 1 h 22"/>
                  <a:gd name="T2" fmla="*/ 1 w 22"/>
                  <a:gd name="T3" fmla="*/ 1 h 22"/>
                  <a:gd name="T4" fmla="*/ 1 w 22"/>
                  <a:gd name="T5" fmla="*/ 1 h 22"/>
                  <a:gd name="T6" fmla="*/ 1 w 22"/>
                  <a:gd name="T7" fmla="*/ 0 h 22"/>
                  <a:gd name="T8" fmla="*/ 0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4"/>
                    </a:moveTo>
                    <a:lnTo>
                      <a:pt x="7" y="22"/>
                    </a:lnTo>
                    <a:lnTo>
                      <a:pt x="22" y="6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4" name="Freeform 4303"/>
              <p:cNvSpPr>
                <a:spLocks/>
              </p:cNvSpPr>
              <p:nvPr/>
            </p:nvSpPr>
            <p:spPr bwMode="auto">
              <a:xfrm>
                <a:off x="3237" y="311"/>
                <a:ext cx="11" cy="11"/>
              </a:xfrm>
              <a:custGeom>
                <a:avLst/>
                <a:gdLst>
                  <a:gd name="T0" fmla="*/ 1 w 22"/>
                  <a:gd name="T1" fmla="*/ 1 h 22"/>
                  <a:gd name="T2" fmla="*/ 0 w 22"/>
                  <a:gd name="T3" fmla="*/ 1 h 22"/>
                  <a:gd name="T4" fmla="*/ 1 w 22"/>
                  <a:gd name="T5" fmla="*/ 0 h 22"/>
                  <a:gd name="T6" fmla="*/ 1 w 22"/>
                  <a:gd name="T7" fmla="*/ 1 h 22"/>
                  <a:gd name="T8" fmla="*/ 1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7" y="2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2" y="6"/>
                    </a:lnTo>
                    <a:lnTo>
                      <a:pt x="7" y="2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5" name="Line 4304"/>
              <p:cNvSpPr>
                <a:spLocks noChangeShapeType="1"/>
              </p:cNvSpPr>
              <p:nvPr/>
            </p:nvSpPr>
            <p:spPr bwMode="auto">
              <a:xfrm flipV="1">
                <a:off x="3240" y="314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6" name="Freeform 4305"/>
              <p:cNvSpPr>
                <a:spLocks/>
              </p:cNvSpPr>
              <p:nvPr/>
            </p:nvSpPr>
            <p:spPr bwMode="auto">
              <a:xfrm>
                <a:off x="3248" y="322"/>
                <a:ext cx="11" cy="11"/>
              </a:xfrm>
              <a:custGeom>
                <a:avLst/>
                <a:gdLst>
                  <a:gd name="T0" fmla="*/ 0 w 22"/>
                  <a:gd name="T1" fmla="*/ 1 h 22"/>
                  <a:gd name="T2" fmla="*/ 1 w 22"/>
                  <a:gd name="T3" fmla="*/ 1 h 22"/>
                  <a:gd name="T4" fmla="*/ 1 w 22"/>
                  <a:gd name="T5" fmla="*/ 1 h 22"/>
                  <a:gd name="T6" fmla="*/ 1 w 22"/>
                  <a:gd name="T7" fmla="*/ 0 h 22"/>
                  <a:gd name="T8" fmla="*/ 0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4"/>
                    </a:moveTo>
                    <a:lnTo>
                      <a:pt x="6" y="22"/>
                    </a:lnTo>
                    <a:lnTo>
                      <a:pt x="22" y="6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7" name="Line 4306"/>
              <p:cNvSpPr>
                <a:spLocks noChangeShapeType="1"/>
              </p:cNvSpPr>
              <p:nvPr/>
            </p:nvSpPr>
            <p:spPr bwMode="auto">
              <a:xfrm flipV="1">
                <a:off x="3248" y="322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8" name="Freeform 4307"/>
              <p:cNvSpPr>
                <a:spLocks/>
              </p:cNvSpPr>
              <p:nvPr/>
            </p:nvSpPr>
            <p:spPr bwMode="auto">
              <a:xfrm>
                <a:off x="3313" y="387"/>
                <a:ext cx="11" cy="11"/>
              </a:xfrm>
              <a:custGeom>
                <a:avLst/>
                <a:gdLst>
                  <a:gd name="T0" fmla="*/ 1 w 22"/>
                  <a:gd name="T1" fmla="*/ 1 h 22"/>
                  <a:gd name="T2" fmla="*/ 0 w 22"/>
                  <a:gd name="T3" fmla="*/ 1 h 22"/>
                  <a:gd name="T4" fmla="*/ 1 w 22"/>
                  <a:gd name="T5" fmla="*/ 0 h 22"/>
                  <a:gd name="T6" fmla="*/ 1 w 22"/>
                  <a:gd name="T7" fmla="*/ 1 h 22"/>
                  <a:gd name="T8" fmla="*/ 1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6" y="22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22" y="6"/>
                    </a:lnTo>
                    <a:lnTo>
                      <a:pt x="6" y="2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9" name="Line 4308"/>
              <p:cNvSpPr>
                <a:spLocks noChangeShapeType="1"/>
              </p:cNvSpPr>
              <p:nvPr/>
            </p:nvSpPr>
            <p:spPr bwMode="auto">
              <a:xfrm flipV="1">
                <a:off x="3316" y="39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0" name="Line 4309"/>
              <p:cNvSpPr>
                <a:spLocks noChangeShapeType="1"/>
              </p:cNvSpPr>
              <p:nvPr/>
            </p:nvSpPr>
            <p:spPr bwMode="auto">
              <a:xfrm flipV="1">
                <a:off x="2648" y="331"/>
                <a:ext cx="218" cy="2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1" name="Line 4310"/>
              <p:cNvSpPr>
                <a:spLocks noChangeShapeType="1"/>
              </p:cNvSpPr>
              <p:nvPr/>
            </p:nvSpPr>
            <p:spPr bwMode="auto">
              <a:xfrm flipV="1">
                <a:off x="2640" y="323"/>
                <a:ext cx="218" cy="2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2" name="Line 4311"/>
              <p:cNvSpPr>
                <a:spLocks noChangeShapeType="1"/>
              </p:cNvSpPr>
              <p:nvPr/>
            </p:nvSpPr>
            <p:spPr bwMode="auto">
              <a:xfrm flipV="1">
                <a:off x="2636" y="320"/>
                <a:ext cx="218" cy="2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3" name="Line 4312"/>
              <p:cNvSpPr>
                <a:spLocks noChangeShapeType="1"/>
              </p:cNvSpPr>
              <p:nvPr/>
            </p:nvSpPr>
            <p:spPr bwMode="auto">
              <a:xfrm>
                <a:off x="2644" y="537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4" name="Line 4313"/>
              <p:cNvSpPr>
                <a:spLocks noChangeShapeType="1"/>
              </p:cNvSpPr>
              <p:nvPr/>
            </p:nvSpPr>
            <p:spPr bwMode="auto">
              <a:xfrm>
                <a:off x="2853" y="328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5" name="Line 4314"/>
              <p:cNvSpPr>
                <a:spLocks noChangeShapeType="1"/>
              </p:cNvSpPr>
              <p:nvPr/>
            </p:nvSpPr>
            <p:spPr bwMode="auto">
              <a:xfrm flipV="1">
                <a:off x="2647" y="429"/>
                <a:ext cx="110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6" name="Line 4315"/>
              <p:cNvSpPr>
                <a:spLocks noChangeShapeType="1"/>
              </p:cNvSpPr>
              <p:nvPr/>
            </p:nvSpPr>
            <p:spPr bwMode="auto">
              <a:xfrm flipH="1">
                <a:off x="2735" y="334"/>
                <a:ext cx="124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7" name="Line 4316"/>
              <p:cNvSpPr>
                <a:spLocks noChangeShapeType="1"/>
              </p:cNvSpPr>
              <p:nvPr/>
            </p:nvSpPr>
            <p:spPr bwMode="auto">
              <a:xfrm>
                <a:off x="2738" y="435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8" name="Line 4317"/>
              <p:cNvSpPr>
                <a:spLocks noChangeShapeType="1"/>
              </p:cNvSpPr>
              <p:nvPr/>
            </p:nvSpPr>
            <p:spPr bwMode="auto">
              <a:xfrm>
                <a:off x="2923" y="259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9" name="Line 4318"/>
              <p:cNvSpPr>
                <a:spLocks noChangeShapeType="1"/>
              </p:cNvSpPr>
              <p:nvPr/>
            </p:nvSpPr>
            <p:spPr bwMode="auto">
              <a:xfrm>
                <a:off x="2568" y="613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0" name="Line 4319"/>
              <p:cNvSpPr>
                <a:spLocks noChangeShapeType="1"/>
              </p:cNvSpPr>
              <p:nvPr/>
            </p:nvSpPr>
            <p:spPr bwMode="auto">
              <a:xfrm flipH="1" flipV="1">
                <a:off x="2581" y="61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1" name="Line 4320"/>
              <p:cNvSpPr>
                <a:spLocks noChangeShapeType="1"/>
              </p:cNvSpPr>
              <p:nvPr/>
            </p:nvSpPr>
            <p:spPr bwMode="auto">
              <a:xfrm flipV="1">
                <a:off x="2585" y="570"/>
                <a:ext cx="49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2" name="Line 4321"/>
              <p:cNvSpPr>
                <a:spLocks noChangeShapeType="1"/>
              </p:cNvSpPr>
              <p:nvPr/>
            </p:nvSpPr>
            <p:spPr bwMode="auto">
              <a:xfrm flipV="1">
                <a:off x="2581" y="563"/>
                <a:ext cx="53" cy="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3" name="Line 4322"/>
              <p:cNvSpPr>
                <a:spLocks noChangeShapeType="1"/>
              </p:cNvSpPr>
              <p:nvPr/>
            </p:nvSpPr>
            <p:spPr bwMode="auto">
              <a:xfrm>
                <a:off x="2576" y="62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4" name="Line 4323"/>
              <p:cNvSpPr>
                <a:spLocks noChangeShapeType="1"/>
              </p:cNvSpPr>
              <p:nvPr/>
            </p:nvSpPr>
            <p:spPr bwMode="auto">
              <a:xfrm flipV="1">
                <a:off x="2926" y="131"/>
                <a:ext cx="129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5" name="Line 4324"/>
              <p:cNvSpPr>
                <a:spLocks noChangeShapeType="1"/>
              </p:cNvSpPr>
              <p:nvPr/>
            </p:nvSpPr>
            <p:spPr bwMode="auto">
              <a:xfrm flipV="1">
                <a:off x="2926" y="79"/>
                <a:ext cx="191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6" name="Line 4325"/>
              <p:cNvSpPr>
                <a:spLocks noChangeShapeType="1"/>
              </p:cNvSpPr>
              <p:nvPr/>
            </p:nvSpPr>
            <p:spPr bwMode="auto">
              <a:xfrm flipV="1">
                <a:off x="2919" y="71"/>
                <a:ext cx="191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7" name="Line 4326"/>
              <p:cNvSpPr>
                <a:spLocks noChangeShapeType="1"/>
              </p:cNvSpPr>
              <p:nvPr/>
            </p:nvSpPr>
            <p:spPr bwMode="auto">
              <a:xfrm flipV="1">
                <a:off x="2915" y="67"/>
                <a:ext cx="191" cy="1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8" name="Line 4327"/>
              <p:cNvSpPr>
                <a:spLocks noChangeShapeType="1"/>
              </p:cNvSpPr>
              <p:nvPr/>
            </p:nvSpPr>
            <p:spPr bwMode="auto">
              <a:xfrm flipH="1">
                <a:off x="3037" y="82"/>
                <a:ext cx="74" cy="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9" name="Line 4328"/>
              <p:cNvSpPr>
                <a:spLocks noChangeShapeType="1"/>
              </p:cNvSpPr>
              <p:nvPr/>
            </p:nvSpPr>
            <p:spPr bwMode="auto">
              <a:xfrm flipV="1">
                <a:off x="2644" y="331"/>
                <a:ext cx="222" cy="2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0" name="Line 4329"/>
              <p:cNvSpPr>
                <a:spLocks noChangeShapeType="1"/>
              </p:cNvSpPr>
              <p:nvPr/>
            </p:nvSpPr>
            <p:spPr bwMode="auto">
              <a:xfrm flipV="1">
                <a:off x="2632" y="67"/>
                <a:ext cx="474" cy="4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1" name="Line 4330"/>
              <p:cNvSpPr>
                <a:spLocks noChangeShapeType="1"/>
              </p:cNvSpPr>
              <p:nvPr/>
            </p:nvSpPr>
            <p:spPr bwMode="auto">
              <a:xfrm flipH="1">
                <a:off x="2581" y="554"/>
                <a:ext cx="63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2" name="Line 4331"/>
              <p:cNvSpPr>
                <a:spLocks noChangeShapeType="1"/>
              </p:cNvSpPr>
              <p:nvPr/>
            </p:nvSpPr>
            <p:spPr bwMode="auto">
              <a:xfrm flipH="1">
                <a:off x="2569" y="542"/>
                <a:ext cx="63" cy="6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3" name="Line 4332"/>
              <p:cNvSpPr>
                <a:spLocks noChangeShapeType="1"/>
              </p:cNvSpPr>
              <p:nvPr/>
            </p:nvSpPr>
            <p:spPr bwMode="auto">
              <a:xfrm>
                <a:off x="2636" y="53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4" name="Line 4333"/>
              <p:cNvSpPr>
                <a:spLocks noChangeShapeType="1"/>
              </p:cNvSpPr>
              <p:nvPr/>
            </p:nvSpPr>
            <p:spPr bwMode="auto">
              <a:xfrm>
                <a:off x="2569" y="60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5" name="Line 4334"/>
              <p:cNvSpPr>
                <a:spLocks noChangeShapeType="1"/>
              </p:cNvSpPr>
              <p:nvPr/>
            </p:nvSpPr>
            <p:spPr bwMode="auto">
              <a:xfrm>
                <a:off x="2632" y="54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6" name="Line 4335"/>
              <p:cNvSpPr>
                <a:spLocks noChangeShapeType="1"/>
              </p:cNvSpPr>
              <p:nvPr/>
            </p:nvSpPr>
            <p:spPr bwMode="auto">
              <a:xfrm>
                <a:off x="2639" y="55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7" name="Line 4336"/>
              <p:cNvSpPr>
                <a:spLocks noChangeShapeType="1"/>
              </p:cNvSpPr>
              <p:nvPr/>
            </p:nvSpPr>
            <p:spPr bwMode="auto">
              <a:xfrm flipV="1">
                <a:off x="3106" y="36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8" name="Line 4337"/>
              <p:cNvSpPr>
                <a:spLocks noChangeShapeType="1"/>
              </p:cNvSpPr>
              <p:nvPr/>
            </p:nvSpPr>
            <p:spPr bwMode="auto">
              <a:xfrm flipH="1" flipV="1">
                <a:off x="3138" y="36"/>
                <a:ext cx="37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9" name="Line 4338"/>
              <p:cNvSpPr>
                <a:spLocks noChangeShapeType="1"/>
              </p:cNvSpPr>
              <p:nvPr/>
            </p:nvSpPr>
            <p:spPr bwMode="auto">
              <a:xfrm flipV="1">
                <a:off x="3183" y="2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0" name="Line 4339"/>
              <p:cNvSpPr>
                <a:spLocks noChangeShapeType="1"/>
              </p:cNvSpPr>
              <p:nvPr/>
            </p:nvSpPr>
            <p:spPr bwMode="auto">
              <a:xfrm flipH="1" flipV="1">
                <a:off x="2857" y="16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1" name="Line 4340"/>
              <p:cNvSpPr>
                <a:spLocks noChangeShapeType="1"/>
              </p:cNvSpPr>
              <p:nvPr/>
            </p:nvSpPr>
            <p:spPr bwMode="auto">
              <a:xfrm flipV="1">
                <a:off x="2857" y="8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2" name="Line 4341"/>
              <p:cNvSpPr>
                <a:spLocks noChangeShapeType="1"/>
              </p:cNvSpPr>
              <p:nvPr/>
            </p:nvSpPr>
            <p:spPr bwMode="auto">
              <a:xfrm>
                <a:off x="2933" y="8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3" name="Line 4342"/>
              <p:cNvSpPr>
                <a:spLocks noChangeShapeType="1"/>
              </p:cNvSpPr>
              <p:nvPr/>
            </p:nvSpPr>
            <p:spPr bwMode="auto">
              <a:xfrm flipV="1">
                <a:off x="2872" y="15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4" name="Line 4343"/>
              <p:cNvSpPr>
                <a:spLocks noChangeShapeType="1"/>
              </p:cNvSpPr>
              <p:nvPr/>
            </p:nvSpPr>
            <p:spPr bwMode="auto">
              <a:xfrm flipV="1">
                <a:off x="2893" y="12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5" name="Line 4344"/>
              <p:cNvSpPr>
                <a:spLocks noChangeShapeType="1"/>
              </p:cNvSpPr>
              <p:nvPr/>
            </p:nvSpPr>
            <p:spPr bwMode="auto">
              <a:xfrm flipV="1">
                <a:off x="2922" y="10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6" name="Line 4345"/>
              <p:cNvSpPr>
                <a:spLocks noChangeShapeType="1"/>
              </p:cNvSpPr>
              <p:nvPr/>
            </p:nvSpPr>
            <p:spPr bwMode="auto">
              <a:xfrm flipH="1">
                <a:off x="2983" y="16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7" name="Line 4346"/>
              <p:cNvSpPr>
                <a:spLocks noChangeShapeType="1"/>
              </p:cNvSpPr>
              <p:nvPr/>
            </p:nvSpPr>
            <p:spPr bwMode="auto">
              <a:xfrm flipH="1">
                <a:off x="2954" y="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8" name="Line 4347"/>
              <p:cNvSpPr>
                <a:spLocks noChangeShapeType="1"/>
              </p:cNvSpPr>
              <p:nvPr/>
            </p:nvSpPr>
            <p:spPr bwMode="auto">
              <a:xfrm flipH="1">
                <a:off x="2933" y="2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9" name="Line 4348"/>
              <p:cNvSpPr>
                <a:spLocks noChangeShapeType="1"/>
              </p:cNvSpPr>
              <p:nvPr/>
            </p:nvSpPr>
            <p:spPr bwMode="auto">
              <a:xfrm flipH="1" flipV="1">
                <a:off x="2922" y="21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0" name="Line 4349"/>
              <p:cNvSpPr>
                <a:spLocks noChangeShapeType="1"/>
              </p:cNvSpPr>
              <p:nvPr/>
            </p:nvSpPr>
            <p:spPr bwMode="auto">
              <a:xfrm flipH="1" flipV="1">
                <a:off x="2893" y="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1" name="Line 4350"/>
              <p:cNvSpPr>
                <a:spLocks noChangeShapeType="1"/>
              </p:cNvSpPr>
              <p:nvPr/>
            </p:nvSpPr>
            <p:spPr bwMode="auto">
              <a:xfrm flipH="1" flipV="1">
                <a:off x="2872" y="16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2" name="Line 4351"/>
              <p:cNvSpPr>
                <a:spLocks noChangeShapeType="1"/>
              </p:cNvSpPr>
              <p:nvPr/>
            </p:nvSpPr>
            <p:spPr bwMode="auto">
              <a:xfrm>
                <a:off x="2933" y="10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3" name="Line 4352"/>
              <p:cNvSpPr>
                <a:spLocks noChangeShapeType="1"/>
              </p:cNvSpPr>
              <p:nvPr/>
            </p:nvSpPr>
            <p:spPr bwMode="auto">
              <a:xfrm>
                <a:off x="2954" y="12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4" name="Line 4353"/>
              <p:cNvSpPr>
                <a:spLocks noChangeShapeType="1"/>
              </p:cNvSpPr>
              <p:nvPr/>
            </p:nvSpPr>
            <p:spPr bwMode="auto">
              <a:xfrm>
                <a:off x="2983" y="152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5" name="Line 4354"/>
              <p:cNvSpPr>
                <a:spLocks noChangeShapeType="1"/>
              </p:cNvSpPr>
              <p:nvPr/>
            </p:nvSpPr>
            <p:spPr bwMode="auto">
              <a:xfrm flipV="1">
                <a:off x="2875" y="15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6" name="Line 4355"/>
              <p:cNvSpPr>
                <a:spLocks noChangeShapeType="1"/>
              </p:cNvSpPr>
              <p:nvPr/>
            </p:nvSpPr>
            <p:spPr bwMode="auto">
              <a:xfrm flipV="1">
                <a:off x="2896" y="1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7" name="Line 4356"/>
              <p:cNvSpPr>
                <a:spLocks noChangeShapeType="1"/>
              </p:cNvSpPr>
              <p:nvPr/>
            </p:nvSpPr>
            <p:spPr bwMode="auto">
              <a:xfrm flipV="1">
                <a:off x="2924" y="10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8" name="Line 4357"/>
              <p:cNvSpPr>
                <a:spLocks noChangeShapeType="1"/>
              </p:cNvSpPr>
              <p:nvPr/>
            </p:nvSpPr>
            <p:spPr bwMode="auto">
              <a:xfrm flipH="1">
                <a:off x="2980" y="16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9" name="Line 4358"/>
              <p:cNvSpPr>
                <a:spLocks noChangeShapeType="1"/>
              </p:cNvSpPr>
              <p:nvPr/>
            </p:nvSpPr>
            <p:spPr bwMode="auto">
              <a:xfrm flipH="1">
                <a:off x="2952" y="183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0" name="Line 4359"/>
              <p:cNvSpPr>
                <a:spLocks noChangeShapeType="1"/>
              </p:cNvSpPr>
              <p:nvPr/>
            </p:nvSpPr>
            <p:spPr bwMode="auto">
              <a:xfrm flipH="1">
                <a:off x="2931" y="2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1" name="Line 4360"/>
              <p:cNvSpPr>
                <a:spLocks noChangeShapeType="1"/>
              </p:cNvSpPr>
              <p:nvPr/>
            </p:nvSpPr>
            <p:spPr bwMode="auto">
              <a:xfrm flipH="1" flipV="1">
                <a:off x="2924" y="2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2" name="Line 4361"/>
              <p:cNvSpPr>
                <a:spLocks noChangeShapeType="1"/>
              </p:cNvSpPr>
              <p:nvPr/>
            </p:nvSpPr>
            <p:spPr bwMode="auto">
              <a:xfrm flipH="1" flipV="1">
                <a:off x="2896" y="183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3" name="Line 4362"/>
              <p:cNvSpPr>
                <a:spLocks noChangeShapeType="1"/>
              </p:cNvSpPr>
              <p:nvPr/>
            </p:nvSpPr>
            <p:spPr bwMode="auto">
              <a:xfrm flipH="1" flipV="1">
                <a:off x="2875" y="16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4" name="Line 4363"/>
              <p:cNvSpPr>
                <a:spLocks noChangeShapeType="1"/>
              </p:cNvSpPr>
              <p:nvPr/>
            </p:nvSpPr>
            <p:spPr bwMode="auto">
              <a:xfrm>
                <a:off x="2931" y="10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5" name="Line 4364"/>
              <p:cNvSpPr>
                <a:spLocks noChangeShapeType="1"/>
              </p:cNvSpPr>
              <p:nvPr/>
            </p:nvSpPr>
            <p:spPr bwMode="auto">
              <a:xfrm>
                <a:off x="2952" y="1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6" name="Line 4365"/>
              <p:cNvSpPr>
                <a:spLocks noChangeShapeType="1"/>
              </p:cNvSpPr>
              <p:nvPr/>
            </p:nvSpPr>
            <p:spPr bwMode="auto">
              <a:xfrm>
                <a:off x="2980" y="15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7" name="Line 4366"/>
              <p:cNvSpPr>
                <a:spLocks noChangeShapeType="1"/>
              </p:cNvSpPr>
              <p:nvPr/>
            </p:nvSpPr>
            <p:spPr bwMode="auto">
              <a:xfrm>
                <a:off x="2933" y="107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8" name="Line 4367"/>
              <p:cNvSpPr>
                <a:spLocks noChangeShapeType="1"/>
              </p:cNvSpPr>
              <p:nvPr/>
            </p:nvSpPr>
            <p:spPr bwMode="auto">
              <a:xfrm>
                <a:off x="2933" y="150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9" name="Line 4368"/>
              <p:cNvSpPr>
                <a:spLocks noChangeShapeType="1"/>
              </p:cNvSpPr>
              <p:nvPr/>
            </p:nvSpPr>
            <p:spPr bwMode="auto">
              <a:xfrm>
                <a:off x="2933" y="190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0" name="Line 4369"/>
              <p:cNvSpPr>
                <a:spLocks noChangeShapeType="1"/>
              </p:cNvSpPr>
              <p:nvPr/>
            </p:nvSpPr>
            <p:spPr bwMode="auto">
              <a:xfrm>
                <a:off x="2877" y="16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1" name="Line 4370"/>
              <p:cNvSpPr>
                <a:spLocks noChangeShapeType="1"/>
              </p:cNvSpPr>
              <p:nvPr/>
            </p:nvSpPr>
            <p:spPr bwMode="auto">
              <a:xfrm>
                <a:off x="2920" y="164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2" name="Line 4371"/>
              <p:cNvSpPr>
                <a:spLocks noChangeShapeType="1"/>
              </p:cNvSpPr>
              <p:nvPr/>
            </p:nvSpPr>
            <p:spPr bwMode="auto">
              <a:xfrm>
                <a:off x="2960" y="16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3" name="Line 4372"/>
              <p:cNvSpPr>
                <a:spLocks noChangeShapeType="1"/>
              </p:cNvSpPr>
              <p:nvPr/>
            </p:nvSpPr>
            <p:spPr bwMode="auto">
              <a:xfrm flipH="1">
                <a:off x="3127" y="2"/>
                <a:ext cx="3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4" name="Line 4373"/>
              <p:cNvSpPr>
                <a:spLocks noChangeShapeType="1"/>
              </p:cNvSpPr>
              <p:nvPr/>
            </p:nvSpPr>
            <p:spPr bwMode="auto">
              <a:xfrm flipV="1">
                <a:off x="2994" y="1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5" name="Line 4374"/>
              <p:cNvSpPr>
                <a:spLocks noChangeShapeType="1"/>
              </p:cNvSpPr>
              <p:nvPr/>
            </p:nvSpPr>
            <p:spPr bwMode="auto">
              <a:xfrm flipV="1">
                <a:off x="3023" y="1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6" name="Line 4375"/>
              <p:cNvSpPr>
                <a:spLocks noChangeShapeType="1"/>
              </p:cNvSpPr>
              <p:nvPr/>
            </p:nvSpPr>
            <p:spPr bwMode="auto">
              <a:xfrm flipV="1">
                <a:off x="3052" y="73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7" name="Line 4376"/>
              <p:cNvSpPr>
                <a:spLocks noChangeShapeType="1"/>
              </p:cNvSpPr>
              <p:nvPr/>
            </p:nvSpPr>
            <p:spPr bwMode="auto">
              <a:xfrm flipV="1">
                <a:off x="3080" y="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8" name="Line 4377"/>
              <p:cNvSpPr>
                <a:spLocks noChangeShapeType="1"/>
              </p:cNvSpPr>
              <p:nvPr/>
            </p:nvSpPr>
            <p:spPr bwMode="auto">
              <a:xfrm flipV="1">
                <a:off x="3109" y="1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9" name="Line 4378"/>
              <p:cNvSpPr>
                <a:spLocks noChangeShapeType="1"/>
              </p:cNvSpPr>
              <p:nvPr/>
            </p:nvSpPr>
            <p:spPr bwMode="auto">
              <a:xfrm flipV="1">
                <a:off x="3117" y="48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0" name="Line 4379"/>
              <p:cNvSpPr>
                <a:spLocks noChangeShapeType="1"/>
              </p:cNvSpPr>
              <p:nvPr/>
            </p:nvSpPr>
            <p:spPr bwMode="auto">
              <a:xfrm flipH="1" flipV="1">
                <a:off x="3152" y="-9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1" name="Line 4380"/>
              <p:cNvSpPr>
                <a:spLocks noChangeShapeType="1"/>
              </p:cNvSpPr>
              <p:nvPr/>
            </p:nvSpPr>
            <p:spPr bwMode="auto">
              <a:xfrm flipV="1">
                <a:off x="2926" y="79"/>
                <a:ext cx="191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2" name="Line 4381"/>
              <p:cNvSpPr>
                <a:spLocks noChangeShapeType="1"/>
              </p:cNvSpPr>
              <p:nvPr/>
            </p:nvSpPr>
            <p:spPr bwMode="auto">
              <a:xfrm flipH="1" flipV="1">
                <a:off x="2854" y="320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3" name="Line 4382"/>
              <p:cNvSpPr>
                <a:spLocks noChangeShapeType="1"/>
              </p:cNvSpPr>
              <p:nvPr/>
            </p:nvSpPr>
            <p:spPr bwMode="auto">
              <a:xfrm flipH="1">
                <a:off x="2900" y="30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4" name="Line 4383"/>
              <p:cNvSpPr>
                <a:spLocks noChangeShapeType="1"/>
              </p:cNvSpPr>
              <p:nvPr/>
            </p:nvSpPr>
            <p:spPr bwMode="auto">
              <a:xfrm>
                <a:off x="2915" y="259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5" name="Line 4384"/>
              <p:cNvSpPr>
                <a:spLocks noChangeShapeType="1"/>
              </p:cNvSpPr>
              <p:nvPr/>
            </p:nvSpPr>
            <p:spPr bwMode="auto">
              <a:xfrm flipV="1">
                <a:off x="2854" y="25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6" name="Line 4385"/>
              <p:cNvSpPr>
                <a:spLocks noChangeShapeType="1"/>
              </p:cNvSpPr>
              <p:nvPr/>
            </p:nvSpPr>
            <p:spPr bwMode="auto">
              <a:xfrm flipH="1" flipV="1">
                <a:off x="3152" y="-9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7" name="Line 4386"/>
              <p:cNvSpPr>
                <a:spLocks noChangeShapeType="1"/>
              </p:cNvSpPr>
              <p:nvPr/>
            </p:nvSpPr>
            <p:spPr bwMode="auto">
              <a:xfrm>
                <a:off x="3106" y="6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8" name="Line 4387"/>
              <p:cNvSpPr>
                <a:spLocks noChangeShapeType="1"/>
              </p:cNvSpPr>
              <p:nvPr/>
            </p:nvSpPr>
            <p:spPr bwMode="auto">
              <a:xfrm flipV="1">
                <a:off x="3117" y="48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9" name="Line 4388"/>
              <p:cNvSpPr>
                <a:spLocks noChangeShapeType="1"/>
              </p:cNvSpPr>
              <p:nvPr/>
            </p:nvSpPr>
            <p:spPr bwMode="auto">
              <a:xfrm flipV="1">
                <a:off x="2994" y="1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0" name="Line 4389"/>
              <p:cNvSpPr>
                <a:spLocks noChangeShapeType="1"/>
              </p:cNvSpPr>
              <p:nvPr/>
            </p:nvSpPr>
            <p:spPr bwMode="auto">
              <a:xfrm flipV="1">
                <a:off x="3023" y="1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1" name="Line 4390"/>
              <p:cNvSpPr>
                <a:spLocks noChangeShapeType="1"/>
              </p:cNvSpPr>
              <p:nvPr/>
            </p:nvSpPr>
            <p:spPr bwMode="auto">
              <a:xfrm flipV="1">
                <a:off x="3052" y="73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2" name="Line 4391"/>
              <p:cNvSpPr>
                <a:spLocks noChangeShapeType="1"/>
              </p:cNvSpPr>
              <p:nvPr/>
            </p:nvSpPr>
            <p:spPr bwMode="auto">
              <a:xfrm flipV="1">
                <a:off x="3080" y="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3" name="Line 4392"/>
              <p:cNvSpPr>
                <a:spLocks noChangeShapeType="1"/>
              </p:cNvSpPr>
              <p:nvPr/>
            </p:nvSpPr>
            <p:spPr bwMode="auto">
              <a:xfrm flipV="1">
                <a:off x="3109" y="1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4" name="Line 4393"/>
              <p:cNvSpPr>
                <a:spLocks noChangeShapeType="1"/>
              </p:cNvSpPr>
              <p:nvPr/>
            </p:nvSpPr>
            <p:spPr bwMode="auto">
              <a:xfrm flipH="1">
                <a:off x="3127" y="2"/>
                <a:ext cx="3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5" name="Line 4394"/>
              <p:cNvSpPr>
                <a:spLocks noChangeShapeType="1"/>
              </p:cNvSpPr>
              <p:nvPr/>
            </p:nvSpPr>
            <p:spPr bwMode="auto">
              <a:xfrm flipH="1">
                <a:off x="2980" y="16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6" name="Line 4395"/>
              <p:cNvSpPr>
                <a:spLocks noChangeShapeType="1"/>
              </p:cNvSpPr>
              <p:nvPr/>
            </p:nvSpPr>
            <p:spPr bwMode="auto">
              <a:xfrm flipH="1">
                <a:off x="2952" y="183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7" name="Line 4396"/>
              <p:cNvSpPr>
                <a:spLocks noChangeShapeType="1"/>
              </p:cNvSpPr>
              <p:nvPr/>
            </p:nvSpPr>
            <p:spPr bwMode="auto">
              <a:xfrm flipH="1">
                <a:off x="2931" y="2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8" name="Line 4397"/>
              <p:cNvSpPr>
                <a:spLocks noChangeShapeType="1"/>
              </p:cNvSpPr>
              <p:nvPr/>
            </p:nvSpPr>
            <p:spPr bwMode="auto">
              <a:xfrm flipH="1">
                <a:off x="2983" y="16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9" name="Line 4398"/>
              <p:cNvSpPr>
                <a:spLocks noChangeShapeType="1"/>
              </p:cNvSpPr>
              <p:nvPr/>
            </p:nvSpPr>
            <p:spPr bwMode="auto">
              <a:xfrm flipH="1">
                <a:off x="2954" y="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0" name="Line 4399"/>
              <p:cNvSpPr>
                <a:spLocks noChangeShapeType="1"/>
              </p:cNvSpPr>
              <p:nvPr/>
            </p:nvSpPr>
            <p:spPr bwMode="auto">
              <a:xfrm flipH="1">
                <a:off x="2933" y="2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1" name="Line 4400"/>
              <p:cNvSpPr>
                <a:spLocks noChangeShapeType="1"/>
              </p:cNvSpPr>
              <p:nvPr/>
            </p:nvSpPr>
            <p:spPr bwMode="auto">
              <a:xfrm flipH="1">
                <a:off x="2933" y="16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2" name="Line 4401"/>
              <p:cNvSpPr>
                <a:spLocks noChangeShapeType="1"/>
              </p:cNvSpPr>
              <p:nvPr/>
            </p:nvSpPr>
            <p:spPr bwMode="auto">
              <a:xfrm flipV="1">
                <a:off x="3183" y="2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3" name="Line 4402"/>
              <p:cNvSpPr>
                <a:spLocks noChangeShapeType="1"/>
              </p:cNvSpPr>
              <p:nvPr/>
            </p:nvSpPr>
            <p:spPr bwMode="auto">
              <a:xfrm flipH="1" flipV="1">
                <a:off x="3138" y="36"/>
                <a:ext cx="45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4" name="Line 4403"/>
              <p:cNvSpPr>
                <a:spLocks noChangeShapeType="1"/>
              </p:cNvSpPr>
              <p:nvPr/>
            </p:nvSpPr>
            <p:spPr bwMode="auto">
              <a:xfrm flipV="1">
                <a:off x="3106" y="36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5" name="Freeform 4404"/>
              <p:cNvSpPr>
                <a:spLocks/>
              </p:cNvSpPr>
              <p:nvPr/>
            </p:nvSpPr>
            <p:spPr bwMode="auto">
              <a:xfrm>
                <a:off x="3085" y="616"/>
                <a:ext cx="23" cy="32"/>
              </a:xfrm>
              <a:custGeom>
                <a:avLst/>
                <a:gdLst>
                  <a:gd name="T0" fmla="*/ 3 w 46"/>
                  <a:gd name="T1" fmla="*/ 1 h 64"/>
                  <a:gd name="T2" fmla="*/ 3 w 46"/>
                  <a:gd name="T3" fmla="*/ 1 h 64"/>
                  <a:gd name="T4" fmla="*/ 3 w 46"/>
                  <a:gd name="T5" fmla="*/ 1 h 64"/>
                  <a:gd name="T6" fmla="*/ 2 w 46"/>
                  <a:gd name="T7" fmla="*/ 0 h 64"/>
                  <a:gd name="T8" fmla="*/ 1 w 46"/>
                  <a:gd name="T9" fmla="*/ 0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0 w 46"/>
                  <a:gd name="T17" fmla="*/ 1 h 64"/>
                  <a:gd name="T18" fmla="*/ 0 w 46"/>
                  <a:gd name="T19" fmla="*/ 2 h 64"/>
                  <a:gd name="T20" fmla="*/ 1 w 46"/>
                  <a:gd name="T21" fmla="*/ 3 h 64"/>
                  <a:gd name="T22" fmla="*/ 1 w 46"/>
                  <a:gd name="T23" fmla="*/ 3 h 64"/>
                  <a:gd name="T24" fmla="*/ 1 w 46"/>
                  <a:gd name="T25" fmla="*/ 3 h 64"/>
                  <a:gd name="T26" fmla="*/ 1 w 46"/>
                  <a:gd name="T27" fmla="*/ 4 h 64"/>
                  <a:gd name="T28" fmla="*/ 2 w 46"/>
                  <a:gd name="T29" fmla="*/ 4 h 64"/>
                  <a:gd name="T30" fmla="*/ 3 w 46"/>
                  <a:gd name="T31" fmla="*/ 3 h 64"/>
                  <a:gd name="T32" fmla="*/ 3 w 46"/>
                  <a:gd name="T33" fmla="*/ 3 h 64"/>
                  <a:gd name="T34" fmla="*/ 3 w 46"/>
                  <a:gd name="T35" fmla="*/ 3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64"/>
                  <a:gd name="T56" fmla="*/ 46 w 46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64">
                    <a:moveTo>
                      <a:pt x="46" y="14"/>
                    </a:moveTo>
                    <a:lnTo>
                      <a:pt x="43" y="7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4"/>
                    </a:lnTo>
                    <a:lnTo>
                      <a:pt x="0" y="23"/>
                    </a:lnTo>
                    <a:lnTo>
                      <a:pt x="0" y="39"/>
                    </a:lnTo>
                    <a:lnTo>
                      <a:pt x="4" y="48"/>
                    </a:lnTo>
                    <a:lnTo>
                      <a:pt x="7" y="54"/>
                    </a:lnTo>
                    <a:lnTo>
                      <a:pt x="13" y="61"/>
                    </a:lnTo>
                    <a:lnTo>
                      <a:pt x="19" y="64"/>
                    </a:lnTo>
                    <a:lnTo>
                      <a:pt x="32" y="64"/>
                    </a:lnTo>
                    <a:lnTo>
                      <a:pt x="37" y="61"/>
                    </a:lnTo>
                    <a:lnTo>
                      <a:pt x="43" y="54"/>
                    </a:lnTo>
                    <a:lnTo>
                      <a:pt x="46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6" name="Line 4405"/>
              <p:cNvSpPr>
                <a:spLocks noChangeShapeType="1"/>
              </p:cNvSpPr>
              <p:nvPr/>
            </p:nvSpPr>
            <p:spPr bwMode="auto">
              <a:xfrm>
                <a:off x="3119" y="61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7" name="Line 4406"/>
              <p:cNvSpPr>
                <a:spLocks noChangeShapeType="1"/>
              </p:cNvSpPr>
              <p:nvPr/>
            </p:nvSpPr>
            <p:spPr bwMode="auto">
              <a:xfrm>
                <a:off x="3141" y="61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8" name="Line 4407"/>
              <p:cNvSpPr>
                <a:spLocks noChangeShapeType="1"/>
              </p:cNvSpPr>
              <p:nvPr/>
            </p:nvSpPr>
            <p:spPr bwMode="auto">
              <a:xfrm>
                <a:off x="3119" y="63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9" name="Line 4408"/>
              <p:cNvSpPr>
                <a:spLocks noChangeShapeType="1"/>
              </p:cNvSpPr>
              <p:nvPr/>
            </p:nvSpPr>
            <p:spPr bwMode="auto">
              <a:xfrm>
                <a:off x="3153" y="630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0" name="Line 4409"/>
              <p:cNvSpPr>
                <a:spLocks noChangeShapeType="1"/>
              </p:cNvSpPr>
              <p:nvPr/>
            </p:nvSpPr>
            <p:spPr bwMode="auto">
              <a:xfrm>
                <a:off x="3153" y="639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1" name="Freeform 4410"/>
              <p:cNvSpPr>
                <a:spLocks/>
              </p:cNvSpPr>
              <p:nvPr/>
            </p:nvSpPr>
            <p:spPr bwMode="auto">
              <a:xfrm>
                <a:off x="3191" y="616"/>
                <a:ext cx="22" cy="32"/>
              </a:xfrm>
              <a:custGeom>
                <a:avLst/>
                <a:gdLst>
                  <a:gd name="T0" fmla="*/ 1 w 44"/>
                  <a:gd name="T1" fmla="*/ 1 h 64"/>
                  <a:gd name="T2" fmla="*/ 1 w 44"/>
                  <a:gd name="T3" fmla="*/ 1 h 64"/>
                  <a:gd name="T4" fmla="*/ 1 w 44"/>
                  <a:gd name="T5" fmla="*/ 1 h 64"/>
                  <a:gd name="T6" fmla="*/ 1 w 44"/>
                  <a:gd name="T7" fmla="*/ 1 h 64"/>
                  <a:gd name="T8" fmla="*/ 1 w 44"/>
                  <a:gd name="T9" fmla="*/ 0 h 64"/>
                  <a:gd name="T10" fmla="*/ 1 w 44"/>
                  <a:gd name="T11" fmla="*/ 0 h 64"/>
                  <a:gd name="T12" fmla="*/ 3 w 44"/>
                  <a:gd name="T13" fmla="*/ 1 h 64"/>
                  <a:gd name="T14" fmla="*/ 3 w 44"/>
                  <a:gd name="T15" fmla="*/ 1 h 64"/>
                  <a:gd name="T16" fmla="*/ 3 w 44"/>
                  <a:gd name="T17" fmla="*/ 1 h 64"/>
                  <a:gd name="T18" fmla="*/ 3 w 44"/>
                  <a:gd name="T19" fmla="*/ 1 h 64"/>
                  <a:gd name="T20" fmla="*/ 3 w 44"/>
                  <a:gd name="T21" fmla="*/ 1 h 64"/>
                  <a:gd name="T22" fmla="*/ 2 w 44"/>
                  <a:gd name="T23" fmla="*/ 2 h 64"/>
                  <a:gd name="T24" fmla="*/ 0 w 44"/>
                  <a:gd name="T25" fmla="*/ 4 h 64"/>
                  <a:gd name="T26" fmla="*/ 3 w 44"/>
                  <a:gd name="T27" fmla="*/ 4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64"/>
                  <a:gd name="T44" fmla="*/ 44 w 44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64">
                    <a:moveTo>
                      <a:pt x="3" y="14"/>
                    </a:moveTo>
                    <a:lnTo>
                      <a:pt x="3" y="11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37" y="23"/>
                    </a:lnTo>
                    <a:lnTo>
                      <a:pt x="31" y="32"/>
                    </a:lnTo>
                    <a:lnTo>
                      <a:pt x="0" y="64"/>
                    </a:lnTo>
                    <a:lnTo>
                      <a:pt x="44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2" name="Freeform 4411"/>
              <p:cNvSpPr>
                <a:spLocks/>
              </p:cNvSpPr>
              <p:nvPr/>
            </p:nvSpPr>
            <p:spPr bwMode="auto">
              <a:xfrm>
                <a:off x="3227" y="616"/>
                <a:ext cx="7" cy="32"/>
              </a:xfrm>
              <a:custGeom>
                <a:avLst/>
                <a:gdLst>
                  <a:gd name="T0" fmla="*/ 0 w 14"/>
                  <a:gd name="T1" fmla="*/ 1 h 64"/>
                  <a:gd name="T2" fmla="*/ 1 w 14"/>
                  <a:gd name="T3" fmla="*/ 1 h 64"/>
                  <a:gd name="T4" fmla="*/ 1 w 14"/>
                  <a:gd name="T5" fmla="*/ 0 h 64"/>
                  <a:gd name="T6" fmla="*/ 1 w 14"/>
                  <a:gd name="T7" fmla="*/ 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64"/>
                  <a:gd name="T14" fmla="*/ 14 w 1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64">
                    <a:moveTo>
                      <a:pt x="0" y="11"/>
                    </a:moveTo>
                    <a:lnTo>
                      <a:pt x="5" y="7"/>
                    </a:lnTo>
                    <a:lnTo>
                      <a:pt x="14" y="0"/>
                    </a:lnTo>
                    <a:lnTo>
                      <a:pt x="14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3" name="Freeform 4412"/>
              <p:cNvSpPr>
                <a:spLocks/>
              </p:cNvSpPr>
              <p:nvPr/>
            </p:nvSpPr>
            <p:spPr bwMode="auto">
              <a:xfrm>
                <a:off x="3253" y="616"/>
                <a:ext cx="21" cy="32"/>
              </a:xfrm>
              <a:custGeom>
                <a:avLst/>
                <a:gdLst>
                  <a:gd name="T0" fmla="*/ 1 w 42"/>
                  <a:gd name="T1" fmla="*/ 0 h 64"/>
                  <a:gd name="T2" fmla="*/ 1 w 42"/>
                  <a:gd name="T3" fmla="*/ 1 h 64"/>
                  <a:gd name="T4" fmla="*/ 1 w 42"/>
                  <a:gd name="T5" fmla="*/ 1 h 64"/>
                  <a:gd name="T6" fmla="*/ 0 w 42"/>
                  <a:gd name="T7" fmla="*/ 1 h 64"/>
                  <a:gd name="T8" fmla="*/ 0 w 42"/>
                  <a:gd name="T9" fmla="*/ 2 h 64"/>
                  <a:gd name="T10" fmla="*/ 1 w 42"/>
                  <a:gd name="T11" fmla="*/ 3 h 64"/>
                  <a:gd name="T12" fmla="*/ 1 w 42"/>
                  <a:gd name="T13" fmla="*/ 3 h 64"/>
                  <a:gd name="T14" fmla="*/ 1 w 42"/>
                  <a:gd name="T15" fmla="*/ 4 h 64"/>
                  <a:gd name="T16" fmla="*/ 1 w 42"/>
                  <a:gd name="T17" fmla="*/ 4 h 64"/>
                  <a:gd name="T18" fmla="*/ 2 w 42"/>
                  <a:gd name="T19" fmla="*/ 3 h 64"/>
                  <a:gd name="T20" fmla="*/ 3 w 42"/>
                  <a:gd name="T21" fmla="*/ 3 h 64"/>
                  <a:gd name="T22" fmla="*/ 3 w 42"/>
                  <a:gd name="T23" fmla="*/ 2 h 64"/>
                  <a:gd name="T24" fmla="*/ 3 w 42"/>
                  <a:gd name="T25" fmla="*/ 1 h 64"/>
                  <a:gd name="T26" fmla="*/ 3 w 42"/>
                  <a:gd name="T27" fmla="*/ 1 h 64"/>
                  <a:gd name="T28" fmla="*/ 2 w 42"/>
                  <a:gd name="T29" fmla="*/ 1 h 64"/>
                  <a:gd name="T30" fmla="*/ 1 w 42"/>
                  <a:gd name="T31" fmla="*/ 0 h 64"/>
                  <a:gd name="T32" fmla="*/ 1 w 42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64"/>
                  <a:gd name="T53" fmla="*/ 42 w 4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64">
                    <a:moveTo>
                      <a:pt x="18" y="0"/>
                    </a:moveTo>
                    <a:lnTo>
                      <a:pt x="9" y="3"/>
                    </a:lnTo>
                    <a:lnTo>
                      <a:pt x="3" y="11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3" y="51"/>
                    </a:lnTo>
                    <a:lnTo>
                      <a:pt x="9" y="61"/>
                    </a:lnTo>
                    <a:lnTo>
                      <a:pt x="18" y="64"/>
                    </a:lnTo>
                    <a:lnTo>
                      <a:pt x="25" y="64"/>
                    </a:lnTo>
                    <a:lnTo>
                      <a:pt x="32" y="61"/>
                    </a:lnTo>
                    <a:lnTo>
                      <a:pt x="39" y="51"/>
                    </a:lnTo>
                    <a:lnTo>
                      <a:pt x="42" y="36"/>
                    </a:lnTo>
                    <a:lnTo>
                      <a:pt x="42" y="26"/>
                    </a:lnTo>
                    <a:lnTo>
                      <a:pt x="39" y="11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4" name="Line 4413"/>
              <p:cNvSpPr>
                <a:spLocks noChangeShapeType="1"/>
              </p:cNvSpPr>
              <p:nvPr/>
            </p:nvSpPr>
            <p:spPr bwMode="auto">
              <a:xfrm flipH="1" flipV="1">
                <a:off x="3198" y="-25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5" name="Line 4414"/>
              <p:cNvSpPr>
                <a:spLocks noChangeShapeType="1"/>
              </p:cNvSpPr>
              <p:nvPr/>
            </p:nvSpPr>
            <p:spPr bwMode="auto">
              <a:xfrm flipH="1" flipV="1">
                <a:off x="3170" y="-27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6" name="Line 4415"/>
              <p:cNvSpPr>
                <a:spLocks noChangeShapeType="1"/>
              </p:cNvSpPr>
              <p:nvPr/>
            </p:nvSpPr>
            <p:spPr bwMode="auto">
              <a:xfrm flipH="1">
                <a:off x="3152" y="-2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7" name="Line 4416"/>
              <p:cNvSpPr>
                <a:spLocks noChangeShapeType="1"/>
              </p:cNvSpPr>
              <p:nvPr/>
            </p:nvSpPr>
            <p:spPr bwMode="auto">
              <a:xfrm flipH="1">
                <a:off x="3152" y="-2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8" name="Line 4417"/>
              <p:cNvSpPr>
                <a:spLocks noChangeShapeType="1"/>
              </p:cNvSpPr>
              <p:nvPr/>
            </p:nvSpPr>
            <p:spPr bwMode="auto">
              <a:xfrm flipH="1" flipV="1">
                <a:off x="3170" y="-27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9" name="Line 4418"/>
              <p:cNvSpPr>
                <a:spLocks noChangeShapeType="1"/>
              </p:cNvSpPr>
              <p:nvPr/>
            </p:nvSpPr>
            <p:spPr bwMode="auto">
              <a:xfrm flipH="1" flipV="1">
                <a:off x="3198" y="-25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0" name="Line 4419"/>
              <p:cNvSpPr>
                <a:spLocks noChangeShapeType="1"/>
              </p:cNvSpPr>
              <p:nvPr/>
            </p:nvSpPr>
            <p:spPr bwMode="auto">
              <a:xfrm flipV="1">
                <a:off x="3138" y="-25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1" name="Freeform 4420"/>
              <p:cNvSpPr>
                <a:spLocks/>
              </p:cNvSpPr>
              <p:nvPr/>
            </p:nvSpPr>
            <p:spPr bwMode="auto">
              <a:xfrm>
                <a:off x="3734" y="429"/>
                <a:ext cx="21" cy="32"/>
              </a:xfrm>
              <a:custGeom>
                <a:avLst/>
                <a:gdLst>
                  <a:gd name="T0" fmla="*/ 0 w 44"/>
                  <a:gd name="T1" fmla="*/ 4 h 65"/>
                  <a:gd name="T2" fmla="*/ 0 w 44"/>
                  <a:gd name="T3" fmla="*/ 0 h 65"/>
                  <a:gd name="T4" fmla="*/ 1 w 44"/>
                  <a:gd name="T5" fmla="*/ 0 h 65"/>
                  <a:gd name="T6" fmla="*/ 1 w 44"/>
                  <a:gd name="T7" fmla="*/ 0 h 65"/>
                  <a:gd name="T8" fmla="*/ 2 w 44"/>
                  <a:gd name="T9" fmla="*/ 0 h 65"/>
                  <a:gd name="T10" fmla="*/ 2 w 44"/>
                  <a:gd name="T11" fmla="*/ 1 h 65"/>
                  <a:gd name="T12" fmla="*/ 2 w 44"/>
                  <a:gd name="T13" fmla="*/ 1 h 65"/>
                  <a:gd name="T14" fmla="*/ 2 w 44"/>
                  <a:gd name="T15" fmla="*/ 2 h 65"/>
                  <a:gd name="T16" fmla="*/ 2 w 44"/>
                  <a:gd name="T17" fmla="*/ 3 h 65"/>
                  <a:gd name="T18" fmla="*/ 2 w 44"/>
                  <a:gd name="T19" fmla="*/ 3 h 65"/>
                  <a:gd name="T20" fmla="*/ 1 w 44"/>
                  <a:gd name="T21" fmla="*/ 3 h 65"/>
                  <a:gd name="T22" fmla="*/ 1 w 44"/>
                  <a:gd name="T23" fmla="*/ 4 h 65"/>
                  <a:gd name="T24" fmla="*/ 0 w 44"/>
                  <a:gd name="T25" fmla="*/ 4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5"/>
                  <a:gd name="T41" fmla="*/ 44 w 44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1" y="3"/>
                    </a:lnTo>
                    <a:lnTo>
                      <a:pt x="38" y="10"/>
                    </a:lnTo>
                    <a:lnTo>
                      <a:pt x="41" y="16"/>
                    </a:lnTo>
                    <a:lnTo>
                      <a:pt x="44" y="25"/>
                    </a:lnTo>
                    <a:lnTo>
                      <a:pt x="44" y="39"/>
                    </a:lnTo>
                    <a:lnTo>
                      <a:pt x="41" y="49"/>
                    </a:lnTo>
                    <a:lnTo>
                      <a:pt x="38" y="55"/>
                    </a:lnTo>
                    <a:lnTo>
                      <a:pt x="31" y="61"/>
                    </a:lnTo>
                    <a:lnTo>
                      <a:pt x="22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2" name="Freeform 4421"/>
              <p:cNvSpPr>
                <a:spLocks/>
              </p:cNvSpPr>
              <p:nvPr/>
            </p:nvSpPr>
            <p:spPr bwMode="auto">
              <a:xfrm>
                <a:off x="3766" y="429"/>
                <a:ext cx="22" cy="32"/>
              </a:xfrm>
              <a:custGeom>
                <a:avLst/>
                <a:gdLst>
                  <a:gd name="T0" fmla="*/ 0 w 44"/>
                  <a:gd name="T1" fmla="*/ 4 h 65"/>
                  <a:gd name="T2" fmla="*/ 0 w 44"/>
                  <a:gd name="T3" fmla="*/ 0 h 65"/>
                  <a:gd name="T4" fmla="*/ 3 w 44"/>
                  <a:gd name="T5" fmla="*/ 4 h 65"/>
                  <a:gd name="T6" fmla="*/ 3 w 44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65"/>
                  <a:gd name="T14" fmla="*/ 44 w 44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44" y="65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3" name="Line 4422"/>
              <p:cNvSpPr>
                <a:spLocks noChangeShapeType="1"/>
              </p:cNvSpPr>
              <p:nvPr/>
            </p:nvSpPr>
            <p:spPr bwMode="auto">
              <a:xfrm flipH="1">
                <a:off x="3833" y="637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4" name="Line 4423"/>
              <p:cNvSpPr>
                <a:spLocks noChangeShapeType="1"/>
              </p:cNvSpPr>
              <p:nvPr/>
            </p:nvSpPr>
            <p:spPr bwMode="auto">
              <a:xfrm flipH="1" flipV="1">
                <a:off x="3806" y="632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5" name="Line 4424"/>
              <p:cNvSpPr>
                <a:spLocks noChangeShapeType="1"/>
              </p:cNvSpPr>
              <p:nvPr/>
            </p:nvSpPr>
            <p:spPr bwMode="auto">
              <a:xfrm flipV="1">
                <a:off x="3772" y="658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6" name="Line 4425"/>
              <p:cNvSpPr>
                <a:spLocks noChangeShapeType="1"/>
              </p:cNvSpPr>
              <p:nvPr/>
            </p:nvSpPr>
            <p:spPr bwMode="auto">
              <a:xfrm flipH="1">
                <a:off x="3833" y="637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7" name="Line 4426"/>
              <p:cNvSpPr>
                <a:spLocks noChangeShapeType="1"/>
              </p:cNvSpPr>
              <p:nvPr/>
            </p:nvSpPr>
            <p:spPr bwMode="auto">
              <a:xfrm>
                <a:off x="3833" y="637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8" name="Line 4427"/>
              <p:cNvSpPr>
                <a:spLocks noChangeShapeType="1"/>
              </p:cNvSpPr>
              <p:nvPr/>
            </p:nvSpPr>
            <p:spPr bwMode="auto">
              <a:xfrm flipV="1">
                <a:off x="3772" y="632"/>
                <a:ext cx="34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9" name="Line 4428"/>
              <p:cNvSpPr>
                <a:spLocks noChangeShapeType="1"/>
              </p:cNvSpPr>
              <p:nvPr/>
            </p:nvSpPr>
            <p:spPr bwMode="auto">
              <a:xfrm flipV="1">
                <a:off x="3772" y="632"/>
                <a:ext cx="34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0" name="Line 4429"/>
              <p:cNvSpPr>
                <a:spLocks noChangeShapeType="1"/>
              </p:cNvSpPr>
              <p:nvPr/>
            </p:nvSpPr>
            <p:spPr bwMode="auto">
              <a:xfrm flipH="1" flipV="1">
                <a:off x="3806" y="632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1" name="Line 4430"/>
              <p:cNvSpPr>
                <a:spLocks noChangeShapeType="1"/>
              </p:cNvSpPr>
              <p:nvPr/>
            </p:nvSpPr>
            <p:spPr bwMode="auto">
              <a:xfrm>
                <a:off x="3773" y="367"/>
                <a:ext cx="14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2" name="Line 4431"/>
              <p:cNvSpPr>
                <a:spLocks noChangeShapeType="1"/>
              </p:cNvSpPr>
              <p:nvPr/>
            </p:nvSpPr>
            <p:spPr bwMode="auto">
              <a:xfrm>
                <a:off x="3777" y="356"/>
                <a:ext cx="13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3" name="Line 4432"/>
              <p:cNvSpPr>
                <a:spLocks noChangeShapeType="1"/>
              </p:cNvSpPr>
              <p:nvPr/>
            </p:nvSpPr>
            <p:spPr bwMode="auto">
              <a:xfrm flipH="1">
                <a:off x="3777" y="324"/>
                <a:ext cx="118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4" name="Rectangle 4433"/>
              <p:cNvSpPr>
                <a:spLocks noChangeArrowheads="1"/>
              </p:cNvSpPr>
              <p:nvPr/>
            </p:nvSpPr>
            <p:spPr bwMode="auto">
              <a:xfrm>
                <a:off x="3463" y="543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6543" name="Group 4434"/>
            <p:cNvGrpSpPr>
              <a:grpSpLocks/>
            </p:cNvGrpSpPr>
            <p:nvPr/>
          </p:nvGrpSpPr>
          <p:grpSpPr bwMode="auto">
            <a:xfrm>
              <a:off x="3365" y="-229"/>
              <a:ext cx="2801" cy="4911"/>
              <a:chOff x="3365" y="-229"/>
              <a:chExt cx="2801" cy="4911"/>
            </a:xfrm>
          </p:grpSpPr>
          <p:sp>
            <p:nvSpPr>
              <p:cNvPr id="106685" name="Freeform 4435"/>
              <p:cNvSpPr>
                <a:spLocks/>
              </p:cNvSpPr>
              <p:nvPr/>
            </p:nvSpPr>
            <p:spPr bwMode="auto">
              <a:xfrm>
                <a:off x="3480" y="556"/>
                <a:ext cx="5" cy="27"/>
              </a:xfrm>
              <a:custGeom>
                <a:avLst/>
                <a:gdLst>
                  <a:gd name="T0" fmla="*/ 0 w 11"/>
                  <a:gd name="T1" fmla="*/ 0 h 55"/>
                  <a:gd name="T2" fmla="*/ 0 w 11"/>
                  <a:gd name="T3" fmla="*/ 0 h 55"/>
                  <a:gd name="T4" fmla="*/ 0 w 11"/>
                  <a:gd name="T5" fmla="*/ 0 h 55"/>
                  <a:gd name="T6" fmla="*/ 0 w 11"/>
                  <a:gd name="T7" fmla="*/ 3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5"/>
                  <a:gd name="T14" fmla="*/ 11 w 1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5">
                    <a:moveTo>
                      <a:pt x="0" y="11"/>
                    </a:moveTo>
                    <a:lnTo>
                      <a:pt x="4" y="8"/>
                    </a:lnTo>
                    <a:lnTo>
                      <a:pt x="11" y="0"/>
                    </a:lnTo>
                    <a:lnTo>
                      <a:pt x="11" y="5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86" name="Freeform 4436"/>
              <p:cNvSpPr>
                <a:spLocks/>
              </p:cNvSpPr>
              <p:nvPr/>
            </p:nvSpPr>
            <p:spPr bwMode="auto">
              <a:xfrm>
                <a:off x="3500" y="556"/>
                <a:ext cx="6" cy="27"/>
              </a:xfrm>
              <a:custGeom>
                <a:avLst/>
                <a:gdLst>
                  <a:gd name="T0" fmla="*/ 0 w 11"/>
                  <a:gd name="T1" fmla="*/ 0 h 55"/>
                  <a:gd name="T2" fmla="*/ 1 w 11"/>
                  <a:gd name="T3" fmla="*/ 0 h 55"/>
                  <a:gd name="T4" fmla="*/ 1 w 11"/>
                  <a:gd name="T5" fmla="*/ 0 h 55"/>
                  <a:gd name="T6" fmla="*/ 1 w 11"/>
                  <a:gd name="T7" fmla="*/ 3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5"/>
                  <a:gd name="T14" fmla="*/ 11 w 1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5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87" name="Freeform 4437"/>
              <p:cNvSpPr>
                <a:spLocks/>
              </p:cNvSpPr>
              <p:nvPr/>
            </p:nvSpPr>
            <p:spPr bwMode="auto">
              <a:xfrm>
                <a:off x="3519" y="556"/>
                <a:ext cx="13" cy="27"/>
              </a:xfrm>
              <a:custGeom>
                <a:avLst/>
                <a:gdLst>
                  <a:gd name="T0" fmla="*/ 1 w 27"/>
                  <a:gd name="T1" fmla="*/ 0 h 55"/>
                  <a:gd name="T2" fmla="*/ 1 w 27"/>
                  <a:gd name="T3" fmla="*/ 0 h 55"/>
                  <a:gd name="T4" fmla="*/ 1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1 h 55"/>
                  <a:gd name="T14" fmla="*/ 0 w 27"/>
                  <a:gd name="T15" fmla="*/ 2 h 55"/>
                  <a:gd name="T16" fmla="*/ 0 w 27"/>
                  <a:gd name="T17" fmla="*/ 2 h 55"/>
                  <a:gd name="T18" fmla="*/ 0 w 27"/>
                  <a:gd name="T19" fmla="*/ 3 h 55"/>
                  <a:gd name="T20" fmla="*/ 0 w 27"/>
                  <a:gd name="T21" fmla="*/ 3 h 55"/>
                  <a:gd name="T22" fmla="*/ 0 w 27"/>
                  <a:gd name="T23" fmla="*/ 3 h 55"/>
                  <a:gd name="T24" fmla="*/ 1 w 27"/>
                  <a:gd name="T25" fmla="*/ 3 h 55"/>
                  <a:gd name="T26" fmla="*/ 1 w 27"/>
                  <a:gd name="T27" fmla="*/ 2 h 55"/>
                  <a:gd name="T28" fmla="*/ 1 w 27"/>
                  <a:gd name="T29" fmla="*/ 2 h 55"/>
                  <a:gd name="T30" fmla="*/ 1 w 27"/>
                  <a:gd name="T31" fmla="*/ 2 h 55"/>
                  <a:gd name="T32" fmla="*/ 1 w 27"/>
                  <a:gd name="T33" fmla="*/ 1 h 55"/>
                  <a:gd name="T34" fmla="*/ 1 w 27"/>
                  <a:gd name="T35" fmla="*/ 1 h 55"/>
                  <a:gd name="T36" fmla="*/ 0 w 27"/>
                  <a:gd name="T37" fmla="*/ 1 h 55"/>
                  <a:gd name="T38" fmla="*/ 0 w 27"/>
                  <a:gd name="T39" fmla="*/ 1 h 55"/>
                  <a:gd name="T40" fmla="*/ 0 w 27"/>
                  <a:gd name="T41" fmla="*/ 1 h 55"/>
                  <a:gd name="T42" fmla="*/ 0 w 27"/>
                  <a:gd name="T43" fmla="*/ 1 h 55"/>
                  <a:gd name="T44" fmla="*/ 0 w 27"/>
                  <a:gd name="T45" fmla="*/ 2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5"/>
                  <a:gd name="T71" fmla="*/ 27 w 27"/>
                  <a:gd name="T72" fmla="*/ 55 h 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5">
                    <a:moveTo>
                      <a:pt x="23" y="8"/>
                    </a:moveTo>
                    <a:lnTo>
                      <a:pt x="22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6" y="3"/>
                    </a:lnTo>
                    <a:lnTo>
                      <a:pt x="2" y="11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20" y="52"/>
                    </a:lnTo>
                    <a:lnTo>
                      <a:pt x="23" y="47"/>
                    </a:lnTo>
                    <a:lnTo>
                      <a:pt x="27" y="39"/>
                    </a:lnTo>
                    <a:lnTo>
                      <a:pt x="27" y="36"/>
                    </a:lnTo>
                    <a:lnTo>
                      <a:pt x="23" y="28"/>
                    </a:lnTo>
                    <a:lnTo>
                      <a:pt x="20" y="23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6" y="23"/>
                    </a:lnTo>
                    <a:lnTo>
                      <a:pt x="2" y="2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88" name="Line 4438"/>
              <p:cNvSpPr>
                <a:spLocks noChangeShapeType="1"/>
              </p:cNvSpPr>
              <p:nvPr/>
            </p:nvSpPr>
            <p:spPr bwMode="auto">
              <a:xfrm flipH="1">
                <a:off x="3438" y="385"/>
                <a:ext cx="120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89" name="Line 4439"/>
              <p:cNvSpPr>
                <a:spLocks noChangeShapeType="1"/>
              </p:cNvSpPr>
              <p:nvPr/>
            </p:nvSpPr>
            <p:spPr bwMode="auto">
              <a:xfrm flipH="1">
                <a:off x="3438" y="392"/>
                <a:ext cx="128" cy="1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0" name="Line 4440"/>
              <p:cNvSpPr>
                <a:spLocks noChangeShapeType="1"/>
              </p:cNvSpPr>
              <p:nvPr/>
            </p:nvSpPr>
            <p:spPr bwMode="auto">
              <a:xfrm flipH="1">
                <a:off x="3543" y="-229"/>
                <a:ext cx="64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1" name="Line 4441"/>
              <p:cNvSpPr>
                <a:spLocks noChangeShapeType="1"/>
              </p:cNvSpPr>
              <p:nvPr/>
            </p:nvSpPr>
            <p:spPr bwMode="auto">
              <a:xfrm flipH="1" flipV="1">
                <a:off x="3495" y="-36"/>
                <a:ext cx="2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2" name="Line 4442"/>
              <p:cNvSpPr>
                <a:spLocks noChangeShapeType="1"/>
              </p:cNvSpPr>
              <p:nvPr/>
            </p:nvSpPr>
            <p:spPr bwMode="auto">
              <a:xfrm>
                <a:off x="3514" y="-198"/>
                <a:ext cx="12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3" name="Line 4443"/>
              <p:cNvSpPr>
                <a:spLocks noChangeShapeType="1"/>
              </p:cNvSpPr>
              <p:nvPr/>
            </p:nvSpPr>
            <p:spPr bwMode="auto">
              <a:xfrm>
                <a:off x="3537" y="-210"/>
                <a:ext cx="12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4" name="Line 4444"/>
              <p:cNvSpPr>
                <a:spLocks noChangeShapeType="1"/>
              </p:cNvSpPr>
              <p:nvPr/>
            </p:nvSpPr>
            <p:spPr bwMode="auto">
              <a:xfrm flipH="1">
                <a:off x="3526" y="-186"/>
                <a:ext cx="23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5" name="Line 4445"/>
              <p:cNvSpPr>
                <a:spLocks noChangeShapeType="1"/>
              </p:cNvSpPr>
              <p:nvPr/>
            </p:nvSpPr>
            <p:spPr bwMode="auto">
              <a:xfrm flipH="1">
                <a:off x="3499" y="59"/>
                <a:ext cx="4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6" name="Line 4446"/>
              <p:cNvSpPr>
                <a:spLocks noChangeShapeType="1"/>
              </p:cNvSpPr>
              <p:nvPr/>
            </p:nvSpPr>
            <p:spPr bwMode="auto">
              <a:xfrm flipV="1">
                <a:off x="3503" y="17"/>
                <a:ext cx="92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7" name="Line 4447"/>
              <p:cNvSpPr>
                <a:spLocks noChangeShapeType="1"/>
              </p:cNvSpPr>
              <p:nvPr/>
            </p:nvSpPr>
            <p:spPr bwMode="auto">
              <a:xfrm flipH="1">
                <a:off x="3497" y="196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8" name="Line 4448"/>
              <p:cNvSpPr>
                <a:spLocks noChangeShapeType="1"/>
              </p:cNvSpPr>
              <p:nvPr/>
            </p:nvSpPr>
            <p:spPr bwMode="auto">
              <a:xfrm flipH="1">
                <a:off x="3516" y="215"/>
                <a:ext cx="104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9" name="Line 4449"/>
              <p:cNvSpPr>
                <a:spLocks noChangeShapeType="1"/>
              </p:cNvSpPr>
              <p:nvPr/>
            </p:nvSpPr>
            <p:spPr bwMode="auto">
              <a:xfrm flipH="1">
                <a:off x="3535" y="234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0" name="Line 4450"/>
              <p:cNvSpPr>
                <a:spLocks noChangeShapeType="1"/>
              </p:cNvSpPr>
              <p:nvPr/>
            </p:nvSpPr>
            <p:spPr bwMode="auto">
              <a:xfrm flipH="1">
                <a:off x="3554" y="253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1" name="Line 4451"/>
              <p:cNvSpPr>
                <a:spLocks noChangeShapeType="1"/>
              </p:cNvSpPr>
              <p:nvPr/>
            </p:nvSpPr>
            <p:spPr bwMode="auto">
              <a:xfrm flipH="1">
                <a:off x="3573" y="272"/>
                <a:ext cx="104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2" name="Line 4452"/>
              <p:cNvSpPr>
                <a:spLocks noChangeShapeType="1"/>
              </p:cNvSpPr>
              <p:nvPr/>
            </p:nvSpPr>
            <p:spPr bwMode="auto">
              <a:xfrm flipH="1">
                <a:off x="3593" y="291"/>
                <a:ext cx="104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3" name="Line 4453"/>
              <p:cNvSpPr>
                <a:spLocks noChangeShapeType="1"/>
              </p:cNvSpPr>
              <p:nvPr/>
            </p:nvSpPr>
            <p:spPr bwMode="auto">
              <a:xfrm flipH="1">
                <a:off x="3487" y="52"/>
                <a:ext cx="5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4" name="Line 4454"/>
              <p:cNvSpPr>
                <a:spLocks noChangeShapeType="1"/>
              </p:cNvSpPr>
              <p:nvPr/>
            </p:nvSpPr>
            <p:spPr bwMode="auto">
              <a:xfrm flipH="1">
                <a:off x="3365" y="35"/>
                <a:ext cx="5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5" name="Line 4455"/>
              <p:cNvSpPr>
                <a:spLocks noChangeShapeType="1"/>
              </p:cNvSpPr>
              <p:nvPr/>
            </p:nvSpPr>
            <p:spPr bwMode="auto">
              <a:xfrm flipH="1">
                <a:off x="3383" y="82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6" name="Line 4456"/>
              <p:cNvSpPr>
                <a:spLocks noChangeShapeType="1"/>
              </p:cNvSpPr>
              <p:nvPr/>
            </p:nvSpPr>
            <p:spPr bwMode="auto">
              <a:xfrm flipV="1">
                <a:off x="3492" y="7"/>
                <a:ext cx="99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7" name="Line 4457"/>
              <p:cNvSpPr>
                <a:spLocks noChangeShapeType="1"/>
              </p:cNvSpPr>
              <p:nvPr/>
            </p:nvSpPr>
            <p:spPr bwMode="auto">
              <a:xfrm flipH="1">
                <a:off x="3402" y="101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8" name="Line 4458"/>
              <p:cNvSpPr>
                <a:spLocks noChangeShapeType="1"/>
              </p:cNvSpPr>
              <p:nvPr/>
            </p:nvSpPr>
            <p:spPr bwMode="auto">
              <a:xfrm flipH="1">
                <a:off x="3421" y="120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9" name="Line 4459"/>
              <p:cNvSpPr>
                <a:spLocks noChangeShapeType="1"/>
              </p:cNvSpPr>
              <p:nvPr/>
            </p:nvSpPr>
            <p:spPr bwMode="auto">
              <a:xfrm flipH="1">
                <a:off x="3440" y="139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0" name="Line 4460"/>
              <p:cNvSpPr>
                <a:spLocks noChangeShapeType="1"/>
              </p:cNvSpPr>
              <p:nvPr/>
            </p:nvSpPr>
            <p:spPr bwMode="auto">
              <a:xfrm flipH="1">
                <a:off x="3459" y="158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1" name="Line 4461"/>
              <p:cNvSpPr>
                <a:spLocks noChangeShapeType="1"/>
              </p:cNvSpPr>
              <p:nvPr/>
            </p:nvSpPr>
            <p:spPr bwMode="auto">
              <a:xfrm flipH="1">
                <a:off x="3478" y="177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2" name="Line 4462"/>
              <p:cNvSpPr>
                <a:spLocks noChangeShapeType="1"/>
              </p:cNvSpPr>
              <p:nvPr/>
            </p:nvSpPr>
            <p:spPr bwMode="auto">
              <a:xfrm>
                <a:off x="3539" y="-108"/>
                <a:ext cx="56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3" name="Line 4463"/>
              <p:cNvSpPr>
                <a:spLocks noChangeShapeType="1"/>
              </p:cNvSpPr>
              <p:nvPr/>
            </p:nvSpPr>
            <p:spPr bwMode="auto">
              <a:xfrm>
                <a:off x="3514" y="-97"/>
                <a:ext cx="52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4" name="Line 4464"/>
              <p:cNvSpPr>
                <a:spLocks noChangeShapeType="1"/>
              </p:cNvSpPr>
              <p:nvPr/>
            </p:nvSpPr>
            <p:spPr bwMode="auto">
              <a:xfrm flipH="1">
                <a:off x="3505" y="-30"/>
                <a:ext cx="1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5" name="Line 4465"/>
              <p:cNvSpPr>
                <a:spLocks noChangeShapeType="1"/>
              </p:cNvSpPr>
              <p:nvPr/>
            </p:nvSpPr>
            <p:spPr bwMode="auto">
              <a:xfrm>
                <a:off x="3441" y="-63"/>
                <a:ext cx="51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6" name="Line 4466"/>
              <p:cNvSpPr>
                <a:spLocks noChangeShapeType="1"/>
              </p:cNvSpPr>
              <p:nvPr/>
            </p:nvSpPr>
            <p:spPr bwMode="auto">
              <a:xfrm flipV="1">
                <a:off x="3369" y="-30"/>
                <a:ext cx="146" cy="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7" name="Line 4467"/>
              <p:cNvSpPr>
                <a:spLocks noChangeShapeType="1"/>
              </p:cNvSpPr>
              <p:nvPr/>
            </p:nvSpPr>
            <p:spPr bwMode="auto">
              <a:xfrm>
                <a:off x="3490" y="-85"/>
                <a:ext cx="52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8" name="Line 4468"/>
              <p:cNvSpPr>
                <a:spLocks noChangeShapeType="1"/>
              </p:cNvSpPr>
              <p:nvPr/>
            </p:nvSpPr>
            <p:spPr bwMode="auto">
              <a:xfrm>
                <a:off x="3465" y="-74"/>
                <a:ext cx="52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9" name="Line 4469"/>
              <p:cNvSpPr>
                <a:spLocks noChangeShapeType="1"/>
              </p:cNvSpPr>
              <p:nvPr/>
            </p:nvSpPr>
            <p:spPr bwMode="auto">
              <a:xfrm flipH="1">
                <a:off x="3649" y="349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0" name="Line 4470"/>
              <p:cNvSpPr>
                <a:spLocks noChangeShapeType="1"/>
              </p:cNvSpPr>
              <p:nvPr/>
            </p:nvSpPr>
            <p:spPr bwMode="auto">
              <a:xfrm flipH="1">
                <a:off x="3669" y="367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1" name="Line 4471"/>
              <p:cNvSpPr>
                <a:spLocks noChangeShapeType="1"/>
              </p:cNvSpPr>
              <p:nvPr/>
            </p:nvSpPr>
            <p:spPr bwMode="auto">
              <a:xfrm>
                <a:off x="3499" y="78"/>
                <a:ext cx="278" cy="2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2" name="Freeform 4472"/>
              <p:cNvSpPr>
                <a:spLocks/>
              </p:cNvSpPr>
              <p:nvPr/>
            </p:nvSpPr>
            <p:spPr bwMode="auto">
              <a:xfrm>
                <a:off x="3714" y="413"/>
                <a:ext cx="13" cy="13"/>
              </a:xfrm>
              <a:custGeom>
                <a:avLst/>
                <a:gdLst>
                  <a:gd name="T0" fmla="*/ 1 w 27"/>
                  <a:gd name="T1" fmla="*/ 0 h 27"/>
                  <a:gd name="T2" fmla="*/ 1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w 27"/>
                  <a:gd name="T11" fmla="*/ 1 h 27"/>
                  <a:gd name="T12" fmla="*/ 0 w 27"/>
                  <a:gd name="T13" fmla="*/ 1 h 27"/>
                  <a:gd name="T14" fmla="*/ 1 w 27"/>
                  <a:gd name="T15" fmla="*/ 1 h 27"/>
                  <a:gd name="T16" fmla="*/ 1 w 27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7"/>
                  <a:gd name="T29" fmla="*/ 27 w 2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7">
                    <a:moveTo>
                      <a:pt x="27" y="13"/>
                    </a:moveTo>
                    <a:lnTo>
                      <a:pt x="23" y="4"/>
                    </a:lnTo>
                    <a:lnTo>
                      <a:pt x="14" y="0"/>
                    </a:lnTo>
                    <a:lnTo>
                      <a:pt x="5" y="4"/>
                    </a:lnTo>
                    <a:lnTo>
                      <a:pt x="0" y="13"/>
                    </a:lnTo>
                    <a:lnTo>
                      <a:pt x="5" y="22"/>
                    </a:lnTo>
                    <a:lnTo>
                      <a:pt x="14" y="27"/>
                    </a:lnTo>
                    <a:lnTo>
                      <a:pt x="23" y="22"/>
                    </a:lnTo>
                    <a:lnTo>
                      <a:pt x="27" y="1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3" name="Line 4473"/>
              <p:cNvSpPr>
                <a:spLocks noChangeShapeType="1"/>
              </p:cNvSpPr>
              <p:nvPr/>
            </p:nvSpPr>
            <p:spPr bwMode="auto">
              <a:xfrm flipH="1">
                <a:off x="3611" y="310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4" name="Line 4474"/>
              <p:cNvSpPr>
                <a:spLocks noChangeShapeType="1"/>
              </p:cNvSpPr>
              <p:nvPr/>
            </p:nvSpPr>
            <p:spPr bwMode="auto">
              <a:xfrm flipH="1">
                <a:off x="3630" y="329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5" name="Line 4475"/>
              <p:cNvSpPr>
                <a:spLocks noChangeShapeType="1"/>
              </p:cNvSpPr>
              <p:nvPr/>
            </p:nvSpPr>
            <p:spPr bwMode="auto">
              <a:xfrm>
                <a:off x="3487" y="82"/>
                <a:ext cx="286" cy="2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6" name="Line 4476"/>
              <p:cNvSpPr>
                <a:spLocks noChangeShapeType="1"/>
              </p:cNvSpPr>
              <p:nvPr/>
            </p:nvSpPr>
            <p:spPr bwMode="auto">
              <a:xfrm>
                <a:off x="3365" y="63"/>
                <a:ext cx="356" cy="3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7" name="Line 4477"/>
              <p:cNvSpPr>
                <a:spLocks noChangeShapeType="1"/>
              </p:cNvSpPr>
              <p:nvPr/>
            </p:nvSpPr>
            <p:spPr bwMode="auto">
              <a:xfrm>
                <a:off x="4923" y="2296"/>
                <a:ext cx="1243" cy="23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8" name="Line 4478"/>
              <p:cNvSpPr>
                <a:spLocks noChangeShapeType="1"/>
              </p:cNvSpPr>
              <p:nvPr/>
            </p:nvSpPr>
            <p:spPr bwMode="auto">
              <a:xfrm flipH="1">
                <a:off x="5977" y="4440"/>
                <a:ext cx="6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9" name="Line 4479"/>
              <p:cNvSpPr>
                <a:spLocks noChangeShapeType="1"/>
              </p:cNvSpPr>
              <p:nvPr/>
            </p:nvSpPr>
            <p:spPr bwMode="auto">
              <a:xfrm flipH="1">
                <a:off x="5897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0" name="Line 4480"/>
              <p:cNvSpPr>
                <a:spLocks noChangeShapeType="1"/>
              </p:cNvSpPr>
              <p:nvPr/>
            </p:nvSpPr>
            <p:spPr bwMode="auto">
              <a:xfrm flipH="1">
                <a:off x="5816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1" name="Line 4481"/>
              <p:cNvSpPr>
                <a:spLocks noChangeShapeType="1"/>
              </p:cNvSpPr>
              <p:nvPr/>
            </p:nvSpPr>
            <p:spPr bwMode="auto">
              <a:xfrm flipH="1">
                <a:off x="5726" y="4440"/>
                <a:ext cx="6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2" name="Line 4482"/>
              <p:cNvSpPr>
                <a:spLocks noChangeShapeType="1"/>
              </p:cNvSpPr>
              <p:nvPr/>
            </p:nvSpPr>
            <p:spPr bwMode="auto">
              <a:xfrm flipH="1">
                <a:off x="5726" y="4445"/>
                <a:ext cx="3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3" name="Line 4483"/>
              <p:cNvSpPr>
                <a:spLocks noChangeShapeType="1"/>
              </p:cNvSpPr>
              <p:nvPr/>
            </p:nvSpPr>
            <p:spPr bwMode="auto">
              <a:xfrm>
                <a:off x="5726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4" name="Line 4484"/>
              <p:cNvSpPr>
                <a:spLocks noChangeShapeType="1"/>
              </p:cNvSpPr>
              <p:nvPr/>
            </p:nvSpPr>
            <p:spPr bwMode="auto">
              <a:xfrm>
                <a:off x="5705" y="3973"/>
                <a:ext cx="1" cy="3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5" name="Line 4485"/>
              <p:cNvSpPr>
                <a:spLocks noChangeShapeType="1"/>
              </p:cNvSpPr>
              <p:nvPr/>
            </p:nvSpPr>
            <p:spPr bwMode="auto">
              <a:xfrm>
                <a:off x="5689" y="3990"/>
                <a:ext cx="1" cy="2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6" name="Line 4486"/>
              <p:cNvSpPr>
                <a:spLocks noChangeShapeType="1"/>
              </p:cNvSpPr>
              <p:nvPr/>
            </p:nvSpPr>
            <p:spPr bwMode="auto">
              <a:xfrm>
                <a:off x="5713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7" name="Line 4487"/>
              <p:cNvSpPr>
                <a:spLocks noChangeShapeType="1"/>
              </p:cNvSpPr>
              <p:nvPr/>
            </p:nvSpPr>
            <p:spPr bwMode="auto">
              <a:xfrm>
                <a:off x="5713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8" name="Line 4488"/>
              <p:cNvSpPr>
                <a:spLocks noChangeShapeType="1"/>
              </p:cNvSpPr>
              <p:nvPr/>
            </p:nvSpPr>
            <p:spPr bwMode="auto">
              <a:xfrm>
                <a:off x="5713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9" name="Line 4489"/>
              <p:cNvSpPr>
                <a:spLocks noChangeShapeType="1"/>
              </p:cNvSpPr>
              <p:nvPr/>
            </p:nvSpPr>
            <p:spPr bwMode="auto">
              <a:xfrm>
                <a:off x="5716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0" name="Line 4490"/>
              <p:cNvSpPr>
                <a:spLocks noChangeShapeType="1"/>
              </p:cNvSpPr>
              <p:nvPr/>
            </p:nvSpPr>
            <p:spPr bwMode="auto">
              <a:xfrm>
                <a:off x="5716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1" name="Line 4491"/>
              <p:cNvSpPr>
                <a:spLocks noChangeShapeType="1"/>
              </p:cNvSpPr>
              <p:nvPr/>
            </p:nvSpPr>
            <p:spPr bwMode="auto">
              <a:xfrm>
                <a:off x="5716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2" name="Line 4492"/>
              <p:cNvSpPr>
                <a:spLocks noChangeShapeType="1"/>
              </p:cNvSpPr>
              <p:nvPr/>
            </p:nvSpPr>
            <p:spPr bwMode="auto">
              <a:xfrm>
                <a:off x="5710" y="4271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3" name="Line 4493"/>
              <p:cNvSpPr>
                <a:spLocks noChangeShapeType="1"/>
              </p:cNvSpPr>
              <p:nvPr/>
            </p:nvSpPr>
            <p:spPr bwMode="auto">
              <a:xfrm>
                <a:off x="5705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4" name="Line 4494"/>
              <p:cNvSpPr>
                <a:spLocks noChangeShapeType="1"/>
              </p:cNvSpPr>
              <p:nvPr/>
            </p:nvSpPr>
            <p:spPr bwMode="auto">
              <a:xfrm>
                <a:off x="5710" y="4358"/>
                <a:ext cx="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5" name="Line 4495"/>
              <p:cNvSpPr>
                <a:spLocks noChangeShapeType="1"/>
              </p:cNvSpPr>
              <p:nvPr/>
            </p:nvSpPr>
            <p:spPr bwMode="auto">
              <a:xfrm>
                <a:off x="5705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6" name="Line 4496"/>
              <p:cNvSpPr>
                <a:spLocks noChangeShapeType="1"/>
              </p:cNvSpPr>
              <p:nvPr/>
            </p:nvSpPr>
            <p:spPr bwMode="auto">
              <a:xfrm>
                <a:off x="5705" y="4287"/>
                <a:ext cx="2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7" name="Line 4497"/>
              <p:cNvSpPr>
                <a:spLocks noChangeShapeType="1"/>
              </p:cNvSpPr>
              <p:nvPr/>
            </p:nvSpPr>
            <p:spPr bwMode="auto">
              <a:xfrm flipH="1">
                <a:off x="5726" y="4398"/>
                <a:ext cx="29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8" name="Line 4498"/>
              <p:cNvSpPr>
                <a:spLocks noChangeShapeType="1"/>
              </p:cNvSpPr>
              <p:nvPr/>
            </p:nvSpPr>
            <p:spPr bwMode="auto">
              <a:xfrm flipH="1">
                <a:off x="5726" y="4402"/>
                <a:ext cx="29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9" name="Line 4499"/>
              <p:cNvSpPr>
                <a:spLocks noChangeShapeType="1"/>
              </p:cNvSpPr>
              <p:nvPr/>
            </p:nvSpPr>
            <p:spPr bwMode="auto">
              <a:xfrm flipH="1">
                <a:off x="5969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0" name="Line 4500"/>
              <p:cNvSpPr>
                <a:spLocks noChangeShapeType="1"/>
              </p:cNvSpPr>
              <p:nvPr/>
            </p:nvSpPr>
            <p:spPr bwMode="auto">
              <a:xfrm flipH="1">
                <a:off x="588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1" name="Line 4501"/>
              <p:cNvSpPr>
                <a:spLocks noChangeShapeType="1"/>
              </p:cNvSpPr>
              <p:nvPr/>
            </p:nvSpPr>
            <p:spPr bwMode="auto">
              <a:xfrm flipH="1">
                <a:off x="580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2" name="Line 4502"/>
              <p:cNvSpPr>
                <a:spLocks noChangeShapeType="1"/>
              </p:cNvSpPr>
              <p:nvPr/>
            </p:nvSpPr>
            <p:spPr bwMode="auto">
              <a:xfrm flipH="1">
                <a:off x="5726" y="4408"/>
                <a:ext cx="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3" name="Line 4503"/>
              <p:cNvSpPr>
                <a:spLocks noChangeShapeType="1"/>
              </p:cNvSpPr>
              <p:nvPr/>
            </p:nvSpPr>
            <p:spPr bwMode="auto">
              <a:xfrm>
                <a:off x="5710" y="4279"/>
                <a:ext cx="24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4" name="Line 4504"/>
              <p:cNvSpPr>
                <a:spLocks noChangeShapeType="1"/>
              </p:cNvSpPr>
              <p:nvPr/>
            </p:nvSpPr>
            <p:spPr bwMode="auto">
              <a:xfrm>
                <a:off x="5705" y="4271"/>
                <a:ext cx="24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5" name="Line 4505"/>
              <p:cNvSpPr>
                <a:spLocks noChangeShapeType="1"/>
              </p:cNvSpPr>
              <p:nvPr/>
            </p:nvSpPr>
            <p:spPr bwMode="auto">
              <a:xfrm flipH="1">
                <a:off x="5705" y="4369"/>
                <a:ext cx="29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6" name="Line 4506"/>
              <p:cNvSpPr>
                <a:spLocks noChangeShapeType="1"/>
              </p:cNvSpPr>
              <p:nvPr/>
            </p:nvSpPr>
            <p:spPr bwMode="auto">
              <a:xfrm flipH="1">
                <a:off x="5705" y="4380"/>
                <a:ext cx="30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7" name="Line 4507"/>
              <p:cNvSpPr>
                <a:spLocks noChangeShapeType="1"/>
              </p:cNvSpPr>
              <p:nvPr/>
            </p:nvSpPr>
            <p:spPr bwMode="auto">
              <a:xfrm>
                <a:off x="5626" y="432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8" name="Line 4508"/>
              <p:cNvSpPr>
                <a:spLocks noChangeShapeType="1"/>
              </p:cNvSpPr>
              <p:nvPr/>
            </p:nvSpPr>
            <p:spPr bwMode="auto">
              <a:xfrm flipV="1">
                <a:off x="5619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9" name="Line 4509"/>
              <p:cNvSpPr>
                <a:spLocks noChangeShapeType="1"/>
              </p:cNvSpPr>
              <p:nvPr/>
            </p:nvSpPr>
            <p:spPr bwMode="auto">
              <a:xfrm>
                <a:off x="5614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0" name="Line 4510"/>
              <p:cNvSpPr>
                <a:spLocks noChangeShapeType="1"/>
              </p:cNvSpPr>
              <p:nvPr/>
            </p:nvSpPr>
            <p:spPr bwMode="auto">
              <a:xfrm>
                <a:off x="5630" y="3990"/>
                <a:ext cx="1" cy="2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1" name="Line 4511"/>
              <p:cNvSpPr>
                <a:spLocks noChangeShapeType="1"/>
              </p:cNvSpPr>
              <p:nvPr/>
            </p:nvSpPr>
            <p:spPr bwMode="auto">
              <a:xfrm>
                <a:off x="5619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2" name="Line 4512"/>
              <p:cNvSpPr>
                <a:spLocks noChangeShapeType="1"/>
              </p:cNvSpPr>
              <p:nvPr/>
            </p:nvSpPr>
            <p:spPr bwMode="auto">
              <a:xfrm>
                <a:off x="5619" y="3739"/>
                <a:ext cx="1" cy="2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3" name="Line 4513"/>
              <p:cNvSpPr>
                <a:spLocks noChangeShapeType="1"/>
              </p:cNvSpPr>
              <p:nvPr/>
            </p:nvSpPr>
            <p:spPr bwMode="auto">
              <a:xfrm>
                <a:off x="5635" y="3739"/>
                <a:ext cx="1" cy="2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4" name="Line 4514"/>
              <p:cNvSpPr>
                <a:spLocks noChangeShapeType="1"/>
              </p:cNvSpPr>
              <p:nvPr/>
            </p:nvSpPr>
            <p:spPr bwMode="auto">
              <a:xfrm flipH="1">
                <a:off x="5619" y="3739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5" name="Line 4515"/>
              <p:cNvSpPr>
                <a:spLocks noChangeShapeType="1"/>
              </p:cNvSpPr>
              <p:nvPr/>
            </p:nvSpPr>
            <p:spPr bwMode="auto">
              <a:xfrm flipV="1">
                <a:off x="5633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6" name="Line 4516"/>
              <p:cNvSpPr>
                <a:spLocks noChangeShapeType="1"/>
              </p:cNvSpPr>
              <p:nvPr/>
            </p:nvSpPr>
            <p:spPr bwMode="auto">
              <a:xfrm flipV="1">
                <a:off x="5633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7" name="Line 4517"/>
              <p:cNvSpPr>
                <a:spLocks noChangeShapeType="1"/>
              </p:cNvSpPr>
              <p:nvPr/>
            </p:nvSpPr>
            <p:spPr bwMode="auto">
              <a:xfrm flipV="1">
                <a:off x="5633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8" name="Line 4518"/>
              <p:cNvSpPr>
                <a:spLocks noChangeShapeType="1"/>
              </p:cNvSpPr>
              <p:nvPr/>
            </p:nvSpPr>
            <p:spPr bwMode="auto">
              <a:xfrm flipV="1">
                <a:off x="5630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9" name="Line 4519"/>
              <p:cNvSpPr>
                <a:spLocks noChangeShapeType="1"/>
              </p:cNvSpPr>
              <p:nvPr/>
            </p:nvSpPr>
            <p:spPr bwMode="auto">
              <a:xfrm flipV="1">
                <a:off x="5630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0" name="Line 4520"/>
              <p:cNvSpPr>
                <a:spLocks noChangeShapeType="1"/>
              </p:cNvSpPr>
              <p:nvPr/>
            </p:nvSpPr>
            <p:spPr bwMode="auto">
              <a:xfrm flipV="1">
                <a:off x="5630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1" name="Line 4521"/>
              <p:cNvSpPr>
                <a:spLocks noChangeShapeType="1"/>
              </p:cNvSpPr>
              <p:nvPr/>
            </p:nvSpPr>
            <p:spPr bwMode="auto">
              <a:xfrm>
                <a:off x="5619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2" name="Line 4522"/>
              <p:cNvSpPr>
                <a:spLocks noChangeShapeType="1"/>
              </p:cNvSpPr>
              <p:nvPr/>
            </p:nvSpPr>
            <p:spPr bwMode="auto">
              <a:xfrm>
                <a:off x="5619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3" name="Freeform 4523"/>
              <p:cNvSpPr>
                <a:spLocks/>
              </p:cNvSpPr>
              <p:nvPr/>
            </p:nvSpPr>
            <p:spPr bwMode="auto">
              <a:xfrm>
                <a:off x="5415" y="3680"/>
                <a:ext cx="75" cy="76"/>
              </a:xfrm>
              <a:custGeom>
                <a:avLst/>
                <a:gdLst>
                  <a:gd name="T0" fmla="*/ 9 w 150"/>
                  <a:gd name="T1" fmla="*/ 0 h 152"/>
                  <a:gd name="T2" fmla="*/ 5 w 150"/>
                  <a:gd name="T3" fmla="*/ 1 h 152"/>
                  <a:gd name="T4" fmla="*/ 2 w 150"/>
                  <a:gd name="T5" fmla="*/ 2 h 152"/>
                  <a:gd name="T6" fmla="*/ 1 w 150"/>
                  <a:gd name="T7" fmla="*/ 5 h 152"/>
                  <a:gd name="T8" fmla="*/ 0 w 150"/>
                  <a:gd name="T9" fmla="*/ 1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2"/>
                  <a:gd name="T17" fmla="*/ 150 w 150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2">
                    <a:moveTo>
                      <a:pt x="150" y="0"/>
                    </a:moveTo>
                    <a:lnTo>
                      <a:pt x="92" y="13"/>
                    </a:lnTo>
                    <a:lnTo>
                      <a:pt x="43" y="46"/>
                    </a:lnTo>
                    <a:lnTo>
                      <a:pt x="11" y="94"/>
                    </a:lnTo>
                    <a:lnTo>
                      <a:pt x="0" y="1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4" name="Freeform 4524"/>
              <p:cNvSpPr>
                <a:spLocks/>
              </p:cNvSpPr>
              <p:nvPr/>
            </p:nvSpPr>
            <p:spPr bwMode="auto">
              <a:xfrm>
                <a:off x="5339" y="3680"/>
                <a:ext cx="76" cy="76"/>
              </a:xfrm>
              <a:custGeom>
                <a:avLst/>
                <a:gdLst>
                  <a:gd name="T0" fmla="*/ 10 w 152"/>
                  <a:gd name="T1" fmla="*/ 10 h 152"/>
                  <a:gd name="T2" fmla="*/ 9 w 152"/>
                  <a:gd name="T3" fmla="*/ 5 h 152"/>
                  <a:gd name="T4" fmla="*/ 6 w 152"/>
                  <a:gd name="T5" fmla="*/ 2 h 152"/>
                  <a:gd name="T6" fmla="*/ 3 w 152"/>
                  <a:gd name="T7" fmla="*/ 1 h 152"/>
                  <a:gd name="T8" fmla="*/ 0 w 152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52"/>
                  <a:gd name="T17" fmla="*/ 152 w 152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52">
                    <a:moveTo>
                      <a:pt x="152" y="152"/>
                    </a:moveTo>
                    <a:lnTo>
                      <a:pt x="139" y="94"/>
                    </a:lnTo>
                    <a:lnTo>
                      <a:pt x="106" y="46"/>
                    </a:lnTo>
                    <a:lnTo>
                      <a:pt x="58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5" name="Line 4525"/>
              <p:cNvSpPr>
                <a:spLocks noChangeShapeType="1"/>
              </p:cNvSpPr>
              <p:nvPr/>
            </p:nvSpPr>
            <p:spPr bwMode="auto">
              <a:xfrm>
                <a:off x="5335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6" name="Line 4526"/>
              <p:cNvSpPr>
                <a:spLocks noChangeShapeType="1"/>
              </p:cNvSpPr>
              <p:nvPr/>
            </p:nvSpPr>
            <p:spPr bwMode="auto">
              <a:xfrm>
                <a:off x="5339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7" name="Line 4527"/>
              <p:cNvSpPr>
                <a:spLocks noChangeShapeType="1"/>
              </p:cNvSpPr>
              <p:nvPr/>
            </p:nvSpPr>
            <p:spPr bwMode="auto">
              <a:xfrm>
                <a:off x="5490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8" name="Line 4528"/>
              <p:cNvSpPr>
                <a:spLocks noChangeShapeType="1"/>
              </p:cNvSpPr>
              <p:nvPr/>
            </p:nvSpPr>
            <p:spPr bwMode="auto">
              <a:xfrm>
                <a:off x="5335" y="3756"/>
                <a:ext cx="16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9" name="Line 4529"/>
              <p:cNvSpPr>
                <a:spLocks noChangeShapeType="1"/>
              </p:cNvSpPr>
              <p:nvPr/>
            </p:nvSpPr>
            <p:spPr bwMode="auto">
              <a:xfrm>
                <a:off x="5501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0" name="Line 4530"/>
              <p:cNvSpPr>
                <a:spLocks noChangeShapeType="1"/>
              </p:cNvSpPr>
              <p:nvPr/>
            </p:nvSpPr>
            <p:spPr bwMode="auto">
              <a:xfrm>
                <a:off x="5496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1" name="Line 4531"/>
              <p:cNvSpPr>
                <a:spLocks noChangeShapeType="1"/>
              </p:cNvSpPr>
              <p:nvPr/>
            </p:nvSpPr>
            <p:spPr bwMode="auto">
              <a:xfrm>
                <a:off x="5329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2" name="Line 4532"/>
              <p:cNvSpPr>
                <a:spLocks noChangeShapeType="1"/>
              </p:cNvSpPr>
              <p:nvPr/>
            </p:nvSpPr>
            <p:spPr bwMode="auto">
              <a:xfrm>
                <a:off x="5496" y="3739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3" name="Line 4533"/>
              <p:cNvSpPr>
                <a:spLocks noChangeShapeType="1"/>
              </p:cNvSpPr>
              <p:nvPr/>
            </p:nvSpPr>
            <p:spPr bwMode="auto">
              <a:xfrm>
                <a:off x="5496" y="3756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4" name="Line 4534"/>
              <p:cNvSpPr>
                <a:spLocks noChangeShapeType="1"/>
              </p:cNvSpPr>
              <p:nvPr/>
            </p:nvSpPr>
            <p:spPr bwMode="auto">
              <a:xfrm>
                <a:off x="5501" y="3747"/>
                <a:ext cx="1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5" name="Freeform 4535"/>
              <p:cNvSpPr>
                <a:spLocks/>
              </p:cNvSpPr>
              <p:nvPr/>
            </p:nvSpPr>
            <p:spPr bwMode="auto">
              <a:xfrm>
                <a:off x="5017" y="3680"/>
                <a:ext cx="75" cy="76"/>
              </a:xfrm>
              <a:custGeom>
                <a:avLst/>
                <a:gdLst>
                  <a:gd name="T0" fmla="*/ 9 w 150"/>
                  <a:gd name="T1" fmla="*/ 0 h 152"/>
                  <a:gd name="T2" fmla="*/ 5 w 150"/>
                  <a:gd name="T3" fmla="*/ 1 h 152"/>
                  <a:gd name="T4" fmla="*/ 2 w 150"/>
                  <a:gd name="T5" fmla="*/ 2 h 152"/>
                  <a:gd name="T6" fmla="*/ 1 w 150"/>
                  <a:gd name="T7" fmla="*/ 5 h 152"/>
                  <a:gd name="T8" fmla="*/ 0 w 150"/>
                  <a:gd name="T9" fmla="*/ 1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2"/>
                  <a:gd name="T17" fmla="*/ 150 w 150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2">
                    <a:moveTo>
                      <a:pt x="150" y="0"/>
                    </a:moveTo>
                    <a:lnTo>
                      <a:pt x="92" y="13"/>
                    </a:lnTo>
                    <a:lnTo>
                      <a:pt x="43" y="46"/>
                    </a:lnTo>
                    <a:lnTo>
                      <a:pt x="10" y="94"/>
                    </a:lnTo>
                    <a:lnTo>
                      <a:pt x="0" y="1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6" name="Line 4536"/>
              <p:cNvSpPr>
                <a:spLocks noChangeShapeType="1"/>
              </p:cNvSpPr>
              <p:nvPr/>
            </p:nvSpPr>
            <p:spPr bwMode="auto">
              <a:xfrm>
                <a:off x="5092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7" name="Line 4537"/>
              <p:cNvSpPr>
                <a:spLocks noChangeShapeType="1"/>
              </p:cNvSpPr>
              <p:nvPr/>
            </p:nvSpPr>
            <p:spPr bwMode="auto">
              <a:xfrm>
                <a:off x="5097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8" name="Line 4538"/>
              <p:cNvSpPr>
                <a:spLocks noChangeShapeType="1"/>
              </p:cNvSpPr>
              <p:nvPr/>
            </p:nvSpPr>
            <p:spPr bwMode="auto">
              <a:xfrm>
                <a:off x="5103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9" name="Line 4539"/>
              <p:cNvSpPr>
                <a:spLocks noChangeShapeType="1"/>
              </p:cNvSpPr>
              <p:nvPr/>
            </p:nvSpPr>
            <p:spPr bwMode="auto">
              <a:xfrm flipH="1">
                <a:off x="5097" y="3739"/>
                <a:ext cx="2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0" name="Line 4540"/>
              <p:cNvSpPr>
                <a:spLocks noChangeShapeType="1"/>
              </p:cNvSpPr>
              <p:nvPr/>
            </p:nvSpPr>
            <p:spPr bwMode="auto">
              <a:xfrm flipH="1">
                <a:off x="5097" y="3756"/>
                <a:ext cx="2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1" name="Freeform 4541"/>
              <p:cNvSpPr>
                <a:spLocks/>
              </p:cNvSpPr>
              <p:nvPr/>
            </p:nvSpPr>
            <p:spPr bwMode="auto">
              <a:xfrm>
                <a:off x="5145" y="3889"/>
                <a:ext cx="21" cy="32"/>
              </a:xfrm>
              <a:custGeom>
                <a:avLst/>
                <a:gdLst>
                  <a:gd name="T0" fmla="*/ 0 w 41"/>
                  <a:gd name="T1" fmla="*/ 4 h 64"/>
                  <a:gd name="T2" fmla="*/ 0 w 41"/>
                  <a:gd name="T3" fmla="*/ 0 h 64"/>
                  <a:gd name="T4" fmla="*/ 3 w 4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4"/>
                  <a:gd name="T11" fmla="*/ 41 w 4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4">
                    <a:moveTo>
                      <a:pt x="0" y="64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2" name="Line 4542"/>
              <p:cNvSpPr>
                <a:spLocks noChangeShapeType="1"/>
              </p:cNvSpPr>
              <p:nvPr/>
            </p:nvSpPr>
            <p:spPr bwMode="auto">
              <a:xfrm>
                <a:off x="5145" y="3904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3" name="Line 4543"/>
              <p:cNvSpPr>
                <a:spLocks noChangeShapeType="1"/>
              </p:cNvSpPr>
              <p:nvPr/>
            </p:nvSpPr>
            <p:spPr bwMode="auto">
              <a:xfrm>
                <a:off x="5145" y="3921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4" name="Freeform 4544"/>
              <p:cNvSpPr>
                <a:spLocks/>
              </p:cNvSpPr>
              <p:nvPr/>
            </p:nvSpPr>
            <p:spPr bwMode="auto">
              <a:xfrm>
                <a:off x="5175" y="3889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4 h 64"/>
                  <a:gd name="T4" fmla="*/ 2 w 36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5" name="Freeform 4545"/>
              <p:cNvSpPr>
                <a:spLocks/>
              </p:cNvSpPr>
              <p:nvPr/>
            </p:nvSpPr>
            <p:spPr bwMode="auto">
              <a:xfrm>
                <a:off x="5201" y="3918"/>
                <a:ext cx="3" cy="3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1 h 4"/>
                  <a:gd name="T4" fmla="*/ 1 w 6"/>
                  <a:gd name="T5" fmla="*/ 2 h 4"/>
                  <a:gd name="T6" fmla="*/ 1 w 6"/>
                  <a:gd name="T7" fmla="*/ 1 h 4"/>
                  <a:gd name="T8" fmla="*/ 1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3" y="0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6" name="Freeform 4546"/>
              <p:cNvSpPr>
                <a:spLocks/>
              </p:cNvSpPr>
              <p:nvPr/>
            </p:nvSpPr>
            <p:spPr bwMode="auto">
              <a:xfrm>
                <a:off x="5219" y="3889"/>
                <a:ext cx="8" cy="32"/>
              </a:xfrm>
              <a:custGeom>
                <a:avLst/>
                <a:gdLst>
                  <a:gd name="T0" fmla="*/ 0 w 15"/>
                  <a:gd name="T1" fmla="*/ 1 h 64"/>
                  <a:gd name="T2" fmla="*/ 1 w 15"/>
                  <a:gd name="T3" fmla="*/ 1 h 64"/>
                  <a:gd name="T4" fmla="*/ 1 w 15"/>
                  <a:gd name="T5" fmla="*/ 0 h 64"/>
                  <a:gd name="T6" fmla="*/ 1 w 15"/>
                  <a:gd name="T7" fmla="*/ 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4"/>
                  <a:gd name="T14" fmla="*/ 15 w 1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4">
                    <a:moveTo>
                      <a:pt x="0" y="13"/>
                    </a:moveTo>
                    <a:lnTo>
                      <a:pt x="6" y="10"/>
                    </a:lnTo>
                    <a:lnTo>
                      <a:pt x="15" y="0"/>
                    </a:lnTo>
                    <a:lnTo>
                      <a:pt x="15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7" name="Freeform 4547"/>
              <p:cNvSpPr>
                <a:spLocks/>
              </p:cNvSpPr>
              <p:nvPr/>
            </p:nvSpPr>
            <p:spPr bwMode="auto">
              <a:xfrm>
                <a:off x="5247" y="3889"/>
                <a:ext cx="20" cy="32"/>
              </a:xfrm>
              <a:custGeom>
                <a:avLst/>
                <a:gdLst>
                  <a:gd name="T0" fmla="*/ 3 w 39"/>
                  <a:gd name="T1" fmla="*/ 1 h 64"/>
                  <a:gd name="T2" fmla="*/ 3 w 39"/>
                  <a:gd name="T3" fmla="*/ 1 h 64"/>
                  <a:gd name="T4" fmla="*/ 2 w 39"/>
                  <a:gd name="T5" fmla="*/ 0 h 64"/>
                  <a:gd name="T6" fmla="*/ 2 w 39"/>
                  <a:gd name="T7" fmla="*/ 0 h 64"/>
                  <a:gd name="T8" fmla="*/ 1 w 39"/>
                  <a:gd name="T9" fmla="*/ 1 h 64"/>
                  <a:gd name="T10" fmla="*/ 1 w 39"/>
                  <a:gd name="T11" fmla="*/ 1 h 64"/>
                  <a:gd name="T12" fmla="*/ 0 w 39"/>
                  <a:gd name="T13" fmla="*/ 1 h 64"/>
                  <a:gd name="T14" fmla="*/ 0 w 39"/>
                  <a:gd name="T15" fmla="*/ 2 h 64"/>
                  <a:gd name="T16" fmla="*/ 1 w 39"/>
                  <a:gd name="T17" fmla="*/ 3 h 64"/>
                  <a:gd name="T18" fmla="*/ 1 w 39"/>
                  <a:gd name="T19" fmla="*/ 3 h 64"/>
                  <a:gd name="T20" fmla="*/ 2 w 39"/>
                  <a:gd name="T21" fmla="*/ 4 h 64"/>
                  <a:gd name="T22" fmla="*/ 2 w 39"/>
                  <a:gd name="T23" fmla="*/ 4 h 64"/>
                  <a:gd name="T24" fmla="*/ 2 w 39"/>
                  <a:gd name="T25" fmla="*/ 3 h 64"/>
                  <a:gd name="T26" fmla="*/ 3 w 39"/>
                  <a:gd name="T27" fmla="*/ 3 h 64"/>
                  <a:gd name="T28" fmla="*/ 3 w 39"/>
                  <a:gd name="T29" fmla="*/ 3 h 64"/>
                  <a:gd name="T30" fmla="*/ 3 w 39"/>
                  <a:gd name="T31" fmla="*/ 2 h 64"/>
                  <a:gd name="T32" fmla="*/ 3 w 39"/>
                  <a:gd name="T33" fmla="*/ 2 h 64"/>
                  <a:gd name="T34" fmla="*/ 2 w 39"/>
                  <a:gd name="T35" fmla="*/ 1 h 64"/>
                  <a:gd name="T36" fmla="*/ 2 w 39"/>
                  <a:gd name="T37" fmla="*/ 1 h 64"/>
                  <a:gd name="T38" fmla="*/ 2 w 39"/>
                  <a:gd name="T39" fmla="*/ 1 h 64"/>
                  <a:gd name="T40" fmla="*/ 1 w 39"/>
                  <a:gd name="T41" fmla="*/ 1 h 64"/>
                  <a:gd name="T42" fmla="*/ 1 w 39"/>
                  <a:gd name="T43" fmla="*/ 2 h 64"/>
                  <a:gd name="T44" fmla="*/ 0 w 39"/>
                  <a:gd name="T45" fmla="*/ 2 h 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64"/>
                  <a:gd name="T71" fmla="*/ 39 w 39"/>
                  <a:gd name="T72" fmla="*/ 64 h 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64">
                    <a:moveTo>
                      <a:pt x="36" y="10"/>
                    </a:moveTo>
                    <a:lnTo>
                      <a:pt x="33" y="3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9" y="3"/>
                    </a:lnTo>
                    <a:lnTo>
                      <a:pt x="3" y="13"/>
                    </a:lnTo>
                    <a:lnTo>
                      <a:pt x="0" y="28"/>
                    </a:lnTo>
                    <a:lnTo>
                      <a:pt x="0" y="44"/>
                    </a:lnTo>
                    <a:lnTo>
                      <a:pt x="3" y="57"/>
                    </a:lnTo>
                    <a:lnTo>
                      <a:pt x="9" y="61"/>
                    </a:lnTo>
                    <a:lnTo>
                      <a:pt x="19" y="64"/>
                    </a:lnTo>
                    <a:lnTo>
                      <a:pt x="22" y="64"/>
                    </a:lnTo>
                    <a:lnTo>
                      <a:pt x="30" y="61"/>
                    </a:lnTo>
                    <a:lnTo>
                      <a:pt x="36" y="57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6" y="35"/>
                    </a:lnTo>
                    <a:lnTo>
                      <a:pt x="30" y="28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9" y="28"/>
                    </a:lnTo>
                    <a:lnTo>
                      <a:pt x="3" y="35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8" name="Freeform 4548"/>
              <p:cNvSpPr>
                <a:spLocks/>
              </p:cNvSpPr>
              <p:nvPr/>
            </p:nvSpPr>
            <p:spPr bwMode="auto">
              <a:xfrm>
                <a:off x="5276" y="3889"/>
                <a:ext cx="22" cy="32"/>
              </a:xfrm>
              <a:custGeom>
                <a:avLst/>
                <a:gdLst>
                  <a:gd name="T0" fmla="*/ 3 w 44"/>
                  <a:gd name="T1" fmla="*/ 0 h 64"/>
                  <a:gd name="T2" fmla="*/ 1 w 44"/>
                  <a:gd name="T3" fmla="*/ 0 h 64"/>
                  <a:gd name="T4" fmla="*/ 1 w 44"/>
                  <a:gd name="T5" fmla="*/ 1 h 64"/>
                  <a:gd name="T6" fmla="*/ 1 w 44"/>
                  <a:gd name="T7" fmla="*/ 1 h 64"/>
                  <a:gd name="T8" fmla="*/ 1 w 44"/>
                  <a:gd name="T9" fmla="*/ 1 h 64"/>
                  <a:gd name="T10" fmla="*/ 1 w 44"/>
                  <a:gd name="T11" fmla="*/ 1 h 64"/>
                  <a:gd name="T12" fmla="*/ 3 w 44"/>
                  <a:gd name="T13" fmla="*/ 1 h 64"/>
                  <a:gd name="T14" fmla="*/ 3 w 44"/>
                  <a:gd name="T15" fmla="*/ 2 h 64"/>
                  <a:gd name="T16" fmla="*/ 3 w 44"/>
                  <a:gd name="T17" fmla="*/ 2 h 64"/>
                  <a:gd name="T18" fmla="*/ 3 w 44"/>
                  <a:gd name="T19" fmla="*/ 3 h 64"/>
                  <a:gd name="T20" fmla="*/ 3 w 44"/>
                  <a:gd name="T21" fmla="*/ 3 h 64"/>
                  <a:gd name="T22" fmla="*/ 3 w 44"/>
                  <a:gd name="T23" fmla="*/ 3 h 64"/>
                  <a:gd name="T24" fmla="*/ 1 w 44"/>
                  <a:gd name="T25" fmla="*/ 4 h 64"/>
                  <a:gd name="T26" fmla="*/ 1 w 44"/>
                  <a:gd name="T27" fmla="*/ 4 h 64"/>
                  <a:gd name="T28" fmla="*/ 1 w 44"/>
                  <a:gd name="T29" fmla="*/ 3 h 64"/>
                  <a:gd name="T30" fmla="*/ 1 w 44"/>
                  <a:gd name="T31" fmla="*/ 3 h 64"/>
                  <a:gd name="T32" fmla="*/ 0 w 44"/>
                  <a:gd name="T33" fmla="*/ 3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4"/>
                  <a:gd name="T53" fmla="*/ 44 w 4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4">
                    <a:moveTo>
                      <a:pt x="37" y="0"/>
                    </a:moveTo>
                    <a:lnTo>
                      <a:pt x="6" y="0"/>
                    </a:lnTo>
                    <a:lnTo>
                      <a:pt x="3" y="28"/>
                    </a:lnTo>
                    <a:lnTo>
                      <a:pt x="6" y="25"/>
                    </a:lnTo>
                    <a:lnTo>
                      <a:pt x="15" y="22"/>
                    </a:lnTo>
                    <a:lnTo>
                      <a:pt x="25" y="22"/>
                    </a:lnTo>
                    <a:lnTo>
                      <a:pt x="34" y="25"/>
                    </a:lnTo>
                    <a:lnTo>
                      <a:pt x="41" y="32"/>
                    </a:lnTo>
                    <a:lnTo>
                      <a:pt x="44" y="41"/>
                    </a:lnTo>
                    <a:lnTo>
                      <a:pt x="44" y="47"/>
                    </a:lnTo>
                    <a:lnTo>
                      <a:pt x="41" y="57"/>
                    </a:lnTo>
                    <a:lnTo>
                      <a:pt x="34" y="61"/>
                    </a:lnTo>
                    <a:lnTo>
                      <a:pt x="25" y="64"/>
                    </a:lnTo>
                    <a:lnTo>
                      <a:pt x="15" y="64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9" name="Freeform 4549"/>
              <p:cNvSpPr>
                <a:spLocks/>
              </p:cNvSpPr>
              <p:nvPr/>
            </p:nvSpPr>
            <p:spPr bwMode="auto">
              <a:xfrm>
                <a:off x="5145" y="4090"/>
                <a:ext cx="21" cy="32"/>
              </a:xfrm>
              <a:custGeom>
                <a:avLst/>
                <a:gdLst>
                  <a:gd name="T0" fmla="*/ 0 w 41"/>
                  <a:gd name="T1" fmla="*/ 4 h 64"/>
                  <a:gd name="T2" fmla="*/ 0 w 41"/>
                  <a:gd name="T3" fmla="*/ 0 h 64"/>
                  <a:gd name="T4" fmla="*/ 3 w 4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4"/>
                  <a:gd name="T11" fmla="*/ 41 w 4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4">
                    <a:moveTo>
                      <a:pt x="0" y="64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0" name="Line 4550"/>
              <p:cNvSpPr>
                <a:spLocks noChangeShapeType="1"/>
              </p:cNvSpPr>
              <p:nvPr/>
            </p:nvSpPr>
            <p:spPr bwMode="auto">
              <a:xfrm>
                <a:off x="5145" y="410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1" name="Line 4551"/>
              <p:cNvSpPr>
                <a:spLocks noChangeShapeType="1"/>
              </p:cNvSpPr>
              <p:nvPr/>
            </p:nvSpPr>
            <p:spPr bwMode="auto">
              <a:xfrm>
                <a:off x="5145" y="4122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2" name="Freeform 4552"/>
              <p:cNvSpPr>
                <a:spLocks/>
              </p:cNvSpPr>
              <p:nvPr/>
            </p:nvSpPr>
            <p:spPr bwMode="auto">
              <a:xfrm>
                <a:off x="5175" y="4090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4 h 64"/>
                  <a:gd name="T4" fmla="*/ 2 w 36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3" name="Freeform 4553"/>
              <p:cNvSpPr>
                <a:spLocks/>
              </p:cNvSpPr>
              <p:nvPr/>
            </p:nvSpPr>
            <p:spPr bwMode="auto">
              <a:xfrm>
                <a:off x="5201" y="4119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0 w 6"/>
                  <a:gd name="T3" fmla="*/ 1 h 6"/>
                  <a:gd name="T4" fmla="*/ 1 w 6"/>
                  <a:gd name="T5" fmla="*/ 1 h 6"/>
                  <a:gd name="T6" fmla="*/ 1 w 6"/>
                  <a:gd name="T7" fmla="*/ 1 h 6"/>
                  <a:gd name="T8" fmla="*/ 1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4" name="Freeform 4554"/>
              <p:cNvSpPr>
                <a:spLocks/>
              </p:cNvSpPr>
              <p:nvPr/>
            </p:nvSpPr>
            <p:spPr bwMode="auto">
              <a:xfrm>
                <a:off x="5215" y="4090"/>
                <a:ext cx="19" cy="32"/>
              </a:xfrm>
              <a:custGeom>
                <a:avLst/>
                <a:gdLst>
                  <a:gd name="T0" fmla="*/ 2 w 39"/>
                  <a:gd name="T1" fmla="*/ 1 h 64"/>
                  <a:gd name="T2" fmla="*/ 2 w 39"/>
                  <a:gd name="T3" fmla="*/ 2 h 64"/>
                  <a:gd name="T4" fmla="*/ 1 w 39"/>
                  <a:gd name="T5" fmla="*/ 2 h 64"/>
                  <a:gd name="T6" fmla="*/ 1 w 39"/>
                  <a:gd name="T7" fmla="*/ 2 h 64"/>
                  <a:gd name="T8" fmla="*/ 1 w 39"/>
                  <a:gd name="T9" fmla="*/ 2 h 64"/>
                  <a:gd name="T10" fmla="*/ 0 w 39"/>
                  <a:gd name="T11" fmla="*/ 2 h 64"/>
                  <a:gd name="T12" fmla="*/ 0 w 39"/>
                  <a:gd name="T13" fmla="*/ 2 h 64"/>
                  <a:gd name="T14" fmla="*/ 0 w 39"/>
                  <a:gd name="T15" fmla="*/ 1 h 64"/>
                  <a:gd name="T16" fmla="*/ 0 w 39"/>
                  <a:gd name="T17" fmla="*/ 1 h 64"/>
                  <a:gd name="T18" fmla="*/ 0 w 39"/>
                  <a:gd name="T19" fmla="*/ 1 h 64"/>
                  <a:gd name="T20" fmla="*/ 0 w 39"/>
                  <a:gd name="T21" fmla="*/ 1 h 64"/>
                  <a:gd name="T22" fmla="*/ 1 w 39"/>
                  <a:gd name="T23" fmla="*/ 0 h 64"/>
                  <a:gd name="T24" fmla="*/ 1 w 39"/>
                  <a:gd name="T25" fmla="*/ 0 h 64"/>
                  <a:gd name="T26" fmla="*/ 1 w 39"/>
                  <a:gd name="T27" fmla="*/ 1 h 64"/>
                  <a:gd name="T28" fmla="*/ 2 w 39"/>
                  <a:gd name="T29" fmla="*/ 1 h 64"/>
                  <a:gd name="T30" fmla="*/ 2 w 39"/>
                  <a:gd name="T31" fmla="*/ 1 h 64"/>
                  <a:gd name="T32" fmla="*/ 2 w 39"/>
                  <a:gd name="T33" fmla="*/ 2 h 64"/>
                  <a:gd name="T34" fmla="*/ 2 w 39"/>
                  <a:gd name="T35" fmla="*/ 3 h 64"/>
                  <a:gd name="T36" fmla="*/ 1 w 39"/>
                  <a:gd name="T37" fmla="*/ 3 h 64"/>
                  <a:gd name="T38" fmla="*/ 1 w 39"/>
                  <a:gd name="T39" fmla="*/ 4 h 64"/>
                  <a:gd name="T40" fmla="*/ 0 w 39"/>
                  <a:gd name="T41" fmla="*/ 4 h 64"/>
                  <a:gd name="T42" fmla="*/ 0 w 39"/>
                  <a:gd name="T43" fmla="*/ 3 h 64"/>
                  <a:gd name="T44" fmla="*/ 0 w 39"/>
                  <a:gd name="T45" fmla="*/ 3 h 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64"/>
                  <a:gd name="T71" fmla="*/ 39 w 39"/>
                  <a:gd name="T72" fmla="*/ 64 h 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64">
                    <a:moveTo>
                      <a:pt x="39" y="22"/>
                    </a:moveTo>
                    <a:lnTo>
                      <a:pt x="36" y="31"/>
                    </a:lnTo>
                    <a:lnTo>
                      <a:pt x="29" y="36"/>
                    </a:lnTo>
                    <a:lnTo>
                      <a:pt x="20" y="39"/>
                    </a:lnTo>
                    <a:lnTo>
                      <a:pt x="17" y="39"/>
                    </a:lnTo>
                    <a:lnTo>
                      <a:pt x="8" y="36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8" y="3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9" y="3"/>
                    </a:lnTo>
                    <a:lnTo>
                      <a:pt x="36" y="9"/>
                    </a:lnTo>
                    <a:lnTo>
                      <a:pt x="39" y="22"/>
                    </a:lnTo>
                    <a:lnTo>
                      <a:pt x="39" y="36"/>
                    </a:lnTo>
                    <a:lnTo>
                      <a:pt x="36" y="51"/>
                    </a:lnTo>
                    <a:lnTo>
                      <a:pt x="29" y="61"/>
                    </a:lnTo>
                    <a:lnTo>
                      <a:pt x="20" y="64"/>
                    </a:lnTo>
                    <a:lnTo>
                      <a:pt x="14" y="64"/>
                    </a:lnTo>
                    <a:lnTo>
                      <a:pt x="4" y="61"/>
                    </a:lnTo>
                    <a:lnTo>
                      <a:pt x="3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5" name="Freeform 4555"/>
              <p:cNvSpPr>
                <a:spLocks/>
              </p:cNvSpPr>
              <p:nvPr/>
            </p:nvSpPr>
            <p:spPr bwMode="auto">
              <a:xfrm>
                <a:off x="5245" y="4090"/>
                <a:ext cx="22" cy="32"/>
              </a:xfrm>
              <a:custGeom>
                <a:avLst/>
                <a:gdLst>
                  <a:gd name="T0" fmla="*/ 1 w 42"/>
                  <a:gd name="T1" fmla="*/ 1 h 64"/>
                  <a:gd name="T2" fmla="*/ 1 w 42"/>
                  <a:gd name="T3" fmla="*/ 1 h 64"/>
                  <a:gd name="T4" fmla="*/ 1 w 42"/>
                  <a:gd name="T5" fmla="*/ 1 h 64"/>
                  <a:gd name="T6" fmla="*/ 1 w 42"/>
                  <a:gd name="T7" fmla="*/ 1 h 64"/>
                  <a:gd name="T8" fmla="*/ 1 w 42"/>
                  <a:gd name="T9" fmla="*/ 0 h 64"/>
                  <a:gd name="T10" fmla="*/ 2 w 42"/>
                  <a:gd name="T11" fmla="*/ 0 h 64"/>
                  <a:gd name="T12" fmla="*/ 3 w 42"/>
                  <a:gd name="T13" fmla="*/ 1 h 64"/>
                  <a:gd name="T14" fmla="*/ 3 w 42"/>
                  <a:gd name="T15" fmla="*/ 1 h 64"/>
                  <a:gd name="T16" fmla="*/ 3 w 42"/>
                  <a:gd name="T17" fmla="*/ 1 h 64"/>
                  <a:gd name="T18" fmla="*/ 3 w 42"/>
                  <a:gd name="T19" fmla="*/ 1 h 64"/>
                  <a:gd name="T20" fmla="*/ 3 w 42"/>
                  <a:gd name="T21" fmla="*/ 1 h 64"/>
                  <a:gd name="T22" fmla="*/ 2 w 42"/>
                  <a:gd name="T23" fmla="*/ 2 h 64"/>
                  <a:gd name="T24" fmla="*/ 0 w 42"/>
                  <a:gd name="T25" fmla="*/ 4 h 64"/>
                  <a:gd name="T26" fmla="*/ 3 w 42"/>
                  <a:gd name="T27" fmla="*/ 4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64"/>
                  <a:gd name="T44" fmla="*/ 42 w 42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64">
                    <a:moveTo>
                      <a:pt x="3" y="15"/>
                    </a:moveTo>
                    <a:lnTo>
                      <a:pt x="3" y="12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9" y="12"/>
                    </a:lnTo>
                    <a:lnTo>
                      <a:pt x="39" y="18"/>
                    </a:lnTo>
                    <a:lnTo>
                      <a:pt x="36" y="25"/>
                    </a:lnTo>
                    <a:lnTo>
                      <a:pt x="30" y="33"/>
                    </a:lnTo>
                    <a:lnTo>
                      <a:pt x="0" y="64"/>
                    </a:lnTo>
                    <a:lnTo>
                      <a:pt x="42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6" name="Line 4556"/>
              <p:cNvSpPr>
                <a:spLocks noChangeShapeType="1"/>
              </p:cNvSpPr>
              <p:nvPr/>
            </p:nvSpPr>
            <p:spPr bwMode="auto">
              <a:xfrm flipH="1">
                <a:off x="5103" y="3747"/>
                <a:ext cx="2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7" name="Freeform 4557"/>
              <p:cNvSpPr>
                <a:spLocks/>
              </p:cNvSpPr>
              <p:nvPr/>
            </p:nvSpPr>
            <p:spPr bwMode="auto">
              <a:xfrm>
                <a:off x="5145" y="3370"/>
                <a:ext cx="21" cy="32"/>
              </a:xfrm>
              <a:custGeom>
                <a:avLst/>
                <a:gdLst>
                  <a:gd name="T0" fmla="*/ 0 w 41"/>
                  <a:gd name="T1" fmla="*/ 4 h 64"/>
                  <a:gd name="T2" fmla="*/ 0 w 41"/>
                  <a:gd name="T3" fmla="*/ 0 h 64"/>
                  <a:gd name="T4" fmla="*/ 3 w 4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4"/>
                  <a:gd name="T11" fmla="*/ 41 w 4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4">
                    <a:moveTo>
                      <a:pt x="0" y="64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8" name="Line 4558"/>
              <p:cNvSpPr>
                <a:spLocks noChangeShapeType="1"/>
              </p:cNvSpPr>
              <p:nvPr/>
            </p:nvSpPr>
            <p:spPr bwMode="auto">
              <a:xfrm>
                <a:off x="5145" y="3384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9" name="Line 4559"/>
              <p:cNvSpPr>
                <a:spLocks noChangeShapeType="1"/>
              </p:cNvSpPr>
              <p:nvPr/>
            </p:nvSpPr>
            <p:spPr bwMode="auto">
              <a:xfrm>
                <a:off x="5145" y="3402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0" name="Freeform 4560"/>
              <p:cNvSpPr>
                <a:spLocks/>
              </p:cNvSpPr>
              <p:nvPr/>
            </p:nvSpPr>
            <p:spPr bwMode="auto">
              <a:xfrm>
                <a:off x="5175" y="3370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4 h 64"/>
                  <a:gd name="T4" fmla="*/ 2 w 36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1" name="Freeform 4561"/>
              <p:cNvSpPr>
                <a:spLocks/>
              </p:cNvSpPr>
              <p:nvPr/>
            </p:nvSpPr>
            <p:spPr bwMode="auto">
              <a:xfrm>
                <a:off x="5201" y="3399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0 w 6"/>
                  <a:gd name="T3" fmla="*/ 1 h 6"/>
                  <a:gd name="T4" fmla="*/ 1 w 6"/>
                  <a:gd name="T5" fmla="*/ 1 h 6"/>
                  <a:gd name="T6" fmla="*/ 1 w 6"/>
                  <a:gd name="T7" fmla="*/ 1 h 6"/>
                  <a:gd name="T8" fmla="*/ 1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2" name="Freeform 4562"/>
              <p:cNvSpPr>
                <a:spLocks/>
              </p:cNvSpPr>
              <p:nvPr/>
            </p:nvSpPr>
            <p:spPr bwMode="auto">
              <a:xfrm>
                <a:off x="5219" y="3370"/>
                <a:ext cx="8" cy="32"/>
              </a:xfrm>
              <a:custGeom>
                <a:avLst/>
                <a:gdLst>
                  <a:gd name="T0" fmla="*/ 0 w 15"/>
                  <a:gd name="T1" fmla="*/ 1 h 64"/>
                  <a:gd name="T2" fmla="*/ 1 w 15"/>
                  <a:gd name="T3" fmla="*/ 1 h 64"/>
                  <a:gd name="T4" fmla="*/ 1 w 15"/>
                  <a:gd name="T5" fmla="*/ 0 h 64"/>
                  <a:gd name="T6" fmla="*/ 1 w 15"/>
                  <a:gd name="T7" fmla="*/ 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4"/>
                  <a:gd name="T14" fmla="*/ 15 w 1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4">
                    <a:moveTo>
                      <a:pt x="0" y="11"/>
                    </a:moveTo>
                    <a:lnTo>
                      <a:pt x="6" y="8"/>
                    </a:lnTo>
                    <a:lnTo>
                      <a:pt x="15" y="0"/>
                    </a:lnTo>
                    <a:lnTo>
                      <a:pt x="15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3" name="Freeform 4563"/>
              <p:cNvSpPr>
                <a:spLocks/>
              </p:cNvSpPr>
              <p:nvPr/>
            </p:nvSpPr>
            <p:spPr bwMode="auto">
              <a:xfrm>
                <a:off x="5245" y="3370"/>
                <a:ext cx="22" cy="32"/>
              </a:xfrm>
              <a:custGeom>
                <a:avLst/>
                <a:gdLst>
                  <a:gd name="T0" fmla="*/ 1 w 42"/>
                  <a:gd name="T1" fmla="*/ 4 h 64"/>
                  <a:gd name="T2" fmla="*/ 3 w 42"/>
                  <a:gd name="T3" fmla="*/ 0 h 64"/>
                  <a:gd name="T4" fmla="*/ 0 w 42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64"/>
                  <a:gd name="T11" fmla="*/ 42 w 4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64">
                    <a:moveTo>
                      <a:pt x="12" y="64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4" name="Freeform 4564"/>
              <p:cNvSpPr>
                <a:spLocks/>
              </p:cNvSpPr>
              <p:nvPr/>
            </p:nvSpPr>
            <p:spPr bwMode="auto">
              <a:xfrm>
                <a:off x="5276" y="3370"/>
                <a:ext cx="22" cy="32"/>
              </a:xfrm>
              <a:custGeom>
                <a:avLst/>
                <a:gdLst>
                  <a:gd name="T0" fmla="*/ 1 w 44"/>
                  <a:gd name="T1" fmla="*/ 0 h 64"/>
                  <a:gd name="T2" fmla="*/ 1 w 44"/>
                  <a:gd name="T3" fmla="*/ 1 h 64"/>
                  <a:gd name="T4" fmla="*/ 1 w 44"/>
                  <a:gd name="T5" fmla="*/ 1 h 64"/>
                  <a:gd name="T6" fmla="*/ 0 w 44"/>
                  <a:gd name="T7" fmla="*/ 1 h 64"/>
                  <a:gd name="T8" fmla="*/ 0 w 44"/>
                  <a:gd name="T9" fmla="*/ 2 h 64"/>
                  <a:gd name="T10" fmla="*/ 1 w 44"/>
                  <a:gd name="T11" fmla="*/ 3 h 64"/>
                  <a:gd name="T12" fmla="*/ 1 w 44"/>
                  <a:gd name="T13" fmla="*/ 3 h 64"/>
                  <a:gd name="T14" fmla="*/ 1 w 44"/>
                  <a:gd name="T15" fmla="*/ 4 h 64"/>
                  <a:gd name="T16" fmla="*/ 1 w 44"/>
                  <a:gd name="T17" fmla="*/ 4 h 64"/>
                  <a:gd name="T18" fmla="*/ 3 w 44"/>
                  <a:gd name="T19" fmla="*/ 3 h 64"/>
                  <a:gd name="T20" fmla="*/ 3 w 44"/>
                  <a:gd name="T21" fmla="*/ 3 h 64"/>
                  <a:gd name="T22" fmla="*/ 3 w 44"/>
                  <a:gd name="T23" fmla="*/ 2 h 64"/>
                  <a:gd name="T24" fmla="*/ 3 w 44"/>
                  <a:gd name="T25" fmla="*/ 1 h 64"/>
                  <a:gd name="T26" fmla="*/ 3 w 44"/>
                  <a:gd name="T27" fmla="*/ 1 h 64"/>
                  <a:gd name="T28" fmla="*/ 3 w 44"/>
                  <a:gd name="T29" fmla="*/ 1 h 64"/>
                  <a:gd name="T30" fmla="*/ 1 w 44"/>
                  <a:gd name="T31" fmla="*/ 0 h 64"/>
                  <a:gd name="T32" fmla="*/ 1 w 4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4"/>
                  <a:gd name="T53" fmla="*/ 44 w 4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4">
                    <a:moveTo>
                      <a:pt x="19" y="0"/>
                    </a:moveTo>
                    <a:lnTo>
                      <a:pt x="9" y="3"/>
                    </a:lnTo>
                    <a:lnTo>
                      <a:pt x="3" y="1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3" y="52"/>
                    </a:lnTo>
                    <a:lnTo>
                      <a:pt x="9" y="61"/>
                    </a:lnTo>
                    <a:lnTo>
                      <a:pt x="19" y="64"/>
                    </a:lnTo>
                    <a:lnTo>
                      <a:pt x="25" y="64"/>
                    </a:lnTo>
                    <a:lnTo>
                      <a:pt x="34" y="61"/>
                    </a:lnTo>
                    <a:lnTo>
                      <a:pt x="41" y="52"/>
                    </a:lnTo>
                    <a:lnTo>
                      <a:pt x="44" y="36"/>
                    </a:lnTo>
                    <a:lnTo>
                      <a:pt x="44" y="27"/>
                    </a:lnTo>
                    <a:lnTo>
                      <a:pt x="41" y="11"/>
                    </a:lnTo>
                    <a:lnTo>
                      <a:pt x="34" y="3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5" name="Line 4565"/>
              <p:cNvSpPr>
                <a:spLocks noChangeShapeType="1"/>
              </p:cNvSpPr>
              <p:nvPr/>
            </p:nvSpPr>
            <p:spPr bwMode="auto">
              <a:xfrm>
                <a:off x="4834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6" name="Line 4566"/>
              <p:cNvSpPr>
                <a:spLocks noChangeShapeType="1"/>
              </p:cNvSpPr>
              <p:nvPr/>
            </p:nvSpPr>
            <p:spPr bwMode="auto">
              <a:xfrm flipV="1">
                <a:off x="4726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7" name="Line 4567"/>
              <p:cNvSpPr>
                <a:spLocks noChangeShapeType="1"/>
              </p:cNvSpPr>
              <p:nvPr/>
            </p:nvSpPr>
            <p:spPr bwMode="auto">
              <a:xfrm flipH="1">
                <a:off x="4726" y="4487"/>
                <a:ext cx="10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8" name="Line 4568"/>
              <p:cNvSpPr>
                <a:spLocks noChangeShapeType="1"/>
              </p:cNvSpPr>
              <p:nvPr/>
            </p:nvSpPr>
            <p:spPr bwMode="auto">
              <a:xfrm>
                <a:off x="4726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9" name="Line 4569"/>
              <p:cNvSpPr>
                <a:spLocks noChangeShapeType="1"/>
              </p:cNvSpPr>
              <p:nvPr/>
            </p:nvSpPr>
            <p:spPr bwMode="auto">
              <a:xfrm flipV="1">
                <a:off x="4799" y="3990"/>
                <a:ext cx="1" cy="2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0" name="Line 4570"/>
              <p:cNvSpPr>
                <a:spLocks noChangeShapeType="1"/>
              </p:cNvSpPr>
              <p:nvPr/>
            </p:nvSpPr>
            <p:spPr bwMode="auto">
              <a:xfrm flipH="1">
                <a:off x="4747" y="3990"/>
                <a:ext cx="6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1" name="Line 4571"/>
              <p:cNvSpPr>
                <a:spLocks noChangeShapeType="1"/>
              </p:cNvSpPr>
              <p:nvPr/>
            </p:nvSpPr>
            <p:spPr bwMode="auto">
              <a:xfrm>
                <a:off x="4812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2" name="Line 4572"/>
              <p:cNvSpPr>
                <a:spLocks noChangeShapeType="1"/>
              </p:cNvSpPr>
              <p:nvPr/>
            </p:nvSpPr>
            <p:spPr bwMode="auto">
              <a:xfrm>
                <a:off x="4721" y="4302"/>
                <a:ext cx="1" cy="8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3" name="Line 4573"/>
              <p:cNvSpPr>
                <a:spLocks noChangeShapeType="1"/>
              </p:cNvSpPr>
              <p:nvPr/>
            </p:nvSpPr>
            <p:spPr bwMode="auto">
              <a:xfrm>
                <a:off x="4812" y="3990"/>
                <a:ext cx="1" cy="3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4" name="Line 4574"/>
              <p:cNvSpPr>
                <a:spLocks noChangeShapeType="1"/>
              </p:cNvSpPr>
              <p:nvPr/>
            </p:nvSpPr>
            <p:spPr bwMode="auto">
              <a:xfrm>
                <a:off x="4796" y="3739"/>
                <a:ext cx="1" cy="2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5" name="Line 4575"/>
              <p:cNvSpPr>
                <a:spLocks noChangeShapeType="1"/>
              </p:cNvSpPr>
              <p:nvPr/>
            </p:nvSpPr>
            <p:spPr bwMode="auto">
              <a:xfrm>
                <a:off x="4812" y="3739"/>
                <a:ext cx="1" cy="2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6" name="Line 4576"/>
              <p:cNvSpPr>
                <a:spLocks noChangeShapeType="1"/>
              </p:cNvSpPr>
              <p:nvPr/>
            </p:nvSpPr>
            <p:spPr bwMode="auto">
              <a:xfrm flipH="1">
                <a:off x="4796" y="3739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7" name="Line 4577"/>
              <p:cNvSpPr>
                <a:spLocks noChangeShapeType="1"/>
              </p:cNvSpPr>
              <p:nvPr/>
            </p:nvSpPr>
            <p:spPr bwMode="auto">
              <a:xfrm flipH="1">
                <a:off x="4812" y="3756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8" name="Line 4578"/>
              <p:cNvSpPr>
                <a:spLocks noChangeShapeType="1"/>
              </p:cNvSpPr>
              <p:nvPr/>
            </p:nvSpPr>
            <p:spPr bwMode="auto">
              <a:xfrm flipV="1">
                <a:off x="4765" y="4191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9" name="Line 4579"/>
              <p:cNvSpPr>
                <a:spLocks noChangeShapeType="1"/>
              </p:cNvSpPr>
              <p:nvPr/>
            </p:nvSpPr>
            <p:spPr bwMode="auto">
              <a:xfrm flipV="1">
                <a:off x="4765" y="4110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0" name="Line 4580"/>
              <p:cNvSpPr>
                <a:spLocks noChangeShapeType="1"/>
              </p:cNvSpPr>
              <p:nvPr/>
            </p:nvSpPr>
            <p:spPr bwMode="auto">
              <a:xfrm flipV="1">
                <a:off x="4765" y="4030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1" name="Line 4581"/>
              <p:cNvSpPr>
                <a:spLocks noChangeShapeType="1"/>
              </p:cNvSpPr>
              <p:nvPr/>
            </p:nvSpPr>
            <p:spPr bwMode="auto">
              <a:xfrm flipH="1">
                <a:off x="4754" y="4201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2" name="Line 4582"/>
              <p:cNvSpPr>
                <a:spLocks noChangeShapeType="1"/>
              </p:cNvSpPr>
              <p:nvPr/>
            </p:nvSpPr>
            <p:spPr bwMode="auto">
              <a:xfrm flipH="1">
                <a:off x="4754" y="4120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3" name="Line 4583"/>
              <p:cNvSpPr>
                <a:spLocks noChangeShapeType="1"/>
              </p:cNvSpPr>
              <p:nvPr/>
            </p:nvSpPr>
            <p:spPr bwMode="auto">
              <a:xfrm flipH="1">
                <a:off x="4754" y="4040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4" name="Line 4584"/>
              <p:cNvSpPr>
                <a:spLocks noChangeShapeType="1"/>
              </p:cNvSpPr>
              <p:nvPr/>
            </p:nvSpPr>
            <p:spPr bwMode="auto">
              <a:xfrm flipV="1">
                <a:off x="4740" y="4452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5" name="Line 4585"/>
              <p:cNvSpPr>
                <a:spLocks noChangeShapeType="1"/>
              </p:cNvSpPr>
              <p:nvPr/>
            </p:nvSpPr>
            <p:spPr bwMode="auto">
              <a:xfrm flipV="1">
                <a:off x="4770" y="44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6" name="Line 4586"/>
              <p:cNvSpPr>
                <a:spLocks noChangeShapeType="1"/>
              </p:cNvSpPr>
              <p:nvPr/>
            </p:nvSpPr>
            <p:spPr bwMode="auto">
              <a:xfrm flipV="1">
                <a:off x="4799" y="4393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7" name="Line 4587"/>
              <p:cNvSpPr>
                <a:spLocks noChangeShapeType="1"/>
              </p:cNvSpPr>
              <p:nvPr/>
            </p:nvSpPr>
            <p:spPr bwMode="auto">
              <a:xfrm>
                <a:off x="4740" y="4393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8" name="Line 4588"/>
              <p:cNvSpPr>
                <a:spLocks noChangeShapeType="1"/>
              </p:cNvSpPr>
              <p:nvPr/>
            </p:nvSpPr>
            <p:spPr bwMode="auto">
              <a:xfrm>
                <a:off x="4770" y="44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9" name="Line 4589"/>
              <p:cNvSpPr>
                <a:spLocks noChangeShapeType="1"/>
              </p:cNvSpPr>
              <p:nvPr/>
            </p:nvSpPr>
            <p:spPr bwMode="auto">
              <a:xfrm>
                <a:off x="4799" y="4452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0" name="Line 4590"/>
              <p:cNvSpPr>
                <a:spLocks noChangeShapeType="1"/>
              </p:cNvSpPr>
              <p:nvPr/>
            </p:nvSpPr>
            <p:spPr bwMode="auto">
              <a:xfrm>
                <a:off x="4736" y="4393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1" name="Line 4591"/>
              <p:cNvSpPr>
                <a:spLocks noChangeShapeType="1"/>
              </p:cNvSpPr>
              <p:nvPr/>
            </p:nvSpPr>
            <p:spPr bwMode="auto">
              <a:xfrm>
                <a:off x="4766" y="439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2" name="Line 4592"/>
              <p:cNvSpPr>
                <a:spLocks noChangeShapeType="1"/>
              </p:cNvSpPr>
              <p:nvPr/>
            </p:nvSpPr>
            <p:spPr bwMode="auto">
              <a:xfrm>
                <a:off x="4807" y="439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3" name="Line 4593"/>
              <p:cNvSpPr>
                <a:spLocks noChangeShapeType="1"/>
              </p:cNvSpPr>
              <p:nvPr/>
            </p:nvSpPr>
            <p:spPr bwMode="auto">
              <a:xfrm flipH="1">
                <a:off x="4807" y="44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4" name="Line 4594"/>
              <p:cNvSpPr>
                <a:spLocks noChangeShapeType="1"/>
              </p:cNvSpPr>
              <p:nvPr/>
            </p:nvSpPr>
            <p:spPr bwMode="auto">
              <a:xfrm flipH="1">
                <a:off x="4766" y="447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5" name="Line 4595"/>
              <p:cNvSpPr>
                <a:spLocks noChangeShapeType="1"/>
              </p:cNvSpPr>
              <p:nvPr/>
            </p:nvSpPr>
            <p:spPr bwMode="auto">
              <a:xfrm flipH="1">
                <a:off x="4736" y="4473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6" name="Line 4596"/>
              <p:cNvSpPr>
                <a:spLocks noChangeShapeType="1"/>
              </p:cNvSpPr>
              <p:nvPr/>
            </p:nvSpPr>
            <p:spPr bwMode="auto">
              <a:xfrm>
                <a:off x="4819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7" name="Line 4597"/>
              <p:cNvSpPr>
                <a:spLocks noChangeShapeType="1"/>
              </p:cNvSpPr>
              <p:nvPr/>
            </p:nvSpPr>
            <p:spPr bwMode="auto">
              <a:xfrm>
                <a:off x="4819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8" name="Line 4598"/>
              <p:cNvSpPr>
                <a:spLocks noChangeShapeType="1"/>
              </p:cNvSpPr>
              <p:nvPr/>
            </p:nvSpPr>
            <p:spPr bwMode="auto">
              <a:xfrm>
                <a:off x="4819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9" name="Line 4599"/>
              <p:cNvSpPr>
                <a:spLocks noChangeShapeType="1"/>
              </p:cNvSpPr>
              <p:nvPr/>
            </p:nvSpPr>
            <p:spPr bwMode="auto">
              <a:xfrm flipV="1">
                <a:off x="4740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0" name="Line 4600"/>
              <p:cNvSpPr>
                <a:spLocks noChangeShapeType="1"/>
              </p:cNvSpPr>
              <p:nvPr/>
            </p:nvSpPr>
            <p:spPr bwMode="auto">
              <a:xfrm flipV="1">
                <a:off x="4740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1" name="Line 4601"/>
              <p:cNvSpPr>
                <a:spLocks noChangeShapeType="1"/>
              </p:cNvSpPr>
              <p:nvPr/>
            </p:nvSpPr>
            <p:spPr bwMode="auto">
              <a:xfrm flipV="1">
                <a:off x="4740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2" name="Line 4602"/>
              <p:cNvSpPr>
                <a:spLocks noChangeShapeType="1"/>
              </p:cNvSpPr>
              <p:nvPr/>
            </p:nvSpPr>
            <p:spPr bwMode="auto">
              <a:xfrm>
                <a:off x="4736" y="4390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3" name="Line 4603"/>
              <p:cNvSpPr>
                <a:spLocks noChangeShapeType="1"/>
              </p:cNvSpPr>
              <p:nvPr/>
            </p:nvSpPr>
            <p:spPr bwMode="auto">
              <a:xfrm>
                <a:off x="4766" y="439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4" name="Line 4604"/>
              <p:cNvSpPr>
                <a:spLocks noChangeShapeType="1"/>
              </p:cNvSpPr>
              <p:nvPr/>
            </p:nvSpPr>
            <p:spPr bwMode="auto">
              <a:xfrm>
                <a:off x="4807" y="4390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5" name="Line 4605"/>
              <p:cNvSpPr>
                <a:spLocks noChangeShapeType="1"/>
              </p:cNvSpPr>
              <p:nvPr/>
            </p:nvSpPr>
            <p:spPr bwMode="auto">
              <a:xfrm flipH="1">
                <a:off x="4807" y="447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6" name="Line 4606"/>
              <p:cNvSpPr>
                <a:spLocks noChangeShapeType="1"/>
              </p:cNvSpPr>
              <p:nvPr/>
            </p:nvSpPr>
            <p:spPr bwMode="auto">
              <a:xfrm flipH="1">
                <a:off x="4766" y="4476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7" name="Line 4607"/>
              <p:cNvSpPr>
                <a:spLocks noChangeShapeType="1"/>
              </p:cNvSpPr>
              <p:nvPr/>
            </p:nvSpPr>
            <p:spPr bwMode="auto">
              <a:xfrm flipH="1">
                <a:off x="4736" y="4476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8" name="Line 4608"/>
              <p:cNvSpPr>
                <a:spLocks noChangeShapeType="1"/>
              </p:cNvSpPr>
              <p:nvPr/>
            </p:nvSpPr>
            <p:spPr bwMode="auto">
              <a:xfrm>
                <a:off x="4823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9" name="Line 4609"/>
              <p:cNvSpPr>
                <a:spLocks noChangeShapeType="1"/>
              </p:cNvSpPr>
              <p:nvPr/>
            </p:nvSpPr>
            <p:spPr bwMode="auto">
              <a:xfrm>
                <a:off x="4823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0" name="Line 4610"/>
              <p:cNvSpPr>
                <a:spLocks noChangeShapeType="1"/>
              </p:cNvSpPr>
              <p:nvPr/>
            </p:nvSpPr>
            <p:spPr bwMode="auto">
              <a:xfrm>
                <a:off x="4823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1" name="Line 4611"/>
              <p:cNvSpPr>
                <a:spLocks noChangeShapeType="1"/>
              </p:cNvSpPr>
              <p:nvPr/>
            </p:nvSpPr>
            <p:spPr bwMode="auto">
              <a:xfrm flipV="1">
                <a:off x="4736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2" name="Line 4612"/>
              <p:cNvSpPr>
                <a:spLocks noChangeShapeType="1"/>
              </p:cNvSpPr>
              <p:nvPr/>
            </p:nvSpPr>
            <p:spPr bwMode="auto">
              <a:xfrm flipV="1">
                <a:off x="4736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3" name="Line 4613"/>
              <p:cNvSpPr>
                <a:spLocks noChangeShapeType="1"/>
              </p:cNvSpPr>
              <p:nvPr/>
            </p:nvSpPr>
            <p:spPr bwMode="auto">
              <a:xfrm flipV="1">
                <a:off x="4736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4" name="Line 4614"/>
              <p:cNvSpPr>
                <a:spLocks noChangeShapeType="1"/>
              </p:cNvSpPr>
              <p:nvPr/>
            </p:nvSpPr>
            <p:spPr bwMode="auto">
              <a:xfrm>
                <a:off x="4726" y="4379"/>
                <a:ext cx="10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5" name="Line 4615"/>
              <p:cNvSpPr>
                <a:spLocks noChangeShapeType="1"/>
              </p:cNvSpPr>
              <p:nvPr/>
            </p:nvSpPr>
            <p:spPr bwMode="auto">
              <a:xfrm flipH="1">
                <a:off x="4812" y="3739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6" name="Line 4616"/>
              <p:cNvSpPr>
                <a:spLocks noChangeShapeType="1"/>
              </p:cNvSpPr>
              <p:nvPr/>
            </p:nvSpPr>
            <p:spPr bwMode="auto">
              <a:xfrm flipH="1">
                <a:off x="4817" y="3747"/>
                <a:ext cx="1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7" name="Line 4617"/>
              <p:cNvSpPr>
                <a:spLocks noChangeShapeType="1"/>
              </p:cNvSpPr>
              <p:nvPr/>
            </p:nvSpPr>
            <p:spPr bwMode="auto">
              <a:xfrm>
                <a:off x="4936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8" name="Line 4618"/>
              <p:cNvSpPr>
                <a:spLocks noChangeShapeType="1"/>
              </p:cNvSpPr>
              <p:nvPr/>
            </p:nvSpPr>
            <p:spPr bwMode="auto">
              <a:xfrm>
                <a:off x="4942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9" name="Line 4619"/>
              <p:cNvSpPr>
                <a:spLocks noChangeShapeType="1"/>
              </p:cNvSpPr>
              <p:nvPr/>
            </p:nvSpPr>
            <p:spPr bwMode="auto">
              <a:xfrm>
                <a:off x="4931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0" name="Line 4620"/>
              <p:cNvSpPr>
                <a:spLocks noChangeShapeType="1"/>
              </p:cNvSpPr>
              <p:nvPr/>
            </p:nvSpPr>
            <p:spPr bwMode="auto">
              <a:xfrm>
                <a:off x="4817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1" name="Line 4621"/>
              <p:cNvSpPr>
                <a:spLocks noChangeShapeType="1"/>
              </p:cNvSpPr>
              <p:nvPr/>
            </p:nvSpPr>
            <p:spPr bwMode="auto">
              <a:xfrm>
                <a:off x="4812" y="3500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2" name="Line 4622"/>
              <p:cNvSpPr>
                <a:spLocks noChangeShapeType="1"/>
              </p:cNvSpPr>
              <p:nvPr/>
            </p:nvSpPr>
            <p:spPr bwMode="auto">
              <a:xfrm>
                <a:off x="4812" y="354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3" name="Line 4623"/>
              <p:cNvSpPr>
                <a:spLocks noChangeShapeType="1"/>
              </p:cNvSpPr>
              <p:nvPr/>
            </p:nvSpPr>
            <p:spPr bwMode="auto">
              <a:xfrm>
                <a:off x="4812" y="358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4" name="Line 4624"/>
              <p:cNvSpPr>
                <a:spLocks noChangeShapeType="1"/>
              </p:cNvSpPr>
              <p:nvPr/>
            </p:nvSpPr>
            <p:spPr bwMode="auto">
              <a:xfrm>
                <a:off x="4812" y="3626"/>
                <a:ext cx="1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5" name="Line 4625"/>
              <p:cNvSpPr>
                <a:spLocks noChangeShapeType="1"/>
              </p:cNvSpPr>
              <p:nvPr/>
            </p:nvSpPr>
            <p:spPr bwMode="auto">
              <a:xfrm>
                <a:off x="4812" y="3667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6" name="Line 4626"/>
              <p:cNvSpPr>
                <a:spLocks noChangeShapeType="1"/>
              </p:cNvSpPr>
              <p:nvPr/>
            </p:nvSpPr>
            <p:spPr bwMode="auto">
              <a:xfrm>
                <a:off x="4812" y="3708"/>
                <a:ext cx="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7" name="Line 4627"/>
              <p:cNvSpPr>
                <a:spLocks noChangeShapeType="1"/>
              </p:cNvSpPr>
              <p:nvPr/>
            </p:nvSpPr>
            <p:spPr bwMode="auto">
              <a:xfrm>
                <a:off x="4796" y="3507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8" name="Line 4628"/>
              <p:cNvSpPr>
                <a:spLocks noChangeShapeType="1"/>
              </p:cNvSpPr>
              <p:nvPr/>
            </p:nvSpPr>
            <p:spPr bwMode="auto">
              <a:xfrm>
                <a:off x="4796" y="3550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9" name="Line 4629"/>
              <p:cNvSpPr>
                <a:spLocks noChangeShapeType="1"/>
              </p:cNvSpPr>
              <p:nvPr/>
            </p:nvSpPr>
            <p:spPr bwMode="auto">
              <a:xfrm>
                <a:off x="4796" y="3590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0" name="Line 4630"/>
              <p:cNvSpPr>
                <a:spLocks noChangeShapeType="1"/>
              </p:cNvSpPr>
              <p:nvPr/>
            </p:nvSpPr>
            <p:spPr bwMode="auto">
              <a:xfrm>
                <a:off x="4796" y="3630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1" name="Line 4631"/>
              <p:cNvSpPr>
                <a:spLocks noChangeShapeType="1"/>
              </p:cNvSpPr>
              <p:nvPr/>
            </p:nvSpPr>
            <p:spPr bwMode="auto">
              <a:xfrm>
                <a:off x="4796" y="3670"/>
                <a:ext cx="1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2" name="Line 4632"/>
              <p:cNvSpPr>
                <a:spLocks noChangeShapeType="1"/>
              </p:cNvSpPr>
              <p:nvPr/>
            </p:nvSpPr>
            <p:spPr bwMode="auto">
              <a:xfrm>
                <a:off x="4796" y="3711"/>
                <a:ext cx="1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3" name="Line 4633"/>
              <p:cNvSpPr>
                <a:spLocks noChangeShapeType="1"/>
              </p:cNvSpPr>
              <p:nvPr/>
            </p:nvSpPr>
            <p:spPr bwMode="auto">
              <a:xfrm>
                <a:off x="4726" y="4271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4" name="Line 4634"/>
              <p:cNvSpPr>
                <a:spLocks noChangeShapeType="1"/>
              </p:cNvSpPr>
              <p:nvPr/>
            </p:nvSpPr>
            <p:spPr bwMode="auto">
              <a:xfrm flipH="1">
                <a:off x="4726" y="4379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6544" name="Line 4635"/>
            <p:cNvSpPr>
              <a:spLocks noChangeShapeType="1"/>
            </p:cNvSpPr>
            <p:nvPr/>
          </p:nvSpPr>
          <p:spPr bwMode="auto">
            <a:xfrm>
              <a:off x="4812" y="4271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45" name="Line 4636"/>
            <p:cNvSpPr>
              <a:spLocks noChangeShapeType="1"/>
            </p:cNvSpPr>
            <p:nvPr/>
          </p:nvSpPr>
          <p:spPr bwMode="auto">
            <a:xfrm>
              <a:off x="4726" y="4271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46" name="Line 4637"/>
            <p:cNvSpPr>
              <a:spLocks noChangeShapeType="1"/>
            </p:cNvSpPr>
            <p:nvPr/>
          </p:nvSpPr>
          <p:spPr bwMode="auto">
            <a:xfrm flipH="1">
              <a:off x="4726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47" name="Line 4638"/>
            <p:cNvSpPr>
              <a:spLocks noChangeShapeType="1"/>
            </p:cNvSpPr>
            <p:nvPr/>
          </p:nvSpPr>
          <p:spPr bwMode="auto">
            <a:xfrm>
              <a:off x="4726" y="4271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48" name="Line 4639"/>
            <p:cNvSpPr>
              <a:spLocks noChangeShapeType="1"/>
            </p:cNvSpPr>
            <p:nvPr/>
          </p:nvSpPr>
          <p:spPr bwMode="auto">
            <a:xfrm flipH="1">
              <a:off x="4726" y="4380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49" name="Line 4640"/>
            <p:cNvSpPr>
              <a:spLocks noChangeShapeType="1"/>
            </p:cNvSpPr>
            <p:nvPr/>
          </p:nvSpPr>
          <p:spPr bwMode="auto">
            <a:xfrm>
              <a:off x="4812" y="4271"/>
              <a:ext cx="1" cy="10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0" name="Line 4641"/>
            <p:cNvSpPr>
              <a:spLocks noChangeShapeType="1"/>
            </p:cNvSpPr>
            <p:nvPr/>
          </p:nvSpPr>
          <p:spPr bwMode="auto">
            <a:xfrm>
              <a:off x="4747" y="3990"/>
              <a:ext cx="1" cy="28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1" name="Line 4642"/>
            <p:cNvSpPr>
              <a:spLocks noChangeShapeType="1"/>
            </p:cNvSpPr>
            <p:nvPr/>
          </p:nvSpPr>
          <p:spPr bwMode="auto">
            <a:xfrm>
              <a:off x="4936" y="3756"/>
              <a:ext cx="16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2" name="Freeform 4643"/>
            <p:cNvSpPr>
              <a:spLocks/>
            </p:cNvSpPr>
            <p:nvPr/>
          </p:nvSpPr>
          <p:spPr bwMode="auto">
            <a:xfrm>
              <a:off x="4942" y="3680"/>
              <a:ext cx="75" cy="76"/>
            </a:xfrm>
            <a:custGeom>
              <a:avLst/>
              <a:gdLst>
                <a:gd name="T0" fmla="*/ 9 w 151"/>
                <a:gd name="T1" fmla="*/ 10 h 152"/>
                <a:gd name="T2" fmla="*/ 8 w 151"/>
                <a:gd name="T3" fmla="*/ 5 h 152"/>
                <a:gd name="T4" fmla="*/ 6 w 151"/>
                <a:gd name="T5" fmla="*/ 2 h 152"/>
                <a:gd name="T6" fmla="*/ 3 w 151"/>
                <a:gd name="T7" fmla="*/ 1 h 152"/>
                <a:gd name="T8" fmla="*/ 0 w 15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52"/>
                <a:gd name="T17" fmla="*/ 151 w 151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52">
                  <a:moveTo>
                    <a:pt x="151" y="152"/>
                  </a:moveTo>
                  <a:lnTo>
                    <a:pt x="140" y="94"/>
                  </a:lnTo>
                  <a:lnTo>
                    <a:pt x="107" y="46"/>
                  </a:lnTo>
                  <a:lnTo>
                    <a:pt x="58" y="1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3" name="Line 4644"/>
            <p:cNvSpPr>
              <a:spLocks noChangeShapeType="1"/>
            </p:cNvSpPr>
            <p:nvPr/>
          </p:nvSpPr>
          <p:spPr bwMode="auto">
            <a:xfrm flipH="1">
              <a:off x="4812" y="4352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4" name="Line 4645"/>
            <p:cNvSpPr>
              <a:spLocks noChangeShapeType="1"/>
            </p:cNvSpPr>
            <p:nvPr/>
          </p:nvSpPr>
          <p:spPr bwMode="auto">
            <a:xfrm flipH="1">
              <a:off x="4812" y="4325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5" name="Line 4646"/>
            <p:cNvSpPr>
              <a:spLocks noChangeShapeType="1"/>
            </p:cNvSpPr>
            <p:nvPr/>
          </p:nvSpPr>
          <p:spPr bwMode="auto">
            <a:xfrm flipH="1">
              <a:off x="4812" y="4298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6" name="Line 4647"/>
            <p:cNvSpPr>
              <a:spLocks noChangeShapeType="1"/>
            </p:cNvSpPr>
            <p:nvPr/>
          </p:nvSpPr>
          <p:spPr bwMode="auto">
            <a:xfrm flipH="1">
              <a:off x="4812" y="4271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7" name="Line 4648"/>
            <p:cNvSpPr>
              <a:spLocks noChangeShapeType="1"/>
            </p:cNvSpPr>
            <p:nvPr/>
          </p:nvSpPr>
          <p:spPr bwMode="auto">
            <a:xfrm>
              <a:off x="4812" y="3990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8" name="Line 4649"/>
            <p:cNvSpPr>
              <a:spLocks noChangeShapeType="1"/>
            </p:cNvSpPr>
            <p:nvPr/>
          </p:nvSpPr>
          <p:spPr bwMode="auto">
            <a:xfrm>
              <a:off x="4812" y="4016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59" name="Line 4650"/>
            <p:cNvSpPr>
              <a:spLocks noChangeShapeType="1"/>
            </p:cNvSpPr>
            <p:nvPr/>
          </p:nvSpPr>
          <p:spPr bwMode="auto">
            <a:xfrm>
              <a:off x="4812" y="4044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0" name="Line 4651"/>
            <p:cNvSpPr>
              <a:spLocks noChangeShapeType="1"/>
            </p:cNvSpPr>
            <p:nvPr/>
          </p:nvSpPr>
          <p:spPr bwMode="auto">
            <a:xfrm>
              <a:off x="4812" y="4070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1" name="Line 4652"/>
            <p:cNvSpPr>
              <a:spLocks noChangeShapeType="1"/>
            </p:cNvSpPr>
            <p:nvPr/>
          </p:nvSpPr>
          <p:spPr bwMode="auto">
            <a:xfrm>
              <a:off x="4812" y="3984"/>
              <a:ext cx="1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2" name="Line 4653"/>
            <p:cNvSpPr>
              <a:spLocks noChangeShapeType="1"/>
            </p:cNvSpPr>
            <p:nvPr/>
          </p:nvSpPr>
          <p:spPr bwMode="auto">
            <a:xfrm>
              <a:off x="4839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3" name="Line 4654"/>
            <p:cNvSpPr>
              <a:spLocks noChangeShapeType="1"/>
            </p:cNvSpPr>
            <p:nvPr/>
          </p:nvSpPr>
          <p:spPr bwMode="auto">
            <a:xfrm>
              <a:off x="4879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4" name="Line 4655"/>
            <p:cNvSpPr>
              <a:spLocks noChangeShapeType="1"/>
            </p:cNvSpPr>
            <p:nvPr/>
          </p:nvSpPr>
          <p:spPr bwMode="auto">
            <a:xfrm>
              <a:off x="4920" y="3984"/>
              <a:ext cx="2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5" name="Line 4656"/>
            <p:cNvSpPr>
              <a:spLocks noChangeShapeType="1"/>
            </p:cNvSpPr>
            <p:nvPr/>
          </p:nvSpPr>
          <p:spPr bwMode="auto">
            <a:xfrm>
              <a:off x="4960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6" name="Line 4657"/>
            <p:cNvSpPr>
              <a:spLocks noChangeShapeType="1"/>
            </p:cNvSpPr>
            <p:nvPr/>
          </p:nvSpPr>
          <p:spPr bwMode="auto">
            <a:xfrm>
              <a:off x="5000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7" name="Line 4658"/>
            <p:cNvSpPr>
              <a:spLocks noChangeShapeType="1"/>
            </p:cNvSpPr>
            <p:nvPr/>
          </p:nvSpPr>
          <p:spPr bwMode="auto">
            <a:xfrm>
              <a:off x="5040" y="3984"/>
              <a:ext cx="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8" name="Line 4659"/>
            <p:cNvSpPr>
              <a:spLocks noChangeShapeType="1"/>
            </p:cNvSpPr>
            <p:nvPr/>
          </p:nvSpPr>
          <p:spPr bwMode="auto">
            <a:xfrm>
              <a:off x="5081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69" name="Line 4660"/>
            <p:cNvSpPr>
              <a:spLocks noChangeShapeType="1"/>
            </p:cNvSpPr>
            <p:nvPr/>
          </p:nvSpPr>
          <p:spPr bwMode="auto">
            <a:xfrm>
              <a:off x="5121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0" name="Line 4661"/>
            <p:cNvSpPr>
              <a:spLocks noChangeShapeType="1"/>
            </p:cNvSpPr>
            <p:nvPr/>
          </p:nvSpPr>
          <p:spPr bwMode="auto">
            <a:xfrm>
              <a:off x="5162" y="3984"/>
              <a:ext cx="2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1" name="Line 4662"/>
            <p:cNvSpPr>
              <a:spLocks noChangeShapeType="1"/>
            </p:cNvSpPr>
            <p:nvPr/>
          </p:nvSpPr>
          <p:spPr bwMode="auto">
            <a:xfrm>
              <a:off x="5202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2" name="Line 4663"/>
            <p:cNvSpPr>
              <a:spLocks noChangeShapeType="1"/>
            </p:cNvSpPr>
            <p:nvPr/>
          </p:nvSpPr>
          <p:spPr bwMode="auto">
            <a:xfrm>
              <a:off x="5242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3" name="Line 4664"/>
            <p:cNvSpPr>
              <a:spLocks noChangeShapeType="1"/>
            </p:cNvSpPr>
            <p:nvPr/>
          </p:nvSpPr>
          <p:spPr bwMode="auto">
            <a:xfrm>
              <a:off x="5283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4" name="Line 4665"/>
            <p:cNvSpPr>
              <a:spLocks noChangeShapeType="1"/>
            </p:cNvSpPr>
            <p:nvPr/>
          </p:nvSpPr>
          <p:spPr bwMode="auto">
            <a:xfrm>
              <a:off x="5323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5" name="Line 4666"/>
            <p:cNvSpPr>
              <a:spLocks noChangeShapeType="1"/>
            </p:cNvSpPr>
            <p:nvPr/>
          </p:nvSpPr>
          <p:spPr bwMode="auto">
            <a:xfrm>
              <a:off x="5364" y="3984"/>
              <a:ext cx="2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6" name="Line 4667"/>
            <p:cNvSpPr>
              <a:spLocks noChangeShapeType="1"/>
            </p:cNvSpPr>
            <p:nvPr/>
          </p:nvSpPr>
          <p:spPr bwMode="auto">
            <a:xfrm>
              <a:off x="5404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7" name="Line 4668"/>
            <p:cNvSpPr>
              <a:spLocks noChangeShapeType="1"/>
            </p:cNvSpPr>
            <p:nvPr/>
          </p:nvSpPr>
          <p:spPr bwMode="auto">
            <a:xfrm>
              <a:off x="5444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8" name="Line 4669"/>
            <p:cNvSpPr>
              <a:spLocks noChangeShapeType="1"/>
            </p:cNvSpPr>
            <p:nvPr/>
          </p:nvSpPr>
          <p:spPr bwMode="auto">
            <a:xfrm>
              <a:off x="5484" y="3984"/>
              <a:ext cx="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79" name="Line 4670"/>
            <p:cNvSpPr>
              <a:spLocks noChangeShapeType="1"/>
            </p:cNvSpPr>
            <p:nvPr/>
          </p:nvSpPr>
          <p:spPr bwMode="auto">
            <a:xfrm>
              <a:off x="5525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0" name="Line 4671"/>
            <p:cNvSpPr>
              <a:spLocks noChangeShapeType="1"/>
            </p:cNvSpPr>
            <p:nvPr/>
          </p:nvSpPr>
          <p:spPr bwMode="auto">
            <a:xfrm>
              <a:off x="5565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1" name="Line 4672"/>
            <p:cNvSpPr>
              <a:spLocks noChangeShapeType="1"/>
            </p:cNvSpPr>
            <p:nvPr/>
          </p:nvSpPr>
          <p:spPr bwMode="auto">
            <a:xfrm>
              <a:off x="5606" y="3984"/>
              <a:ext cx="1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2" name="Line 4673"/>
            <p:cNvSpPr>
              <a:spLocks noChangeShapeType="1"/>
            </p:cNvSpPr>
            <p:nvPr/>
          </p:nvSpPr>
          <p:spPr bwMode="auto">
            <a:xfrm flipH="1">
              <a:off x="4834" y="4402"/>
              <a:ext cx="78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3" name="Line 4674"/>
            <p:cNvSpPr>
              <a:spLocks noChangeShapeType="1"/>
            </p:cNvSpPr>
            <p:nvPr/>
          </p:nvSpPr>
          <p:spPr bwMode="auto">
            <a:xfrm flipH="1">
              <a:off x="5562" y="4408"/>
              <a:ext cx="5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4" name="Line 4675"/>
            <p:cNvSpPr>
              <a:spLocks noChangeShapeType="1"/>
            </p:cNvSpPr>
            <p:nvPr/>
          </p:nvSpPr>
          <p:spPr bwMode="auto">
            <a:xfrm flipH="1">
              <a:off x="5482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5" name="Line 4676"/>
            <p:cNvSpPr>
              <a:spLocks noChangeShapeType="1"/>
            </p:cNvSpPr>
            <p:nvPr/>
          </p:nvSpPr>
          <p:spPr bwMode="auto">
            <a:xfrm flipH="1">
              <a:off x="5401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6" name="Line 4677"/>
            <p:cNvSpPr>
              <a:spLocks noChangeShapeType="1"/>
            </p:cNvSpPr>
            <p:nvPr/>
          </p:nvSpPr>
          <p:spPr bwMode="auto">
            <a:xfrm flipH="1">
              <a:off x="5321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7" name="Line 4678"/>
            <p:cNvSpPr>
              <a:spLocks noChangeShapeType="1"/>
            </p:cNvSpPr>
            <p:nvPr/>
          </p:nvSpPr>
          <p:spPr bwMode="auto">
            <a:xfrm flipH="1">
              <a:off x="5240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8" name="Line 4679"/>
            <p:cNvSpPr>
              <a:spLocks noChangeShapeType="1"/>
            </p:cNvSpPr>
            <p:nvPr/>
          </p:nvSpPr>
          <p:spPr bwMode="auto">
            <a:xfrm flipH="1">
              <a:off x="5159" y="4408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89" name="Line 4680"/>
            <p:cNvSpPr>
              <a:spLocks noChangeShapeType="1"/>
            </p:cNvSpPr>
            <p:nvPr/>
          </p:nvSpPr>
          <p:spPr bwMode="auto">
            <a:xfrm flipH="1">
              <a:off x="5079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0" name="Line 4681"/>
            <p:cNvSpPr>
              <a:spLocks noChangeShapeType="1"/>
            </p:cNvSpPr>
            <p:nvPr/>
          </p:nvSpPr>
          <p:spPr bwMode="auto">
            <a:xfrm flipH="1">
              <a:off x="4997" y="4408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1" name="Line 4682"/>
            <p:cNvSpPr>
              <a:spLocks noChangeShapeType="1"/>
            </p:cNvSpPr>
            <p:nvPr/>
          </p:nvSpPr>
          <p:spPr bwMode="auto">
            <a:xfrm flipH="1">
              <a:off x="4917" y="4408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2" name="Line 4683"/>
            <p:cNvSpPr>
              <a:spLocks noChangeShapeType="1"/>
            </p:cNvSpPr>
            <p:nvPr/>
          </p:nvSpPr>
          <p:spPr bwMode="auto">
            <a:xfrm flipH="1">
              <a:off x="4834" y="4408"/>
              <a:ext cx="5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3" name="Line 4684"/>
            <p:cNvSpPr>
              <a:spLocks noChangeShapeType="1"/>
            </p:cNvSpPr>
            <p:nvPr/>
          </p:nvSpPr>
          <p:spPr bwMode="auto">
            <a:xfrm flipH="1">
              <a:off x="5562" y="4440"/>
              <a:ext cx="5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4" name="Line 4685"/>
            <p:cNvSpPr>
              <a:spLocks noChangeShapeType="1"/>
            </p:cNvSpPr>
            <p:nvPr/>
          </p:nvSpPr>
          <p:spPr bwMode="auto">
            <a:xfrm flipH="1">
              <a:off x="5482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5" name="Line 4686"/>
            <p:cNvSpPr>
              <a:spLocks noChangeShapeType="1"/>
            </p:cNvSpPr>
            <p:nvPr/>
          </p:nvSpPr>
          <p:spPr bwMode="auto">
            <a:xfrm flipH="1">
              <a:off x="5401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6" name="Line 4687"/>
            <p:cNvSpPr>
              <a:spLocks noChangeShapeType="1"/>
            </p:cNvSpPr>
            <p:nvPr/>
          </p:nvSpPr>
          <p:spPr bwMode="auto">
            <a:xfrm flipH="1">
              <a:off x="5321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7" name="Line 4688"/>
            <p:cNvSpPr>
              <a:spLocks noChangeShapeType="1"/>
            </p:cNvSpPr>
            <p:nvPr/>
          </p:nvSpPr>
          <p:spPr bwMode="auto">
            <a:xfrm flipH="1">
              <a:off x="5240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8" name="Line 4689"/>
            <p:cNvSpPr>
              <a:spLocks noChangeShapeType="1"/>
            </p:cNvSpPr>
            <p:nvPr/>
          </p:nvSpPr>
          <p:spPr bwMode="auto">
            <a:xfrm flipH="1">
              <a:off x="5159" y="4440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599" name="Line 4690"/>
            <p:cNvSpPr>
              <a:spLocks noChangeShapeType="1"/>
            </p:cNvSpPr>
            <p:nvPr/>
          </p:nvSpPr>
          <p:spPr bwMode="auto">
            <a:xfrm flipH="1">
              <a:off x="5079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0" name="Line 4691"/>
            <p:cNvSpPr>
              <a:spLocks noChangeShapeType="1"/>
            </p:cNvSpPr>
            <p:nvPr/>
          </p:nvSpPr>
          <p:spPr bwMode="auto">
            <a:xfrm flipH="1">
              <a:off x="4997" y="4440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1" name="Line 4692"/>
            <p:cNvSpPr>
              <a:spLocks noChangeShapeType="1"/>
            </p:cNvSpPr>
            <p:nvPr/>
          </p:nvSpPr>
          <p:spPr bwMode="auto">
            <a:xfrm flipH="1">
              <a:off x="4917" y="4440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2" name="Line 4693"/>
            <p:cNvSpPr>
              <a:spLocks noChangeShapeType="1"/>
            </p:cNvSpPr>
            <p:nvPr/>
          </p:nvSpPr>
          <p:spPr bwMode="auto">
            <a:xfrm flipH="1">
              <a:off x="4834" y="4440"/>
              <a:ext cx="5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3" name="Line 4694"/>
            <p:cNvSpPr>
              <a:spLocks noChangeShapeType="1"/>
            </p:cNvSpPr>
            <p:nvPr/>
          </p:nvSpPr>
          <p:spPr bwMode="auto">
            <a:xfrm flipH="1">
              <a:off x="4834" y="4445"/>
              <a:ext cx="78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4" name="Line 4695"/>
            <p:cNvSpPr>
              <a:spLocks noChangeShapeType="1"/>
            </p:cNvSpPr>
            <p:nvPr/>
          </p:nvSpPr>
          <p:spPr bwMode="auto">
            <a:xfrm flipH="1">
              <a:off x="5619" y="4487"/>
              <a:ext cx="1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5" name="Line 4696"/>
            <p:cNvSpPr>
              <a:spLocks noChangeShapeType="1"/>
            </p:cNvSpPr>
            <p:nvPr/>
          </p:nvSpPr>
          <p:spPr bwMode="auto">
            <a:xfrm>
              <a:off x="5619" y="3990"/>
              <a:ext cx="70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6" name="Line 4697"/>
            <p:cNvSpPr>
              <a:spLocks noChangeShapeType="1"/>
            </p:cNvSpPr>
            <p:nvPr/>
          </p:nvSpPr>
          <p:spPr bwMode="auto">
            <a:xfrm>
              <a:off x="5635" y="3973"/>
              <a:ext cx="70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7" name="Line 4698"/>
            <p:cNvSpPr>
              <a:spLocks noChangeShapeType="1"/>
            </p:cNvSpPr>
            <p:nvPr/>
          </p:nvSpPr>
          <p:spPr bwMode="auto">
            <a:xfrm flipH="1">
              <a:off x="5619" y="4379"/>
              <a:ext cx="1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8" name="Line 4699"/>
            <p:cNvSpPr>
              <a:spLocks noChangeShapeType="1"/>
            </p:cNvSpPr>
            <p:nvPr/>
          </p:nvSpPr>
          <p:spPr bwMode="auto">
            <a:xfrm flipV="1">
              <a:off x="5633" y="4452"/>
              <a:ext cx="20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09" name="Line 4700"/>
            <p:cNvSpPr>
              <a:spLocks noChangeShapeType="1"/>
            </p:cNvSpPr>
            <p:nvPr/>
          </p:nvSpPr>
          <p:spPr bwMode="auto">
            <a:xfrm flipV="1">
              <a:off x="5663" y="4423"/>
              <a:ext cx="19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0" name="Line 4701"/>
            <p:cNvSpPr>
              <a:spLocks noChangeShapeType="1"/>
            </p:cNvSpPr>
            <p:nvPr/>
          </p:nvSpPr>
          <p:spPr bwMode="auto">
            <a:xfrm flipV="1">
              <a:off x="5692" y="4393"/>
              <a:ext cx="21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1" name="Line 4702"/>
            <p:cNvSpPr>
              <a:spLocks noChangeShapeType="1"/>
            </p:cNvSpPr>
            <p:nvPr/>
          </p:nvSpPr>
          <p:spPr bwMode="auto">
            <a:xfrm>
              <a:off x="5633" y="4393"/>
              <a:ext cx="20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2" name="Line 4703"/>
            <p:cNvSpPr>
              <a:spLocks noChangeShapeType="1"/>
            </p:cNvSpPr>
            <p:nvPr/>
          </p:nvSpPr>
          <p:spPr bwMode="auto">
            <a:xfrm>
              <a:off x="5663" y="4423"/>
              <a:ext cx="19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3" name="Line 4704"/>
            <p:cNvSpPr>
              <a:spLocks noChangeShapeType="1"/>
            </p:cNvSpPr>
            <p:nvPr/>
          </p:nvSpPr>
          <p:spPr bwMode="auto">
            <a:xfrm>
              <a:off x="5692" y="4452"/>
              <a:ext cx="21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4" name="Line 4705"/>
            <p:cNvSpPr>
              <a:spLocks noChangeShapeType="1"/>
            </p:cNvSpPr>
            <p:nvPr/>
          </p:nvSpPr>
          <p:spPr bwMode="auto">
            <a:xfrm>
              <a:off x="5630" y="4393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5" name="Line 4706"/>
            <p:cNvSpPr>
              <a:spLocks noChangeShapeType="1"/>
            </p:cNvSpPr>
            <p:nvPr/>
          </p:nvSpPr>
          <p:spPr bwMode="auto">
            <a:xfrm>
              <a:off x="5659" y="4393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6" name="Line 4707"/>
            <p:cNvSpPr>
              <a:spLocks noChangeShapeType="1"/>
            </p:cNvSpPr>
            <p:nvPr/>
          </p:nvSpPr>
          <p:spPr bwMode="auto">
            <a:xfrm>
              <a:off x="5699" y="4393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7" name="Line 4708"/>
            <p:cNvSpPr>
              <a:spLocks noChangeShapeType="1"/>
            </p:cNvSpPr>
            <p:nvPr/>
          </p:nvSpPr>
          <p:spPr bwMode="auto">
            <a:xfrm flipH="1">
              <a:off x="5699" y="4473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8" name="Line 4709"/>
            <p:cNvSpPr>
              <a:spLocks noChangeShapeType="1"/>
            </p:cNvSpPr>
            <p:nvPr/>
          </p:nvSpPr>
          <p:spPr bwMode="auto">
            <a:xfrm flipH="1">
              <a:off x="5659" y="4473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19" name="Line 4710"/>
            <p:cNvSpPr>
              <a:spLocks noChangeShapeType="1"/>
            </p:cNvSpPr>
            <p:nvPr/>
          </p:nvSpPr>
          <p:spPr bwMode="auto">
            <a:xfrm flipH="1">
              <a:off x="5630" y="4473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0" name="Line 4711"/>
            <p:cNvSpPr>
              <a:spLocks noChangeShapeType="1"/>
            </p:cNvSpPr>
            <p:nvPr/>
          </p:nvSpPr>
          <p:spPr bwMode="auto">
            <a:xfrm>
              <a:off x="5630" y="4390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1" name="Line 4712"/>
            <p:cNvSpPr>
              <a:spLocks noChangeShapeType="1"/>
            </p:cNvSpPr>
            <p:nvPr/>
          </p:nvSpPr>
          <p:spPr bwMode="auto">
            <a:xfrm>
              <a:off x="5659" y="4390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2" name="Line 4713"/>
            <p:cNvSpPr>
              <a:spLocks noChangeShapeType="1"/>
            </p:cNvSpPr>
            <p:nvPr/>
          </p:nvSpPr>
          <p:spPr bwMode="auto">
            <a:xfrm>
              <a:off x="5699" y="4390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3" name="Line 4714"/>
            <p:cNvSpPr>
              <a:spLocks noChangeShapeType="1"/>
            </p:cNvSpPr>
            <p:nvPr/>
          </p:nvSpPr>
          <p:spPr bwMode="auto">
            <a:xfrm flipH="1">
              <a:off x="5699" y="4476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4" name="Line 4715"/>
            <p:cNvSpPr>
              <a:spLocks noChangeShapeType="1"/>
            </p:cNvSpPr>
            <p:nvPr/>
          </p:nvSpPr>
          <p:spPr bwMode="auto">
            <a:xfrm flipH="1">
              <a:off x="5659" y="4476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5" name="Line 4716"/>
            <p:cNvSpPr>
              <a:spLocks noChangeShapeType="1"/>
            </p:cNvSpPr>
            <p:nvPr/>
          </p:nvSpPr>
          <p:spPr bwMode="auto">
            <a:xfrm flipH="1">
              <a:off x="5630" y="4476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6" name="Line 4717"/>
            <p:cNvSpPr>
              <a:spLocks noChangeShapeType="1"/>
            </p:cNvSpPr>
            <p:nvPr/>
          </p:nvSpPr>
          <p:spPr bwMode="auto">
            <a:xfrm flipH="1">
              <a:off x="5619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7" name="Line 4718"/>
            <p:cNvSpPr>
              <a:spLocks noChangeShapeType="1"/>
            </p:cNvSpPr>
            <p:nvPr/>
          </p:nvSpPr>
          <p:spPr bwMode="auto">
            <a:xfrm flipH="1">
              <a:off x="5619" y="4271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8" name="Line 4719"/>
            <p:cNvSpPr>
              <a:spLocks noChangeShapeType="1"/>
            </p:cNvSpPr>
            <p:nvPr/>
          </p:nvSpPr>
          <p:spPr bwMode="auto">
            <a:xfrm flipH="1">
              <a:off x="5619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29" name="Line 4720"/>
            <p:cNvSpPr>
              <a:spLocks noChangeShapeType="1"/>
            </p:cNvSpPr>
            <p:nvPr/>
          </p:nvSpPr>
          <p:spPr bwMode="auto">
            <a:xfrm flipH="1">
              <a:off x="5619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0" name="Line 4721"/>
            <p:cNvSpPr>
              <a:spLocks noChangeShapeType="1"/>
            </p:cNvSpPr>
            <p:nvPr/>
          </p:nvSpPr>
          <p:spPr bwMode="auto">
            <a:xfrm flipH="1">
              <a:off x="5619" y="4380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1" name="Line 4722"/>
            <p:cNvSpPr>
              <a:spLocks noChangeShapeType="1"/>
            </p:cNvSpPr>
            <p:nvPr/>
          </p:nvSpPr>
          <p:spPr bwMode="auto">
            <a:xfrm flipH="1">
              <a:off x="5619" y="4271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2" name="Line 4723"/>
            <p:cNvSpPr>
              <a:spLocks noChangeShapeType="1"/>
            </p:cNvSpPr>
            <p:nvPr/>
          </p:nvSpPr>
          <p:spPr bwMode="auto">
            <a:xfrm flipH="1">
              <a:off x="5619" y="4380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3" name="Line 4724"/>
            <p:cNvSpPr>
              <a:spLocks noChangeShapeType="1"/>
            </p:cNvSpPr>
            <p:nvPr/>
          </p:nvSpPr>
          <p:spPr bwMode="auto">
            <a:xfrm flipV="1">
              <a:off x="4908" y="2296"/>
              <a:ext cx="16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4" name="Line 4725"/>
            <p:cNvSpPr>
              <a:spLocks noChangeShapeType="1"/>
            </p:cNvSpPr>
            <p:nvPr/>
          </p:nvSpPr>
          <p:spPr bwMode="auto">
            <a:xfrm flipH="1">
              <a:off x="4908" y="2253"/>
              <a:ext cx="8" cy="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5" name="Line 4726"/>
            <p:cNvSpPr>
              <a:spLocks noChangeShapeType="1"/>
            </p:cNvSpPr>
            <p:nvPr/>
          </p:nvSpPr>
          <p:spPr bwMode="auto">
            <a:xfrm flipV="1">
              <a:off x="4903" y="2253"/>
              <a:ext cx="13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6" name="Line 4727"/>
            <p:cNvSpPr>
              <a:spLocks noChangeShapeType="1"/>
            </p:cNvSpPr>
            <p:nvPr/>
          </p:nvSpPr>
          <p:spPr bwMode="auto">
            <a:xfrm flipH="1">
              <a:off x="4726" y="2714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7" name="Line 4728"/>
            <p:cNvSpPr>
              <a:spLocks noChangeShapeType="1"/>
            </p:cNvSpPr>
            <p:nvPr/>
          </p:nvSpPr>
          <p:spPr bwMode="auto">
            <a:xfrm flipH="1">
              <a:off x="4726" y="2606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8" name="Line 4729"/>
            <p:cNvSpPr>
              <a:spLocks noChangeShapeType="1"/>
            </p:cNvSpPr>
            <p:nvPr/>
          </p:nvSpPr>
          <p:spPr bwMode="auto">
            <a:xfrm>
              <a:off x="4823" y="2606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39" name="Line 4730"/>
            <p:cNvSpPr>
              <a:spLocks noChangeShapeType="1"/>
            </p:cNvSpPr>
            <p:nvPr/>
          </p:nvSpPr>
          <p:spPr bwMode="auto">
            <a:xfrm>
              <a:off x="4715" y="2606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0" name="Line 4731"/>
            <p:cNvSpPr>
              <a:spLocks noChangeShapeType="1"/>
            </p:cNvSpPr>
            <p:nvPr/>
          </p:nvSpPr>
          <p:spPr bwMode="auto">
            <a:xfrm flipH="1">
              <a:off x="4715" y="2606"/>
              <a:ext cx="10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1" name="Line 4732"/>
            <p:cNvSpPr>
              <a:spLocks noChangeShapeType="1"/>
            </p:cNvSpPr>
            <p:nvPr/>
          </p:nvSpPr>
          <p:spPr bwMode="auto">
            <a:xfrm flipH="1">
              <a:off x="4715" y="2714"/>
              <a:ext cx="10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2" name="Line 4733"/>
            <p:cNvSpPr>
              <a:spLocks noChangeShapeType="1"/>
            </p:cNvSpPr>
            <p:nvPr/>
          </p:nvSpPr>
          <p:spPr bwMode="auto">
            <a:xfrm flipV="1">
              <a:off x="4913" y="2663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3" name="Line 4734"/>
            <p:cNvSpPr>
              <a:spLocks noChangeShapeType="1"/>
            </p:cNvSpPr>
            <p:nvPr/>
          </p:nvSpPr>
          <p:spPr bwMode="auto">
            <a:xfrm flipV="1">
              <a:off x="4832" y="2663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4" name="Line 4735"/>
            <p:cNvSpPr>
              <a:spLocks noChangeShapeType="1"/>
            </p:cNvSpPr>
            <p:nvPr/>
          </p:nvSpPr>
          <p:spPr bwMode="auto">
            <a:xfrm flipH="1">
              <a:off x="4902" y="2673"/>
              <a:ext cx="2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5" name="Line 4736"/>
            <p:cNvSpPr>
              <a:spLocks noChangeShapeType="1"/>
            </p:cNvSpPr>
            <p:nvPr/>
          </p:nvSpPr>
          <p:spPr bwMode="auto">
            <a:xfrm flipH="1">
              <a:off x="4822" y="2673"/>
              <a:ext cx="20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6" name="Line 4737"/>
            <p:cNvSpPr>
              <a:spLocks noChangeShapeType="1"/>
            </p:cNvSpPr>
            <p:nvPr/>
          </p:nvSpPr>
          <p:spPr bwMode="auto">
            <a:xfrm flipH="1">
              <a:off x="4812" y="2714"/>
              <a:ext cx="3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7" name="Line 4738"/>
            <p:cNvSpPr>
              <a:spLocks noChangeShapeType="1"/>
            </p:cNvSpPr>
            <p:nvPr/>
          </p:nvSpPr>
          <p:spPr bwMode="auto">
            <a:xfrm flipH="1">
              <a:off x="4823" y="2627"/>
              <a:ext cx="2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8" name="Line 4739"/>
            <p:cNvSpPr>
              <a:spLocks noChangeShapeType="1"/>
            </p:cNvSpPr>
            <p:nvPr/>
          </p:nvSpPr>
          <p:spPr bwMode="auto">
            <a:xfrm flipH="1">
              <a:off x="4823" y="2638"/>
              <a:ext cx="27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49" name="Line 4740"/>
            <p:cNvSpPr>
              <a:spLocks noChangeShapeType="1"/>
            </p:cNvSpPr>
            <p:nvPr/>
          </p:nvSpPr>
          <p:spPr bwMode="auto">
            <a:xfrm flipH="1">
              <a:off x="4823" y="2703"/>
              <a:ext cx="31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0" name="Line 4741"/>
            <p:cNvSpPr>
              <a:spLocks noChangeShapeType="1"/>
            </p:cNvSpPr>
            <p:nvPr/>
          </p:nvSpPr>
          <p:spPr bwMode="auto">
            <a:xfrm flipH="1" flipV="1">
              <a:off x="3737" y="2429"/>
              <a:ext cx="7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1" name="Line 4742"/>
            <p:cNvSpPr>
              <a:spLocks noChangeShapeType="1"/>
            </p:cNvSpPr>
            <p:nvPr/>
          </p:nvSpPr>
          <p:spPr bwMode="auto">
            <a:xfrm flipV="1">
              <a:off x="3724" y="2734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2" name="Line 4743"/>
            <p:cNvSpPr>
              <a:spLocks noChangeShapeType="1"/>
            </p:cNvSpPr>
            <p:nvPr/>
          </p:nvSpPr>
          <p:spPr bwMode="auto">
            <a:xfrm flipV="1">
              <a:off x="3730" y="2740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3" name="Line 4744"/>
            <p:cNvSpPr>
              <a:spLocks noChangeShapeType="1"/>
            </p:cNvSpPr>
            <p:nvPr/>
          </p:nvSpPr>
          <p:spPr bwMode="auto">
            <a:xfrm flipV="1">
              <a:off x="3737" y="2747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4" name="Line 4745"/>
            <p:cNvSpPr>
              <a:spLocks noChangeShapeType="1"/>
            </p:cNvSpPr>
            <p:nvPr/>
          </p:nvSpPr>
          <p:spPr bwMode="auto">
            <a:xfrm flipV="1">
              <a:off x="3744" y="2753"/>
              <a:ext cx="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5" name="Line 4746"/>
            <p:cNvSpPr>
              <a:spLocks noChangeShapeType="1"/>
            </p:cNvSpPr>
            <p:nvPr/>
          </p:nvSpPr>
          <p:spPr bwMode="auto">
            <a:xfrm flipV="1">
              <a:off x="3751" y="2761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6" name="Line 4747"/>
            <p:cNvSpPr>
              <a:spLocks noChangeShapeType="1"/>
            </p:cNvSpPr>
            <p:nvPr/>
          </p:nvSpPr>
          <p:spPr bwMode="auto">
            <a:xfrm flipV="1">
              <a:off x="3758" y="2768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7" name="Line 4748"/>
            <p:cNvSpPr>
              <a:spLocks noChangeShapeType="1"/>
            </p:cNvSpPr>
            <p:nvPr/>
          </p:nvSpPr>
          <p:spPr bwMode="auto">
            <a:xfrm flipV="1">
              <a:off x="3764" y="2774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8" name="Line 4749"/>
            <p:cNvSpPr>
              <a:spLocks noChangeShapeType="1"/>
            </p:cNvSpPr>
            <p:nvPr/>
          </p:nvSpPr>
          <p:spPr bwMode="auto">
            <a:xfrm flipV="1">
              <a:off x="3771" y="2781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59" name="Line 4750"/>
            <p:cNvSpPr>
              <a:spLocks noChangeShapeType="1"/>
            </p:cNvSpPr>
            <p:nvPr/>
          </p:nvSpPr>
          <p:spPr bwMode="auto">
            <a:xfrm flipV="1">
              <a:off x="3777" y="2787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0" name="Line 4751"/>
            <p:cNvSpPr>
              <a:spLocks noChangeShapeType="1"/>
            </p:cNvSpPr>
            <p:nvPr/>
          </p:nvSpPr>
          <p:spPr bwMode="auto">
            <a:xfrm flipV="1">
              <a:off x="3784" y="2794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1" name="Line 4752"/>
            <p:cNvSpPr>
              <a:spLocks noChangeShapeType="1"/>
            </p:cNvSpPr>
            <p:nvPr/>
          </p:nvSpPr>
          <p:spPr bwMode="auto">
            <a:xfrm flipV="1">
              <a:off x="3791" y="2801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2" name="Line 4753"/>
            <p:cNvSpPr>
              <a:spLocks noChangeShapeType="1"/>
            </p:cNvSpPr>
            <p:nvPr/>
          </p:nvSpPr>
          <p:spPr bwMode="auto">
            <a:xfrm flipV="1">
              <a:off x="3798" y="2808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3" name="Line 4754"/>
            <p:cNvSpPr>
              <a:spLocks noChangeShapeType="1"/>
            </p:cNvSpPr>
            <p:nvPr/>
          </p:nvSpPr>
          <p:spPr bwMode="auto">
            <a:xfrm>
              <a:off x="3805" y="2821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4" name="Line 4755"/>
            <p:cNvSpPr>
              <a:spLocks noChangeShapeType="1"/>
            </p:cNvSpPr>
            <p:nvPr/>
          </p:nvSpPr>
          <p:spPr bwMode="auto">
            <a:xfrm flipV="1">
              <a:off x="3805" y="2815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5" name="Line 4756"/>
            <p:cNvSpPr>
              <a:spLocks noChangeShapeType="1"/>
            </p:cNvSpPr>
            <p:nvPr/>
          </p:nvSpPr>
          <p:spPr bwMode="auto">
            <a:xfrm flipV="1">
              <a:off x="3811" y="2821"/>
              <a:ext cx="1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6" name="Line 4757"/>
            <p:cNvSpPr>
              <a:spLocks noChangeShapeType="1"/>
            </p:cNvSpPr>
            <p:nvPr/>
          </p:nvSpPr>
          <p:spPr bwMode="auto">
            <a:xfrm flipH="1">
              <a:off x="3805" y="2821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7" name="Line 4758"/>
            <p:cNvSpPr>
              <a:spLocks noChangeShapeType="1"/>
            </p:cNvSpPr>
            <p:nvPr/>
          </p:nvSpPr>
          <p:spPr bwMode="auto">
            <a:xfrm flipH="1">
              <a:off x="3798" y="2815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8" name="Line 4759"/>
            <p:cNvSpPr>
              <a:spLocks noChangeShapeType="1"/>
            </p:cNvSpPr>
            <p:nvPr/>
          </p:nvSpPr>
          <p:spPr bwMode="auto">
            <a:xfrm flipH="1">
              <a:off x="3791" y="2808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69" name="Line 4760"/>
            <p:cNvSpPr>
              <a:spLocks noChangeShapeType="1"/>
            </p:cNvSpPr>
            <p:nvPr/>
          </p:nvSpPr>
          <p:spPr bwMode="auto">
            <a:xfrm flipH="1">
              <a:off x="3784" y="2801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0" name="Line 4761"/>
            <p:cNvSpPr>
              <a:spLocks noChangeShapeType="1"/>
            </p:cNvSpPr>
            <p:nvPr/>
          </p:nvSpPr>
          <p:spPr bwMode="auto">
            <a:xfrm flipH="1">
              <a:off x="3777" y="2794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1" name="Line 4762"/>
            <p:cNvSpPr>
              <a:spLocks noChangeShapeType="1"/>
            </p:cNvSpPr>
            <p:nvPr/>
          </p:nvSpPr>
          <p:spPr bwMode="auto">
            <a:xfrm flipH="1">
              <a:off x="3771" y="2787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2" name="Line 4763"/>
            <p:cNvSpPr>
              <a:spLocks noChangeShapeType="1"/>
            </p:cNvSpPr>
            <p:nvPr/>
          </p:nvSpPr>
          <p:spPr bwMode="auto">
            <a:xfrm flipH="1">
              <a:off x="3764" y="2781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3" name="Line 4764"/>
            <p:cNvSpPr>
              <a:spLocks noChangeShapeType="1"/>
            </p:cNvSpPr>
            <p:nvPr/>
          </p:nvSpPr>
          <p:spPr bwMode="auto">
            <a:xfrm flipH="1">
              <a:off x="3758" y="277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4" name="Line 4765"/>
            <p:cNvSpPr>
              <a:spLocks noChangeShapeType="1"/>
            </p:cNvSpPr>
            <p:nvPr/>
          </p:nvSpPr>
          <p:spPr bwMode="auto">
            <a:xfrm flipH="1">
              <a:off x="3751" y="2768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5" name="Line 4766"/>
            <p:cNvSpPr>
              <a:spLocks noChangeShapeType="1"/>
            </p:cNvSpPr>
            <p:nvPr/>
          </p:nvSpPr>
          <p:spPr bwMode="auto">
            <a:xfrm flipH="1">
              <a:off x="3744" y="2761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6" name="Line 4767"/>
            <p:cNvSpPr>
              <a:spLocks noChangeShapeType="1"/>
            </p:cNvSpPr>
            <p:nvPr/>
          </p:nvSpPr>
          <p:spPr bwMode="auto">
            <a:xfrm flipH="1">
              <a:off x="3737" y="2753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7" name="Line 4768"/>
            <p:cNvSpPr>
              <a:spLocks noChangeShapeType="1"/>
            </p:cNvSpPr>
            <p:nvPr/>
          </p:nvSpPr>
          <p:spPr bwMode="auto">
            <a:xfrm flipH="1">
              <a:off x="3730" y="2747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8" name="Line 4769"/>
            <p:cNvSpPr>
              <a:spLocks noChangeShapeType="1"/>
            </p:cNvSpPr>
            <p:nvPr/>
          </p:nvSpPr>
          <p:spPr bwMode="auto">
            <a:xfrm flipH="1">
              <a:off x="3724" y="274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79" name="Freeform 4770"/>
            <p:cNvSpPr>
              <a:spLocks/>
            </p:cNvSpPr>
            <p:nvPr/>
          </p:nvSpPr>
          <p:spPr bwMode="auto">
            <a:xfrm>
              <a:off x="2947" y="1088"/>
              <a:ext cx="7" cy="8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1 h 15"/>
                <a:gd name="T4" fmla="*/ 0 w 16"/>
                <a:gd name="T5" fmla="*/ 1 h 15"/>
                <a:gd name="T6" fmla="*/ 0 w 1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8" y="0"/>
                  </a:moveTo>
                  <a:lnTo>
                    <a:pt x="0" y="8"/>
                  </a:lnTo>
                  <a:lnTo>
                    <a:pt x="8" y="15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80" name="Freeform 4771"/>
            <p:cNvSpPr>
              <a:spLocks/>
            </p:cNvSpPr>
            <p:nvPr/>
          </p:nvSpPr>
          <p:spPr bwMode="auto">
            <a:xfrm>
              <a:off x="2862" y="1010"/>
              <a:ext cx="86" cy="87"/>
            </a:xfrm>
            <a:custGeom>
              <a:avLst/>
              <a:gdLst>
                <a:gd name="T0" fmla="*/ 11 w 172"/>
                <a:gd name="T1" fmla="*/ 11 h 174"/>
                <a:gd name="T2" fmla="*/ 11 w 172"/>
                <a:gd name="T3" fmla="*/ 11 h 174"/>
                <a:gd name="T4" fmla="*/ 0 w 172"/>
                <a:gd name="T5" fmla="*/ 1 h 174"/>
                <a:gd name="T6" fmla="*/ 1 w 172"/>
                <a:gd name="T7" fmla="*/ 0 h 174"/>
                <a:gd name="T8" fmla="*/ 11 w 172"/>
                <a:gd name="T9" fmla="*/ 1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74"/>
                <a:gd name="T17" fmla="*/ 172 w 172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74">
                  <a:moveTo>
                    <a:pt x="172" y="168"/>
                  </a:moveTo>
                  <a:lnTo>
                    <a:pt x="168" y="174"/>
                  </a:lnTo>
                  <a:lnTo>
                    <a:pt x="0" y="6"/>
                  </a:lnTo>
                  <a:lnTo>
                    <a:pt x="5" y="0"/>
                  </a:lnTo>
                  <a:lnTo>
                    <a:pt x="172" y="168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81" name="Freeform 4772"/>
            <p:cNvSpPr>
              <a:spLocks/>
            </p:cNvSpPr>
            <p:nvPr/>
          </p:nvSpPr>
          <p:spPr bwMode="auto">
            <a:xfrm>
              <a:off x="2859" y="1176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1 w 16"/>
                <a:gd name="T3" fmla="*/ 0 h 16"/>
                <a:gd name="T4" fmla="*/ 1 w 16"/>
                <a:gd name="T5" fmla="*/ 1 h 16"/>
                <a:gd name="T6" fmla="*/ 1 w 16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82" name="Freeform 4773"/>
            <p:cNvSpPr>
              <a:spLocks/>
            </p:cNvSpPr>
            <p:nvPr/>
          </p:nvSpPr>
          <p:spPr bwMode="auto">
            <a:xfrm>
              <a:off x="2829" y="1013"/>
              <a:ext cx="34" cy="163"/>
            </a:xfrm>
            <a:custGeom>
              <a:avLst/>
              <a:gdLst>
                <a:gd name="T0" fmla="*/ 4 w 68"/>
                <a:gd name="T1" fmla="*/ 0 h 326"/>
                <a:gd name="T2" fmla="*/ 1 w 68"/>
                <a:gd name="T3" fmla="*/ 3 h 326"/>
                <a:gd name="T4" fmla="*/ 0 w 68"/>
                <a:gd name="T5" fmla="*/ 8 h 326"/>
                <a:gd name="T6" fmla="*/ 0 w 68"/>
                <a:gd name="T7" fmla="*/ 12 h 326"/>
                <a:gd name="T8" fmla="*/ 1 w 68"/>
                <a:gd name="T9" fmla="*/ 17 h 326"/>
                <a:gd name="T10" fmla="*/ 4 w 68"/>
                <a:gd name="T11" fmla="*/ 2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26"/>
                <a:gd name="T20" fmla="*/ 68 w 6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26">
                  <a:moveTo>
                    <a:pt x="66" y="0"/>
                  </a:moveTo>
                  <a:lnTo>
                    <a:pt x="24" y="58"/>
                  </a:lnTo>
                  <a:lnTo>
                    <a:pt x="0" y="127"/>
                  </a:lnTo>
                  <a:lnTo>
                    <a:pt x="0" y="199"/>
                  </a:lnTo>
                  <a:lnTo>
                    <a:pt x="24" y="268"/>
                  </a:lnTo>
                  <a:lnTo>
                    <a:pt x="68" y="32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83" name="Line 4774"/>
            <p:cNvSpPr>
              <a:spLocks noChangeShapeType="1"/>
            </p:cNvSpPr>
            <p:nvPr/>
          </p:nvSpPr>
          <p:spPr bwMode="auto">
            <a:xfrm flipV="1">
              <a:off x="2867" y="1096"/>
              <a:ext cx="84" cy="8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84" name="Line 4775"/>
            <p:cNvSpPr>
              <a:spLocks noChangeShapeType="1"/>
            </p:cNvSpPr>
            <p:nvPr/>
          </p:nvSpPr>
          <p:spPr bwMode="auto">
            <a:xfrm flipV="1">
              <a:off x="2864" y="1097"/>
              <a:ext cx="82" cy="8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6506" name="Text Box 4789"/>
          <p:cNvSpPr txBox="1">
            <a:spLocks noChangeArrowheads="1"/>
          </p:cNvSpPr>
          <p:nvPr/>
        </p:nvSpPr>
        <p:spPr bwMode="auto">
          <a:xfrm>
            <a:off x="250825" y="69215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4000" b="1">
                <a:solidFill>
                  <a:schemeClr val="folHlink"/>
                </a:solidFill>
                <a:latin typeface="標楷體"/>
                <a:ea typeface="標楷體"/>
                <a:cs typeface="標楷體"/>
              </a:rPr>
              <a:t>逃生動線</a:t>
            </a:r>
          </a:p>
        </p:txBody>
      </p:sp>
      <p:pic>
        <p:nvPicPr>
          <p:cNvPr id="106507" name="Picture 4790" descr="j0345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265738"/>
            <a:ext cx="5286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8" name="Line 4791"/>
          <p:cNvSpPr>
            <a:spLocks noChangeShapeType="1"/>
          </p:cNvSpPr>
          <p:nvPr/>
        </p:nvSpPr>
        <p:spPr bwMode="auto">
          <a:xfrm flipV="1">
            <a:off x="5435600" y="3789363"/>
            <a:ext cx="720725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509" name="Line 4792"/>
          <p:cNvSpPr>
            <a:spLocks noChangeShapeType="1"/>
          </p:cNvSpPr>
          <p:nvPr/>
        </p:nvSpPr>
        <p:spPr bwMode="auto">
          <a:xfrm flipH="1">
            <a:off x="5219700" y="5157788"/>
            <a:ext cx="360363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510" name="Line 4793"/>
          <p:cNvSpPr>
            <a:spLocks noChangeShapeType="1"/>
          </p:cNvSpPr>
          <p:nvPr/>
        </p:nvSpPr>
        <p:spPr bwMode="auto">
          <a:xfrm flipH="1">
            <a:off x="5292725" y="5589588"/>
            <a:ext cx="71438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511" name="Line 4794"/>
          <p:cNvSpPr>
            <a:spLocks noChangeShapeType="1"/>
          </p:cNvSpPr>
          <p:nvPr/>
        </p:nvSpPr>
        <p:spPr bwMode="auto">
          <a:xfrm>
            <a:off x="6300788" y="3789363"/>
            <a:ext cx="1800225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6512" name="Line 4796"/>
          <p:cNvSpPr>
            <a:spLocks noChangeShapeType="1"/>
          </p:cNvSpPr>
          <p:nvPr/>
        </p:nvSpPr>
        <p:spPr bwMode="auto">
          <a:xfrm>
            <a:off x="5364163" y="4724400"/>
            <a:ext cx="360362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432" name="AutoShape 4800"/>
          <p:cNvSpPr>
            <a:spLocks noChangeArrowheads="1"/>
          </p:cNvSpPr>
          <p:nvPr/>
        </p:nvSpPr>
        <p:spPr bwMode="auto">
          <a:xfrm>
            <a:off x="5292725" y="5229225"/>
            <a:ext cx="215900" cy="2159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4434" name="AutoShape 4802"/>
          <p:cNvSpPr>
            <a:spLocks noChangeArrowheads="1"/>
          </p:cNvSpPr>
          <p:nvPr/>
        </p:nvSpPr>
        <p:spPr bwMode="auto">
          <a:xfrm>
            <a:off x="5867400" y="3933825"/>
            <a:ext cx="215900" cy="2159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4435" name="AutoShape 4803"/>
          <p:cNvSpPr>
            <a:spLocks noChangeArrowheads="1"/>
          </p:cNvSpPr>
          <p:nvPr/>
        </p:nvSpPr>
        <p:spPr bwMode="auto">
          <a:xfrm>
            <a:off x="4140200" y="5661025"/>
            <a:ext cx="215900" cy="215900"/>
          </a:xfrm>
          <a:prstGeom prst="star5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4439" name="AutoShape 4807"/>
          <p:cNvSpPr>
            <a:spLocks noChangeArrowheads="1"/>
          </p:cNvSpPr>
          <p:nvPr/>
        </p:nvSpPr>
        <p:spPr bwMode="auto">
          <a:xfrm>
            <a:off x="4500563" y="404813"/>
            <a:ext cx="215900" cy="215900"/>
          </a:xfrm>
          <a:prstGeom prst="star5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6517" name="Text Box 4808"/>
          <p:cNvSpPr txBox="1">
            <a:spLocks noChangeArrowheads="1"/>
          </p:cNvSpPr>
          <p:nvPr/>
        </p:nvSpPr>
        <p:spPr bwMode="auto">
          <a:xfrm>
            <a:off x="395288" y="1628775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B050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400" b="1">
                <a:solidFill>
                  <a:srgbClr val="00B050"/>
                </a:solidFill>
                <a:latin typeface="標楷體"/>
                <a:ea typeface="標楷體"/>
                <a:cs typeface="標楷體"/>
              </a:rPr>
              <a:t>*逃生窗</a:t>
            </a:r>
            <a:endParaRPr lang="en-US" altLang="zh-TW" sz="2400" b="1">
              <a:solidFill>
                <a:srgbClr val="00B050"/>
              </a:solidFill>
              <a:latin typeface="標楷體"/>
              <a:ea typeface="標楷體"/>
              <a:cs typeface="標楷體"/>
            </a:endParaRPr>
          </a:p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2</a:t>
            </a:r>
            <a:r>
              <a:rPr lang="zh-TW" altLang="en-US" sz="2400" b="1">
                <a:solidFill>
                  <a:srgbClr val="0000FF"/>
                </a:solidFill>
                <a:latin typeface="標楷體"/>
                <a:ea typeface="標楷體"/>
                <a:cs typeface="標楷體"/>
              </a:rPr>
              <a:t>*逃生門</a:t>
            </a:r>
            <a:endParaRPr lang="en-US" altLang="zh-TW" sz="2400" b="1">
              <a:solidFill>
                <a:srgbClr val="0000FF"/>
              </a:solidFill>
              <a:latin typeface="標楷體"/>
              <a:ea typeface="標楷體"/>
              <a:cs typeface="標楷體"/>
            </a:endParaRPr>
          </a:p>
        </p:txBody>
      </p:sp>
      <p:pic>
        <p:nvPicPr>
          <p:cNvPr id="106518" name="Picture 4809" descr="j0359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708275"/>
            <a:ext cx="4032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9" name="Picture 4810" descr="j0359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4032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>
              <a:cs typeface="+mj-cs"/>
            </a:endParaRPr>
          </a:p>
        </p:txBody>
      </p:sp>
      <p:pic>
        <p:nvPicPr>
          <p:cNvPr id="107522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06" r="6683" b="2017"/>
          <a:stretch>
            <a:fillRect/>
          </a:stretch>
        </p:blipFill>
        <p:spPr>
          <a:xfrm>
            <a:off x="0" y="0"/>
            <a:ext cx="9144000" cy="7018338"/>
          </a:xfrm>
        </p:spPr>
      </p:pic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107524" name="Text Box 11"/>
          <p:cNvSpPr txBox="1">
            <a:spLocks noChangeArrowheads="1"/>
          </p:cNvSpPr>
          <p:nvPr/>
        </p:nvSpPr>
        <p:spPr bwMode="auto">
          <a:xfrm>
            <a:off x="4572000" y="57340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 b="1">
                <a:solidFill>
                  <a:srgbClr val="00CC00"/>
                </a:solidFill>
                <a:latin typeface="標楷體"/>
                <a:ea typeface="標楷體"/>
                <a:cs typeface="標楷體"/>
              </a:rPr>
              <a:t>B1</a:t>
            </a:r>
            <a:r>
              <a:rPr lang="zh-TW" altLang="en-US" sz="48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逃生動線</a:t>
            </a:r>
            <a:r>
              <a:rPr lang="en-US" altLang="zh-TW" sz="4800" b="1">
                <a:solidFill>
                  <a:srgbClr val="00CC00"/>
                </a:solidFill>
                <a:latin typeface="Comic Sans MS" pitchFamily="66" charset="0"/>
                <a:ea typeface="標楷體"/>
                <a:cs typeface="標楷體"/>
              </a:rPr>
              <a:t>:</a:t>
            </a:r>
            <a:r>
              <a:rPr lang="en-US" altLang="zh-TW" sz="4800" b="1">
                <a:solidFill>
                  <a:srgbClr val="0000FF"/>
                </a:solidFill>
                <a:latin typeface="Comic Sans MS" pitchFamily="66" charset="0"/>
                <a:ea typeface="標楷體"/>
                <a:cs typeface="標楷體"/>
              </a:rPr>
              <a:t>4</a:t>
            </a:r>
            <a:r>
              <a:rPr lang="zh-TW" altLang="en-US" sz="4800" b="1">
                <a:solidFill>
                  <a:srgbClr val="0000FF"/>
                </a:solidFill>
                <a:latin typeface="Comic Sans MS" pitchFamily="66" charset="0"/>
                <a:ea typeface="標楷體"/>
                <a:cs typeface="標楷體"/>
              </a:rPr>
              <a:t>個</a:t>
            </a: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H="1">
            <a:off x="2124075" y="3141663"/>
            <a:ext cx="935038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H="1" flipV="1">
            <a:off x="2411413" y="2708275"/>
            <a:ext cx="6477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3203575" y="4724400"/>
            <a:ext cx="0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V="1">
            <a:off x="5435600" y="260350"/>
            <a:ext cx="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2627313" y="260350"/>
            <a:ext cx="2592387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987675" y="2852738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電梯旁</a:t>
            </a:r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4284663" y="3068638"/>
            <a:ext cx="9350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580063" y="188913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1F</a:t>
            </a: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育成中心後門</a:t>
            </a:r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755650" y="2060575"/>
            <a:ext cx="1368425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7534" name="Text Box 26"/>
          <p:cNvSpPr txBox="1">
            <a:spLocks noChangeArrowheads="1"/>
          </p:cNvSpPr>
          <p:nvPr/>
        </p:nvSpPr>
        <p:spPr bwMode="auto">
          <a:xfrm rot="-2595858">
            <a:off x="468313" y="24923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 rot="-2547568">
            <a:off x="539750" y="242093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B1</a:t>
            </a: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停車場</a:t>
            </a:r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3203575" y="5949950"/>
            <a:ext cx="288925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2843213" y="5661025"/>
            <a:ext cx="428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1</a:t>
            </a:r>
            <a:r>
              <a:rPr lang="zh-TW" altLang="en-US" sz="1600" b="1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樓</a:t>
            </a:r>
          </a:p>
        </p:txBody>
      </p:sp>
      <p:sp>
        <p:nvSpPr>
          <p:cNvPr id="107538" name="文字方塊 23"/>
          <p:cNvSpPr txBox="1">
            <a:spLocks noChangeArrowheads="1"/>
          </p:cNvSpPr>
          <p:nvPr/>
        </p:nvSpPr>
        <p:spPr bwMode="auto">
          <a:xfrm>
            <a:off x="1042988" y="1125538"/>
            <a:ext cx="64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C00000"/>
                </a:solidFill>
                <a:latin typeface="標楷體"/>
                <a:ea typeface="標楷體"/>
                <a:cs typeface="標楷體"/>
              </a:rPr>
              <a:t>魚房</a:t>
            </a:r>
          </a:p>
        </p:txBody>
      </p:sp>
      <p:sp>
        <p:nvSpPr>
          <p:cNvPr id="107539" name="文字方塊 24"/>
          <p:cNvSpPr txBox="1">
            <a:spLocks noChangeArrowheads="1"/>
          </p:cNvSpPr>
          <p:nvPr/>
        </p:nvSpPr>
        <p:spPr bwMode="auto">
          <a:xfrm>
            <a:off x="2268538" y="10525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C00000"/>
                </a:solidFill>
                <a:latin typeface="標楷體"/>
                <a:ea typeface="標楷體"/>
                <a:cs typeface="標楷體"/>
              </a:rPr>
              <a:t>IVIS</a:t>
            </a:r>
            <a:endParaRPr lang="zh-TW" altLang="en-US" b="1">
              <a:solidFill>
                <a:srgbClr val="C00000"/>
              </a:solidFill>
              <a:latin typeface="標楷體"/>
              <a:ea typeface="標楷體"/>
              <a:cs typeface="標楷體"/>
            </a:endParaRPr>
          </a:p>
        </p:txBody>
      </p:sp>
      <p:sp>
        <p:nvSpPr>
          <p:cNvPr id="107540" name="文字方塊 25"/>
          <p:cNvSpPr txBox="1">
            <a:spLocks noChangeArrowheads="1"/>
          </p:cNvSpPr>
          <p:nvPr/>
        </p:nvSpPr>
        <p:spPr bwMode="auto">
          <a:xfrm>
            <a:off x="2627313" y="14747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C00000"/>
                </a:solidFill>
                <a:latin typeface="標楷體"/>
                <a:ea typeface="標楷體"/>
                <a:cs typeface="標楷體"/>
              </a:rPr>
              <a:t>回籠區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/>
      <p:bldP spid="68631" grpId="0" animBg="1"/>
      <p:bldP spid="68632" grpId="0"/>
      <p:bldP spid="68633" grpId="0" animBg="1"/>
      <p:bldP spid="68635" grpId="0"/>
      <p:bldP spid="68636" grpId="0" animBg="1"/>
      <p:bldP spid="6863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>
                <a:latin typeface="Times New Roman" pitchFamily="18" charset="0"/>
                <a:ea typeface="標楷體"/>
                <a:cs typeface="Times New Roman" pitchFamily="18" charset="0"/>
              </a:rPr>
              <a:t>消防栓</a:t>
            </a:r>
            <a:r>
              <a:rPr lang="en-US" altLang="zh-TW" smtClean="0">
                <a:latin typeface="Times New Roman" pitchFamily="18" charset="0"/>
                <a:ea typeface="標楷體"/>
                <a:cs typeface="Times New Roman" pitchFamily="18" charset="0"/>
              </a:rPr>
              <a:t>: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1F-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女廁旁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     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B1-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回籠區對面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     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Clean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區乾淨走道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Times New Roman" pitchFamily="18" charset="0"/>
                <a:ea typeface="標楷體"/>
                <a:cs typeface="Times New Roman" pitchFamily="18" charset="0"/>
              </a:rPr>
              <a:t> 滅火器</a:t>
            </a:r>
            <a:r>
              <a:rPr lang="en-US" altLang="zh-TW" smtClean="0">
                <a:latin typeface="Times New Roman" pitchFamily="18" charset="0"/>
                <a:ea typeface="標楷體"/>
                <a:cs typeface="Times New Roman" pitchFamily="18" charset="0"/>
              </a:rPr>
              <a:t>: 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手術室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.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各實驗室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         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乾淨走道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.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洗滌間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Times New Roman" pitchFamily="18" charset="0"/>
                <a:ea typeface="標楷體"/>
                <a:cs typeface="Times New Roman" pitchFamily="18" charset="0"/>
              </a:rPr>
              <a:t> 滅火器操作</a:t>
            </a:r>
            <a:r>
              <a:rPr lang="en-US" altLang="zh-TW" smtClean="0">
                <a:latin typeface="Times New Roman" pitchFamily="18" charset="0"/>
                <a:ea typeface="標楷體"/>
                <a:cs typeface="Times New Roman" pitchFamily="18" charset="0"/>
              </a:rPr>
              <a:t>:</a:t>
            </a:r>
            <a:r>
              <a:rPr lang="zh-TW" altLang="en-US" smtClean="0">
                <a:latin typeface="Times New Roman" pitchFamily="18" charset="0"/>
                <a:ea typeface="標楷體"/>
                <a:cs typeface="Times New Roman" pitchFamily="18" charset="0"/>
              </a:rPr>
              <a:t>口訣</a:t>
            </a:r>
            <a:r>
              <a:rPr lang="en-US" altLang="zh-TW" smtClean="0">
                <a:latin typeface="Times New Roman" pitchFamily="18" charset="0"/>
                <a:ea typeface="標楷體"/>
                <a:cs typeface="Times New Roman" pitchFamily="18" charset="0"/>
              </a:rPr>
              <a:t>-</a:t>
            </a:r>
            <a:r>
              <a:rPr lang="zh-TW" altLang="en-US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拉</a:t>
            </a:r>
            <a:r>
              <a:rPr lang="en-US" altLang="zh-TW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.</a:t>
            </a:r>
            <a:r>
              <a:rPr lang="zh-TW" altLang="en-US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拉</a:t>
            </a:r>
            <a:r>
              <a:rPr lang="en-US" altLang="zh-TW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.</a:t>
            </a:r>
            <a:r>
              <a:rPr lang="zh-TW" altLang="en-US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壓</a:t>
            </a:r>
            <a:r>
              <a:rPr lang="en-US" altLang="zh-TW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/>
                <a:cs typeface="Times New Roman" pitchFamily="18" charset="0"/>
              </a:rPr>
              <a:t>                          </a:t>
            </a:r>
            <a:r>
              <a:rPr lang="zh-TW" altLang="en-US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拉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開插梢→</a:t>
            </a:r>
            <a:r>
              <a:rPr lang="zh-TW" altLang="en-US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拉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起皮管</a:t>
            </a:r>
            <a:r>
              <a:rPr lang="en-US" altLang="zh-TW" smtClean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試噴一下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                                →</a:t>
            </a:r>
            <a:r>
              <a:rPr lang="zh-TW" altLang="en-US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壓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下手壓</a:t>
            </a:r>
            <a:r>
              <a:rPr lang="zh-TW" altLang="en-US" smtClean="0">
                <a:latin typeface="Times New Roman" pitchFamily="18" charset="0"/>
                <a:ea typeface="標楷體"/>
                <a:cs typeface="Times New Roman" pitchFamily="18" charset="0"/>
              </a:rPr>
              <a:t>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88913"/>
            <a:ext cx="8242300" cy="963612"/>
          </a:xfrm>
        </p:spPr>
      </p:pic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4958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發現火災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2800" u="sng" dirty="0"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  <a:cs typeface="+mn-cs"/>
              </a:rPr>
              <a:t>人時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  發現火災→通報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撥</a:t>
            </a:r>
            <a:r>
              <a:rPr lang="en-US" altLang="zh-TW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666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)→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滅火器滅火→消防栓滅火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28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2800" u="sng" dirty="0"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  <a:cs typeface="+mn-cs"/>
              </a:rPr>
              <a:t>人</a:t>
            </a:r>
            <a:r>
              <a:rPr lang="en-US" altLang="zh-TW" sz="2800" u="sng" dirty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  <a:cs typeface="+mn-cs"/>
              </a:rPr>
              <a:t>含</a:t>
            </a:r>
            <a:r>
              <a:rPr lang="en-US" altLang="zh-TW" sz="2800" u="sng" dirty="0"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  <a:cs typeface="+mn-cs"/>
              </a:rPr>
              <a:t>以上時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  發現火災→呼叫同仁↗ 通報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撥</a:t>
            </a:r>
            <a:r>
              <a:rPr lang="en-US" altLang="zh-TW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  <a:cs typeface="+mn-cs"/>
              </a:rPr>
              <a:t>666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n-cs"/>
              </a:rPr>
              <a:t>) →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幫忙滅火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                    ↘ 滅火器滅火  → 消防栓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滅火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n-cs"/>
              </a:rPr>
              <a:t>※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n-cs"/>
              </a:rPr>
              <a:t>總機廣播：綠色啟動</a:t>
            </a:r>
            <a:endParaRPr lang="zh-TW" altLang="en-US" sz="28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</a:p>
        </p:txBody>
      </p:sp>
      <p:pic>
        <p:nvPicPr>
          <p:cNvPr id="109571" name="Picture 10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5275" y="360363"/>
            <a:ext cx="3498850" cy="762000"/>
          </a:xfrm>
        </p:spPr>
      </p:pic>
      <p:sp>
        <p:nvSpPr>
          <p:cNvPr id="1105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143000"/>
            <a:ext cx="7554913" cy="5381625"/>
          </a:xfrm>
        </p:spPr>
        <p:txBody>
          <a:bodyPr/>
          <a:lstStyle/>
          <a:p>
            <a:pPr marR="0" algn="l">
              <a:lnSpc>
                <a:spcPct val="8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動物咬傷</a:t>
            </a:r>
            <a:r>
              <a:rPr lang="en-US" altLang="zh-TW" sz="2800" smtClean="0">
                <a:latin typeface="標楷體"/>
                <a:ea typeface="標楷體"/>
                <a:cs typeface="標楷體"/>
              </a:rPr>
              <a:t>: 1F</a:t>
            </a:r>
            <a:r>
              <a:rPr lang="zh-TW" altLang="en-US" sz="2800" smtClean="0">
                <a:latin typeface="標楷體"/>
                <a:ea typeface="標楷體"/>
                <a:cs typeface="標楷體"/>
              </a:rPr>
              <a:t>備有急救箱</a:t>
            </a:r>
            <a:endParaRPr lang="zh-TW" altLang="en-US" sz="2400" smtClean="0">
              <a:latin typeface="標楷體"/>
              <a:ea typeface="標楷體"/>
              <a:cs typeface="標楷體"/>
            </a:endParaRP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告知動物中心人員→急診就醫→上</a:t>
            </a:r>
            <a:r>
              <a:rPr lang="en-US" altLang="zh-TW" sz="24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OA→</a:t>
            </a:r>
            <a:r>
              <a:rPr lang="zh-TW" altLang="en-US" sz="24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「填新表單」→</a:t>
            </a:r>
            <a:endParaRPr lang="en-US" altLang="zh-TW" sz="2400" smtClean="0">
              <a:solidFill>
                <a:srgbClr val="FF0000"/>
              </a:solidFill>
              <a:latin typeface="標楷體"/>
              <a:ea typeface="標楷體"/>
              <a:cs typeface="標楷體"/>
            </a:endParaRP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solidFill>
                  <a:srgbClr val="FF0000"/>
                </a:solidFill>
                <a:latin typeface="標楷體"/>
                <a:ea typeface="標楷體"/>
                <a:cs typeface="標楷體"/>
              </a:rPr>
              <a:t>填寫「特別事故報告表」→保留單據</a:t>
            </a:r>
            <a:endParaRPr lang="zh-TW" altLang="en-US" sz="2800" smtClean="0">
              <a:solidFill>
                <a:srgbClr val="FF0000"/>
              </a:solidFill>
              <a:latin typeface="標楷體"/>
              <a:ea typeface="標楷體"/>
              <a:cs typeface="標楷體"/>
            </a:endParaRPr>
          </a:p>
          <a:p>
            <a:pPr marR="0" algn="l">
              <a:lnSpc>
                <a:spcPct val="80000"/>
              </a:lnSpc>
            </a:pPr>
            <a:endParaRPr lang="zh-TW" altLang="en-US" sz="2800" smtClean="0">
              <a:solidFill>
                <a:srgbClr val="FF9900"/>
              </a:solidFill>
              <a:latin typeface="標楷體"/>
              <a:ea typeface="標楷體"/>
              <a:cs typeface="標楷體"/>
            </a:endParaRPr>
          </a:p>
          <a:p>
            <a:pPr marR="0" algn="l">
              <a:lnSpc>
                <a:spcPct val="80000"/>
              </a:lnSpc>
            </a:pPr>
            <a:r>
              <a:rPr lang="zh-TW" altLang="en-US" sz="2800" smtClean="0">
                <a:latin typeface="標楷體"/>
                <a:ea typeface="標楷體"/>
                <a:cs typeface="標楷體"/>
              </a:rPr>
              <a:t>逃脫動物處理</a:t>
            </a: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latin typeface="標楷體"/>
                <a:ea typeface="標楷體"/>
                <a:cs typeface="標楷體"/>
                <a:sym typeface="Wingdings 2" pitchFamily="18" charset="2"/>
              </a:rPr>
              <a:t></a:t>
            </a:r>
            <a:r>
              <a:rPr lang="zh-TW" altLang="en-US" sz="2400" smtClean="0">
                <a:latin typeface="標楷體"/>
                <a:ea typeface="標楷體"/>
                <a:cs typeface="標楷體"/>
              </a:rPr>
              <a:t>為避免動物逃脫，每次關閉飼育籠蓋時，</a:t>
            </a: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latin typeface="標楷體"/>
                <a:ea typeface="標楷體"/>
                <a:cs typeface="標楷體"/>
              </a:rPr>
              <a:t>  皆應確實，並進入飼育室時即應隨手關門</a:t>
            </a: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latin typeface="標楷體"/>
                <a:ea typeface="標楷體"/>
                <a:cs typeface="標楷體"/>
                <a:sym typeface="Wingdings 2" pitchFamily="18" charset="2"/>
              </a:rPr>
              <a:t>動物房人員若發現有脫逃動物先放在一乾淨飼育籠， </a:t>
            </a: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latin typeface="標楷體"/>
                <a:ea typeface="標楷體"/>
                <a:cs typeface="標楷體"/>
                <a:sym typeface="Wingdings 2" pitchFamily="18" charset="2"/>
              </a:rPr>
              <a:t> 並給予飲水及飼料，再依實際狀況，通知使用者前來</a:t>
            </a:r>
            <a:endParaRPr lang="en-US" altLang="zh-TW" sz="2400" smtClean="0">
              <a:latin typeface="標楷體"/>
              <a:ea typeface="標楷體"/>
              <a:cs typeface="標楷體"/>
              <a:sym typeface="Wingdings 2" pitchFamily="18" charset="2"/>
            </a:endParaRPr>
          </a:p>
          <a:p>
            <a:pPr marR="0" algn="l">
              <a:lnSpc>
                <a:spcPct val="80000"/>
              </a:lnSpc>
            </a:pPr>
            <a:r>
              <a:rPr lang="zh-TW" altLang="en-US" sz="2400" smtClean="0">
                <a:latin typeface="標楷體"/>
                <a:ea typeface="標楷體"/>
                <a:cs typeface="標楷體"/>
                <a:sym typeface="Wingdings 2" pitchFamily="18" charset="2"/>
              </a:rPr>
              <a:t> 處理。</a:t>
            </a:r>
            <a:endParaRPr lang="zh-TW" altLang="en-US" sz="2800" smtClean="0">
              <a:solidFill>
                <a:srgbClr val="FF9900"/>
              </a:solidFill>
              <a:latin typeface="標楷體"/>
              <a:ea typeface="標楷體"/>
              <a:cs typeface="標楷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876425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dirty="0" smtClean="0">
                <a:cs typeface="+mn-cs"/>
              </a:rPr>
              <a:t>廣播</a:t>
            </a:r>
            <a:r>
              <a:rPr lang="en-US" altLang="zh-TW" dirty="0" smtClean="0">
                <a:cs typeface="+mn-cs"/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dirty="0" smtClean="0">
                <a:cs typeface="+mn-cs"/>
              </a:rPr>
              <a:t>  拿起話筒→按數字鍵「</a:t>
            </a:r>
            <a:r>
              <a:rPr lang="en-US" altLang="zh-TW" dirty="0" smtClean="0">
                <a:cs typeface="+mn-cs"/>
              </a:rPr>
              <a:t>5</a:t>
            </a:r>
            <a:r>
              <a:rPr lang="zh-TW" altLang="en-US" dirty="0" smtClean="0">
                <a:cs typeface="+mn-cs"/>
              </a:rPr>
              <a:t>」、「</a:t>
            </a:r>
            <a:r>
              <a:rPr lang="en-US" altLang="zh-TW" dirty="0" smtClean="0">
                <a:cs typeface="+mn-cs"/>
              </a:rPr>
              <a:t>1</a:t>
            </a:r>
            <a:r>
              <a:rPr lang="zh-TW" altLang="en-US" dirty="0" smtClean="0">
                <a:cs typeface="+mn-cs"/>
              </a:rPr>
              <a:t>」 </a:t>
            </a:r>
            <a:endParaRPr lang="en-US" altLang="zh-TW" dirty="0" smtClean="0"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dirty="0" smtClean="0">
                <a:cs typeface="+mn-cs"/>
              </a:rPr>
              <a:t>  → 聽見「嗶」一聲後→開始廣播</a:t>
            </a:r>
            <a:endParaRPr lang="en-US" altLang="zh-TW" dirty="0" smtClean="0"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dirty="0" smtClean="0">
                <a:cs typeface="+mn-cs"/>
              </a:rPr>
              <a:t> 錄影系統</a:t>
            </a:r>
            <a:r>
              <a:rPr lang="en-US" altLang="zh-TW" dirty="0" smtClean="0">
                <a:cs typeface="+mn-cs"/>
              </a:rPr>
              <a:t>:</a:t>
            </a:r>
          </a:p>
        </p:txBody>
      </p:sp>
      <p:pic>
        <p:nvPicPr>
          <p:cNvPr id="3" name="標題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111619" name="Picture 2" descr="C:\Users\Ching\Desktop\動物房\動物房圖\建明拍的\DSCN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1310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10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2" descr="K:\DCIM\103NIKON\DSCN63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3213100"/>
            <a:ext cx="34623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smtClean="0">
                <a:ea typeface="標楷體"/>
                <a:cs typeface="標楷體"/>
              </a:rPr>
              <a:t>口頭告誡</a:t>
            </a:r>
          </a:p>
          <a:p>
            <a:r>
              <a:rPr lang="zh-TW" altLang="en-US" sz="3600" smtClean="0">
                <a:ea typeface="標楷體"/>
                <a:cs typeface="標楷體"/>
              </a:rPr>
              <a:t>書面警告</a:t>
            </a:r>
            <a:r>
              <a:rPr lang="en-US" altLang="zh-TW" sz="3600" smtClean="0">
                <a:ea typeface="標楷體"/>
                <a:cs typeface="標楷體"/>
              </a:rPr>
              <a:t>,</a:t>
            </a:r>
            <a:r>
              <a:rPr lang="zh-TW" altLang="en-US" sz="3600" smtClean="0">
                <a:ea typeface="標楷體"/>
                <a:cs typeface="標楷體"/>
              </a:rPr>
              <a:t>並請</a:t>
            </a:r>
            <a:r>
              <a:rPr lang="zh-TW" altLang="en-US" sz="3600" u="sng" smtClean="0">
                <a:ea typeface="標楷體"/>
                <a:cs typeface="標楷體"/>
              </a:rPr>
              <a:t>計畫主持人</a:t>
            </a:r>
            <a:r>
              <a:rPr lang="zh-TW" altLang="en-US" sz="3600" smtClean="0">
                <a:ea typeface="標楷體"/>
                <a:cs typeface="標楷體"/>
              </a:rPr>
              <a:t>簽章</a:t>
            </a:r>
          </a:p>
          <a:p>
            <a:r>
              <a:rPr lang="zh-TW" altLang="en-US" sz="3600" smtClean="0">
                <a:ea typeface="標楷體"/>
                <a:cs typeface="標楷體"/>
              </a:rPr>
              <a:t>限期停止使用動物組資源</a:t>
            </a:r>
          </a:p>
          <a:p>
            <a:r>
              <a:rPr lang="zh-TW" altLang="en-US" sz="3600" smtClean="0">
                <a:ea typeface="標楷體"/>
                <a:cs typeface="標楷體"/>
              </a:rPr>
              <a:t>移送醫研部相關單位議處</a:t>
            </a:r>
          </a:p>
        </p:txBody>
      </p:sp>
      <p:pic>
        <p:nvPicPr>
          <p:cNvPr id="112643" name="Picture 10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4997">
            <a:off x="179388" y="765175"/>
            <a:ext cx="8748712" cy="5040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ea typeface="標楷體"/>
              </a:rPr>
              <a:t>維護動物中心的優良環境</a:t>
            </a:r>
          </a:p>
          <a:p>
            <a:pPr algn="ctr"/>
            <a:r>
              <a:rPr lang="zh-TW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ea typeface="標楷體"/>
              </a:rPr>
              <a:t>需要大家的配合！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9050" y="49213"/>
            <a:ext cx="8712200" cy="1382712"/>
          </a:xfrm>
        </p:spPr>
      </p:pic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600" smtClean="0">
                <a:latin typeface="標楷體"/>
                <a:ea typeface="標楷體"/>
                <a:cs typeface="標楷體"/>
              </a:rPr>
              <a:t> </a:t>
            </a:r>
            <a:r>
              <a:rPr lang="zh-TW" altLang="en-US" sz="3600" smtClean="0">
                <a:latin typeface="標楷體"/>
                <a:ea typeface="標楷體"/>
                <a:cs typeface="標楷體"/>
              </a:rPr>
              <a:t>組        長 </a:t>
            </a:r>
            <a:r>
              <a:rPr lang="en-US" altLang="zh-TW" sz="3600" smtClean="0">
                <a:latin typeface="標楷體"/>
                <a:ea typeface="標楷體"/>
                <a:cs typeface="標楷體"/>
              </a:rPr>
              <a:t>: </a:t>
            </a:r>
            <a:r>
              <a:rPr lang="zh-TW" altLang="en-US" sz="3600" u="sng" smtClean="0">
                <a:latin typeface="標楷體"/>
                <a:ea typeface="標楷體"/>
                <a:cs typeface="標楷體"/>
              </a:rPr>
              <a:t>陳旭照醫師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600" smtClean="0">
                <a:latin typeface="標楷體"/>
                <a:ea typeface="標楷體"/>
                <a:cs typeface="標楷體"/>
              </a:rPr>
              <a:t>                 </a:t>
            </a:r>
            <a:r>
              <a:rPr lang="zh-TW" altLang="en-US" sz="3600" u="sng" smtClean="0">
                <a:latin typeface="標楷體"/>
                <a:ea typeface="標楷體"/>
                <a:cs typeface="標楷體"/>
              </a:rPr>
              <a:t>林俊昌醫師</a:t>
            </a:r>
            <a:endParaRPr lang="en-US" altLang="zh-TW" sz="3600" u="sng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3600" u="sng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</a:pPr>
            <a:r>
              <a:rPr lang="zh-TW" altLang="en-US" sz="3600" smtClean="0">
                <a:latin typeface="標楷體"/>
                <a:ea typeface="標楷體"/>
                <a:cs typeface="標楷體"/>
              </a:rPr>
              <a:t> 研 究 助 理 </a:t>
            </a:r>
            <a:r>
              <a:rPr lang="en-US" altLang="zh-TW" sz="3600" smtClean="0">
                <a:latin typeface="標楷體"/>
                <a:ea typeface="標楷體"/>
                <a:cs typeface="標楷體"/>
              </a:rPr>
              <a:t>: </a:t>
            </a:r>
            <a:r>
              <a:rPr lang="zh-TW" altLang="en-US" sz="3600" u="sng" smtClean="0">
                <a:latin typeface="標楷體"/>
                <a:ea typeface="標楷體"/>
                <a:cs typeface="標楷體"/>
              </a:rPr>
              <a:t>詹亞霖 張秀琪 </a:t>
            </a:r>
            <a:endParaRPr lang="en-US" altLang="zh-TW" sz="3600" u="sng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3600" smtClean="0">
                <a:latin typeface="標楷體"/>
                <a:ea typeface="標楷體"/>
                <a:cs typeface="標楷體"/>
              </a:rPr>
              <a:t>                </a:t>
            </a:r>
            <a:r>
              <a:rPr lang="zh-TW" altLang="en-US" sz="3600" u="sng" smtClean="0">
                <a:latin typeface="標楷體"/>
                <a:ea typeface="標楷體"/>
                <a:cs typeface="標楷體"/>
              </a:rPr>
              <a:t>王意菁 鍾秀昀 </a:t>
            </a:r>
            <a:endParaRPr lang="en-US" altLang="zh-TW" sz="3600" u="sng" smtClean="0">
              <a:latin typeface="標楷體"/>
              <a:ea typeface="標楷體"/>
              <a:cs typeface="標楷體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zh-TW" altLang="en-US" sz="3600" smtClean="0">
                <a:latin typeface="標楷體"/>
                <a:ea typeface="標楷體"/>
                <a:cs typeface="標楷體"/>
              </a:rPr>
              <a:t>                </a:t>
            </a:r>
            <a:r>
              <a:rPr lang="zh-TW" altLang="en-US" sz="3600" u="sng" smtClean="0">
                <a:latin typeface="標楷體"/>
                <a:ea typeface="標楷體"/>
                <a:cs typeface="標楷體"/>
              </a:rPr>
              <a:t>謝素姮 陳建佑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600" smtClean="0">
                <a:latin typeface="標楷體"/>
                <a:ea typeface="標楷體"/>
                <a:cs typeface="標楷體"/>
              </a:rPr>
              <a:t>                </a:t>
            </a:r>
          </a:p>
        </p:txBody>
      </p:sp>
      <p:pic>
        <p:nvPicPr>
          <p:cNvPr id="29699" name="Picture 4" descr="j03453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621213"/>
            <a:ext cx="2808288" cy="22367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9643</TotalTime>
  <Words>6820</Words>
  <Application>Microsoft Office PowerPoint</Application>
  <PresentationFormat>如螢幕大小 (4:3)</PresentationFormat>
  <Paragraphs>664</Paragraphs>
  <Slides>88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簡報設計範本</vt:lpstr>
      </vt:variant>
      <vt:variant>
        <vt:i4>10</vt:i4>
      </vt:variant>
      <vt:variant>
        <vt:lpstr>投影片標題</vt:lpstr>
      </vt:variant>
      <vt:variant>
        <vt:i4>88</vt:i4>
      </vt:variant>
    </vt:vector>
  </HeadingPairs>
  <TitlesOfParts>
    <vt:vector size="112" baseType="lpstr">
      <vt:lpstr>Arial</vt:lpstr>
      <vt:lpstr>新細明體</vt:lpstr>
      <vt:lpstr>Lucida Sans Unicode</vt:lpstr>
      <vt:lpstr>微軟正黑體</vt:lpstr>
      <vt:lpstr>Wingdings 3</vt:lpstr>
      <vt:lpstr>Verdana</vt:lpstr>
      <vt:lpstr>Wingdings 2</vt:lpstr>
      <vt:lpstr>標楷體</vt:lpstr>
      <vt:lpstr>Wingdings</vt:lpstr>
      <vt:lpstr>Times New Roman</vt:lpstr>
      <vt:lpstr>Comic Sans MS</vt:lpstr>
      <vt:lpstr>Vladimir Script</vt:lpstr>
      <vt:lpstr>SimHei</vt:lpstr>
      <vt:lpstr>Georgia</vt:lpstr>
      <vt:lpstr>匯合</vt:lpstr>
      <vt:lpstr>匯合</vt:lpstr>
      <vt:lpstr>匯合</vt:lpstr>
      <vt:lpstr>匯合</vt:lpstr>
      <vt:lpstr>匯合</vt:lpstr>
      <vt:lpstr>匯合</vt:lpstr>
      <vt:lpstr>匯合</vt:lpstr>
      <vt:lpstr>匯合</vt:lpstr>
      <vt:lpstr>匯合</vt:lpstr>
      <vt:lpstr>匯合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</vt:vector>
  </TitlesOfParts>
  <Company>Linux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動物實驗管理小組 審核作業流程</dc:title>
  <dc:creator>animals2</dc:creator>
  <cp:lastModifiedBy>oauser</cp:lastModifiedBy>
  <cp:revision>608</cp:revision>
  <dcterms:created xsi:type="dcterms:W3CDTF">2005-04-20T02:56:28Z</dcterms:created>
  <dcterms:modified xsi:type="dcterms:W3CDTF">2013-10-08T07:22:25Z</dcterms:modified>
</cp:coreProperties>
</file>